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c24f6854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c24f6854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c24f6854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c24f6854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c24f6854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c24f6854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c24f6854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c24f6854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c24f6854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c24f6854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c24f6854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c24f6854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c24f6854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c24f6854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c24f685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c24f685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c24f685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c24f685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c24f685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c24f685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c24f685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c24f685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c24f6854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c24f6854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c24f6854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c24f6854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c24f6854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c24f6854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c24f6854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c24f6854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28.png"/><Relationship Id="rId7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Relationship Id="rId4" Type="http://schemas.openxmlformats.org/officeDocument/2006/relationships/image" Target="../media/image27.png"/><Relationship Id="rId5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12.png"/><Relationship Id="rId6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DOM based XSS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の</a:t>
            </a:r>
            <a:r>
              <a:rPr lang="ja"/>
              <a:t>検査方法(入門)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location.href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11700" y="1152475"/>
            <a:ext cx="6956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変更されたURLにリダイレクト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4854000" y="2711600"/>
            <a:ext cx="692400" cy="5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00" y="1519675"/>
            <a:ext cx="4625398" cy="2921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400" y="2776238"/>
            <a:ext cx="3472125" cy="372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90525" y="4423800"/>
            <a:ext cx="6956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ja" sz="1455"/>
              <a:t>・</a:t>
            </a:r>
            <a:r>
              <a:rPr lang="ja" sz="1455"/>
              <a:t>一部</a:t>
            </a:r>
            <a:r>
              <a:rPr lang="ja" sz="1455"/>
              <a:t>固定値が入ってい</a:t>
            </a:r>
            <a:r>
              <a:rPr lang="ja" sz="1455"/>
              <a:t>たら基本的に発火できない</a:t>
            </a:r>
            <a:endParaRPr sz="1455"/>
          </a:p>
        </p:txBody>
      </p:sp>
      <p:sp>
        <p:nvSpPr>
          <p:cNvPr id="170" name="Google Shape;170;p22"/>
          <p:cNvSpPr/>
          <p:nvPr/>
        </p:nvSpPr>
        <p:spPr>
          <a:xfrm>
            <a:off x="3045600" y="4134375"/>
            <a:ext cx="1323600" cy="13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setAttribute(</a:t>
            </a:r>
            <a:r>
              <a:rPr lang="ja"/>
              <a:t>属性、値</a:t>
            </a:r>
            <a:r>
              <a:rPr lang="ja"/>
              <a:t>)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311700" y="1017725"/>
            <a:ext cx="6956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属性を設定、変更する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160925" y="2567688"/>
            <a:ext cx="761400" cy="5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50" y="1461125"/>
            <a:ext cx="3914977" cy="259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000" y="1660313"/>
            <a:ext cx="4155054" cy="38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1750" y="2244488"/>
            <a:ext cx="2932675" cy="385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8000" y="3069300"/>
            <a:ext cx="3659524" cy="33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1750" y="3576975"/>
            <a:ext cx="3600277" cy="38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3" name="Google Shape;183;p23"/>
          <p:cNvSpPr/>
          <p:nvPr/>
        </p:nvSpPr>
        <p:spPr>
          <a:xfrm>
            <a:off x="7779100" y="2008425"/>
            <a:ext cx="364800" cy="346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8467500" y="3309900"/>
            <a:ext cx="364800" cy="346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188625" y="4136950"/>
            <a:ext cx="87060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ja" sz="1455"/>
              <a:t>・</a:t>
            </a:r>
            <a:r>
              <a:rPr lang="ja" sz="1455">
                <a:solidFill>
                  <a:srgbClr val="B7B7B7"/>
                </a:solidFill>
              </a:rPr>
              <a:t>属性、値がともに固定値ではない→タグと属性の組み合わせ次第で発火(onclickとかで基本いけそう)</a:t>
            </a:r>
            <a:br>
              <a:rPr lang="ja" sz="1455">
                <a:solidFill>
                  <a:srgbClr val="B7B7B7"/>
                </a:solidFill>
              </a:rPr>
            </a:br>
            <a:r>
              <a:rPr lang="ja" sz="1455"/>
              <a:t>・属性が固定値ではない、値が固定値→発火しない</a:t>
            </a:r>
            <a:br>
              <a:rPr lang="ja" sz="1455"/>
            </a:br>
            <a:r>
              <a:rPr lang="ja" sz="1455"/>
              <a:t>・属性が固定値、値が固定値ではない→属性がhref、イベントハンドラ等である→発火の可能性</a:t>
            </a:r>
            <a:br>
              <a:rPr lang="ja" sz="1455"/>
            </a:br>
            <a:r>
              <a:rPr lang="ja" sz="1455"/>
              <a:t>　　　　　　　　　　　　　　　　　　属性が上記以外→発火しない</a:t>
            </a:r>
            <a:endParaRPr sz="1455"/>
          </a:p>
        </p:txBody>
      </p:sp>
      <p:sp>
        <p:nvSpPr>
          <p:cNvPr id="186" name="Google Shape;186;p23"/>
          <p:cNvSpPr/>
          <p:nvPr/>
        </p:nvSpPr>
        <p:spPr>
          <a:xfrm>
            <a:off x="2252875" y="3155975"/>
            <a:ext cx="1729200" cy="29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2252875" y="3646463"/>
            <a:ext cx="1729200" cy="29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5933173" y="2290900"/>
            <a:ext cx="1431900" cy="276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5933182" y="1706722"/>
            <a:ext cx="2694300" cy="210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6249700" y="3069300"/>
            <a:ext cx="1225800" cy="210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6249700" y="3562325"/>
            <a:ext cx="1225800" cy="210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eval系(</a:t>
            </a:r>
            <a:r>
              <a:rPr lang="ja"/>
              <a:t>文字列</a:t>
            </a:r>
            <a:r>
              <a:rPr lang="ja"/>
              <a:t>)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311700" y="1152475"/>
            <a:ext cx="6956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引数をJavascriptと解釈して実行</a:t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364750" y="3946222"/>
            <a:ext cx="761400" cy="3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5878"/>
            <a:ext cx="5636876" cy="217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950" y="3861788"/>
            <a:ext cx="4275325" cy="515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90525" y="4423800"/>
            <a:ext cx="69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ja" sz="1455"/>
              <a:t>・</a:t>
            </a:r>
            <a:r>
              <a:rPr lang="ja" sz="1455"/>
              <a:t>一部</a:t>
            </a:r>
            <a:r>
              <a:rPr lang="ja" sz="1455"/>
              <a:t>固定値が入っていても発火可能(javascriptが</a:t>
            </a:r>
            <a:r>
              <a:rPr lang="ja" sz="1455"/>
              <a:t>動く形に</a:t>
            </a:r>
            <a:r>
              <a:rPr lang="ja" sz="1455"/>
              <a:t>)</a:t>
            </a:r>
            <a:br>
              <a:rPr lang="ja" sz="1455"/>
            </a:br>
            <a:r>
              <a:rPr lang="ja" sz="1455"/>
              <a:t>・setInterval、setTimeout、Function()も</a:t>
            </a:r>
            <a:r>
              <a:rPr lang="ja" sz="1455"/>
              <a:t>同様</a:t>
            </a:r>
            <a:endParaRPr sz="1455"/>
          </a:p>
        </p:txBody>
      </p:sp>
      <p:sp>
        <p:nvSpPr>
          <p:cNvPr id="202" name="Google Shape;202;p24"/>
          <p:cNvSpPr/>
          <p:nvPr/>
        </p:nvSpPr>
        <p:spPr>
          <a:xfrm>
            <a:off x="2536032" y="4040875"/>
            <a:ext cx="2653500" cy="19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appendChild(</a:t>
            </a:r>
            <a:r>
              <a:rPr lang="ja"/>
              <a:t>要素</a:t>
            </a:r>
            <a:r>
              <a:rPr lang="ja"/>
              <a:t>)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311700" y="1152475"/>
            <a:ext cx="6956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子要素を追加する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4921075" y="2571738"/>
            <a:ext cx="761400" cy="5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8825"/>
            <a:ext cx="4625400" cy="27357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075" y="1266988"/>
            <a:ext cx="1439887" cy="185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4250" y="3306430"/>
            <a:ext cx="4572001" cy="16729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p25"/>
          <p:cNvSpPr/>
          <p:nvPr/>
        </p:nvSpPr>
        <p:spPr>
          <a:xfrm>
            <a:off x="7546425" y="3025150"/>
            <a:ext cx="364800" cy="346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90525" y="4423800"/>
            <a:ext cx="6956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ja" sz="1455"/>
              <a:t>・</a:t>
            </a:r>
            <a:r>
              <a:rPr lang="ja" sz="1455"/>
              <a:t>直接的な原因ではない</a:t>
            </a:r>
            <a:br>
              <a:rPr lang="ja" sz="1455"/>
            </a:br>
            <a:r>
              <a:rPr lang="ja" sz="1455"/>
              <a:t>　→発火するなら子要素作成で問題がある</a:t>
            </a:r>
            <a:endParaRPr sz="1455"/>
          </a:p>
        </p:txBody>
      </p:sp>
      <p:sp>
        <p:nvSpPr>
          <p:cNvPr id="215" name="Google Shape;215;p25"/>
          <p:cNvSpPr/>
          <p:nvPr/>
        </p:nvSpPr>
        <p:spPr>
          <a:xfrm>
            <a:off x="2959500" y="4028150"/>
            <a:ext cx="1554900" cy="10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2959500" y="3889875"/>
            <a:ext cx="1554900" cy="13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replace</a:t>
            </a:r>
            <a:r>
              <a:rPr lang="ja"/>
              <a:t>Child(</a:t>
            </a:r>
            <a:r>
              <a:rPr lang="ja"/>
              <a:t>要素</a:t>
            </a:r>
            <a:r>
              <a:rPr lang="ja"/>
              <a:t>)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1152475"/>
            <a:ext cx="6956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子要素を</a:t>
            </a:r>
            <a:r>
              <a:rPr lang="ja"/>
              <a:t>置き換える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4848125" y="2523538"/>
            <a:ext cx="761400" cy="5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2125"/>
            <a:ext cx="4352726" cy="26169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750" y="1201200"/>
            <a:ext cx="1229675" cy="17809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1850" y="3268750"/>
            <a:ext cx="4672948" cy="1464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26"/>
          <p:cNvSpPr/>
          <p:nvPr/>
        </p:nvSpPr>
        <p:spPr>
          <a:xfrm>
            <a:off x="7546425" y="3025150"/>
            <a:ext cx="364800" cy="346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90525" y="4423800"/>
            <a:ext cx="6956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ja" sz="1455"/>
              <a:t>・直接的な原因ではない</a:t>
            </a:r>
            <a:br>
              <a:rPr lang="ja" sz="1455"/>
            </a:br>
            <a:r>
              <a:rPr lang="ja" sz="1455"/>
              <a:t>　→発火するなら子要素作成で問題がある</a:t>
            </a:r>
            <a:endParaRPr sz="1455"/>
          </a:p>
        </p:txBody>
      </p:sp>
      <p:sp>
        <p:nvSpPr>
          <p:cNvPr id="229" name="Google Shape;229;p26"/>
          <p:cNvSpPr/>
          <p:nvPr/>
        </p:nvSpPr>
        <p:spPr>
          <a:xfrm>
            <a:off x="2461750" y="3806925"/>
            <a:ext cx="1900200" cy="23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2461750" y="3687100"/>
            <a:ext cx="1900200" cy="11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補足：</a:t>
            </a:r>
            <a:r>
              <a:rPr lang="ja"/>
              <a:t>javascript</a:t>
            </a:r>
            <a:r>
              <a:rPr lang="ja"/>
              <a:t>フレームワーク(AngularJS)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311700" y="1152475"/>
            <a:ext cx="6956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テンプレートを利用</a:t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5875"/>
            <a:ext cx="4790475" cy="2625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950" y="2296850"/>
            <a:ext cx="2574374" cy="1223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p27"/>
          <p:cNvSpPr/>
          <p:nvPr/>
        </p:nvSpPr>
        <p:spPr>
          <a:xfrm>
            <a:off x="5044213" y="2824497"/>
            <a:ext cx="761400" cy="3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ja" sz="2500">
                <a:solidFill>
                  <a:schemeClr val="dk2"/>
                </a:solidFill>
              </a:rPr>
              <a:t>(自分的に)検査するときに意識したいこと</a:t>
            </a:r>
            <a:endParaRPr sz="2500"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・write、innerHTML、eval系→</a:t>
            </a:r>
            <a:r>
              <a:rPr lang="ja"/>
              <a:t>一部固定値でも発火可能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・location.href→一部固定値だと発火は厳しそう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・setAttribute→第一引数を見て判断する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・appendChlid、replaceChild→優先度低めでいいかも？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今回見ていくこと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・DOM based XSS</a:t>
            </a:r>
            <a:r>
              <a:rPr lang="ja"/>
              <a:t>とは？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検査の時に調べている関数について</a:t>
            </a:r>
            <a:br>
              <a:rPr lang="ja"/>
            </a:br>
            <a:r>
              <a:rPr lang="ja"/>
              <a:t>　- どんな関数？</a:t>
            </a:r>
            <a:br>
              <a:rPr lang="ja"/>
            </a:br>
            <a:r>
              <a:rPr lang="ja"/>
              <a:t>　- 値が一部固定値のときは？(完全に固定値なら問題ない)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・(自分的に)検査するときに意識したいこと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DOM based XSS</a:t>
            </a:r>
            <a:r>
              <a:rPr lang="ja"/>
              <a:t>って何？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7795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500">
                <a:solidFill>
                  <a:srgbClr val="444444"/>
                </a:solidFill>
              </a:rPr>
              <a:t>サイト利⽤者のブラウザ上で、JavaScriptがDOMを介してHTMLを操作する際に</a:t>
            </a:r>
            <a:br>
              <a:rPr lang="ja" sz="1500">
                <a:solidFill>
                  <a:srgbClr val="444444"/>
                </a:solidFill>
              </a:rPr>
            </a:br>
            <a:r>
              <a:rPr lang="ja" sz="1500">
                <a:solidFill>
                  <a:srgbClr val="444444"/>
                </a:solidFill>
              </a:rPr>
              <a:t>意図しないスクリプトを出⼒してしまうXSS</a:t>
            </a:r>
            <a:endParaRPr sz="210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-1959" l="-940" r="940" t="1960"/>
          <a:stretch/>
        </p:blipFill>
        <p:spPr>
          <a:xfrm>
            <a:off x="311700" y="1844425"/>
            <a:ext cx="5698175" cy="31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141300" y="2214050"/>
            <a:ext cx="2691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500">
                <a:solidFill>
                  <a:srgbClr val="444444"/>
                </a:solidFill>
              </a:rPr>
              <a:t>【特徴】</a:t>
            </a:r>
            <a:br>
              <a:rPr lang="ja" sz="1500">
                <a:solidFill>
                  <a:srgbClr val="444444"/>
                </a:solidFill>
              </a:rPr>
            </a:br>
            <a:r>
              <a:rPr lang="ja" sz="1500">
                <a:solidFill>
                  <a:srgbClr val="444444"/>
                </a:solidFill>
              </a:rPr>
              <a:t>・必ずしも通信は飛ばない</a:t>
            </a:r>
            <a:br>
              <a:rPr lang="ja" sz="1500">
                <a:solidFill>
                  <a:srgbClr val="444444"/>
                </a:solidFill>
              </a:rPr>
            </a:br>
            <a:r>
              <a:rPr lang="ja" sz="1500">
                <a:solidFill>
                  <a:srgbClr val="444444"/>
                </a:solidFill>
              </a:rPr>
              <a:t>・必ずしも反射しない</a:t>
            </a:r>
            <a:endParaRPr sz="1500"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反射しない場合を確認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236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・</a:t>
            </a:r>
            <a:r>
              <a:rPr lang="ja"/>
              <a:t>反射してる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4120476" cy="249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750375" y="1152475"/>
            <a:ext cx="236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・反射</a:t>
            </a:r>
            <a:r>
              <a:rPr lang="ja"/>
              <a:t>してない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09400"/>
            <a:ext cx="3177951" cy="1007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025" y="1509400"/>
            <a:ext cx="3055099" cy="959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9025" y="2571750"/>
            <a:ext cx="3833559" cy="24964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補足：実装方法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883713"/>
            <a:ext cx="4260300" cy="10969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80888"/>
            <a:ext cx="2033274" cy="15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2950" y="1195437"/>
            <a:ext cx="1695850" cy="16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2832450" y="1758188"/>
            <a:ext cx="1918800" cy="5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9625" y="1195438"/>
            <a:ext cx="2609752" cy="50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7"/>
          <p:cNvSpPr/>
          <p:nvPr/>
        </p:nvSpPr>
        <p:spPr>
          <a:xfrm>
            <a:off x="714050" y="4159600"/>
            <a:ext cx="982200" cy="5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5513" y="3754800"/>
            <a:ext cx="3866775" cy="13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7"/>
          <p:cNvSpPr/>
          <p:nvPr/>
        </p:nvSpPr>
        <p:spPr>
          <a:xfrm rot="10800000">
            <a:off x="2739500" y="2220663"/>
            <a:ext cx="1918800" cy="5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8">
            <a:alphaModFix/>
          </a:blip>
          <a:srcRect b="16854" l="31488" r="29723" t="14909"/>
          <a:stretch/>
        </p:blipFill>
        <p:spPr>
          <a:xfrm>
            <a:off x="3259163" y="1812950"/>
            <a:ext cx="879475" cy="81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5701550" y="3862000"/>
            <a:ext cx="34602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ブラウザにレスポンスが届く</a:t>
            </a:r>
            <a:br>
              <a:rPr lang="ja"/>
            </a:br>
            <a:r>
              <a:rPr lang="ja"/>
              <a:t>→URLにあるパラメータparamの値を取得</a:t>
            </a:r>
            <a:br>
              <a:rPr lang="ja"/>
            </a:br>
            <a:r>
              <a:rPr lang="ja"/>
              <a:t>→関数にparamの値を渡す</a:t>
            </a:r>
            <a:br>
              <a:rPr lang="ja"/>
            </a:br>
            <a:r>
              <a:rPr lang="ja"/>
              <a:t>→write関数で出力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344975" y="1778900"/>
            <a:ext cx="5334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①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658300" y="2241375"/>
            <a:ext cx="5334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②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4180300"/>
            <a:ext cx="5334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③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関数(引数)領域を抜けられるか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725"/>
            <a:ext cx="3991576" cy="9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65700" y="2216650"/>
            <a:ext cx="55527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① </a:t>
            </a:r>
            <a:r>
              <a:rPr lang="ja"/>
              <a:t>定められた式の中</a:t>
            </a:r>
            <a:r>
              <a:rPr lang="ja"/>
              <a:t>→</a:t>
            </a:r>
            <a:r>
              <a:rPr lang="ja"/>
              <a:t>発火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500" y="2676850"/>
            <a:ext cx="5155250" cy="759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500" y="3972150"/>
            <a:ext cx="4487854" cy="759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65700" y="3474325"/>
            <a:ext cx="55527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② </a:t>
            </a:r>
            <a:r>
              <a:rPr lang="ja"/>
              <a:t>定められた式をぬける</a:t>
            </a:r>
            <a:r>
              <a:rPr lang="ja"/>
              <a:t>→</a:t>
            </a:r>
            <a:r>
              <a:rPr lang="ja"/>
              <a:t>発火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0025" y="606788"/>
            <a:ext cx="2422300" cy="23956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8"/>
          <p:cNvSpPr/>
          <p:nvPr/>
        </p:nvSpPr>
        <p:spPr>
          <a:xfrm rot="5400000">
            <a:off x="7321475" y="3028813"/>
            <a:ext cx="359400" cy="5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8277" y="3459325"/>
            <a:ext cx="1325800" cy="9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6385525" y="4377450"/>
            <a:ext cx="23268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600"/>
              <a:t>javascriptを</a:t>
            </a:r>
            <a:r>
              <a:rPr lang="ja" sz="1600"/>
              <a:t>解釈・実行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関数(引数)領域を抜けられるか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2719875"/>
            <a:ext cx="55527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① </a:t>
            </a:r>
            <a:r>
              <a:rPr lang="ja"/>
              <a:t>定められた式の中</a:t>
            </a:r>
            <a:r>
              <a:rPr lang="ja"/>
              <a:t>→</a:t>
            </a:r>
            <a:r>
              <a:rPr lang="ja"/>
              <a:t>発火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 rot="5400000">
            <a:off x="7321475" y="3028813"/>
            <a:ext cx="359400" cy="5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277" y="3459325"/>
            <a:ext cx="1325800" cy="9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6385525" y="4377450"/>
            <a:ext cx="23268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600"/>
              <a:t>javascriptを解釈・実行</a:t>
            </a:r>
            <a:endParaRPr sz="160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825" y="1090154"/>
            <a:ext cx="5105350" cy="168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75" y="3180075"/>
            <a:ext cx="2592650" cy="737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3917525"/>
            <a:ext cx="55527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trike="sngStrike"/>
              <a:t>② </a:t>
            </a:r>
            <a:r>
              <a:rPr lang="ja" strike="sngStrike"/>
              <a:t>定められた式をぬける</a:t>
            </a:r>
            <a:r>
              <a:rPr lang="ja" strike="sngStrike"/>
              <a:t>→</a:t>
            </a:r>
            <a:r>
              <a:rPr lang="ja" strike="sngStrike"/>
              <a:t>発火しない</a:t>
            </a:r>
            <a:endParaRPr strike="sngStrike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475" y="4322475"/>
            <a:ext cx="1758538" cy="737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4855" y="261825"/>
            <a:ext cx="2592650" cy="27947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19"/>
          <p:cNvSpPr/>
          <p:nvPr/>
        </p:nvSpPr>
        <p:spPr>
          <a:xfrm>
            <a:off x="2782500" y="4440400"/>
            <a:ext cx="611100" cy="5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469363" y="4322475"/>
            <a:ext cx="28404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定められた枠内で</a:t>
            </a:r>
            <a:br>
              <a:rPr lang="ja"/>
            </a:br>
            <a:r>
              <a:rPr lang="ja"/>
              <a:t>発火させる必要がある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Write(</a:t>
            </a:r>
            <a:r>
              <a:rPr lang="ja"/>
              <a:t>文字列</a:t>
            </a:r>
            <a:r>
              <a:rPr lang="ja"/>
              <a:t>)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152475"/>
            <a:ext cx="6956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文字列を書き込む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5875"/>
            <a:ext cx="4448776" cy="2733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400" y="2510413"/>
            <a:ext cx="2428475" cy="903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20"/>
          <p:cNvSpPr/>
          <p:nvPr/>
        </p:nvSpPr>
        <p:spPr>
          <a:xfrm>
            <a:off x="4930200" y="2711588"/>
            <a:ext cx="761400" cy="5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190525" y="4423800"/>
            <a:ext cx="6956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ja" sz="1455"/>
              <a:t>・</a:t>
            </a:r>
            <a:r>
              <a:rPr lang="ja" sz="1455"/>
              <a:t>一部固定値が入っていても発火可能</a:t>
            </a:r>
            <a:br>
              <a:rPr lang="ja" sz="1455"/>
            </a:br>
            <a:r>
              <a:rPr lang="ja" sz="1455"/>
              <a:t>・危険な関数</a:t>
            </a:r>
            <a:endParaRPr sz="1455"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5282788" y="823075"/>
            <a:ext cx="3749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ja" sz="1455"/>
              <a:t>※一部固定値：固定値＋変数</a:t>
            </a:r>
            <a:endParaRPr sz="14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ja" sz="1455"/>
              <a:t>　今回だとwrite(”Hello”+ value)</a:t>
            </a:r>
            <a:endParaRPr sz="1455"/>
          </a:p>
        </p:txBody>
      </p:sp>
      <p:sp>
        <p:nvSpPr>
          <p:cNvPr id="140" name="Google Shape;140;p20"/>
          <p:cNvSpPr/>
          <p:nvPr/>
        </p:nvSpPr>
        <p:spPr>
          <a:xfrm>
            <a:off x="3059100" y="3286100"/>
            <a:ext cx="1236300" cy="128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6069000" y="3158000"/>
            <a:ext cx="2217600" cy="215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innerHTML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152475"/>
            <a:ext cx="6956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要素の中身を挿入する(書き換える)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4930200" y="2711588"/>
            <a:ext cx="761400" cy="5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50" y="1595875"/>
            <a:ext cx="4625400" cy="287410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225" y="1516700"/>
            <a:ext cx="2557075" cy="839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225" y="2450925"/>
            <a:ext cx="2993075" cy="1022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1"/>
          <p:cNvSpPr/>
          <p:nvPr/>
        </p:nvSpPr>
        <p:spPr>
          <a:xfrm>
            <a:off x="8189475" y="2225250"/>
            <a:ext cx="364800" cy="346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5713988" y="3663875"/>
            <a:ext cx="32475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ja" sz="1465"/>
              <a:t>【参考】</a:t>
            </a:r>
            <a:r>
              <a:rPr lang="ja" sz="1465"/>
              <a:t>innerHTMLとouterHTML</a:t>
            </a:r>
            <a:endParaRPr sz="1465"/>
          </a:p>
        </p:txBody>
      </p:sp>
      <p:sp>
        <p:nvSpPr>
          <p:cNvPr id="154" name="Google Shape;154;p21"/>
          <p:cNvSpPr/>
          <p:nvPr/>
        </p:nvSpPr>
        <p:spPr>
          <a:xfrm>
            <a:off x="3651875" y="774300"/>
            <a:ext cx="2358000" cy="647400"/>
          </a:xfrm>
          <a:prstGeom prst="wedgeRoundRectCallout">
            <a:avLst>
              <a:gd fmla="val 45745" name="adj1"/>
              <a:gd fmla="val 24313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script</a:t>
            </a:r>
            <a:r>
              <a:rPr lang="ja"/>
              <a:t>タグは利用できない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190525" y="4423800"/>
            <a:ext cx="6956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ja" sz="1455"/>
              <a:t>・</a:t>
            </a:r>
            <a:r>
              <a:rPr lang="ja" sz="1455"/>
              <a:t>一部</a:t>
            </a:r>
            <a:r>
              <a:rPr lang="ja" sz="1455"/>
              <a:t>固定値が入っていても発火可能</a:t>
            </a:r>
            <a:br>
              <a:rPr lang="ja" sz="1455"/>
            </a:br>
            <a:r>
              <a:rPr lang="ja" sz="1455"/>
              <a:t>・script</a:t>
            </a:r>
            <a:r>
              <a:rPr lang="ja" sz="1455"/>
              <a:t>タグは利用できない</a:t>
            </a:r>
            <a:endParaRPr sz="1455"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9100" y="4004750"/>
            <a:ext cx="2358000" cy="89933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p21"/>
          <p:cNvSpPr/>
          <p:nvPr/>
        </p:nvSpPr>
        <p:spPr>
          <a:xfrm>
            <a:off x="3082450" y="4208100"/>
            <a:ext cx="1388100" cy="17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6018500" y="3060958"/>
            <a:ext cx="2813700" cy="41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5929100" y="2114900"/>
            <a:ext cx="2071800" cy="23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