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57" r:id="rId4"/>
    <p:sldId id="280" r:id="rId5"/>
    <p:sldId id="287" r:id="rId6"/>
    <p:sldId id="286" r:id="rId7"/>
    <p:sldId id="288" r:id="rId8"/>
    <p:sldId id="260" r:id="rId9"/>
    <p:sldId id="289" r:id="rId10"/>
    <p:sldId id="290" r:id="rId11"/>
    <p:sldId id="261" r:id="rId12"/>
    <p:sldId id="291" r:id="rId13"/>
    <p:sldId id="292" r:id="rId14"/>
    <p:sldId id="293" r:id="rId15"/>
    <p:sldId id="294" r:id="rId16"/>
    <p:sldId id="295" r:id="rId17"/>
    <p:sldId id="296" r:id="rId18"/>
    <p:sldId id="297" r:id="rId19"/>
    <p:sldId id="262" r:id="rId20"/>
    <p:sldId id="284" r:id="rId21"/>
    <p:sldId id="298" r:id="rId22"/>
    <p:sldId id="282"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78" d="100"/>
          <a:sy n="78" d="100"/>
        </p:scale>
        <p:origin x="1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40211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340726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266341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49783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337504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429365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1376598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3624890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372881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2505330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199500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274970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235950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120592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不能达到最优，但是可以保证一个相对较优的处理，并且足够</a:t>
            </a:r>
            <a:r>
              <a:rPr lang="en-US" altLang="zh-CN" dirty="0"/>
              <a:t>work</a:t>
            </a:r>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281314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2021/12/2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4656770" y="2479443"/>
            <a:ext cx="7371335" cy="1546577"/>
          </a:xfrm>
          <a:prstGeom prst="rect">
            <a:avLst/>
          </a:prstGeom>
          <a:noFill/>
        </p:spPr>
        <p:txBody>
          <a:bodyPr wrap="square" lIns="68580" tIns="34290" rIns="68580" bIns="34290" rtlCol="0">
            <a:spAutoFit/>
          </a:bodyPr>
          <a:lstStyle/>
          <a:p>
            <a:pPr defTabSz="685800" eaLnBrk="0" hangingPunct="0"/>
            <a:r>
              <a:rPr lang="en-US" altLang="zh-CN" sz="3200" dirty="0">
                <a:latin typeface="微软雅黑"/>
                <a:ea typeface="微软雅黑"/>
                <a:cs typeface="+mn-ea"/>
                <a:sym typeface="+mn-lt"/>
              </a:rPr>
              <a:t>Dynamic Update for </a:t>
            </a:r>
          </a:p>
          <a:p>
            <a:pPr defTabSz="685800" eaLnBrk="0" hangingPunct="0"/>
            <a:r>
              <a:rPr lang="en-US" altLang="zh-CN" sz="3200" dirty="0">
                <a:latin typeface="微软雅黑"/>
                <a:ea typeface="微软雅黑"/>
                <a:cs typeface="+mn-ea"/>
                <a:sym typeface="+mn-lt"/>
              </a:rPr>
              <a:t>Weighted Near Maximum </a:t>
            </a:r>
            <a:r>
              <a:rPr lang="en-US" altLang="zh-CN" sz="3200">
                <a:latin typeface="微软雅黑"/>
                <a:ea typeface="微软雅黑"/>
                <a:cs typeface="+mn-ea"/>
                <a:sym typeface="+mn-lt"/>
              </a:rPr>
              <a:t>Independent Set</a:t>
            </a:r>
            <a:endParaRPr lang="en-US" altLang="zh-CN" sz="3200" dirty="0">
              <a:latin typeface="微软雅黑"/>
              <a:ea typeface="微软雅黑"/>
              <a:cs typeface="+mn-ea"/>
              <a:sym typeface="+mn-lt"/>
            </a:endParaRP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 标牌&#10;&#10;自动生成的说明">
            <a:extLst>
              <a:ext uri="{FF2B5EF4-FFF2-40B4-BE49-F238E27FC236}">
                <a16:creationId xmlns:a16="http://schemas.microsoft.com/office/drawing/2014/main" id="{B546DF31-2328-4CEA-BD55-D87E386F62EE}"/>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47865"/>
          <a:stretch/>
        </p:blipFill>
        <p:spPr>
          <a:xfrm>
            <a:off x="-1" y="12185"/>
            <a:ext cx="3569051" cy="6833630"/>
          </a:xfrm>
          <a:prstGeom prst="rect">
            <a:avLst/>
          </a:prstGeom>
        </p:spPr>
      </p:pic>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Framework: Feasibility of </a:t>
              </a:r>
              <a:r>
                <a:rPr lang="en-US" altLang="zh-CN" sz="2400" b="1" dirty="0" err="1">
                  <a:latin typeface="微软雅黑"/>
                  <a:ea typeface="微软雅黑"/>
                  <a:cs typeface="+mn-ea"/>
                  <a:sym typeface="+mn-lt"/>
                </a:rPr>
                <a:t>WDG</a:t>
              </a:r>
              <a:r>
                <a:rPr lang="en-US" altLang="zh-CN" sz="2400" b="1" dirty="0">
                  <a:latin typeface="微软雅黑"/>
                  <a:ea typeface="微软雅黑"/>
                  <a:cs typeface="+mn-ea"/>
                  <a:sym typeface="+mn-lt"/>
                </a:rPr>
                <a:t>  </a:t>
              </a:r>
              <a:endParaRPr lang="zh-CN" altLang="en-US"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27A7F9F-416F-43A6-BEA8-A5B41BFE4A08}"/>
                  </a:ext>
                </a:extLst>
              </p:cNvPr>
              <p:cNvSpPr txBox="1"/>
              <p:nvPr/>
            </p:nvSpPr>
            <p:spPr>
              <a:xfrm>
                <a:off x="484655" y="1793289"/>
                <a:ext cx="5507772" cy="4308872"/>
              </a:xfrm>
              <a:prstGeom prst="rect">
                <a:avLst/>
              </a:prstGeom>
              <a:noFill/>
            </p:spPr>
            <p:txBody>
              <a:bodyPr wrap="square" numCol="1" rtlCol="0">
                <a:spAutoFit/>
              </a:bodyPr>
              <a:lstStyle/>
              <a:p>
                <a:r>
                  <a:rPr lang="en-US" altLang="zh-CN" sz="2000" dirty="0"/>
                  <a:t>Why DG works well?</a:t>
                </a:r>
              </a:p>
              <a:p>
                <a:endParaRPr lang="en-US" altLang="zh-CN" sz="2000" dirty="0"/>
              </a:p>
              <a:p>
                <a:pPr marL="285750" indent="-285750">
                  <a:buFont typeface="Arial" panose="020B0604020202020204" pitchFamily="34" charset="0"/>
                  <a:buChar char="•"/>
                </a:pPr>
                <a:r>
                  <a:rPr lang="en-US" altLang="zh-CN" dirty="0"/>
                  <a:t>Using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𝑖𝑛</m:t>
                            </m:r>
                          </m:sub>
                        </m:sSub>
                      </m:e>
                    </m:d>
                  </m:oMath>
                </a14:m>
                <a:r>
                  <a:rPr lang="en-US" altLang="zh-CN" dirty="0"/>
                  <a:t> and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𝑜𝑢𝑡</m:t>
                            </m:r>
                          </m:sub>
                        </m:sSub>
                      </m:e>
                    </m:d>
                  </m:oMath>
                </a14:m>
                <a:r>
                  <a:rPr lang="en-US" altLang="zh-CN" dirty="0"/>
                  <a:t> to judge whether the vertex is valid.</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Using directed graph to define a certain indexes to accelerate the dynamic searching.</a:t>
                </a:r>
              </a:p>
              <a:p>
                <a:endParaRPr lang="en-US" altLang="zh-CN" dirty="0"/>
              </a:p>
              <a:p>
                <a:pPr marL="285750" indent="-285750">
                  <a:buFont typeface="Arial" panose="020B0604020202020204" pitchFamily="34" charset="0"/>
                  <a:buChar char="•"/>
                </a:pPr>
                <a:r>
                  <a:rPr lang="en-US" altLang="zh-CN" dirty="0"/>
                  <a:t>Using tree frame which one independent vertex direct one dependent vertex(waiting swapping vertex), easily constructing new IS.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More…</a:t>
                </a:r>
              </a:p>
              <a:p>
                <a:endParaRPr lang="en-US" altLang="zh-CN" dirty="0"/>
              </a:p>
              <a:p>
                <a:endParaRPr lang="zh-CN" altLang="en-US" dirty="0"/>
              </a:p>
            </p:txBody>
          </p:sp>
        </mc:Choice>
        <mc:Fallback xmlns="">
          <p:sp>
            <p:nvSpPr>
              <p:cNvPr id="5" name="文本框 4">
                <a:extLst>
                  <a:ext uri="{FF2B5EF4-FFF2-40B4-BE49-F238E27FC236}">
                    <a16:creationId xmlns:a16="http://schemas.microsoft.com/office/drawing/2014/main" id="{B27A7F9F-416F-43A6-BEA8-A5B41BFE4A08}"/>
                  </a:ext>
                </a:extLst>
              </p:cNvPr>
              <p:cNvSpPr txBox="1">
                <a:spLocks noRot="1" noChangeAspect="1" noMove="1" noResize="1" noEditPoints="1" noAdjustHandles="1" noChangeArrowheads="1" noChangeShapeType="1" noTextEdit="1"/>
              </p:cNvSpPr>
              <p:nvPr/>
            </p:nvSpPr>
            <p:spPr>
              <a:xfrm>
                <a:off x="484655" y="1793289"/>
                <a:ext cx="5507772" cy="4308872"/>
              </a:xfrm>
              <a:prstGeom prst="rect">
                <a:avLst/>
              </a:prstGeom>
              <a:blipFill>
                <a:blip r:embed="rId3"/>
                <a:stretch>
                  <a:fillRect l="-1218" t="-707" r="-16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7B7FA38-C3CA-44CD-A122-4B6092830260}"/>
                  </a:ext>
                </a:extLst>
              </p:cNvPr>
              <p:cNvSpPr txBox="1"/>
              <p:nvPr/>
            </p:nvSpPr>
            <p:spPr>
              <a:xfrm>
                <a:off x="5992427" y="1793289"/>
                <a:ext cx="5507772" cy="4031873"/>
              </a:xfrm>
              <a:prstGeom prst="rect">
                <a:avLst/>
              </a:prstGeom>
              <a:noFill/>
            </p:spPr>
            <p:txBody>
              <a:bodyPr wrap="square" numCol="1" rtlCol="0">
                <a:spAutoFit/>
              </a:bodyPr>
              <a:lstStyle/>
              <a:p>
                <a:r>
                  <a:rPr lang="en-US" altLang="zh-CN" sz="2000" dirty="0"/>
                  <a:t>How </a:t>
                </a:r>
                <a:r>
                  <a:rPr lang="en-US" altLang="zh-CN" sz="2000" dirty="0" err="1"/>
                  <a:t>WDG</a:t>
                </a:r>
                <a:r>
                  <a:rPr lang="en-US" altLang="zh-CN" sz="2000" dirty="0"/>
                  <a:t> works well as DG?</a:t>
                </a:r>
              </a:p>
              <a:p>
                <a:endParaRPr lang="en-US" altLang="zh-CN" sz="2000" dirty="0"/>
              </a:p>
              <a:p>
                <a:pPr marL="285750" indent="-285750">
                  <a:buFont typeface="Arial" panose="020B0604020202020204" pitchFamily="34" charset="0"/>
                  <a:buChar char="•"/>
                </a:pPr>
                <a:r>
                  <a:rPr lang="en-US" altLang="zh-CN" dirty="0"/>
                  <a:t>Using </a:t>
                </a:r>
                <a14:m>
                  <m:oMath xmlns:m="http://schemas.openxmlformats.org/officeDocument/2006/math">
                    <m:d>
                      <m:dPr>
                        <m:begChr m:val="|"/>
                        <m:endChr m:val="|"/>
                        <m:ctrlPr>
                          <a:rPr lang="en-US" altLang="zh-CN" i="1" smtClean="0">
                            <a:latin typeface="Cambria Math" panose="02040503050406030204" pitchFamily="18" charset="0"/>
                          </a:rPr>
                        </m:ctrlPr>
                      </m:dPr>
                      <m:e>
                        <m:r>
                          <m:rPr>
                            <m:sty m:val="p"/>
                          </m:rPr>
                          <a:rPr lang="en-US" altLang="zh-CN" i="1" smtClean="0">
                            <a:latin typeface="Cambria Math" panose="02040503050406030204" pitchFamily="18" charset="0"/>
                          </a:rPr>
                          <m:t>λ</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𝑖𝑛</m:t>
                                </m:r>
                              </m:sub>
                            </m:sSub>
                          </m:e>
                        </m:d>
                      </m:e>
                    </m:d>
                  </m:oMath>
                </a14:m>
                <a:r>
                  <a:rPr lang="en-US" altLang="zh-CN" dirty="0"/>
                  <a:t> and </a:t>
                </a:r>
                <a14:m>
                  <m:oMath xmlns:m="http://schemas.openxmlformats.org/officeDocument/2006/math">
                    <m:d>
                      <m:dPr>
                        <m:begChr m:val="|"/>
                        <m:endChr m:val="|"/>
                        <m:ctrlPr>
                          <a:rPr lang="en-US" altLang="zh-CN" i="1">
                            <a:latin typeface="Cambria Math" panose="02040503050406030204" pitchFamily="18" charset="0"/>
                          </a:rPr>
                        </m:ctrlPr>
                      </m:dPr>
                      <m:e>
                        <m:r>
                          <m:rPr>
                            <m:sty m:val="p"/>
                          </m:rPr>
                          <a:rPr lang="en-US" altLang="zh-CN" i="1">
                            <a:latin typeface="Cambria Math" panose="02040503050406030204" pitchFamily="18" charset="0"/>
                          </a:rPr>
                          <m:t>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m:rPr>
                                    <m:sty m:val="p"/>
                                  </m:rPr>
                                  <a:rPr lang="en-US" altLang="zh-CN" i="1">
                                    <a:latin typeface="Cambria Math" panose="02040503050406030204" pitchFamily="18" charset="0"/>
                                  </a:rPr>
                                  <m:t>out</m:t>
                                </m:r>
                              </m:sub>
                            </m:sSub>
                          </m:e>
                        </m:d>
                      </m:e>
                    </m:d>
                  </m:oMath>
                </a14:m>
                <a:r>
                  <a:rPr lang="en-US" altLang="zh-CN" dirty="0"/>
                  <a:t> to evaluate the cost of deleting one vertex from G.</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We can also use directed graph, why not?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Using weighted degree-one reduction to construct the similar frame, but have some difficulty to balance the loss of swapping vertex in IS.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Some more challenge…</a:t>
                </a:r>
              </a:p>
              <a:p>
                <a:endParaRPr lang="zh-CN" altLang="en-US" dirty="0"/>
              </a:p>
            </p:txBody>
          </p:sp>
        </mc:Choice>
        <mc:Fallback xmlns="">
          <p:sp>
            <p:nvSpPr>
              <p:cNvPr id="12" name="文本框 11">
                <a:extLst>
                  <a:ext uri="{FF2B5EF4-FFF2-40B4-BE49-F238E27FC236}">
                    <a16:creationId xmlns:a16="http://schemas.microsoft.com/office/drawing/2014/main" id="{C7B7FA38-C3CA-44CD-A122-4B6092830260}"/>
                  </a:ext>
                </a:extLst>
              </p:cNvPr>
              <p:cNvSpPr txBox="1">
                <a:spLocks noRot="1" noChangeAspect="1" noMove="1" noResize="1" noEditPoints="1" noAdjustHandles="1" noChangeArrowheads="1" noChangeShapeType="1" noTextEdit="1"/>
              </p:cNvSpPr>
              <p:nvPr/>
            </p:nvSpPr>
            <p:spPr>
              <a:xfrm>
                <a:off x="5992427" y="1793289"/>
                <a:ext cx="5507772" cy="4031873"/>
              </a:xfrm>
              <a:prstGeom prst="rect">
                <a:avLst/>
              </a:prstGeom>
              <a:blipFill>
                <a:blip r:embed="rId4"/>
                <a:stretch>
                  <a:fillRect l="-1106" t="-755" r="-3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5917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241436" y="2925223"/>
              <a:ext cx="1683474"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Details</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pic>
        <p:nvPicPr>
          <p:cNvPr id="12" name="图片 11" descr="图片包含 户外, 标牌&#10;&#10;自动生成的说明">
            <a:extLst>
              <a:ext uri="{FF2B5EF4-FFF2-40B4-BE49-F238E27FC236}">
                <a16:creationId xmlns:a16="http://schemas.microsoft.com/office/drawing/2014/main" id="{09853A59-B2CA-4F21-845E-8A080C19A3F1}"/>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63268" r="-1"/>
          <a:stretch/>
        </p:blipFill>
        <p:spPr>
          <a:xfrm>
            <a:off x="0" y="0"/>
            <a:ext cx="2514644" cy="6833630"/>
          </a:xfrm>
          <a:prstGeom prst="rect">
            <a:avLst/>
          </a:prstGeom>
        </p:spPr>
      </p:pic>
      <p:pic>
        <p:nvPicPr>
          <p:cNvPr id="13" name="图片 12" descr="图片包含 户外, 标牌&#10;&#10;自动生成的说明">
            <a:extLst>
              <a:ext uri="{FF2B5EF4-FFF2-40B4-BE49-F238E27FC236}">
                <a16:creationId xmlns:a16="http://schemas.microsoft.com/office/drawing/2014/main" id="{5E5C21DC-01C1-4CB5-BBC0-9C90FD62DE20}"/>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61722"/>
          <a:stretch/>
        </p:blipFill>
        <p:spPr>
          <a:xfrm>
            <a:off x="9571538" y="12185"/>
            <a:ext cx="2620462" cy="6833630"/>
          </a:xfrm>
          <a:prstGeom prst="rect">
            <a:avLst/>
          </a:prstGeom>
        </p:spPr>
      </p:pic>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Construction </a:t>
              </a:r>
              <a:r>
                <a:rPr lang="en-US" altLang="zh-CN" sz="2400" b="1" dirty="0" err="1">
                  <a:latin typeface="微软雅黑"/>
                  <a:ea typeface="微软雅黑"/>
                  <a:cs typeface="+mn-ea"/>
                  <a:sym typeface="+mn-lt"/>
                </a:rPr>
                <a:t>WDG</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a:extLst>
              <a:ext uri="{FF2B5EF4-FFF2-40B4-BE49-F238E27FC236}">
                <a16:creationId xmlns:a16="http://schemas.microsoft.com/office/drawing/2014/main" id="{1366075E-1B9F-47AE-82E6-C8207B8F845D}"/>
              </a:ext>
            </a:extLst>
          </p:cNvPr>
          <p:cNvSpPr txBox="1"/>
          <p:nvPr/>
        </p:nvSpPr>
        <p:spPr>
          <a:xfrm>
            <a:off x="1328385" y="1454172"/>
            <a:ext cx="2089518" cy="400110"/>
          </a:xfrm>
          <a:prstGeom prst="rect">
            <a:avLst/>
          </a:prstGeom>
          <a:noFill/>
        </p:spPr>
        <p:txBody>
          <a:bodyPr wrap="square" rtlCol="0">
            <a:spAutoFit/>
          </a:bodyPr>
          <a:lstStyle/>
          <a:p>
            <a:r>
              <a:rPr lang="en-US" altLang="zh-CN" sz="2000" b="1" dirty="0" err="1"/>
              <a:t>Case1</a:t>
            </a:r>
            <a:r>
              <a:rPr lang="en-US" altLang="zh-CN" sz="2000" b="1" dirty="0"/>
              <a:t>: w(u)&gt;w(v)</a:t>
            </a:r>
            <a:endParaRPr lang="zh-CN" altLang="en-US" sz="2000" b="1" dirty="0"/>
          </a:p>
        </p:txBody>
      </p:sp>
      <p:grpSp>
        <p:nvGrpSpPr>
          <p:cNvPr id="70" name="组合 69">
            <a:extLst>
              <a:ext uri="{FF2B5EF4-FFF2-40B4-BE49-F238E27FC236}">
                <a16:creationId xmlns:a16="http://schemas.microsoft.com/office/drawing/2014/main" id="{3ABF1A79-CB24-4C8F-973A-4F2226D406C3}"/>
              </a:ext>
            </a:extLst>
          </p:cNvPr>
          <p:cNvGrpSpPr/>
          <p:nvPr/>
        </p:nvGrpSpPr>
        <p:grpSpPr>
          <a:xfrm>
            <a:off x="2091834" y="1915316"/>
            <a:ext cx="7018718" cy="1852438"/>
            <a:chOff x="1644361" y="2849171"/>
            <a:chExt cx="7018718" cy="1852438"/>
          </a:xfrm>
        </p:grpSpPr>
        <p:grpSp>
          <p:nvGrpSpPr>
            <p:cNvPr id="68" name="组合 67">
              <a:extLst>
                <a:ext uri="{FF2B5EF4-FFF2-40B4-BE49-F238E27FC236}">
                  <a16:creationId xmlns:a16="http://schemas.microsoft.com/office/drawing/2014/main" id="{7025BD62-DFA9-4325-916A-95D7EE27AE24}"/>
                </a:ext>
              </a:extLst>
            </p:cNvPr>
            <p:cNvGrpSpPr/>
            <p:nvPr/>
          </p:nvGrpSpPr>
          <p:grpSpPr>
            <a:xfrm>
              <a:off x="1644361" y="2849171"/>
              <a:ext cx="2661309" cy="1852438"/>
              <a:chOff x="1644361" y="2849171"/>
              <a:chExt cx="2661309" cy="1852438"/>
            </a:xfrm>
          </p:grpSpPr>
          <p:sp>
            <p:nvSpPr>
              <p:cNvPr id="38" name="椭圆 37">
                <a:extLst>
                  <a:ext uri="{FF2B5EF4-FFF2-40B4-BE49-F238E27FC236}">
                    <a16:creationId xmlns:a16="http://schemas.microsoft.com/office/drawing/2014/main" id="{10A81929-9C56-4C9B-A9C8-06455FB6AE5E}"/>
                  </a:ext>
                </a:extLst>
              </p:cNvPr>
              <p:cNvSpPr/>
              <p:nvPr/>
            </p:nvSpPr>
            <p:spPr>
              <a:xfrm>
                <a:off x="2774999" y="354921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40" name="椭圆 39">
                <a:extLst>
                  <a:ext uri="{FF2B5EF4-FFF2-40B4-BE49-F238E27FC236}">
                    <a16:creationId xmlns:a16="http://schemas.microsoft.com/office/drawing/2014/main" id="{C35129F3-B0AA-423A-9D64-2CCF42F311C8}"/>
                  </a:ext>
                </a:extLst>
              </p:cNvPr>
              <p:cNvSpPr/>
              <p:nvPr/>
            </p:nvSpPr>
            <p:spPr>
              <a:xfrm>
                <a:off x="1644361" y="3554189"/>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cxnSp>
            <p:nvCxnSpPr>
              <p:cNvPr id="41" name="直接连接符 40">
                <a:extLst>
                  <a:ext uri="{FF2B5EF4-FFF2-40B4-BE49-F238E27FC236}">
                    <a16:creationId xmlns:a16="http://schemas.microsoft.com/office/drawing/2014/main" id="{870AECA3-3D22-4C3A-8AAD-D05973306CCC}"/>
                  </a:ext>
                </a:extLst>
              </p:cNvPr>
              <p:cNvCxnSpPr>
                <a:cxnSpLocks/>
                <a:stCxn id="61" idx="1"/>
                <a:endCxn id="38" idx="6"/>
              </p:cNvCxnSpPr>
              <p:nvPr/>
            </p:nvCxnSpPr>
            <p:spPr>
              <a:xfrm flipH="1">
                <a:off x="3225907" y="3120454"/>
                <a:ext cx="597355" cy="658092"/>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65D54A9B-DFD4-4A51-8A05-8EAB56D35891}"/>
                  </a:ext>
                </a:extLst>
              </p:cNvPr>
              <p:cNvCxnSpPr>
                <a:cxnSpLocks/>
                <a:stCxn id="61" idx="2"/>
                <a:endCxn id="38" idx="6"/>
              </p:cNvCxnSpPr>
              <p:nvPr/>
            </p:nvCxnSpPr>
            <p:spPr>
              <a:xfrm flipH="1">
                <a:off x="3225907" y="3775390"/>
                <a:ext cx="514587" cy="315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C718CD49-FF77-4E6E-BF37-DF4641D3D36E}"/>
                  </a:ext>
                </a:extLst>
              </p:cNvPr>
              <p:cNvCxnSpPr>
                <a:cxnSpLocks/>
                <a:stCxn id="38" idx="6"/>
                <a:endCxn id="61" idx="3"/>
              </p:cNvCxnSpPr>
              <p:nvPr/>
            </p:nvCxnSpPr>
            <p:spPr>
              <a:xfrm>
                <a:off x="3225907" y="3778546"/>
                <a:ext cx="597355" cy="65178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77771F12-7A9E-47C7-8043-E6521933CF00}"/>
                  </a:ext>
                </a:extLst>
              </p:cNvPr>
              <p:cNvCxnSpPr>
                <a:cxnSpLocks/>
                <a:stCxn id="40" idx="6"/>
                <a:endCxn id="38" idx="2"/>
              </p:cNvCxnSpPr>
              <p:nvPr/>
            </p:nvCxnSpPr>
            <p:spPr>
              <a:xfrm flipV="1">
                <a:off x="2095269" y="3778546"/>
                <a:ext cx="679730" cy="4979"/>
              </a:xfrm>
              <a:prstGeom prst="line">
                <a:avLst/>
              </a:prstGeom>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162CAFAE-B858-40B1-9655-591957398358}"/>
                  </a:ext>
                </a:extLst>
              </p:cNvPr>
              <p:cNvSpPr txBox="1"/>
              <p:nvPr/>
            </p:nvSpPr>
            <p:spPr>
              <a:xfrm>
                <a:off x="1672999" y="4001472"/>
                <a:ext cx="393631"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6" name="文本框 55">
                <a:extLst>
                  <a:ext uri="{FF2B5EF4-FFF2-40B4-BE49-F238E27FC236}">
                    <a16:creationId xmlns:a16="http://schemas.microsoft.com/office/drawing/2014/main" id="{A76B5947-5BFC-42FF-8DAE-108A1B77E487}"/>
                  </a:ext>
                </a:extLst>
              </p:cNvPr>
              <p:cNvSpPr txBox="1"/>
              <p:nvPr/>
            </p:nvSpPr>
            <p:spPr>
              <a:xfrm>
                <a:off x="2867787" y="3994396"/>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61" name="椭圆 60">
                <a:extLst>
                  <a:ext uri="{FF2B5EF4-FFF2-40B4-BE49-F238E27FC236}">
                    <a16:creationId xmlns:a16="http://schemas.microsoft.com/office/drawing/2014/main" id="{2F13CC03-BB1F-47C2-B52C-881A330ABADD}"/>
                  </a:ext>
                </a:extLst>
              </p:cNvPr>
              <p:cNvSpPr/>
              <p:nvPr/>
            </p:nvSpPr>
            <p:spPr>
              <a:xfrm>
                <a:off x="3740494" y="2849171"/>
                <a:ext cx="565176" cy="1852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grpSp>
        <p:sp>
          <p:nvSpPr>
            <p:cNvPr id="69" name="箭头: 右 68">
              <a:extLst>
                <a:ext uri="{FF2B5EF4-FFF2-40B4-BE49-F238E27FC236}">
                  <a16:creationId xmlns:a16="http://schemas.microsoft.com/office/drawing/2014/main" id="{10E745AA-29A1-4455-9286-BA73EEE20C07}"/>
                </a:ext>
              </a:extLst>
            </p:cNvPr>
            <p:cNvSpPr/>
            <p:nvPr/>
          </p:nvSpPr>
          <p:spPr>
            <a:xfrm>
              <a:off x="4871132" y="3559036"/>
              <a:ext cx="565176" cy="438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F94A52AA-5017-4859-A096-B17917057F20}"/>
                </a:ext>
              </a:extLst>
            </p:cNvPr>
            <p:cNvGrpSpPr/>
            <p:nvPr/>
          </p:nvGrpSpPr>
          <p:grpSpPr>
            <a:xfrm>
              <a:off x="6001770" y="2849171"/>
              <a:ext cx="2661309" cy="1852438"/>
              <a:chOff x="1644361" y="2849171"/>
              <a:chExt cx="2661309" cy="1852438"/>
            </a:xfrm>
          </p:grpSpPr>
          <p:sp>
            <p:nvSpPr>
              <p:cNvPr id="74" name="椭圆 73">
                <a:extLst>
                  <a:ext uri="{FF2B5EF4-FFF2-40B4-BE49-F238E27FC236}">
                    <a16:creationId xmlns:a16="http://schemas.microsoft.com/office/drawing/2014/main" id="{91F74078-A6E9-4B15-A65B-6C129FA650A9}"/>
                  </a:ext>
                </a:extLst>
              </p:cNvPr>
              <p:cNvSpPr/>
              <p:nvPr/>
            </p:nvSpPr>
            <p:spPr>
              <a:xfrm>
                <a:off x="2774999" y="3549210"/>
                <a:ext cx="450908" cy="458671"/>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lumMod val="50000"/>
                        <a:lumOff val="50000"/>
                      </a:schemeClr>
                    </a:solidFill>
                    <a:latin typeface="Georgia" panose="02040502050405020303" pitchFamily="18" charset="0"/>
                  </a:rPr>
                  <a:t>v</a:t>
                </a:r>
                <a:endParaRPr lang="zh-CN" altLang="en-US" i="1" dirty="0">
                  <a:solidFill>
                    <a:schemeClr val="tx1">
                      <a:lumMod val="50000"/>
                      <a:lumOff val="50000"/>
                    </a:schemeClr>
                  </a:solidFill>
                  <a:latin typeface="Georgia" panose="02040502050405020303" pitchFamily="18" charset="0"/>
                </a:endParaRPr>
              </a:p>
            </p:txBody>
          </p:sp>
          <p:sp>
            <p:nvSpPr>
              <p:cNvPr id="75" name="椭圆 74">
                <a:extLst>
                  <a:ext uri="{FF2B5EF4-FFF2-40B4-BE49-F238E27FC236}">
                    <a16:creationId xmlns:a16="http://schemas.microsoft.com/office/drawing/2014/main" id="{0D098792-DCC9-46D6-9FE3-C57E15E92C52}"/>
                  </a:ext>
                </a:extLst>
              </p:cNvPr>
              <p:cNvSpPr/>
              <p:nvPr/>
            </p:nvSpPr>
            <p:spPr>
              <a:xfrm>
                <a:off x="1644361" y="3554189"/>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cxnSp>
            <p:nvCxnSpPr>
              <p:cNvPr id="76" name="直接连接符 75">
                <a:extLst>
                  <a:ext uri="{FF2B5EF4-FFF2-40B4-BE49-F238E27FC236}">
                    <a16:creationId xmlns:a16="http://schemas.microsoft.com/office/drawing/2014/main" id="{C59AF7B1-8396-468B-8AF3-96779AFFE61E}"/>
                  </a:ext>
                </a:extLst>
              </p:cNvPr>
              <p:cNvCxnSpPr>
                <a:cxnSpLocks/>
                <a:stCxn id="82" idx="1"/>
                <a:endCxn id="74" idx="6"/>
              </p:cNvCxnSpPr>
              <p:nvPr/>
            </p:nvCxnSpPr>
            <p:spPr>
              <a:xfrm flipH="1">
                <a:off x="3225907" y="3120454"/>
                <a:ext cx="597355" cy="658092"/>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1B6D5822-233A-4CE9-B881-EB4DBF1407A2}"/>
                  </a:ext>
                </a:extLst>
              </p:cNvPr>
              <p:cNvCxnSpPr>
                <a:cxnSpLocks/>
                <a:stCxn id="82" idx="2"/>
                <a:endCxn id="74" idx="6"/>
              </p:cNvCxnSpPr>
              <p:nvPr/>
            </p:nvCxnSpPr>
            <p:spPr>
              <a:xfrm flipH="1">
                <a:off x="3225907" y="3775390"/>
                <a:ext cx="514587" cy="315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EFEBC595-2C57-49A2-B995-6FF62601DF62}"/>
                  </a:ext>
                </a:extLst>
              </p:cNvPr>
              <p:cNvCxnSpPr>
                <a:cxnSpLocks/>
                <a:stCxn id="74" idx="6"/>
                <a:endCxn id="82" idx="3"/>
              </p:cNvCxnSpPr>
              <p:nvPr/>
            </p:nvCxnSpPr>
            <p:spPr>
              <a:xfrm>
                <a:off x="3225907" y="3778546"/>
                <a:ext cx="597355" cy="65178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5DC4A08D-4683-4CE3-906A-524046F78813}"/>
                  </a:ext>
                </a:extLst>
              </p:cNvPr>
              <p:cNvCxnSpPr>
                <a:cxnSpLocks/>
                <a:stCxn id="75" idx="6"/>
                <a:endCxn id="74" idx="2"/>
              </p:cNvCxnSpPr>
              <p:nvPr/>
            </p:nvCxnSpPr>
            <p:spPr>
              <a:xfrm flipV="1">
                <a:off x="2095269" y="3778546"/>
                <a:ext cx="679730" cy="497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6FD5A2E4-452A-4339-B7AF-95EE16ACFA43}"/>
                  </a:ext>
                </a:extLst>
              </p:cNvPr>
              <p:cNvSpPr txBox="1"/>
              <p:nvPr/>
            </p:nvSpPr>
            <p:spPr>
              <a:xfrm>
                <a:off x="1672999" y="4001472"/>
                <a:ext cx="393631"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81" name="文本框 80">
                <a:extLst>
                  <a:ext uri="{FF2B5EF4-FFF2-40B4-BE49-F238E27FC236}">
                    <a16:creationId xmlns:a16="http://schemas.microsoft.com/office/drawing/2014/main" id="{EE58EEDF-B680-437B-BCEA-6FDF3F3D19E4}"/>
                  </a:ext>
                </a:extLst>
              </p:cNvPr>
              <p:cNvSpPr txBox="1"/>
              <p:nvPr/>
            </p:nvSpPr>
            <p:spPr>
              <a:xfrm>
                <a:off x="2867787" y="3994396"/>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82" name="椭圆 81">
                <a:extLst>
                  <a:ext uri="{FF2B5EF4-FFF2-40B4-BE49-F238E27FC236}">
                    <a16:creationId xmlns:a16="http://schemas.microsoft.com/office/drawing/2014/main" id="{2F8473E3-CFD7-4F4E-BDBA-A3AE7DCCC100}"/>
                  </a:ext>
                </a:extLst>
              </p:cNvPr>
              <p:cNvSpPr/>
              <p:nvPr/>
            </p:nvSpPr>
            <p:spPr>
              <a:xfrm>
                <a:off x="3740494" y="2849171"/>
                <a:ext cx="565176" cy="1852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grpSp>
      </p:grpSp>
      <p:sp>
        <p:nvSpPr>
          <p:cNvPr id="71" name="文本框 70">
            <a:extLst>
              <a:ext uri="{FF2B5EF4-FFF2-40B4-BE49-F238E27FC236}">
                <a16:creationId xmlns:a16="http://schemas.microsoft.com/office/drawing/2014/main" id="{2381DD86-FFC5-4640-A3FA-B56CF0E3D5AA}"/>
              </a:ext>
            </a:extLst>
          </p:cNvPr>
          <p:cNvSpPr txBox="1"/>
          <p:nvPr/>
        </p:nvSpPr>
        <p:spPr>
          <a:xfrm>
            <a:off x="1459149" y="4280170"/>
            <a:ext cx="1692613" cy="400110"/>
          </a:xfrm>
          <a:prstGeom prst="rect">
            <a:avLst/>
          </a:prstGeom>
          <a:noFill/>
        </p:spPr>
        <p:txBody>
          <a:bodyPr wrap="square" rtlCol="0">
            <a:spAutoFit/>
          </a:bodyPr>
          <a:lstStyle/>
          <a:p>
            <a:r>
              <a:rPr lang="en-US" altLang="zh-CN" sz="2000" b="1" dirty="0" err="1"/>
              <a:t>WDG</a:t>
            </a:r>
            <a:r>
              <a:rPr lang="en-US" altLang="zh-CN" sz="2000" b="1" dirty="0"/>
              <a:t>:</a:t>
            </a:r>
            <a:endParaRPr lang="zh-CN" altLang="en-US" sz="2000" b="1" dirty="0"/>
          </a:p>
        </p:txBody>
      </p:sp>
      <p:grpSp>
        <p:nvGrpSpPr>
          <p:cNvPr id="96" name="组合 95">
            <a:extLst>
              <a:ext uri="{FF2B5EF4-FFF2-40B4-BE49-F238E27FC236}">
                <a16:creationId xmlns:a16="http://schemas.microsoft.com/office/drawing/2014/main" id="{2E802329-F4BF-4828-9927-6CA59A26FC03}"/>
              </a:ext>
            </a:extLst>
          </p:cNvPr>
          <p:cNvGrpSpPr/>
          <p:nvPr/>
        </p:nvGrpSpPr>
        <p:grpSpPr>
          <a:xfrm>
            <a:off x="2120472" y="4926971"/>
            <a:ext cx="1617057" cy="760039"/>
            <a:chOff x="2413943" y="4643789"/>
            <a:chExt cx="1617057" cy="760039"/>
          </a:xfrm>
        </p:grpSpPr>
        <p:grpSp>
          <p:nvGrpSpPr>
            <p:cNvPr id="93" name="组合 92">
              <a:extLst>
                <a:ext uri="{FF2B5EF4-FFF2-40B4-BE49-F238E27FC236}">
                  <a16:creationId xmlns:a16="http://schemas.microsoft.com/office/drawing/2014/main" id="{191F2639-BAE8-410E-B70E-006E0A12C711}"/>
                </a:ext>
              </a:extLst>
            </p:cNvPr>
            <p:cNvGrpSpPr/>
            <p:nvPr/>
          </p:nvGrpSpPr>
          <p:grpSpPr>
            <a:xfrm>
              <a:off x="2413943" y="4643789"/>
              <a:ext cx="1617057" cy="760039"/>
              <a:chOff x="2244234" y="2767755"/>
              <a:chExt cx="1617057" cy="760039"/>
            </a:xfrm>
          </p:grpSpPr>
          <p:sp>
            <p:nvSpPr>
              <p:cNvPr id="89" name="椭圆 88">
                <a:extLst>
                  <a:ext uri="{FF2B5EF4-FFF2-40B4-BE49-F238E27FC236}">
                    <a16:creationId xmlns:a16="http://schemas.microsoft.com/office/drawing/2014/main" id="{56699FCB-CF3E-44C6-A0C5-1143F0708963}"/>
                  </a:ext>
                </a:extLst>
              </p:cNvPr>
              <p:cNvSpPr/>
              <p:nvPr/>
            </p:nvSpPr>
            <p:spPr>
              <a:xfrm>
                <a:off x="3374872" y="2767755"/>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90" name="椭圆 89">
                <a:extLst>
                  <a:ext uri="{FF2B5EF4-FFF2-40B4-BE49-F238E27FC236}">
                    <a16:creationId xmlns:a16="http://schemas.microsoft.com/office/drawing/2014/main" id="{7D683247-9EAC-4BC0-A351-46CB04277714}"/>
                  </a:ext>
                </a:extLst>
              </p:cNvPr>
              <p:cNvSpPr/>
              <p:nvPr/>
            </p:nvSpPr>
            <p:spPr>
              <a:xfrm>
                <a:off x="2244234" y="2772734"/>
                <a:ext cx="450908" cy="45867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91" name="文本框 90">
                <a:extLst>
                  <a:ext uri="{FF2B5EF4-FFF2-40B4-BE49-F238E27FC236}">
                    <a16:creationId xmlns:a16="http://schemas.microsoft.com/office/drawing/2014/main" id="{EB34112E-1CC1-4CB4-A32E-FE515C207AE4}"/>
                  </a:ext>
                </a:extLst>
              </p:cNvPr>
              <p:cNvSpPr txBox="1"/>
              <p:nvPr/>
            </p:nvSpPr>
            <p:spPr>
              <a:xfrm>
                <a:off x="2272872" y="3220017"/>
                <a:ext cx="393631"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92" name="文本框 91">
                <a:extLst>
                  <a:ext uri="{FF2B5EF4-FFF2-40B4-BE49-F238E27FC236}">
                    <a16:creationId xmlns:a16="http://schemas.microsoft.com/office/drawing/2014/main" id="{A3439AF8-80CC-4AA3-B56D-B21ABA904598}"/>
                  </a:ext>
                </a:extLst>
              </p:cNvPr>
              <p:cNvSpPr txBox="1"/>
              <p:nvPr/>
            </p:nvSpPr>
            <p:spPr>
              <a:xfrm>
                <a:off x="3467660" y="3212941"/>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grpSp>
        <p:cxnSp>
          <p:nvCxnSpPr>
            <p:cNvPr id="95" name="直接箭头连接符 94">
              <a:extLst>
                <a:ext uri="{FF2B5EF4-FFF2-40B4-BE49-F238E27FC236}">
                  <a16:creationId xmlns:a16="http://schemas.microsoft.com/office/drawing/2014/main" id="{4C90A3E2-97B2-4BF6-9278-42B75DFC5DF8}"/>
                </a:ext>
              </a:extLst>
            </p:cNvPr>
            <p:cNvCxnSpPr>
              <a:stCxn id="90" idx="6"/>
              <a:endCxn id="89" idx="2"/>
            </p:cNvCxnSpPr>
            <p:nvPr/>
          </p:nvCxnSpPr>
          <p:spPr>
            <a:xfrm flipV="1">
              <a:off x="2864851" y="4873125"/>
              <a:ext cx="679730" cy="4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350810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Construction </a:t>
              </a:r>
              <a:r>
                <a:rPr lang="en-US" altLang="zh-CN" sz="2400" b="1" dirty="0" err="1">
                  <a:latin typeface="微软雅黑"/>
                  <a:ea typeface="微软雅黑"/>
                  <a:cs typeface="+mn-ea"/>
                  <a:sym typeface="+mn-lt"/>
                </a:rPr>
                <a:t>WDG</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a:extLst>
              <a:ext uri="{FF2B5EF4-FFF2-40B4-BE49-F238E27FC236}">
                <a16:creationId xmlns:a16="http://schemas.microsoft.com/office/drawing/2014/main" id="{1366075E-1B9F-47AE-82E6-C8207B8F845D}"/>
              </a:ext>
            </a:extLst>
          </p:cNvPr>
          <p:cNvSpPr txBox="1"/>
          <p:nvPr/>
        </p:nvSpPr>
        <p:spPr>
          <a:xfrm>
            <a:off x="1328385" y="1454172"/>
            <a:ext cx="2089518" cy="400110"/>
          </a:xfrm>
          <a:prstGeom prst="rect">
            <a:avLst/>
          </a:prstGeom>
          <a:noFill/>
        </p:spPr>
        <p:txBody>
          <a:bodyPr wrap="square" rtlCol="0">
            <a:spAutoFit/>
          </a:bodyPr>
          <a:lstStyle/>
          <a:p>
            <a:r>
              <a:rPr lang="en-US" altLang="zh-CN" sz="2000" b="1" dirty="0" err="1"/>
              <a:t>Case2</a:t>
            </a:r>
            <a:r>
              <a:rPr lang="en-US" altLang="zh-CN" sz="2000" b="1" dirty="0"/>
              <a:t>: w(u)&lt;w(v)</a:t>
            </a:r>
            <a:endParaRPr lang="zh-CN" altLang="en-US" sz="2000" b="1" dirty="0"/>
          </a:p>
        </p:txBody>
      </p:sp>
      <p:grpSp>
        <p:nvGrpSpPr>
          <p:cNvPr id="70" name="组合 69">
            <a:extLst>
              <a:ext uri="{FF2B5EF4-FFF2-40B4-BE49-F238E27FC236}">
                <a16:creationId xmlns:a16="http://schemas.microsoft.com/office/drawing/2014/main" id="{3ABF1A79-CB24-4C8F-973A-4F2226D406C3}"/>
              </a:ext>
            </a:extLst>
          </p:cNvPr>
          <p:cNvGrpSpPr/>
          <p:nvPr/>
        </p:nvGrpSpPr>
        <p:grpSpPr>
          <a:xfrm>
            <a:off x="2091834" y="1915316"/>
            <a:ext cx="7018718" cy="1852438"/>
            <a:chOff x="1644361" y="2849171"/>
            <a:chExt cx="7018718" cy="1852438"/>
          </a:xfrm>
        </p:grpSpPr>
        <p:grpSp>
          <p:nvGrpSpPr>
            <p:cNvPr id="68" name="组合 67">
              <a:extLst>
                <a:ext uri="{FF2B5EF4-FFF2-40B4-BE49-F238E27FC236}">
                  <a16:creationId xmlns:a16="http://schemas.microsoft.com/office/drawing/2014/main" id="{7025BD62-DFA9-4325-916A-95D7EE27AE24}"/>
                </a:ext>
              </a:extLst>
            </p:cNvPr>
            <p:cNvGrpSpPr/>
            <p:nvPr/>
          </p:nvGrpSpPr>
          <p:grpSpPr>
            <a:xfrm>
              <a:off x="1644361" y="2849171"/>
              <a:ext cx="2661309" cy="1852438"/>
              <a:chOff x="1644361" y="2849171"/>
              <a:chExt cx="2661309" cy="1852438"/>
            </a:xfrm>
          </p:grpSpPr>
          <p:sp>
            <p:nvSpPr>
              <p:cNvPr id="38" name="椭圆 37">
                <a:extLst>
                  <a:ext uri="{FF2B5EF4-FFF2-40B4-BE49-F238E27FC236}">
                    <a16:creationId xmlns:a16="http://schemas.microsoft.com/office/drawing/2014/main" id="{10A81929-9C56-4C9B-A9C8-06455FB6AE5E}"/>
                  </a:ext>
                </a:extLst>
              </p:cNvPr>
              <p:cNvSpPr/>
              <p:nvPr/>
            </p:nvSpPr>
            <p:spPr>
              <a:xfrm>
                <a:off x="2774999" y="354921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40" name="椭圆 39">
                <a:extLst>
                  <a:ext uri="{FF2B5EF4-FFF2-40B4-BE49-F238E27FC236}">
                    <a16:creationId xmlns:a16="http://schemas.microsoft.com/office/drawing/2014/main" id="{C35129F3-B0AA-423A-9D64-2CCF42F311C8}"/>
                  </a:ext>
                </a:extLst>
              </p:cNvPr>
              <p:cNvSpPr/>
              <p:nvPr/>
            </p:nvSpPr>
            <p:spPr>
              <a:xfrm>
                <a:off x="1644361" y="3554189"/>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cxnSp>
            <p:nvCxnSpPr>
              <p:cNvPr id="41" name="直接连接符 40">
                <a:extLst>
                  <a:ext uri="{FF2B5EF4-FFF2-40B4-BE49-F238E27FC236}">
                    <a16:creationId xmlns:a16="http://schemas.microsoft.com/office/drawing/2014/main" id="{870AECA3-3D22-4C3A-8AAD-D05973306CCC}"/>
                  </a:ext>
                </a:extLst>
              </p:cNvPr>
              <p:cNvCxnSpPr>
                <a:cxnSpLocks/>
                <a:stCxn id="61" idx="1"/>
                <a:endCxn id="38" idx="6"/>
              </p:cNvCxnSpPr>
              <p:nvPr/>
            </p:nvCxnSpPr>
            <p:spPr>
              <a:xfrm flipH="1">
                <a:off x="3225907" y="3120454"/>
                <a:ext cx="597355" cy="658092"/>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65D54A9B-DFD4-4A51-8A05-8EAB56D35891}"/>
                  </a:ext>
                </a:extLst>
              </p:cNvPr>
              <p:cNvCxnSpPr>
                <a:cxnSpLocks/>
                <a:stCxn id="61" idx="2"/>
                <a:endCxn id="38" idx="6"/>
              </p:cNvCxnSpPr>
              <p:nvPr/>
            </p:nvCxnSpPr>
            <p:spPr>
              <a:xfrm flipH="1">
                <a:off x="3225907" y="3775390"/>
                <a:ext cx="514587" cy="315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C718CD49-FF77-4E6E-BF37-DF4641D3D36E}"/>
                  </a:ext>
                </a:extLst>
              </p:cNvPr>
              <p:cNvCxnSpPr>
                <a:cxnSpLocks/>
                <a:stCxn id="38" idx="6"/>
                <a:endCxn id="61" idx="3"/>
              </p:cNvCxnSpPr>
              <p:nvPr/>
            </p:nvCxnSpPr>
            <p:spPr>
              <a:xfrm>
                <a:off x="3225907" y="3778546"/>
                <a:ext cx="597355" cy="65178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77771F12-7A9E-47C7-8043-E6521933CF00}"/>
                  </a:ext>
                </a:extLst>
              </p:cNvPr>
              <p:cNvCxnSpPr>
                <a:cxnSpLocks/>
                <a:stCxn id="40" idx="6"/>
                <a:endCxn id="38" idx="2"/>
              </p:cNvCxnSpPr>
              <p:nvPr/>
            </p:nvCxnSpPr>
            <p:spPr>
              <a:xfrm flipV="1">
                <a:off x="2095269" y="3778546"/>
                <a:ext cx="679730" cy="4979"/>
              </a:xfrm>
              <a:prstGeom prst="line">
                <a:avLst/>
              </a:prstGeom>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162CAFAE-B858-40B1-9655-591957398358}"/>
                  </a:ext>
                </a:extLst>
              </p:cNvPr>
              <p:cNvSpPr txBox="1"/>
              <p:nvPr/>
            </p:nvSpPr>
            <p:spPr>
              <a:xfrm>
                <a:off x="1672999" y="4001472"/>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56" name="文本框 55">
                <a:extLst>
                  <a:ext uri="{FF2B5EF4-FFF2-40B4-BE49-F238E27FC236}">
                    <a16:creationId xmlns:a16="http://schemas.microsoft.com/office/drawing/2014/main" id="{A76B5947-5BFC-42FF-8DAE-108A1B77E487}"/>
                  </a:ext>
                </a:extLst>
              </p:cNvPr>
              <p:cNvSpPr txBox="1"/>
              <p:nvPr/>
            </p:nvSpPr>
            <p:spPr>
              <a:xfrm>
                <a:off x="2867787" y="3994396"/>
                <a:ext cx="393631" cy="307777"/>
              </a:xfrm>
              <a:prstGeom prst="rect">
                <a:avLst/>
              </a:prstGeom>
              <a:noFill/>
            </p:spPr>
            <p:txBody>
              <a:bodyPr wrap="square" rtlCol="0">
                <a:spAutoFit/>
              </a:bodyPr>
              <a:lstStyle/>
              <a:p>
                <a:r>
                  <a:rPr lang="en-US" altLang="zh-CN" sz="1400" dirty="0">
                    <a:solidFill>
                      <a:srgbClr val="FF0000"/>
                    </a:solidFill>
                  </a:rPr>
                  <a:t>11</a:t>
                </a:r>
                <a:endParaRPr lang="zh-CN" altLang="en-US" sz="1400" dirty="0">
                  <a:solidFill>
                    <a:srgbClr val="FF0000"/>
                  </a:solidFill>
                </a:endParaRPr>
              </a:p>
            </p:txBody>
          </p:sp>
          <p:sp>
            <p:nvSpPr>
              <p:cNvPr id="61" name="椭圆 60">
                <a:extLst>
                  <a:ext uri="{FF2B5EF4-FFF2-40B4-BE49-F238E27FC236}">
                    <a16:creationId xmlns:a16="http://schemas.microsoft.com/office/drawing/2014/main" id="{2F13CC03-BB1F-47C2-B52C-881A330ABADD}"/>
                  </a:ext>
                </a:extLst>
              </p:cNvPr>
              <p:cNvSpPr/>
              <p:nvPr/>
            </p:nvSpPr>
            <p:spPr>
              <a:xfrm>
                <a:off x="3740494" y="2849171"/>
                <a:ext cx="565176" cy="1852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grpSp>
        <p:sp>
          <p:nvSpPr>
            <p:cNvPr id="69" name="箭头: 右 68">
              <a:extLst>
                <a:ext uri="{FF2B5EF4-FFF2-40B4-BE49-F238E27FC236}">
                  <a16:creationId xmlns:a16="http://schemas.microsoft.com/office/drawing/2014/main" id="{10E745AA-29A1-4455-9286-BA73EEE20C07}"/>
                </a:ext>
              </a:extLst>
            </p:cNvPr>
            <p:cNvSpPr/>
            <p:nvPr/>
          </p:nvSpPr>
          <p:spPr>
            <a:xfrm>
              <a:off x="4871132" y="3559036"/>
              <a:ext cx="565176" cy="438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F94A52AA-5017-4859-A096-B17917057F20}"/>
                </a:ext>
              </a:extLst>
            </p:cNvPr>
            <p:cNvGrpSpPr/>
            <p:nvPr/>
          </p:nvGrpSpPr>
          <p:grpSpPr>
            <a:xfrm>
              <a:off x="6001770" y="2849171"/>
              <a:ext cx="2661309" cy="1852438"/>
              <a:chOff x="1644361" y="2849171"/>
              <a:chExt cx="2661309" cy="1852438"/>
            </a:xfrm>
          </p:grpSpPr>
          <p:sp>
            <p:nvSpPr>
              <p:cNvPr id="74" name="椭圆 73">
                <a:extLst>
                  <a:ext uri="{FF2B5EF4-FFF2-40B4-BE49-F238E27FC236}">
                    <a16:creationId xmlns:a16="http://schemas.microsoft.com/office/drawing/2014/main" id="{91F74078-A6E9-4B15-A65B-6C129FA650A9}"/>
                  </a:ext>
                </a:extLst>
              </p:cNvPr>
              <p:cNvSpPr/>
              <p:nvPr/>
            </p:nvSpPr>
            <p:spPr>
              <a:xfrm>
                <a:off x="2774999" y="3549210"/>
                <a:ext cx="450908" cy="458671"/>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75" name="椭圆 74">
                <a:extLst>
                  <a:ext uri="{FF2B5EF4-FFF2-40B4-BE49-F238E27FC236}">
                    <a16:creationId xmlns:a16="http://schemas.microsoft.com/office/drawing/2014/main" id="{0D098792-DCC9-46D6-9FE3-C57E15E92C52}"/>
                  </a:ext>
                </a:extLst>
              </p:cNvPr>
              <p:cNvSpPr/>
              <p:nvPr/>
            </p:nvSpPr>
            <p:spPr>
              <a:xfrm>
                <a:off x="1644361" y="3554189"/>
                <a:ext cx="450908" cy="458671"/>
              </a:xfrm>
              <a:prstGeom prst="ellipse">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lumMod val="50000"/>
                        <a:lumOff val="50000"/>
                      </a:schemeClr>
                    </a:solidFill>
                    <a:latin typeface="Georgia" panose="02040502050405020303" pitchFamily="18" charset="0"/>
                  </a:rPr>
                  <a:t>u</a:t>
                </a:r>
                <a:endParaRPr lang="zh-CN" altLang="en-US" i="1" dirty="0">
                  <a:solidFill>
                    <a:schemeClr val="tx1">
                      <a:lumMod val="50000"/>
                      <a:lumOff val="50000"/>
                    </a:schemeClr>
                  </a:solidFill>
                  <a:latin typeface="Georgia" panose="02040502050405020303" pitchFamily="18" charset="0"/>
                </a:endParaRPr>
              </a:p>
            </p:txBody>
          </p:sp>
          <p:cxnSp>
            <p:nvCxnSpPr>
              <p:cNvPr id="76" name="直接连接符 75">
                <a:extLst>
                  <a:ext uri="{FF2B5EF4-FFF2-40B4-BE49-F238E27FC236}">
                    <a16:creationId xmlns:a16="http://schemas.microsoft.com/office/drawing/2014/main" id="{C59AF7B1-8396-468B-8AF3-96779AFFE61E}"/>
                  </a:ext>
                </a:extLst>
              </p:cNvPr>
              <p:cNvCxnSpPr>
                <a:cxnSpLocks/>
                <a:stCxn id="82" idx="1"/>
                <a:endCxn id="74" idx="6"/>
              </p:cNvCxnSpPr>
              <p:nvPr/>
            </p:nvCxnSpPr>
            <p:spPr>
              <a:xfrm flipH="1">
                <a:off x="3225907" y="3120454"/>
                <a:ext cx="597355" cy="65809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1B6D5822-233A-4CE9-B881-EB4DBF1407A2}"/>
                  </a:ext>
                </a:extLst>
              </p:cNvPr>
              <p:cNvCxnSpPr>
                <a:cxnSpLocks/>
                <a:stCxn id="82" idx="2"/>
                <a:endCxn id="74" idx="6"/>
              </p:cNvCxnSpPr>
              <p:nvPr/>
            </p:nvCxnSpPr>
            <p:spPr>
              <a:xfrm flipH="1">
                <a:off x="3225907" y="3775390"/>
                <a:ext cx="514587" cy="315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EFEBC595-2C57-49A2-B995-6FF62601DF62}"/>
                  </a:ext>
                </a:extLst>
              </p:cNvPr>
              <p:cNvCxnSpPr>
                <a:cxnSpLocks/>
                <a:stCxn id="74" idx="6"/>
                <a:endCxn id="82" idx="3"/>
              </p:cNvCxnSpPr>
              <p:nvPr/>
            </p:nvCxnSpPr>
            <p:spPr>
              <a:xfrm>
                <a:off x="3225907" y="3778546"/>
                <a:ext cx="597355" cy="65178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5DC4A08D-4683-4CE3-906A-524046F78813}"/>
                  </a:ext>
                </a:extLst>
              </p:cNvPr>
              <p:cNvCxnSpPr>
                <a:cxnSpLocks/>
                <a:stCxn id="75" idx="6"/>
                <a:endCxn id="74" idx="2"/>
              </p:cNvCxnSpPr>
              <p:nvPr/>
            </p:nvCxnSpPr>
            <p:spPr>
              <a:xfrm flipV="1">
                <a:off x="2095269" y="3778546"/>
                <a:ext cx="679730" cy="497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6FD5A2E4-452A-4339-B7AF-95EE16ACFA43}"/>
                  </a:ext>
                </a:extLst>
              </p:cNvPr>
              <p:cNvSpPr txBox="1"/>
              <p:nvPr/>
            </p:nvSpPr>
            <p:spPr>
              <a:xfrm>
                <a:off x="1672999" y="4001472"/>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81" name="文本框 80">
                <a:extLst>
                  <a:ext uri="{FF2B5EF4-FFF2-40B4-BE49-F238E27FC236}">
                    <a16:creationId xmlns:a16="http://schemas.microsoft.com/office/drawing/2014/main" id="{EE58EEDF-B680-437B-BCEA-6FDF3F3D19E4}"/>
                  </a:ext>
                </a:extLst>
              </p:cNvPr>
              <p:cNvSpPr txBox="1"/>
              <p:nvPr/>
            </p:nvSpPr>
            <p:spPr>
              <a:xfrm>
                <a:off x="2867787" y="3994396"/>
                <a:ext cx="393631" cy="307777"/>
              </a:xfrm>
              <a:prstGeom prst="rect">
                <a:avLst/>
              </a:prstGeom>
              <a:noFill/>
            </p:spPr>
            <p:txBody>
              <a:bodyPr wrap="square" rtlCol="0">
                <a:spAutoFit/>
              </a:bodyPr>
              <a:lstStyle/>
              <a:p>
                <a:r>
                  <a:rPr lang="en-US" altLang="zh-CN" sz="1400" dirty="0">
                    <a:solidFill>
                      <a:srgbClr val="FF0000"/>
                    </a:solidFill>
                  </a:rPr>
                  <a:t>5</a:t>
                </a:r>
                <a:endParaRPr lang="zh-CN" altLang="en-US" sz="1400" dirty="0">
                  <a:solidFill>
                    <a:srgbClr val="FF0000"/>
                  </a:solidFill>
                </a:endParaRPr>
              </a:p>
            </p:txBody>
          </p:sp>
          <p:sp>
            <p:nvSpPr>
              <p:cNvPr id="82" name="椭圆 81">
                <a:extLst>
                  <a:ext uri="{FF2B5EF4-FFF2-40B4-BE49-F238E27FC236}">
                    <a16:creationId xmlns:a16="http://schemas.microsoft.com/office/drawing/2014/main" id="{2F8473E3-CFD7-4F4E-BDBA-A3AE7DCCC100}"/>
                  </a:ext>
                </a:extLst>
              </p:cNvPr>
              <p:cNvSpPr/>
              <p:nvPr/>
            </p:nvSpPr>
            <p:spPr>
              <a:xfrm>
                <a:off x="3740494" y="2849171"/>
                <a:ext cx="565176" cy="1852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grpSp>
      </p:grpSp>
      <p:sp>
        <p:nvSpPr>
          <p:cNvPr id="71" name="文本框 70">
            <a:extLst>
              <a:ext uri="{FF2B5EF4-FFF2-40B4-BE49-F238E27FC236}">
                <a16:creationId xmlns:a16="http://schemas.microsoft.com/office/drawing/2014/main" id="{2381DD86-FFC5-4640-A3FA-B56CF0E3D5AA}"/>
              </a:ext>
            </a:extLst>
          </p:cNvPr>
          <p:cNvSpPr txBox="1"/>
          <p:nvPr/>
        </p:nvSpPr>
        <p:spPr>
          <a:xfrm>
            <a:off x="1459149" y="4280170"/>
            <a:ext cx="1692613" cy="400110"/>
          </a:xfrm>
          <a:prstGeom prst="rect">
            <a:avLst/>
          </a:prstGeom>
          <a:noFill/>
        </p:spPr>
        <p:txBody>
          <a:bodyPr wrap="square" rtlCol="0">
            <a:spAutoFit/>
          </a:bodyPr>
          <a:lstStyle/>
          <a:p>
            <a:r>
              <a:rPr lang="en-US" altLang="zh-CN" sz="2000" b="1" dirty="0" err="1"/>
              <a:t>WDG</a:t>
            </a:r>
            <a:r>
              <a:rPr lang="en-US" altLang="zh-CN" sz="2000" b="1" dirty="0"/>
              <a:t>:</a:t>
            </a:r>
            <a:endParaRPr lang="zh-CN" altLang="en-US" sz="2000" b="1" dirty="0"/>
          </a:p>
        </p:txBody>
      </p:sp>
      <p:grpSp>
        <p:nvGrpSpPr>
          <p:cNvPr id="96" name="组合 95">
            <a:extLst>
              <a:ext uri="{FF2B5EF4-FFF2-40B4-BE49-F238E27FC236}">
                <a16:creationId xmlns:a16="http://schemas.microsoft.com/office/drawing/2014/main" id="{2E802329-F4BF-4828-9927-6CA59A26FC03}"/>
              </a:ext>
            </a:extLst>
          </p:cNvPr>
          <p:cNvGrpSpPr/>
          <p:nvPr/>
        </p:nvGrpSpPr>
        <p:grpSpPr>
          <a:xfrm>
            <a:off x="2120472" y="4926971"/>
            <a:ext cx="1617057" cy="760039"/>
            <a:chOff x="2413943" y="4643789"/>
            <a:chExt cx="1617057" cy="760039"/>
          </a:xfrm>
        </p:grpSpPr>
        <p:grpSp>
          <p:nvGrpSpPr>
            <p:cNvPr id="93" name="组合 92">
              <a:extLst>
                <a:ext uri="{FF2B5EF4-FFF2-40B4-BE49-F238E27FC236}">
                  <a16:creationId xmlns:a16="http://schemas.microsoft.com/office/drawing/2014/main" id="{191F2639-BAE8-410E-B70E-006E0A12C711}"/>
                </a:ext>
              </a:extLst>
            </p:cNvPr>
            <p:cNvGrpSpPr/>
            <p:nvPr/>
          </p:nvGrpSpPr>
          <p:grpSpPr>
            <a:xfrm>
              <a:off x="2413943" y="4643789"/>
              <a:ext cx="1617057" cy="760039"/>
              <a:chOff x="2244234" y="2767755"/>
              <a:chExt cx="1617057" cy="760039"/>
            </a:xfrm>
          </p:grpSpPr>
          <p:sp>
            <p:nvSpPr>
              <p:cNvPr id="89" name="椭圆 88">
                <a:extLst>
                  <a:ext uri="{FF2B5EF4-FFF2-40B4-BE49-F238E27FC236}">
                    <a16:creationId xmlns:a16="http://schemas.microsoft.com/office/drawing/2014/main" id="{56699FCB-CF3E-44C6-A0C5-1143F0708963}"/>
                  </a:ext>
                </a:extLst>
              </p:cNvPr>
              <p:cNvSpPr/>
              <p:nvPr/>
            </p:nvSpPr>
            <p:spPr>
              <a:xfrm>
                <a:off x="3374872" y="2767755"/>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90" name="椭圆 89">
                <a:extLst>
                  <a:ext uri="{FF2B5EF4-FFF2-40B4-BE49-F238E27FC236}">
                    <a16:creationId xmlns:a16="http://schemas.microsoft.com/office/drawing/2014/main" id="{7D683247-9EAC-4BC0-A351-46CB04277714}"/>
                  </a:ext>
                </a:extLst>
              </p:cNvPr>
              <p:cNvSpPr/>
              <p:nvPr/>
            </p:nvSpPr>
            <p:spPr>
              <a:xfrm>
                <a:off x="2244234" y="2772734"/>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91" name="文本框 90">
                <a:extLst>
                  <a:ext uri="{FF2B5EF4-FFF2-40B4-BE49-F238E27FC236}">
                    <a16:creationId xmlns:a16="http://schemas.microsoft.com/office/drawing/2014/main" id="{EB34112E-1CC1-4CB4-A32E-FE515C207AE4}"/>
                  </a:ext>
                </a:extLst>
              </p:cNvPr>
              <p:cNvSpPr txBox="1"/>
              <p:nvPr/>
            </p:nvSpPr>
            <p:spPr>
              <a:xfrm>
                <a:off x="2272872" y="3220017"/>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92" name="文本框 91">
                <a:extLst>
                  <a:ext uri="{FF2B5EF4-FFF2-40B4-BE49-F238E27FC236}">
                    <a16:creationId xmlns:a16="http://schemas.microsoft.com/office/drawing/2014/main" id="{A3439AF8-80CC-4AA3-B56D-B21ABA904598}"/>
                  </a:ext>
                </a:extLst>
              </p:cNvPr>
              <p:cNvSpPr txBox="1"/>
              <p:nvPr/>
            </p:nvSpPr>
            <p:spPr>
              <a:xfrm>
                <a:off x="3467660" y="3212941"/>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grpSp>
        <p:cxnSp>
          <p:nvCxnSpPr>
            <p:cNvPr id="95" name="直接箭头连接符 94">
              <a:extLst>
                <a:ext uri="{FF2B5EF4-FFF2-40B4-BE49-F238E27FC236}">
                  <a16:creationId xmlns:a16="http://schemas.microsoft.com/office/drawing/2014/main" id="{4C90A3E2-97B2-4BF6-9278-42B75DFC5DF8}"/>
                </a:ext>
              </a:extLst>
            </p:cNvPr>
            <p:cNvCxnSpPr>
              <a:stCxn id="90" idx="6"/>
              <a:endCxn id="89" idx="2"/>
            </p:cNvCxnSpPr>
            <p:nvPr/>
          </p:nvCxnSpPr>
          <p:spPr>
            <a:xfrm flipV="1">
              <a:off x="2864851" y="4873125"/>
              <a:ext cx="679730" cy="4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190805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Challenge in </a:t>
              </a:r>
              <a:r>
                <a:rPr lang="en-US" altLang="zh-CN" sz="2400" b="1" dirty="0" err="1">
                  <a:latin typeface="微软雅黑"/>
                  <a:ea typeface="微软雅黑"/>
                  <a:cs typeface="+mn-ea"/>
                  <a:sym typeface="+mn-lt"/>
                </a:rPr>
                <a:t>Case2</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71" name="文本框 70">
            <a:extLst>
              <a:ext uri="{FF2B5EF4-FFF2-40B4-BE49-F238E27FC236}">
                <a16:creationId xmlns:a16="http://schemas.microsoft.com/office/drawing/2014/main" id="{2381DD86-FFC5-4640-A3FA-B56CF0E3D5AA}"/>
              </a:ext>
            </a:extLst>
          </p:cNvPr>
          <p:cNvSpPr txBox="1"/>
          <p:nvPr/>
        </p:nvSpPr>
        <p:spPr>
          <a:xfrm>
            <a:off x="1093247" y="1649471"/>
            <a:ext cx="1692613" cy="369332"/>
          </a:xfrm>
          <a:prstGeom prst="rect">
            <a:avLst/>
          </a:prstGeom>
          <a:noFill/>
        </p:spPr>
        <p:txBody>
          <a:bodyPr wrap="square" rtlCol="0">
            <a:spAutoFit/>
          </a:bodyPr>
          <a:lstStyle/>
          <a:p>
            <a:r>
              <a:rPr lang="en-US" altLang="zh-CN" dirty="0" err="1"/>
              <a:t>WDG</a:t>
            </a:r>
            <a:r>
              <a:rPr lang="en-US" altLang="zh-CN" dirty="0"/>
              <a:t>:</a:t>
            </a:r>
            <a:endParaRPr lang="zh-CN" altLang="en-US" dirty="0"/>
          </a:p>
        </p:txBody>
      </p:sp>
      <p:grpSp>
        <p:nvGrpSpPr>
          <p:cNvPr id="18" name="组合 17">
            <a:extLst>
              <a:ext uri="{FF2B5EF4-FFF2-40B4-BE49-F238E27FC236}">
                <a16:creationId xmlns:a16="http://schemas.microsoft.com/office/drawing/2014/main" id="{619F8CAE-E99D-490F-9300-940A41AA5B19}"/>
              </a:ext>
            </a:extLst>
          </p:cNvPr>
          <p:cNvGrpSpPr/>
          <p:nvPr/>
        </p:nvGrpSpPr>
        <p:grpSpPr>
          <a:xfrm>
            <a:off x="7138016" y="1080100"/>
            <a:ext cx="3244867" cy="3132235"/>
            <a:chOff x="4352838" y="1473233"/>
            <a:chExt cx="2685606" cy="2700738"/>
          </a:xfrm>
        </p:grpSpPr>
        <p:sp>
          <p:nvSpPr>
            <p:cNvPr id="44" name="椭圆 43">
              <a:extLst>
                <a:ext uri="{FF2B5EF4-FFF2-40B4-BE49-F238E27FC236}">
                  <a16:creationId xmlns:a16="http://schemas.microsoft.com/office/drawing/2014/main" id="{650588C0-5DCF-43AE-AAFC-BCD860159905}"/>
                </a:ext>
              </a:extLst>
            </p:cNvPr>
            <p:cNvSpPr/>
            <p:nvPr/>
          </p:nvSpPr>
          <p:spPr>
            <a:xfrm>
              <a:off x="5470187" y="2423777"/>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47" name="椭圆 46">
              <a:extLst>
                <a:ext uri="{FF2B5EF4-FFF2-40B4-BE49-F238E27FC236}">
                  <a16:creationId xmlns:a16="http://schemas.microsoft.com/office/drawing/2014/main" id="{B37521D5-94BA-4129-A733-3AEF5DC00BC4}"/>
                </a:ext>
              </a:extLst>
            </p:cNvPr>
            <p:cNvSpPr/>
            <p:nvPr/>
          </p:nvSpPr>
          <p:spPr>
            <a:xfrm>
              <a:off x="5470187" y="340752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y</a:t>
              </a:r>
              <a:endParaRPr lang="zh-CN" altLang="en-US" i="1" dirty="0">
                <a:solidFill>
                  <a:schemeClr val="tx1"/>
                </a:solidFill>
                <a:latin typeface="Georgia" panose="02040502050405020303" pitchFamily="18" charset="0"/>
              </a:endParaRPr>
            </a:p>
          </p:txBody>
        </p:sp>
        <p:sp>
          <p:nvSpPr>
            <p:cNvPr id="50" name="椭圆 49">
              <a:extLst>
                <a:ext uri="{FF2B5EF4-FFF2-40B4-BE49-F238E27FC236}">
                  <a16:creationId xmlns:a16="http://schemas.microsoft.com/office/drawing/2014/main" id="{C49AE57F-E8DB-4B8C-B0A6-BA94DEA07324}"/>
                </a:ext>
              </a:extLst>
            </p:cNvPr>
            <p:cNvSpPr/>
            <p:nvPr/>
          </p:nvSpPr>
          <p:spPr>
            <a:xfrm>
              <a:off x="4352838" y="2421238"/>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52" name="椭圆 51">
              <a:extLst>
                <a:ext uri="{FF2B5EF4-FFF2-40B4-BE49-F238E27FC236}">
                  <a16:creationId xmlns:a16="http://schemas.microsoft.com/office/drawing/2014/main" id="{DF0B8073-6F1F-470E-8C01-F8CC6106274B}"/>
                </a:ext>
              </a:extLst>
            </p:cNvPr>
            <p:cNvSpPr/>
            <p:nvPr/>
          </p:nvSpPr>
          <p:spPr>
            <a:xfrm>
              <a:off x="5470187" y="147323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w</a:t>
              </a:r>
              <a:endParaRPr lang="zh-CN" altLang="en-US" i="1" dirty="0">
                <a:solidFill>
                  <a:schemeClr val="tx1"/>
                </a:solidFill>
                <a:latin typeface="Georgia" panose="02040502050405020303" pitchFamily="18" charset="0"/>
              </a:endParaRPr>
            </a:p>
          </p:txBody>
        </p:sp>
        <p:sp>
          <p:nvSpPr>
            <p:cNvPr id="53" name="椭圆 52">
              <a:extLst>
                <a:ext uri="{FF2B5EF4-FFF2-40B4-BE49-F238E27FC236}">
                  <a16:creationId xmlns:a16="http://schemas.microsoft.com/office/drawing/2014/main" id="{12EE5FBB-78AD-4E27-BCD4-31EA53877ED2}"/>
                </a:ext>
              </a:extLst>
            </p:cNvPr>
            <p:cNvSpPr/>
            <p:nvPr/>
          </p:nvSpPr>
          <p:spPr>
            <a:xfrm>
              <a:off x="6587536" y="2421238"/>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x</a:t>
              </a:r>
              <a:endParaRPr lang="zh-CN" altLang="en-US" i="1" dirty="0">
                <a:solidFill>
                  <a:schemeClr val="tx1"/>
                </a:solidFill>
                <a:latin typeface="Georgia" panose="02040502050405020303" pitchFamily="18" charset="0"/>
              </a:endParaRPr>
            </a:p>
          </p:txBody>
        </p:sp>
        <p:cxnSp>
          <p:nvCxnSpPr>
            <p:cNvPr id="6" name="直接连接符 5">
              <a:extLst>
                <a:ext uri="{FF2B5EF4-FFF2-40B4-BE49-F238E27FC236}">
                  <a16:creationId xmlns:a16="http://schemas.microsoft.com/office/drawing/2014/main" id="{027CF64B-316C-4BA7-A57B-CB542CD8CFB5}"/>
                </a:ext>
              </a:extLst>
            </p:cNvPr>
            <p:cNvCxnSpPr>
              <a:stCxn id="52" idx="4"/>
              <a:endCxn id="44" idx="0"/>
            </p:cNvCxnSpPr>
            <p:nvPr/>
          </p:nvCxnSpPr>
          <p:spPr>
            <a:xfrm>
              <a:off x="5695641" y="1931904"/>
              <a:ext cx="0" cy="491873"/>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E05E0AF8-8111-43E6-85BD-58792F9595EA}"/>
                </a:ext>
              </a:extLst>
            </p:cNvPr>
            <p:cNvCxnSpPr>
              <a:stCxn id="50" idx="6"/>
              <a:endCxn id="44" idx="2"/>
            </p:cNvCxnSpPr>
            <p:nvPr/>
          </p:nvCxnSpPr>
          <p:spPr>
            <a:xfrm>
              <a:off x="4803746" y="2650574"/>
              <a:ext cx="666441" cy="253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11DDD2E8-E9C4-4761-B2AF-04C51DECB214}"/>
                </a:ext>
              </a:extLst>
            </p:cNvPr>
            <p:cNvCxnSpPr>
              <a:stCxn id="44" idx="4"/>
              <a:endCxn id="47" idx="0"/>
            </p:cNvCxnSpPr>
            <p:nvPr/>
          </p:nvCxnSpPr>
          <p:spPr>
            <a:xfrm>
              <a:off x="5695641" y="2882448"/>
              <a:ext cx="0" cy="525075"/>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7FF20321-39C9-468A-9CF0-3C2137B5F147}"/>
                </a:ext>
              </a:extLst>
            </p:cNvPr>
            <p:cNvCxnSpPr>
              <a:stCxn id="44" idx="6"/>
              <a:endCxn id="53" idx="2"/>
            </p:cNvCxnSpPr>
            <p:nvPr/>
          </p:nvCxnSpPr>
          <p:spPr>
            <a:xfrm flipV="1">
              <a:off x="5921095" y="2650574"/>
              <a:ext cx="666441" cy="2539"/>
            </a:xfrm>
            <a:prstGeom prst="line">
              <a:avLst/>
            </a:prstGeom>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1D9AE18F-E194-4F89-9E1B-AD68E330CAF4}"/>
                </a:ext>
              </a:extLst>
            </p:cNvPr>
            <p:cNvSpPr txBox="1"/>
            <p:nvPr/>
          </p:nvSpPr>
          <p:spPr>
            <a:xfrm>
              <a:off x="5658943" y="2841958"/>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57" name="文本框 56">
              <a:extLst>
                <a:ext uri="{FF2B5EF4-FFF2-40B4-BE49-F238E27FC236}">
                  <a16:creationId xmlns:a16="http://schemas.microsoft.com/office/drawing/2014/main" id="{F11BB1E9-1587-4A79-85B8-280D1FBE1ACB}"/>
                </a:ext>
              </a:extLst>
            </p:cNvPr>
            <p:cNvSpPr txBox="1"/>
            <p:nvPr/>
          </p:nvSpPr>
          <p:spPr>
            <a:xfrm>
              <a:off x="5674914" y="189870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2" name="文本框 61">
              <a:extLst>
                <a:ext uri="{FF2B5EF4-FFF2-40B4-BE49-F238E27FC236}">
                  <a16:creationId xmlns:a16="http://schemas.microsoft.com/office/drawing/2014/main" id="{BAEC702C-59D7-47F9-8EC2-2D92B0F9DDD2}"/>
                </a:ext>
              </a:extLst>
            </p:cNvPr>
            <p:cNvSpPr txBox="1"/>
            <p:nvPr/>
          </p:nvSpPr>
          <p:spPr>
            <a:xfrm>
              <a:off x="6644813" y="2879909"/>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3" name="文本框 62">
              <a:extLst>
                <a:ext uri="{FF2B5EF4-FFF2-40B4-BE49-F238E27FC236}">
                  <a16:creationId xmlns:a16="http://schemas.microsoft.com/office/drawing/2014/main" id="{096DDB24-2FF5-4648-9E1F-C00579B80EA5}"/>
                </a:ext>
              </a:extLst>
            </p:cNvPr>
            <p:cNvSpPr txBox="1"/>
            <p:nvPr/>
          </p:nvSpPr>
          <p:spPr>
            <a:xfrm>
              <a:off x="4433794" y="28684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4" name="文本框 63">
              <a:extLst>
                <a:ext uri="{FF2B5EF4-FFF2-40B4-BE49-F238E27FC236}">
                  <a16:creationId xmlns:a16="http://schemas.microsoft.com/office/drawing/2014/main" id="{B475297A-0F40-418C-959A-8E2A52A84ABF}"/>
                </a:ext>
              </a:extLst>
            </p:cNvPr>
            <p:cNvSpPr txBox="1"/>
            <p:nvPr/>
          </p:nvSpPr>
          <p:spPr>
            <a:xfrm>
              <a:off x="5658942" y="3866194"/>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grpSp>
        <p:nvGrpSpPr>
          <p:cNvPr id="17" name="组合 16">
            <a:extLst>
              <a:ext uri="{FF2B5EF4-FFF2-40B4-BE49-F238E27FC236}">
                <a16:creationId xmlns:a16="http://schemas.microsoft.com/office/drawing/2014/main" id="{F2EBA616-C1B0-4384-957D-2010C1881195}"/>
              </a:ext>
            </a:extLst>
          </p:cNvPr>
          <p:cNvGrpSpPr/>
          <p:nvPr/>
        </p:nvGrpSpPr>
        <p:grpSpPr>
          <a:xfrm>
            <a:off x="1939553" y="2198975"/>
            <a:ext cx="1568257" cy="755021"/>
            <a:chOff x="2001732" y="4334344"/>
            <a:chExt cx="1568257" cy="755021"/>
          </a:xfrm>
        </p:grpSpPr>
        <p:grpSp>
          <p:nvGrpSpPr>
            <p:cNvPr id="13" name="组合 12">
              <a:extLst>
                <a:ext uri="{FF2B5EF4-FFF2-40B4-BE49-F238E27FC236}">
                  <a16:creationId xmlns:a16="http://schemas.microsoft.com/office/drawing/2014/main" id="{6D32B62A-395C-4DD2-B08E-D19CC22E0CFF}"/>
                </a:ext>
              </a:extLst>
            </p:cNvPr>
            <p:cNvGrpSpPr/>
            <p:nvPr/>
          </p:nvGrpSpPr>
          <p:grpSpPr>
            <a:xfrm>
              <a:off x="2001732" y="4334344"/>
              <a:ext cx="1568257" cy="755021"/>
              <a:chOff x="4505238" y="2573638"/>
              <a:chExt cx="1568257" cy="755021"/>
            </a:xfrm>
          </p:grpSpPr>
          <p:sp>
            <p:nvSpPr>
              <p:cNvPr id="65" name="椭圆 64">
                <a:extLst>
                  <a:ext uri="{FF2B5EF4-FFF2-40B4-BE49-F238E27FC236}">
                    <a16:creationId xmlns:a16="http://schemas.microsoft.com/office/drawing/2014/main" id="{24EE6178-D7AC-4A9E-B0E0-5A7DEA6A5EC6}"/>
                  </a:ext>
                </a:extLst>
              </p:cNvPr>
              <p:cNvSpPr/>
              <p:nvPr/>
            </p:nvSpPr>
            <p:spPr>
              <a:xfrm>
                <a:off x="5622587" y="2576177"/>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66" name="椭圆 65">
                <a:extLst>
                  <a:ext uri="{FF2B5EF4-FFF2-40B4-BE49-F238E27FC236}">
                    <a16:creationId xmlns:a16="http://schemas.microsoft.com/office/drawing/2014/main" id="{2E400045-13F4-4F83-AB53-AA9BFC3816C9}"/>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72" name="文本框 71">
                <a:extLst>
                  <a:ext uri="{FF2B5EF4-FFF2-40B4-BE49-F238E27FC236}">
                    <a16:creationId xmlns:a16="http://schemas.microsoft.com/office/drawing/2014/main" id="{CFB2B4C5-5E5B-4E77-94A1-F36A2C2E84EF}"/>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86" name="文本框 85">
                <a:extLst>
                  <a:ext uri="{FF2B5EF4-FFF2-40B4-BE49-F238E27FC236}">
                    <a16:creationId xmlns:a16="http://schemas.microsoft.com/office/drawing/2014/main" id="{518DFBD0-0DCF-4F48-906E-03C266A115B7}"/>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6" name="直接箭头连接符 15">
              <a:extLst>
                <a:ext uri="{FF2B5EF4-FFF2-40B4-BE49-F238E27FC236}">
                  <a16:creationId xmlns:a16="http://schemas.microsoft.com/office/drawing/2014/main" id="{46480051-2995-40DA-A0DB-33B7C0EEBE62}"/>
                </a:ext>
              </a:extLst>
            </p:cNvPr>
            <p:cNvCxnSpPr>
              <a:stCxn id="66" idx="6"/>
              <a:endCxn id="65"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7" name="组合 86">
            <a:extLst>
              <a:ext uri="{FF2B5EF4-FFF2-40B4-BE49-F238E27FC236}">
                <a16:creationId xmlns:a16="http://schemas.microsoft.com/office/drawing/2014/main" id="{130C9B8D-EFFA-49D7-BF16-1B671A07F4AE}"/>
              </a:ext>
            </a:extLst>
          </p:cNvPr>
          <p:cNvGrpSpPr/>
          <p:nvPr/>
        </p:nvGrpSpPr>
        <p:grpSpPr>
          <a:xfrm>
            <a:off x="1935714" y="4741217"/>
            <a:ext cx="1568257" cy="755021"/>
            <a:chOff x="2001732" y="4334344"/>
            <a:chExt cx="1568257" cy="755021"/>
          </a:xfrm>
        </p:grpSpPr>
        <p:grpSp>
          <p:nvGrpSpPr>
            <p:cNvPr id="88" name="组合 87">
              <a:extLst>
                <a:ext uri="{FF2B5EF4-FFF2-40B4-BE49-F238E27FC236}">
                  <a16:creationId xmlns:a16="http://schemas.microsoft.com/office/drawing/2014/main" id="{55532A7B-E044-48E3-AD6A-F5A8364955EA}"/>
                </a:ext>
              </a:extLst>
            </p:cNvPr>
            <p:cNvGrpSpPr/>
            <p:nvPr/>
          </p:nvGrpSpPr>
          <p:grpSpPr>
            <a:xfrm>
              <a:off x="2001732" y="4334344"/>
              <a:ext cx="1568257" cy="755021"/>
              <a:chOff x="4505238" y="2573638"/>
              <a:chExt cx="1568257" cy="755021"/>
            </a:xfrm>
          </p:grpSpPr>
          <p:sp>
            <p:nvSpPr>
              <p:cNvPr id="97" name="椭圆 96">
                <a:extLst>
                  <a:ext uri="{FF2B5EF4-FFF2-40B4-BE49-F238E27FC236}">
                    <a16:creationId xmlns:a16="http://schemas.microsoft.com/office/drawing/2014/main" id="{A3DF7BAB-324C-4974-9764-2B59107523C9}"/>
                  </a:ext>
                </a:extLst>
              </p:cNvPr>
              <p:cNvSpPr/>
              <p:nvPr/>
            </p:nvSpPr>
            <p:spPr>
              <a:xfrm>
                <a:off x="5622587" y="2576177"/>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x</a:t>
                </a:r>
                <a:endParaRPr lang="zh-CN" altLang="en-US" i="1" dirty="0">
                  <a:solidFill>
                    <a:schemeClr val="tx1"/>
                  </a:solidFill>
                  <a:latin typeface="Georgia" panose="02040502050405020303" pitchFamily="18" charset="0"/>
                </a:endParaRPr>
              </a:p>
            </p:txBody>
          </p:sp>
          <p:sp>
            <p:nvSpPr>
              <p:cNvPr id="98" name="椭圆 97">
                <a:extLst>
                  <a:ext uri="{FF2B5EF4-FFF2-40B4-BE49-F238E27FC236}">
                    <a16:creationId xmlns:a16="http://schemas.microsoft.com/office/drawing/2014/main" id="{ABB3BB7F-D1FA-4A6A-BB3A-B63046ADDC41}"/>
                  </a:ext>
                </a:extLst>
              </p:cNvPr>
              <p:cNvSpPr/>
              <p:nvPr/>
            </p:nvSpPr>
            <p:spPr>
              <a:xfrm>
                <a:off x="4505238" y="2573638"/>
                <a:ext cx="450908" cy="45867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99" name="文本框 98">
                <a:extLst>
                  <a:ext uri="{FF2B5EF4-FFF2-40B4-BE49-F238E27FC236}">
                    <a16:creationId xmlns:a16="http://schemas.microsoft.com/office/drawing/2014/main" id="{26B74909-A38B-484F-9C29-E7038370BF3A}"/>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00" name="文本框 99">
                <a:extLst>
                  <a:ext uri="{FF2B5EF4-FFF2-40B4-BE49-F238E27FC236}">
                    <a16:creationId xmlns:a16="http://schemas.microsoft.com/office/drawing/2014/main" id="{BC7A8318-27C8-4D07-87A6-32655921559B}"/>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3</a:t>
                </a:r>
                <a:endParaRPr lang="zh-CN" altLang="en-US" sz="1400" dirty="0">
                  <a:solidFill>
                    <a:srgbClr val="FF0000"/>
                  </a:solidFill>
                </a:endParaRPr>
              </a:p>
            </p:txBody>
          </p:sp>
        </p:grpSp>
        <p:cxnSp>
          <p:nvCxnSpPr>
            <p:cNvPr id="94" name="直接箭头连接符 93">
              <a:extLst>
                <a:ext uri="{FF2B5EF4-FFF2-40B4-BE49-F238E27FC236}">
                  <a16:creationId xmlns:a16="http://schemas.microsoft.com/office/drawing/2014/main" id="{C5898399-E0E5-4285-8DF4-E5A827EECE7D}"/>
                </a:ext>
              </a:extLst>
            </p:cNvPr>
            <p:cNvCxnSpPr>
              <a:stCxn id="98" idx="6"/>
              <a:endCxn id="97"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1" name="组合 100">
            <a:extLst>
              <a:ext uri="{FF2B5EF4-FFF2-40B4-BE49-F238E27FC236}">
                <a16:creationId xmlns:a16="http://schemas.microsoft.com/office/drawing/2014/main" id="{C89B2949-AAAD-4FD5-91AC-69A9D1513525}"/>
              </a:ext>
            </a:extLst>
          </p:cNvPr>
          <p:cNvGrpSpPr/>
          <p:nvPr/>
        </p:nvGrpSpPr>
        <p:grpSpPr>
          <a:xfrm>
            <a:off x="1935714" y="3841892"/>
            <a:ext cx="1568257" cy="755021"/>
            <a:chOff x="2001732" y="4334344"/>
            <a:chExt cx="1568257" cy="755021"/>
          </a:xfrm>
        </p:grpSpPr>
        <p:grpSp>
          <p:nvGrpSpPr>
            <p:cNvPr id="102" name="组合 101">
              <a:extLst>
                <a:ext uri="{FF2B5EF4-FFF2-40B4-BE49-F238E27FC236}">
                  <a16:creationId xmlns:a16="http://schemas.microsoft.com/office/drawing/2014/main" id="{6D303D57-9E39-486D-900C-DA2F54322009}"/>
                </a:ext>
              </a:extLst>
            </p:cNvPr>
            <p:cNvGrpSpPr/>
            <p:nvPr/>
          </p:nvGrpSpPr>
          <p:grpSpPr>
            <a:xfrm>
              <a:off x="2001732" y="4334344"/>
              <a:ext cx="1568257" cy="755021"/>
              <a:chOff x="4505238" y="2573638"/>
              <a:chExt cx="1568257" cy="755021"/>
            </a:xfrm>
          </p:grpSpPr>
          <p:sp>
            <p:nvSpPr>
              <p:cNvPr id="104" name="椭圆 103">
                <a:extLst>
                  <a:ext uri="{FF2B5EF4-FFF2-40B4-BE49-F238E27FC236}">
                    <a16:creationId xmlns:a16="http://schemas.microsoft.com/office/drawing/2014/main" id="{654FE79D-9181-4C78-AD1D-A09790FD1CE2}"/>
                  </a:ext>
                </a:extLst>
              </p:cNvPr>
              <p:cNvSpPr/>
              <p:nvPr/>
            </p:nvSpPr>
            <p:spPr>
              <a:xfrm>
                <a:off x="5622587" y="2576177"/>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105" name="椭圆 104">
                <a:extLst>
                  <a:ext uri="{FF2B5EF4-FFF2-40B4-BE49-F238E27FC236}">
                    <a16:creationId xmlns:a16="http://schemas.microsoft.com/office/drawing/2014/main" id="{51C7DE32-FA18-477D-8AD9-0A87A745D65D}"/>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y</a:t>
                </a:r>
                <a:endParaRPr lang="zh-CN" altLang="en-US" i="1" dirty="0">
                  <a:solidFill>
                    <a:schemeClr val="tx1"/>
                  </a:solidFill>
                  <a:latin typeface="Georgia" panose="02040502050405020303" pitchFamily="18" charset="0"/>
                </a:endParaRPr>
              </a:p>
            </p:txBody>
          </p:sp>
          <p:sp>
            <p:nvSpPr>
              <p:cNvPr id="106" name="文本框 105">
                <a:extLst>
                  <a:ext uri="{FF2B5EF4-FFF2-40B4-BE49-F238E27FC236}">
                    <a16:creationId xmlns:a16="http://schemas.microsoft.com/office/drawing/2014/main" id="{64D1D405-F30A-4281-9E4F-4A2DA3A8F5ED}"/>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07" name="文本框 106">
                <a:extLst>
                  <a:ext uri="{FF2B5EF4-FFF2-40B4-BE49-F238E27FC236}">
                    <a16:creationId xmlns:a16="http://schemas.microsoft.com/office/drawing/2014/main" id="{DF6A98AB-BD7B-46B1-B128-5741AE7E4CE7}"/>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03" name="直接箭头连接符 102">
              <a:extLst>
                <a:ext uri="{FF2B5EF4-FFF2-40B4-BE49-F238E27FC236}">
                  <a16:creationId xmlns:a16="http://schemas.microsoft.com/office/drawing/2014/main" id="{0B904F81-260A-45F6-8CC7-CC6B4DB1C409}"/>
                </a:ext>
              </a:extLst>
            </p:cNvPr>
            <p:cNvCxnSpPr>
              <a:stCxn id="105" idx="6"/>
              <a:endCxn id="104"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8" name="组合 107">
            <a:extLst>
              <a:ext uri="{FF2B5EF4-FFF2-40B4-BE49-F238E27FC236}">
                <a16:creationId xmlns:a16="http://schemas.microsoft.com/office/drawing/2014/main" id="{BB7EF27D-E960-453A-8BD3-B188C6064867}"/>
              </a:ext>
            </a:extLst>
          </p:cNvPr>
          <p:cNvGrpSpPr/>
          <p:nvPr/>
        </p:nvGrpSpPr>
        <p:grpSpPr>
          <a:xfrm>
            <a:off x="1935714" y="3021188"/>
            <a:ext cx="1568257" cy="755021"/>
            <a:chOff x="2001732" y="4334344"/>
            <a:chExt cx="1568257" cy="755021"/>
          </a:xfrm>
        </p:grpSpPr>
        <p:grpSp>
          <p:nvGrpSpPr>
            <p:cNvPr id="109" name="组合 108">
              <a:extLst>
                <a:ext uri="{FF2B5EF4-FFF2-40B4-BE49-F238E27FC236}">
                  <a16:creationId xmlns:a16="http://schemas.microsoft.com/office/drawing/2014/main" id="{274032F6-1281-4322-8D8A-AF3E15E36E69}"/>
                </a:ext>
              </a:extLst>
            </p:cNvPr>
            <p:cNvGrpSpPr/>
            <p:nvPr/>
          </p:nvGrpSpPr>
          <p:grpSpPr>
            <a:xfrm>
              <a:off x="2001732" y="4334344"/>
              <a:ext cx="1568257" cy="755021"/>
              <a:chOff x="4505238" y="2573638"/>
              <a:chExt cx="1568257" cy="755021"/>
            </a:xfrm>
          </p:grpSpPr>
          <p:sp>
            <p:nvSpPr>
              <p:cNvPr id="111" name="椭圆 110">
                <a:extLst>
                  <a:ext uri="{FF2B5EF4-FFF2-40B4-BE49-F238E27FC236}">
                    <a16:creationId xmlns:a16="http://schemas.microsoft.com/office/drawing/2014/main" id="{2E0D0527-950B-4ADC-8C33-1F0661727850}"/>
                  </a:ext>
                </a:extLst>
              </p:cNvPr>
              <p:cNvSpPr/>
              <p:nvPr/>
            </p:nvSpPr>
            <p:spPr>
              <a:xfrm>
                <a:off x="5622587" y="2576177"/>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112" name="椭圆 111">
                <a:extLst>
                  <a:ext uri="{FF2B5EF4-FFF2-40B4-BE49-F238E27FC236}">
                    <a16:creationId xmlns:a16="http://schemas.microsoft.com/office/drawing/2014/main" id="{5E758D3F-0C0D-410B-A1FF-003510F11D6D}"/>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w</a:t>
                </a:r>
                <a:endParaRPr lang="zh-CN" altLang="en-US" i="1" dirty="0">
                  <a:solidFill>
                    <a:schemeClr val="tx1"/>
                  </a:solidFill>
                  <a:latin typeface="Georgia" panose="02040502050405020303" pitchFamily="18" charset="0"/>
                </a:endParaRPr>
              </a:p>
            </p:txBody>
          </p:sp>
          <p:sp>
            <p:nvSpPr>
              <p:cNvPr id="113" name="文本框 112">
                <a:extLst>
                  <a:ext uri="{FF2B5EF4-FFF2-40B4-BE49-F238E27FC236}">
                    <a16:creationId xmlns:a16="http://schemas.microsoft.com/office/drawing/2014/main" id="{43C97496-53D8-40C0-BA37-3B16192D254E}"/>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14" name="文本框 113">
                <a:extLst>
                  <a:ext uri="{FF2B5EF4-FFF2-40B4-BE49-F238E27FC236}">
                    <a16:creationId xmlns:a16="http://schemas.microsoft.com/office/drawing/2014/main" id="{715A43C4-393B-47F0-9802-7A1D400BA696}"/>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10" name="直接箭头连接符 109">
              <a:extLst>
                <a:ext uri="{FF2B5EF4-FFF2-40B4-BE49-F238E27FC236}">
                  <a16:creationId xmlns:a16="http://schemas.microsoft.com/office/drawing/2014/main" id="{307B93A4-8DD0-4FC6-9E16-3328E85DE0AE}"/>
                </a:ext>
              </a:extLst>
            </p:cNvPr>
            <p:cNvCxnSpPr>
              <a:stCxn id="112" idx="6"/>
              <a:endCxn id="111"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296628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Challenge in </a:t>
              </a:r>
              <a:r>
                <a:rPr lang="en-US" altLang="zh-CN" sz="2400" b="1" dirty="0" err="1">
                  <a:latin typeface="微软雅黑"/>
                  <a:ea typeface="微软雅黑"/>
                  <a:cs typeface="+mn-ea"/>
                  <a:sym typeface="+mn-lt"/>
                </a:rPr>
                <a:t>Case2</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18" name="组合 17">
            <a:extLst>
              <a:ext uri="{FF2B5EF4-FFF2-40B4-BE49-F238E27FC236}">
                <a16:creationId xmlns:a16="http://schemas.microsoft.com/office/drawing/2014/main" id="{619F8CAE-E99D-490F-9300-940A41AA5B19}"/>
              </a:ext>
            </a:extLst>
          </p:cNvPr>
          <p:cNvGrpSpPr/>
          <p:nvPr/>
        </p:nvGrpSpPr>
        <p:grpSpPr>
          <a:xfrm>
            <a:off x="7575762" y="825546"/>
            <a:ext cx="3183030" cy="2887116"/>
            <a:chOff x="4352838" y="1473233"/>
            <a:chExt cx="2936920" cy="2700738"/>
          </a:xfrm>
        </p:grpSpPr>
        <p:sp>
          <p:nvSpPr>
            <p:cNvPr id="44" name="椭圆 43">
              <a:extLst>
                <a:ext uri="{FF2B5EF4-FFF2-40B4-BE49-F238E27FC236}">
                  <a16:creationId xmlns:a16="http://schemas.microsoft.com/office/drawing/2014/main" id="{650588C0-5DCF-43AE-AAFC-BCD860159905}"/>
                </a:ext>
              </a:extLst>
            </p:cNvPr>
            <p:cNvSpPr/>
            <p:nvPr/>
          </p:nvSpPr>
          <p:spPr>
            <a:xfrm>
              <a:off x="5470187" y="2423777"/>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47" name="椭圆 46">
              <a:extLst>
                <a:ext uri="{FF2B5EF4-FFF2-40B4-BE49-F238E27FC236}">
                  <a16:creationId xmlns:a16="http://schemas.microsoft.com/office/drawing/2014/main" id="{B37521D5-94BA-4129-A733-3AEF5DC00BC4}"/>
                </a:ext>
              </a:extLst>
            </p:cNvPr>
            <p:cNvSpPr/>
            <p:nvPr/>
          </p:nvSpPr>
          <p:spPr>
            <a:xfrm>
              <a:off x="5470187" y="340752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y</a:t>
              </a:r>
              <a:endParaRPr lang="zh-CN" altLang="en-US" i="1" dirty="0">
                <a:solidFill>
                  <a:schemeClr val="tx1"/>
                </a:solidFill>
                <a:latin typeface="Georgia" panose="02040502050405020303" pitchFamily="18" charset="0"/>
              </a:endParaRPr>
            </a:p>
          </p:txBody>
        </p:sp>
        <p:sp>
          <p:nvSpPr>
            <p:cNvPr id="50" name="椭圆 49">
              <a:extLst>
                <a:ext uri="{FF2B5EF4-FFF2-40B4-BE49-F238E27FC236}">
                  <a16:creationId xmlns:a16="http://schemas.microsoft.com/office/drawing/2014/main" id="{C49AE57F-E8DB-4B8C-B0A6-BA94DEA07324}"/>
                </a:ext>
              </a:extLst>
            </p:cNvPr>
            <p:cNvSpPr/>
            <p:nvPr/>
          </p:nvSpPr>
          <p:spPr>
            <a:xfrm>
              <a:off x="4352838" y="2421238"/>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52" name="椭圆 51">
              <a:extLst>
                <a:ext uri="{FF2B5EF4-FFF2-40B4-BE49-F238E27FC236}">
                  <a16:creationId xmlns:a16="http://schemas.microsoft.com/office/drawing/2014/main" id="{DF0B8073-6F1F-470E-8C01-F8CC6106274B}"/>
                </a:ext>
              </a:extLst>
            </p:cNvPr>
            <p:cNvSpPr/>
            <p:nvPr/>
          </p:nvSpPr>
          <p:spPr>
            <a:xfrm>
              <a:off x="5470187" y="147323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w</a:t>
              </a:r>
              <a:endParaRPr lang="zh-CN" altLang="en-US" i="1" dirty="0">
                <a:solidFill>
                  <a:schemeClr val="tx1"/>
                </a:solidFill>
                <a:latin typeface="Georgia" panose="02040502050405020303" pitchFamily="18" charset="0"/>
              </a:endParaRPr>
            </a:p>
          </p:txBody>
        </p:sp>
        <p:sp>
          <p:nvSpPr>
            <p:cNvPr id="53" name="椭圆 52">
              <a:extLst>
                <a:ext uri="{FF2B5EF4-FFF2-40B4-BE49-F238E27FC236}">
                  <a16:creationId xmlns:a16="http://schemas.microsoft.com/office/drawing/2014/main" id="{12EE5FBB-78AD-4E27-BCD4-31EA53877ED2}"/>
                </a:ext>
              </a:extLst>
            </p:cNvPr>
            <p:cNvSpPr/>
            <p:nvPr/>
          </p:nvSpPr>
          <p:spPr>
            <a:xfrm>
              <a:off x="6336223" y="2151412"/>
              <a:ext cx="953535" cy="9983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cxnSp>
          <p:nvCxnSpPr>
            <p:cNvPr id="6" name="直接连接符 5">
              <a:extLst>
                <a:ext uri="{FF2B5EF4-FFF2-40B4-BE49-F238E27FC236}">
                  <a16:creationId xmlns:a16="http://schemas.microsoft.com/office/drawing/2014/main" id="{027CF64B-316C-4BA7-A57B-CB542CD8CFB5}"/>
                </a:ext>
              </a:extLst>
            </p:cNvPr>
            <p:cNvCxnSpPr>
              <a:stCxn id="52" idx="4"/>
              <a:endCxn id="44" idx="0"/>
            </p:cNvCxnSpPr>
            <p:nvPr/>
          </p:nvCxnSpPr>
          <p:spPr>
            <a:xfrm>
              <a:off x="5695641" y="1931904"/>
              <a:ext cx="0" cy="491873"/>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E05E0AF8-8111-43E6-85BD-58792F9595EA}"/>
                </a:ext>
              </a:extLst>
            </p:cNvPr>
            <p:cNvCxnSpPr>
              <a:stCxn id="50" idx="6"/>
              <a:endCxn id="44" idx="2"/>
            </p:cNvCxnSpPr>
            <p:nvPr/>
          </p:nvCxnSpPr>
          <p:spPr>
            <a:xfrm>
              <a:off x="4803746" y="2650574"/>
              <a:ext cx="666441" cy="253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11DDD2E8-E9C4-4761-B2AF-04C51DECB214}"/>
                </a:ext>
              </a:extLst>
            </p:cNvPr>
            <p:cNvCxnSpPr>
              <a:stCxn id="44" idx="4"/>
              <a:endCxn id="47" idx="0"/>
            </p:cNvCxnSpPr>
            <p:nvPr/>
          </p:nvCxnSpPr>
          <p:spPr>
            <a:xfrm>
              <a:off x="5695641" y="2882448"/>
              <a:ext cx="0" cy="525075"/>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7FF20321-39C9-468A-9CF0-3C2137B5F147}"/>
                </a:ext>
              </a:extLst>
            </p:cNvPr>
            <p:cNvCxnSpPr>
              <a:cxnSpLocks/>
              <a:stCxn id="44" idx="6"/>
              <a:endCxn id="53" idx="2"/>
            </p:cNvCxnSpPr>
            <p:nvPr/>
          </p:nvCxnSpPr>
          <p:spPr>
            <a:xfrm flipV="1">
              <a:off x="5921094" y="2650574"/>
              <a:ext cx="415129" cy="2539"/>
            </a:xfrm>
            <a:prstGeom prst="line">
              <a:avLst/>
            </a:prstGeom>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1D9AE18F-E194-4F89-9E1B-AD68E330CAF4}"/>
                </a:ext>
              </a:extLst>
            </p:cNvPr>
            <p:cNvSpPr txBox="1"/>
            <p:nvPr/>
          </p:nvSpPr>
          <p:spPr>
            <a:xfrm>
              <a:off x="5658943" y="2841958"/>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sp>
          <p:nvSpPr>
            <p:cNvPr id="57" name="文本框 56">
              <a:extLst>
                <a:ext uri="{FF2B5EF4-FFF2-40B4-BE49-F238E27FC236}">
                  <a16:creationId xmlns:a16="http://schemas.microsoft.com/office/drawing/2014/main" id="{F11BB1E9-1587-4A79-85B8-280D1FBE1ACB}"/>
                </a:ext>
              </a:extLst>
            </p:cNvPr>
            <p:cNvSpPr txBox="1"/>
            <p:nvPr/>
          </p:nvSpPr>
          <p:spPr>
            <a:xfrm>
              <a:off x="5674914" y="189870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3" name="文本框 62">
              <a:extLst>
                <a:ext uri="{FF2B5EF4-FFF2-40B4-BE49-F238E27FC236}">
                  <a16:creationId xmlns:a16="http://schemas.microsoft.com/office/drawing/2014/main" id="{096DDB24-2FF5-4648-9E1F-C00579B80EA5}"/>
                </a:ext>
              </a:extLst>
            </p:cNvPr>
            <p:cNvSpPr txBox="1"/>
            <p:nvPr/>
          </p:nvSpPr>
          <p:spPr>
            <a:xfrm>
              <a:off x="4433794" y="28684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4" name="文本框 63">
              <a:extLst>
                <a:ext uri="{FF2B5EF4-FFF2-40B4-BE49-F238E27FC236}">
                  <a16:creationId xmlns:a16="http://schemas.microsoft.com/office/drawing/2014/main" id="{B475297A-0F40-418C-959A-8E2A52A84ABF}"/>
                </a:ext>
              </a:extLst>
            </p:cNvPr>
            <p:cNvSpPr txBox="1"/>
            <p:nvPr/>
          </p:nvSpPr>
          <p:spPr>
            <a:xfrm>
              <a:off x="5658942" y="3866194"/>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grpSp>
        <p:nvGrpSpPr>
          <p:cNvPr id="2" name="组合 1">
            <a:extLst>
              <a:ext uri="{FF2B5EF4-FFF2-40B4-BE49-F238E27FC236}">
                <a16:creationId xmlns:a16="http://schemas.microsoft.com/office/drawing/2014/main" id="{F0929DC7-76BA-4075-B9C8-694EF13E8C6C}"/>
              </a:ext>
            </a:extLst>
          </p:cNvPr>
          <p:cNvGrpSpPr/>
          <p:nvPr/>
        </p:nvGrpSpPr>
        <p:grpSpPr>
          <a:xfrm>
            <a:off x="8523875" y="3927659"/>
            <a:ext cx="1408066" cy="2691376"/>
            <a:chOff x="1935714" y="2198975"/>
            <a:chExt cx="1839438" cy="3375497"/>
          </a:xfrm>
        </p:grpSpPr>
        <p:grpSp>
          <p:nvGrpSpPr>
            <p:cNvPr id="17" name="组合 16">
              <a:extLst>
                <a:ext uri="{FF2B5EF4-FFF2-40B4-BE49-F238E27FC236}">
                  <a16:creationId xmlns:a16="http://schemas.microsoft.com/office/drawing/2014/main" id="{F2EBA616-C1B0-4384-957D-2010C1881195}"/>
                </a:ext>
              </a:extLst>
            </p:cNvPr>
            <p:cNvGrpSpPr/>
            <p:nvPr/>
          </p:nvGrpSpPr>
          <p:grpSpPr>
            <a:xfrm>
              <a:off x="1939553" y="2198975"/>
              <a:ext cx="1568257" cy="755021"/>
              <a:chOff x="2001732" y="4334344"/>
              <a:chExt cx="1568257" cy="755021"/>
            </a:xfrm>
          </p:grpSpPr>
          <p:grpSp>
            <p:nvGrpSpPr>
              <p:cNvPr id="13" name="组合 12">
                <a:extLst>
                  <a:ext uri="{FF2B5EF4-FFF2-40B4-BE49-F238E27FC236}">
                    <a16:creationId xmlns:a16="http://schemas.microsoft.com/office/drawing/2014/main" id="{6D32B62A-395C-4DD2-B08E-D19CC22E0CFF}"/>
                  </a:ext>
                </a:extLst>
              </p:cNvPr>
              <p:cNvGrpSpPr/>
              <p:nvPr/>
            </p:nvGrpSpPr>
            <p:grpSpPr>
              <a:xfrm>
                <a:off x="2001732" y="4334344"/>
                <a:ext cx="1568257" cy="755021"/>
                <a:chOff x="4505238" y="2573638"/>
                <a:chExt cx="1568257" cy="755021"/>
              </a:xfrm>
            </p:grpSpPr>
            <p:sp>
              <p:nvSpPr>
                <p:cNvPr id="65" name="椭圆 64">
                  <a:extLst>
                    <a:ext uri="{FF2B5EF4-FFF2-40B4-BE49-F238E27FC236}">
                      <a16:creationId xmlns:a16="http://schemas.microsoft.com/office/drawing/2014/main" id="{24EE6178-D7AC-4A9E-B0E0-5A7DEA6A5EC6}"/>
                    </a:ext>
                  </a:extLst>
                </p:cNvPr>
                <p:cNvSpPr/>
                <p:nvPr/>
              </p:nvSpPr>
              <p:spPr>
                <a:xfrm>
                  <a:off x="5622587" y="2576177"/>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66" name="椭圆 65">
                  <a:extLst>
                    <a:ext uri="{FF2B5EF4-FFF2-40B4-BE49-F238E27FC236}">
                      <a16:creationId xmlns:a16="http://schemas.microsoft.com/office/drawing/2014/main" id="{2E400045-13F4-4F83-AB53-AA9BFC3816C9}"/>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72" name="文本框 71">
                  <a:extLst>
                    <a:ext uri="{FF2B5EF4-FFF2-40B4-BE49-F238E27FC236}">
                      <a16:creationId xmlns:a16="http://schemas.microsoft.com/office/drawing/2014/main" id="{CFB2B4C5-5E5B-4E77-94A1-F36A2C2E84EF}"/>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86" name="文本框 85">
                  <a:extLst>
                    <a:ext uri="{FF2B5EF4-FFF2-40B4-BE49-F238E27FC236}">
                      <a16:creationId xmlns:a16="http://schemas.microsoft.com/office/drawing/2014/main" id="{518DFBD0-0DCF-4F48-906E-03C266A115B7}"/>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6" name="直接箭头连接符 15">
                <a:extLst>
                  <a:ext uri="{FF2B5EF4-FFF2-40B4-BE49-F238E27FC236}">
                    <a16:creationId xmlns:a16="http://schemas.microsoft.com/office/drawing/2014/main" id="{46480051-2995-40DA-A0DB-33B7C0EEBE62}"/>
                  </a:ext>
                </a:extLst>
              </p:cNvPr>
              <p:cNvCxnSpPr>
                <a:stCxn id="66" idx="6"/>
                <a:endCxn id="65"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8" name="组合 87">
              <a:extLst>
                <a:ext uri="{FF2B5EF4-FFF2-40B4-BE49-F238E27FC236}">
                  <a16:creationId xmlns:a16="http://schemas.microsoft.com/office/drawing/2014/main" id="{55532A7B-E044-48E3-AD6A-F5A8364955EA}"/>
                </a:ext>
              </a:extLst>
            </p:cNvPr>
            <p:cNvGrpSpPr/>
            <p:nvPr/>
          </p:nvGrpSpPr>
          <p:grpSpPr>
            <a:xfrm>
              <a:off x="1935714" y="4511215"/>
              <a:ext cx="1839438" cy="1063257"/>
              <a:chOff x="4505238" y="2343636"/>
              <a:chExt cx="1839438" cy="1063257"/>
            </a:xfrm>
          </p:grpSpPr>
          <p:sp>
            <p:nvSpPr>
              <p:cNvPr id="97" name="椭圆 96">
                <a:extLst>
                  <a:ext uri="{FF2B5EF4-FFF2-40B4-BE49-F238E27FC236}">
                    <a16:creationId xmlns:a16="http://schemas.microsoft.com/office/drawing/2014/main" id="{A3DF7BAB-324C-4974-9764-2B59107523C9}"/>
                  </a:ext>
                </a:extLst>
              </p:cNvPr>
              <p:cNvSpPr/>
              <p:nvPr/>
            </p:nvSpPr>
            <p:spPr>
              <a:xfrm>
                <a:off x="5351407" y="2343636"/>
                <a:ext cx="993269" cy="9237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G</a:t>
                </a:r>
                <a:endParaRPr lang="zh-CN" altLang="en-US" i="1" dirty="0">
                  <a:solidFill>
                    <a:schemeClr val="tx1"/>
                  </a:solidFill>
                  <a:latin typeface="Georgia" panose="02040502050405020303" pitchFamily="18" charset="0"/>
                </a:endParaRPr>
              </a:p>
            </p:txBody>
          </p:sp>
          <p:sp>
            <p:nvSpPr>
              <p:cNvPr id="98" name="椭圆 97">
                <a:extLst>
                  <a:ext uri="{FF2B5EF4-FFF2-40B4-BE49-F238E27FC236}">
                    <a16:creationId xmlns:a16="http://schemas.microsoft.com/office/drawing/2014/main" id="{ABB3BB7F-D1FA-4A6A-BB3A-B63046ADDC41}"/>
                  </a:ext>
                </a:extLst>
              </p:cNvPr>
              <p:cNvSpPr/>
              <p:nvPr/>
            </p:nvSpPr>
            <p:spPr>
              <a:xfrm>
                <a:off x="4505238" y="2573638"/>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100" name="文本框 99">
                <a:extLst>
                  <a:ext uri="{FF2B5EF4-FFF2-40B4-BE49-F238E27FC236}">
                    <a16:creationId xmlns:a16="http://schemas.microsoft.com/office/drawing/2014/main" id="{BC7A8318-27C8-4D07-87A6-32655921559B}"/>
                  </a:ext>
                </a:extLst>
              </p:cNvPr>
              <p:cNvSpPr txBox="1"/>
              <p:nvPr/>
            </p:nvSpPr>
            <p:spPr>
              <a:xfrm>
                <a:off x="4586194" y="3020882"/>
                <a:ext cx="393631" cy="386011"/>
              </a:xfrm>
              <a:prstGeom prst="rect">
                <a:avLst/>
              </a:prstGeom>
              <a:noFill/>
            </p:spPr>
            <p:txBody>
              <a:bodyPr wrap="square" rtlCol="0">
                <a:spAutoFit/>
              </a:bodyPr>
              <a:lstStyle/>
              <a:p>
                <a:r>
                  <a:rPr lang="en-US" altLang="zh-CN" sz="1400" dirty="0">
                    <a:solidFill>
                      <a:srgbClr val="FF0000"/>
                    </a:solidFill>
                  </a:rPr>
                  <a:t>3</a:t>
                </a:r>
                <a:endParaRPr lang="zh-CN" altLang="en-US" sz="1400" dirty="0">
                  <a:solidFill>
                    <a:srgbClr val="FF0000"/>
                  </a:solidFill>
                </a:endParaRPr>
              </a:p>
            </p:txBody>
          </p:sp>
        </p:grpSp>
        <p:grpSp>
          <p:nvGrpSpPr>
            <p:cNvPr id="101" name="组合 100">
              <a:extLst>
                <a:ext uri="{FF2B5EF4-FFF2-40B4-BE49-F238E27FC236}">
                  <a16:creationId xmlns:a16="http://schemas.microsoft.com/office/drawing/2014/main" id="{C89B2949-AAAD-4FD5-91AC-69A9D1513525}"/>
                </a:ext>
              </a:extLst>
            </p:cNvPr>
            <p:cNvGrpSpPr/>
            <p:nvPr/>
          </p:nvGrpSpPr>
          <p:grpSpPr>
            <a:xfrm>
              <a:off x="1935714" y="3841892"/>
              <a:ext cx="1568257" cy="755021"/>
              <a:chOff x="2001732" y="4334344"/>
              <a:chExt cx="1568257" cy="755021"/>
            </a:xfrm>
          </p:grpSpPr>
          <p:grpSp>
            <p:nvGrpSpPr>
              <p:cNvPr id="102" name="组合 101">
                <a:extLst>
                  <a:ext uri="{FF2B5EF4-FFF2-40B4-BE49-F238E27FC236}">
                    <a16:creationId xmlns:a16="http://schemas.microsoft.com/office/drawing/2014/main" id="{6D303D57-9E39-486D-900C-DA2F54322009}"/>
                  </a:ext>
                </a:extLst>
              </p:cNvPr>
              <p:cNvGrpSpPr/>
              <p:nvPr/>
            </p:nvGrpSpPr>
            <p:grpSpPr>
              <a:xfrm>
                <a:off x="2001732" y="4334344"/>
                <a:ext cx="1568257" cy="755021"/>
                <a:chOff x="4505238" y="2573638"/>
                <a:chExt cx="1568257" cy="755021"/>
              </a:xfrm>
            </p:grpSpPr>
            <p:sp>
              <p:nvSpPr>
                <p:cNvPr id="104" name="椭圆 103">
                  <a:extLst>
                    <a:ext uri="{FF2B5EF4-FFF2-40B4-BE49-F238E27FC236}">
                      <a16:creationId xmlns:a16="http://schemas.microsoft.com/office/drawing/2014/main" id="{654FE79D-9181-4C78-AD1D-A09790FD1CE2}"/>
                    </a:ext>
                  </a:extLst>
                </p:cNvPr>
                <p:cNvSpPr/>
                <p:nvPr/>
              </p:nvSpPr>
              <p:spPr>
                <a:xfrm>
                  <a:off x="5622586" y="2576176"/>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105" name="椭圆 104">
                  <a:extLst>
                    <a:ext uri="{FF2B5EF4-FFF2-40B4-BE49-F238E27FC236}">
                      <a16:creationId xmlns:a16="http://schemas.microsoft.com/office/drawing/2014/main" id="{51C7DE32-FA18-477D-8AD9-0A87A745D65D}"/>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y</a:t>
                  </a:r>
                  <a:endParaRPr lang="zh-CN" altLang="en-US" i="1" dirty="0">
                    <a:solidFill>
                      <a:schemeClr val="tx1"/>
                    </a:solidFill>
                    <a:latin typeface="Georgia" panose="02040502050405020303" pitchFamily="18" charset="0"/>
                  </a:endParaRPr>
                </a:p>
              </p:txBody>
            </p:sp>
            <p:sp>
              <p:nvSpPr>
                <p:cNvPr id="106" name="文本框 105">
                  <a:extLst>
                    <a:ext uri="{FF2B5EF4-FFF2-40B4-BE49-F238E27FC236}">
                      <a16:creationId xmlns:a16="http://schemas.microsoft.com/office/drawing/2014/main" id="{64D1D405-F30A-4281-9E4F-4A2DA3A8F5ED}"/>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07" name="文本框 106">
                  <a:extLst>
                    <a:ext uri="{FF2B5EF4-FFF2-40B4-BE49-F238E27FC236}">
                      <a16:creationId xmlns:a16="http://schemas.microsoft.com/office/drawing/2014/main" id="{DF6A98AB-BD7B-46B1-B128-5741AE7E4CE7}"/>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03" name="直接箭头连接符 102">
                <a:extLst>
                  <a:ext uri="{FF2B5EF4-FFF2-40B4-BE49-F238E27FC236}">
                    <a16:creationId xmlns:a16="http://schemas.microsoft.com/office/drawing/2014/main" id="{0B904F81-260A-45F6-8CC7-CC6B4DB1C409}"/>
                  </a:ext>
                </a:extLst>
              </p:cNvPr>
              <p:cNvCxnSpPr>
                <a:cxnSpLocks/>
                <a:stCxn id="105" idx="6"/>
                <a:endCxn id="104"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8" name="组合 107">
              <a:extLst>
                <a:ext uri="{FF2B5EF4-FFF2-40B4-BE49-F238E27FC236}">
                  <a16:creationId xmlns:a16="http://schemas.microsoft.com/office/drawing/2014/main" id="{BB7EF27D-E960-453A-8BD3-B188C6064867}"/>
                </a:ext>
              </a:extLst>
            </p:cNvPr>
            <p:cNvGrpSpPr/>
            <p:nvPr/>
          </p:nvGrpSpPr>
          <p:grpSpPr>
            <a:xfrm>
              <a:off x="1935714" y="3021188"/>
              <a:ext cx="1568257" cy="755021"/>
              <a:chOff x="2001732" y="4334344"/>
              <a:chExt cx="1568257" cy="755021"/>
            </a:xfrm>
          </p:grpSpPr>
          <p:grpSp>
            <p:nvGrpSpPr>
              <p:cNvPr id="109" name="组合 108">
                <a:extLst>
                  <a:ext uri="{FF2B5EF4-FFF2-40B4-BE49-F238E27FC236}">
                    <a16:creationId xmlns:a16="http://schemas.microsoft.com/office/drawing/2014/main" id="{274032F6-1281-4322-8D8A-AF3E15E36E69}"/>
                  </a:ext>
                </a:extLst>
              </p:cNvPr>
              <p:cNvGrpSpPr/>
              <p:nvPr/>
            </p:nvGrpSpPr>
            <p:grpSpPr>
              <a:xfrm>
                <a:off x="2001732" y="4334344"/>
                <a:ext cx="1568257" cy="755021"/>
                <a:chOff x="4505238" y="2573638"/>
                <a:chExt cx="1568257" cy="755021"/>
              </a:xfrm>
            </p:grpSpPr>
            <p:sp>
              <p:nvSpPr>
                <p:cNvPr id="111" name="椭圆 110">
                  <a:extLst>
                    <a:ext uri="{FF2B5EF4-FFF2-40B4-BE49-F238E27FC236}">
                      <a16:creationId xmlns:a16="http://schemas.microsoft.com/office/drawing/2014/main" id="{2E0D0527-950B-4ADC-8C33-1F0661727850}"/>
                    </a:ext>
                  </a:extLst>
                </p:cNvPr>
                <p:cNvSpPr/>
                <p:nvPr/>
              </p:nvSpPr>
              <p:spPr>
                <a:xfrm>
                  <a:off x="5622587" y="2576177"/>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sp>
              <p:nvSpPr>
                <p:cNvPr id="112" name="椭圆 111">
                  <a:extLst>
                    <a:ext uri="{FF2B5EF4-FFF2-40B4-BE49-F238E27FC236}">
                      <a16:creationId xmlns:a16="http://schemas.microsoft.com/office/drawing/2014/main" id="{5E758D3F-0C0D-410B-A1FF-003510F11D6D}"/>
                    </a:ext>
                  </a:extLst>
                </p:cNvPr>
                <p:cNvSpPr/>
                <p:nvPr/>
              </p:nvSpPr>
              <p:spPr>
                <a:xfrm>
                  <a:off x="4505238" y="2573638"/>
                  <a:ext cx="450908" cy="458671"/>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w</a:t>
                  </a:r>
                  <a:endParaRPr lang="zh-CN" altLang="en-US" i="1" dirty="0">
                    <a:solidFill>
                      <a:schemeClr val="tx1"/>
                    </a:solidFill>
                    <a:latin typeface="Georgia" panose="02040502050405020303" pitchFamily="18" charset="0"/>
                  </a:endParaRPr>
                </a:p>
              </p:txBody>
            </p:sp>
            <p:sp>
              <p:nvSpPr>
                <p:cNvPr id="113" name="文本框 112">
                  <a:extLst>
                    <a:ext uri="{FF2B5EF4-FFF2-40B4-BE49-F238E27FC236}">
                      <a16:creationId xmlns:a16="http://schemas.microsoft.com/office/drawing/2014/main" id="{43C97496-53D8-40C0-BA37-3B16192D254E}"/>
                    </a:ext>
                  </a:extLst>
                </p:cNvPr>
                <p:cNvSpPr txBox="1"/>
                <p:nvPr/>
              </p:nvSpPr>
              <p:spPr>
                <a:xfrm>
                  <a:off x="5679864" y="3020881"/>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14" name="文本框 113">
                  <a:extLst>
                    <a:ext uri="{FF2B5EF4-FFF2-40B4-BE49-F238E27FC236}">
                      <a16:creationId xmlns:a16="http://schemas.microsoft.com/office/drawing/2014/main" id="{715A43C4-393B-47F0-9802-7A1D400BA696}"/>
                    </a:ext>
                  </a:extLst>
                </p:cNvPr>
                <p:cNvSpPr txBox="1"/>
                <p:nvPr/>
              </p:nvSpPr>
              <p:spPr>
                <a:xfrm>
                  <a:off x="4586194" y="3020882"/>
                  <a:ext cx="393631"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grpSp>
          <p:cxnSp>
            <p:nvCxnSpPr>
              <p:cNvPr id="110" name="直接箭头连接符 109">
                <a:extLst>
                  <a:ext uri="{FF2B5EF4-FFF2-40B4-BE49-F238E27FC236}">
                    <a16:creationId xmlns:a16="http://schemas.microsoft.com/office/drawing/2014/main" id="{307B93A4-8DD0-4FC6-9E16-3328E85DE0AE}"/>
                  </a:ext>
                </a:extLst>
              </p:cNvPr>
              <p:cNvCxnSpPr>
                <a:stCxn id="112" idx="6"/>
                <a:endCxn id="111" idx="2"/>
              </p:cNvCxnSpPr>
              <p:nvPr/>
            </p:nvCxnSpPr>
            <p:spPr>
              <a:xfrm>
                <a:off x="2452640" y="4563680"/>
                <a:ext cx="666441" cy="2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3" name="文本框 2">
            <a:extLst>
              <a:ext uri="{FF2B5EF4-FFF2-40B4-BE49-F238E27FC236}">
                <a16:creationId xmlns:a16="http://schemas.microsoft.com/office/drawing/2014/main" id="{31CDF8CB-6188-45A5-8EF4-D3B241182BCF}"/>
              </a:ext>
            </a:extLst>
          </p:cNvPr>
          <p:cNvSpPr txBox="1"/>
          <p:nvPr/>
        </p:nvSpPr>
        <p:spPr>
          <a:xfrm>
            <a:off x="371253" y="986724"/>
            <a:ext cx="7289050" cy="5632311"/>
          </a:xfrm>
          <a:prstGeom prst="rect">
            <a:avLst/>
          </a:prstGeom>
          <a:noFill/>
        </p:spPr>
        <p:txBody>
          <a:bodyPr wrap="square" rtlCol="0">
            <a:spAutoFit/>
          </a:bodyPr>
          <a:lstStyle/>
          <a:p>
            <a:r>
              <a:rPr lang="en-US" altLang="zh-CN" dirty="0"/>
              <a:t>Details:</a:t>
            </a:r>
          </a:p>
          <a:p>
            <a:endParaRPr lang="en-US" altLang="zh-CN" dirty="0"/>
          </a:p>
          <a:p>
            <a:pPr marL="285750" indent="-285750">
              <a:buFont typeface="Arial" panose="020B0604020202020204" pitchFamily="34" charset="0"/>
              <a:buChar char="•"/>
            </a:pPr>
            <a:r>
              <a:rPr lang="en-US" altLang="zh-CN" dirty="0"/>
              <a:t>Weight of v itself change by ±w:</a:t>
            </a:r>
          </a:p>
          <a:p>
            <a:pPr lvl="1"/>
            <a:r>
              <a:rPr lang="en-US" altLang="zh-CN" dirty="0"/>
              <a:t>weight(new v) ±= w</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Weight of u/w/y change by ±w:</a:t>
            </a:r>
          </a:p>
          <a:p>
            <a:pPr lvl="1"/>
            <a:r>
              <a:rPr lang="en-US" altLang="zh-CN" dirty="0"/>
              <a:t>weight(new v) ±= w</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Change edges on v, add/remove a node weighted w:</a:t>
            </a:r>
          </a:p>
          <a:p>
            <a:pPr lvl="1"/>
            <a:r>
              <a:rPr lang="en-US" altLang="zh-CN" dirty="0"/>
              <a:t>Weight(new v) ±= w</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Cases above may create negative new v, but it doesn’t matter!</a:t>
            </a:r>
          </a:p>
          <a:p>
            <a:pPr marL="285750" indent="-285750">
              <a:buFont typeface="Arial" panose="020B0604020202020204" pitchFamily="34" charset="0"/>
              <a:buChar char="•"/>
            </a:pPr>
            <a:endParaRPr lang="en-US" altLang="zh-CN" dirty="0"/>
          </a:p>
          <a:p>
            <a:r>
              <a:rPr lang="en-US" altLang="zh-CN" dirty="0"/>
              <a:t>Utilities: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Structure on v: map – all nodes v update together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Two-tuples indicates a 0-1 relation, it’s beneficial for WIS nodes output</a:t>
            </a:r>
          </a:p>
          <a:p>
            <a:pPr marL="742950" lvl="1" indent="-285750">
              <a:buFont typeface="Arial" panose="020B0604020202020204" pitchFamily="34" charset="0"/>
              <a:buChar char="•"/>
            </a:pPr>
            <a:r>
              <a:rPr lang="en-US" altLang="zh-CN" dirty="0"/>
              <a:t>If v is chosen, discard u/w/y</a:t>
            </a:r>
          </a:p>
          <a:p>
            <a:pPr marL="742950" lvl="1" indent="-285750">
              <a:buFont typeface="Arial" panose="020B0604020202020204" pitchFamily="34" charset="0"/>
              <a:buChar char="•"/>
            </a:pPr>
            <a:r>
              <a:rPr lang="en-US" altLang="zh-CN" dirty="0"/>
              <a:t>Vice versa</a:t>
            </a:r>
          </a:p>
        </p:txBody>
      </p:sp>
      <p:cxnSp>
        <p:nvCxnSpPr>
          <p:cNvPr id="9" name="直接连接符 8">
            <a:extLst>
              <a:ext uri="{FF2B5EF4-FFF2-40B4-BE49-F238E27FC236}">
                <a16:creationId xmlns:a16="http://schemas.microsoft.com/office/drawing/2014/main" id="{AA298C29-7D81-4CAB-8BC2-6C2E7BDE480F}"/>
              </a:ext>
            </a:extLst>
          </p:cNvPr>
          <p:cNvCxnSpPr>
            <a:cxnSpLocks/>
            <a:stCxn id="98" idx="6"/>
            <a:endCxn id="97" idx="2"/>
          </p:cNvCxnSpPr>
          <p:nvPr/>
        </p:nvCxnSpPr>
        <p:spPr>
          <a:xfrm>
            <a:off x="8869039" y="6137514"/>
            <a:ext cx="302567" cy="20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77569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Update with </a:t>
              </a:r>
              <a:r>
                <a:rPr lang="en-US" altLang="zh-CN" sz="2400" b="1" dirty="0" err="1">
                  <a:latin typeface="微软雅黑"/>
                  <a:ea typeface="微软雅黑"/>
                  <a:cs typeface="+mn-ea"/>
                  <a:sym typeface="+mn-lt"/>
                </a:rPr>
                <a:t>WDG</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19" name="组合 18">
            <a:extLst>
              <a:ext uri="{FF2B5EF4-FFF2-40B4-BE49-F238E27FC236}">
                <a16:creationId xmlns:a16="http://schemas.microsoft.com/office/drawing/2014/main" id="{0ADB86FC-FC64-42B2-928D-4E66E308BE4A}"/>
              </a:ext>
            </a:extLst>
          </p:cNvPr>
          <p:cNvGrpSpPr/>
          <p:nvPr/>
        </p:nvGrpSpPr>
        <p:grpSpPr>
          <a:xfrm>
            <a:off x="971616" y="1304778"/>
            <a:ext cx="10400020" cy="2556398"/>
            <a:chOff x="971616" y="1304778"/>
            <a:chExt cx="10400020" cy="2556398"/>
          </a:xfrm>
        </p:grpSpPr>
        <p:pic>
          <p:nvPicPr>
            <p:cNvPr id="14" name="图片 13">
              <a:extLst>
                <a:ext uri="{FF2B5EF4-FFF2-40B4-BE49-F238E27FC236}">
                  <a16:creationId xmlns:a16="http://schemas.microsoft.com/office/drawing/2014/main" id="{1D2CB9FE-5A0A-41E6-98E2-60042FC4320E}"/>
                </a:ext>
              </a:extLst>
            </p:cNvPr>
            <p:cNvPicPr>
              <a:picLocks noChangeAspect="1"/>
            </p:cNvPicPr>
            <p:nvPr/>
          </p:nvPicPr>
          <p:blipFill>
            <a:blip r:embed="rId3"/>
            <a:stretch>
              <a:fillRect/>
            </a:stretch>
          </p:blipFill>
          <p:spPr>
            <a:xfrm>
              <a:off x="971616" y="1304778"/>
              <a:ext cx="10400020" cy="2402510"/>
            </a:xfrm>
            <a:prstGeom prst="rect">
              <a:avLst/>
            </a:prstGeom>
          </p:spPr>
        </p:pic>
        <p:sp>
          <p:nvSpPr>
            <p:cNvPr id="9" name="文本框 8">
              <a:extLst>
                <a:ext uri="{FF2B5EF4-FFF2-40B4-BE49-F238E27FC236}">
                  <a16:creationId xmlns:a16="http://schemas.microsoft.com/office/drawing/2014/main" id="{214DFB51-5E8B-4532-A820-B35D3A8EB651}"/>
                </a:ext>
              </a:extLst>
            </p:cNvPr>
            <p:cNvSpPr txBox="1"/>
            <p:nvPr/>
          </p:nvSpPr>
          <p:spPr>
            <a:xfrm>
              <a:off x="3227967" y="2466946"/>
              <a:ext cx="398834"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54" name="文本框 53">
              <a:extLst>
                <a:ext uri="{FF2B5EF4-FFF2-40B4-BE49-F238E27FC236}">
                  <a16:creationId xmlns:a16="http://schemas.microsoft.com/office/drawing/2014/main" id="{4051143E-FA8E-4D41-ABD2-E4DA0CFE9767}"/>
                </a:ext>
              </a:extLst>
            </p:cNvPr>
            <p:cNvSpPr txBox="1"/>
            <p:nvPr/>
          </p:nvSpPr>
          <p:spPr>
            <a:xfrm>
              <a:off x="5118845" y="3476455"/>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6" name="文本框 55">
              <a:extLst>
                <a:ext uri="{FF2B5EF4-FFF2-40B4-BE49-F238E27FC236}">
                  <a16:creationId xmlns:a16="http://schemas.microsoft.com/office/drawing/2014/main" id="{0C9D442D-696B-45E9-ABB4-B443DD556FB6}"/>
                </a:ext>
              </a:extLst>
            </p:cNvPr>
            <p:cNvSpPr txBox="1"/>
            <p:nvPr/>
          </p:nvSpPr>
          <p:spPr>
            <a:xfrm>
              <a:off x="5194572" y="2103739"/>
              <a:ext cx="398834" cy="307777"/>
            </a:xfrm>
            <a:prstGeom prst="rect">
              <a:avLst/>
            </a:prstGeom>
            <a:noFill/>
          </p:spPr>
          <p:txBody>
            <a:bodyPr wrap="square" rtlCol="0">
              <a:spAutoFit/>
            </a:bodyPr>
            <a:lstStyle/>
            <a:p>
              <a:r>
                <a:rPr lang="en-US" altLang="zh-CN" sz="1400" dirty="0">
                  <a:solidFill>
                    <a:srgbClr val="FF0000"/>
                  </a:solidFill>
                </a:rPr>
                <a:t>5</a:t>
              </a:r>
              <a:endParaRPr lang="zh-CN" altLang="en-US" sz="1400" dirty="0">
                <a:solidFill>
                  <a:srgbClr val="FF0000"/>
                </a:solidFill>
              </a:endParaRPr>
            </a:p>
          </p:txBody>
        </p:sp>
        <p:sp>
          <p:nvSpPr>
            <p:cNvPr id="58" name="文本框 57">
              <a:extLst>
                <a:ext uri="{FF2B5EF4-FFF2-40B4-BE49-F238E27FC236}">
                  <a16:creationId xmlns:a16="http://schemas.microsoft.com/office/drawing/2014/main" id="{48D65710-61A6-460B-82AD-3FC295EC2357}"/>
                </a:ext>
              </a:extLst>
            </p:cNvPr>
            <p:cNvSpPr txBox="1"/>
            <p:nvPr/>
          </p:nvSpPr>
          <p:spPr>
            <a:xfrm>
              <a:off x="1238657" y="3449083"/>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9" name="文本框 58">
              <a:extLst>
                <a:ext uri="{FF2B5EF4-FFF2-40B4-BE49-F238E27FC236}">
                  <a16:creationId xmlns:a16="http://schemas.microsoft.com/office/drawing/2014/main" id="{6695D837-022E-42C9-BDB4-42E58BDE314C}"/>
                </a:ext>
              </a:extLst>
            </p:cNvPr>
            <p:cNvSpPr txBox="1"/>
            <p:nvPr/>
          </p:nvSpPr>
          <p:spPr>
            <a:xfrm>
              <a:off x="8664103" y="2586017"/>
              <a:ext cx="398834" cy="307777"/>
            </a:xfrm>
            <a:prstGeom prst="rect">
              <a:avLst/>
            </a:prstGeom>
            <a:noFill/>
          </p:spPr>
          <p:txBody>
            <a:bodyPr wrap="square" rtlCol="0">
              <a:spAutoFit/>
            </a:bodyPr>
            <a:lstStyle/>
            <a:p>
              <a:r>
                <a:rPr lang="en-US" altLang="zh-CN" sz="1400" dirty="0">
                  <a:solidFill>
                    <a:srgbClr val="FF0000"/>
                  </a:solidFill>
                </a:rPr>
                <a:t>2</a:t>
              </a:r>
              <a:endParaRPr lang="zh-CN" altLang="en-US" sz="1400" dirty="0">
                <a:solidFill>
                  <a:srgbClr val="FF0000"/>
                </a:solidFill>
              </a:endParaRPr>
            </a:p>
          </p:txBody>
        </p:sp>
        <p:sp>
          <p:nvSpPr>
            <p:cNvPr id="60" name="文本框 59">
              <a:extLst>
                <a:ext uri="{FF2B5EF4-FFF2-40B4-BE49-F238E27FC236}">
                  <a16:creationId xmlns:a16="http://schemas.microsoft.com/office/drawing/2014/main" id="{33E32E14-2F1D-40DD-8C33-E0A818F48D06}"/>
                </a:ext>
              </a:extLst>
            </p:cNvPr>
            <p:cNvSpPr txBox="1"/>
            <p:nvPr/>
          </p:nvSpPr>
          <p:spPr>
            <a:xfrm>
              <a:off x="1261357" y="2411516"/>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61" name="文本框 60">
              <a:extLst>
                <a:ext uri="{FF2B5EF4-FFF2-40B4-BE49-F238E27FC236}">
                  <a16:creationId xmlns:a16="http://schemas.microsoft.com/office/drawing/2014/main" id="{8C78EB53-34BE-4A8F-89AE-A0D1D8FB2FE5}"/>
                </a:ext>
              </a:extLst>
            </p:cNvPr>
            <p:cNvSpPr txBox="1"/>
            <p:nvPr/>
          </p:nvSpPr>
          <p:spPr>
            <a:xfrm>
              <a:off x="10340503" y="2554136"/>
              <a:ext cx="398834"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7" name="文本框 66">
              <a:extLst>
                <a:ext uri="{FF2B5EF4-FFF2-40B4-BE49-F238E27FC236}">
                  <a16:creationId xmlns:a16="http://schemas.microsoft.com/office/drawing/2014/main" id="{B87415EA-DE4F-40A5-B3AA-F314AB9C0220}"/>
                </a:ext>
              </a:extLst>
            </p:cNvPr>
            <p:cNvSpPr txBox="1"/>
            <p:nvPr/>
          </p:nvSpPr>
          <p:spPr>
            <a:xfrm>
              <a:off x="6919610" y="2103738"/>
              <a:ext cx="398834" cy="307777"/>
            </a:xfrm>
            <a:prstGeom prst="rect">
              <a:avLst/>
            </a:prstGeom>
            <a:noFill/>
          </p:spPr>
          <p:txBody>
            <a:bodyPr wrap="square" rtlCol="0">
              <a:spAutoFit/>
            </a:bodyPr>
            <a:lstStyle/>
            <a:p>
              <a:r>
                <a:rPr lang="en-US" altLang="zh-CN" sz="1400" dirty="0">
                  <a:solidFill>
                    <a:srgbClr val="FF0000"/>
                  </a:solidFill>
                </a:rPr>
                <a:t>3</a:t>
              </a:r>
              <a:endParaRPr lang="zh-CN" altLang="en-US" sz="1400" dirty="0">
                <a:solidFill>
                  <a:srgbClr val="FF0000"/>
                </a:solidFill>
              </a:endParaRPr>
            </a:p>
          </p:txBody>
        </p:sp>
        <p:sp>
          <p:nvSpPr>
            <p:cNvPr id="69" name="文本框 68">
              <a:extLst>
                <a:ext uri="{FF2B5EF4-FFF2-40B4-BE49-F238E27FC236}">
                  <a16:creationId xmlns:a16="http://schemas.microsoft.com/office/drawing/2014/main" id="{CEB20203-98C3-4344-AF35-C5634E7F1AB2}"/>
                </a:ext>
              </a:extLst>
            </p:cNvPr>
            <p:cNvSpPr txBox="1"/>
            <p:nvPr/>
          </p:nvSpPr>
          <p:spPr>
            <a:xfrm>
              <a:off x="6919610" y="3429000"/>
              <a:ext cx="398834" cy="307777"/>
            </a:xfrm>
            <a:prstGeom prst="rect">
              <a:avLst/>
            </a:prstGeom>
            <a:noFill/>
          </p:spPr>
          <p:txBody>
            <a:bodyPr wrap="square" rtlCol="0">
              <a:spAutoFit/>
            </a:bodyPr>
            <a:lstStyle/>
            <a:p>
              <a:r>
                <a:rPr lang="en-US" altLang="zh-CN" sz="1400" dirty="0">
                  <a:solidFill>
                    <a:srgbClr val="FF0000"/>
                  </a:solidFill>
                </a:rPr>
                <a:t>11</a:t>
              </a:r>
              <a:endParaRPr lang="zh-CN" altLang="en-US" sz="1400" dirty="0">
                <a:solidFill>
                  <a:srgbClr val="FF0000"/>
                </a:solidFill>
              </a:endParaRPr>
            </a:p>
          </p:txBody>
        </p:sp>
        <p:sp>
          <p:nvSpPr>
            <p:cNvPr id="70" name="文本框 69">
              <a:extLst>
                <a:ext uri="{FF2B5EF4-FFF2-40B4-BE49-F238E27FC236}">
                  <a16:creationId xmlns:a16="http://schemas.microsoft.com/office/drawing/2014/main" id="{061CC49A-B0E2-407C-A982-A57833F4E1B4}"/>
                </a:ext>
              </a:extLst>
            </p:cNvPr>
            <p:cNvSpPr txBox="1"/>
            <p:nvPr/>
          </p:nvSpPr>
          <p:spPr>
            <a:xfrm>
              <a:off x="3188478" y="3553399"/>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grpSp>
      <p:sp>
        <p:nvSpPr>
          <p:cNvPr id="15" name="文本框 14">
            <a:extLst>
              <a:ext uri="{FF2B5EF4-FFF2-40B4-BE49-F238E27FC236}">
                <a16:creationId xmlns:a16="http://schemas.microsoft.com/office/drawing/2014/main" id="{DF864990-6BB9-47EF-8CB9-B2DA6D91167C}"/>
              </a:ext>
            </a:extLst>
          </p:cNvPr>
          <p:cNvSpPr txBox="1"/>
          <p:nvPr/>
        </p:nvSpPr>
        <p:spPr>
          <a:xfrm>
            <a:off x="1557473" y="4024081"/>
            <a:ext cx="9228305" cy="2246769"/>
          </a:xfrm>
          <a:prstGeom prst="rect">
            <a:avLst/>
          </a:prstGeom>
          <a:noFill/>
        </p:spPr>
        <p:txBody>
          <a:bodyPr wrap="square" rtlCol="0">
            <a:spAutoFit/>
          </a:bodyPr>
          <a:lstStyle/>
          <a:p>
            <a:r>
              <a:rPr lang="en-US" altLang="zh-CN" sz="2000" dirty="0"/>
              <a:t>One fact :</a:t>
            </a:r>
          </a:p>
          <a:p>
            <a:r>
              <a:rPr lang="en-US" altLang="zh-CN" sz="2000" dirty="0"/>
              <a:t>The weight of independent vertex can be less or not than the weight of the dependent vertex directed by it.</a:t>
            </a:r>
          </a:p>
          <a:p>
            <a:endParaRPr lang="en-US" altLang="zh-CN" sz="2000" dirty="0"/>
          </a:p>
          <a:p>
            <a:r>
              <a:rPr lang="en-US" altLang="zh-CN" sz="2000" dirty="0"/>
              <a:t>So, if we swap in the </a:t>
            </a:r>
            <a:r>
              <a:rPr lang="en-US" altLang="zh-CN" sz="2000" dirty="0" err="1"/>
              <a:t>WDG</a:t>
            </a:r>
            <a:r>
              <a:rPr lang="en-US" altLang="zh-CN" sz="2000" dirty="0"/>
              <a:t> as we do in the DG, </a:t>
            </a:r>
            <a:r>
              <a:rPr lang="en-US" altLang="zh-CN" sz="2000" dirty="0">
                <a:solidFill>
                  <a:srgbClr val="FF0000"/>
                </a:solidFill>
              </a:rPr>
              <a:t>we may loss something and we also don’t know how many we will loss.</a:t>
            </a:r>
          </a:p>
          <a:p>
            <a:endParaRPr lang="en-US" altLang="zh-CN" sz="2000" dirty="0">
              <a:solidFill>
                <a:srgbClr val="FF0000"/>
              </a:solidFill>
            </a:endParaRPr>
          </a:p>
        </p:txBody>
      </p:sp>
    </p:spTree>
    <p:extLst>
      <p:ext uri="{BB962C8B-B14F-4D97-AF65-F5344CB8AC3E}">
        <p14:creationId xmlns:p14="http://schemas.microsoft.com/office/powerpoint/2010/main" val="876615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Update with </a:t>
              </a:r>
              <a:r>
                <a:rPr lang="en-US" altLang="zh-CN" sz="2400" b="1" dirty="0" err="1">
                  <a:latin typeface="微软雅黑"/>
                  <a:ea typeface="微软雅黑"/>
                  <a:cs typeface="+mn-ea"/>
                  <a:sym typeface="+mn-lt"/>
                </a:rPr>
                <a:t>WDG</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19" name="组合 18">
            <a:extLst>
              <a:ext uri="{FF2B5EF4-FFF2-40B4-BE49-F238E27FC236}">
                <a16:creationId xmlns:a16="http://schemas.microsoft.com/office/drawing/2014/main" id="{0ADB86FC-FC64-42B2-928D-4E66E308BE4A}"/>
              </a:ext>
            </a:extLst>
          </p:cNvPr>
          <p:cNvGrpSpPr/>
          <p:nvPr/>
        </p:nvGrpSpPr>
        <p:grpSpPr>
          <a:xfrm>
            <a:off x="971616" y="1304778"/>
            <a:ext cx="10400020" cy="2556398"/>
            <a:chOff x="971616" y="1304778"/>
            <a:chExt cx="10400020" cy="2556398"/>
          </a:xfrm>
        </p:grpSpPr>
        <p:pic>
          <p:nvPicPr>
            <p:cNvPr id="14" name="图片 13">
              <a:extLst>
                <a:ext uri="{FF2B5EF4-FFF2-40B4-BE49-F238E27FC236}">
                  <a16:creationId xmlns:a16="http://schemas.microsoft.com/office/drawing/2014/main" id="{1D2CB9FE-5A0A-41E6-98E2-60042FC4320E}"/>
                </a:ext>
              </a:extLst>
            </p:cNvPr>
            <p:cNvPicPr>
              <a:picLocks noChangeAspect="1"/>
            </p:cNvPicPr>
            <p:nvPr/>
          </p:nvPicPr>
          <p:blipFill>
            <a:blip r:embed="rId3"/>
            <a:stretch>
              <a:fillRect/>
            </a:stretch>
          </p:blipFill>
          <p:spPr>
            <a:xfrm>
              <a:off x="971616" y="1304778"/>
              <a:ext cx="10400020" cy="2402510"/>
            </a:xfrm>
            <a:prstGeom prst="rect">
              <a:avLst/>
            </a:prstGeom>
          </p:spPr>
        </p:pic>
        <p:sp>
          <p:nvSpPr>
            <p:cNvPr id="9" name="文本框 8">
              <a:extLst>
                <a:ext uri="{FF2B5EF4-FFF2-40B4-BE49-F238E27FC236}">
                  <a16:creationId xmlns:a16="http://schemas.microsoft.com/office/drawing/2014/main" id="{214DFB51-5E8B-4532-A820-B35D3A8EB651}"/>
                </a:ext>
              </a:extLst>
            </p:cNvPr>
            <p:cNvSpPr txBox="1"/>
            <p:nvPr/>
          </p:nvSpPr>
          <p:spPr>
            <a:xfrm>
              <a:off x="3227967" y="2466946"/>
              <a:ext cx="398834"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54" name="文本框 53">
              <a:extLst>
                <a:ext uri="{FF2B5EF4-FFF2-40B4-BE49-F238E27FC236}">
                  <a16:creationId xmlns:a16="http://schemas.microsoft.com/office/drawing/2014/main" id="{4051143E-FA8E-4D41-ABD2-E4DA0CFE9767}"/>
                </a:ext>
              </a:extLst>
            </p:cNvPr>
            <p:cNvSpPr txBox="1"/>
            <p:nvPr/>
          </p:nvSpPr>
          <p:spPr>
            <a:xfrm>
              <a:off x="5118845" y="3476455"/>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6" name="文本框 55">
              <a:extLst>
                <a:ext uri="{FF2B5EF4-FFF2-40B4-BE49-F238E27FC236}">
                  <a16:creationId xmlns:a16="http://schemas.microsoft.com/office/drawing/2014/main" id="{0C9D442D-696B-45E9-ABB4-B443DD556FB6}"/>
                </a:ext>
              </a:extLst>
            </p:cNvPr>
            <p:cNvSpPr txBox="1"/>
            <p:nvPr/>
          </p:nvSpPr>
          <p:spPr>
            <a:xfrm>
              <a:off x="5194572" y="2103739"/>
              <a:ext cx="398834" cy="307777"/>
            </a:xfrm>
            <a:prstGeom prst="rect">
              <a:avLst/>
            </a:prstGeom>
            <a:noFill/>
          </p:spPr>
          <p:txBody>
            <a:bodyPr wrap="square" rtlCol="0">
              <a:spAutoFit/>
            </a:bodyPr>
            <a:lstStyle/>
            <a:p>
              <a:r>
                <a:rPr lang="en-US" altLang="zh-CN" sz="1400" dirty="0">
                  <a:solidFill>
                    <a:srgbClr val="FF0000"/>
                  </a:solidFill>
                </a:rPr>
                <a:t>2</a:t>
              </a:r>
              <a:endParaRPr lang="zh-CN" altLang="en-US" sz="1400" dirty="0">
                <a:solidFill>
                  <a:srgbClr val="FF0000"/>
                </a:solidFill>
              </a:endParaRPr>
            </a:p>
          </p:txBody>
        </p:sp>
        <p:sp>
          <p:nvSpPr>
            <p:cNvPr id="58" name="文本框 57">
              <a:extLst>
                <a:ext uri="{FF2B5EF4-FFF2-40B4-BE49-F238E27FC236}">
                  <a16:creationId xmlns:a16="http://schemas.microsoft.com/office/drawing/2014/main" id="{48D65710-61A6-460B-82AD-3FC295EC2357}"/>
                </a:ext>
              </a:extLst>
            </p:cNvPr>
            <p:cNvSpPr txBox="1"/>
            <p:nvPr/>
          </p:nvSpPr>
          <p:spPr>
            <a:xfrm>
              <a:off x="1238657" y="3449083"/>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9" name="文本框 58">
              <a:extLst>
                <a:ext uri="{FF2B5EF4-FFF2-40B4-BE49-F238E27FC236}">
                  <a16:creationId xmlns:a16="http://schemas.microsoft.com/office/drawing/2014/main" id="{6695D837-022E-42C9-BDB4-42E58BDE314C}"/>
                </a:ext>
              </a:extLst>
            </p:cNvPr>
            <p:cNvSpPr txBox="1"/>
            <p:nvPr/>
          </p:nvSpPr>
          <p:spPr>
            <a:xfrm>
              <a:off x="8664103" y="2586017"/>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sp>
          <p:nvSpPr>
            <p:cNvPr id="60" name="文本框 59">
              <a:extLst>
                <a:ext uri="{FF2B5EF4-FFF2-40B4-BE49-F238E27FC236}">
                  <a16:creationId xmlns:a16="http://schemas.microsoft.com/office/drawing/2014/main" id="{33E32E14-2F1D-40DD-8C33-E0A818F48D06}"/>
                </a:ext>
              </a:extLst>
            </p:cNvPr>
            <p:cNvSpPr txBox="1"/>
            <p:nvPr/>
          </p:nvSpPr>
          <p:spPr>
            <a:xfrm>
              <a:off x="1261357" y="2411516"/>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61" name="文本框 60">
              <a:extLst>
                <a:ext uri="{FF2B5EF4-FFF2-40B4-BE49-F238E27FC236}">
                  <a16:creationId xmlns:a16="http://schemas.microsoft.com/office/drawing/2014/main" id="{8C78EB53-34BE-4A8F-89AE-A0D1D8FB2FE5}"/>
                </a:ext>
              </a:extLst>
            </p:cNvPr>
            <p:cNvSpPr txBox="1"/>
            <p:nvPr/>
          </p:nvSpPr>
          <p:spPr>
            <a:xfrm>
              <a:off x="10340503" y="2554136"/>
              <a:ext cx="398834" cy="307777"/>
            </a:xfrm>
            <a:prstGeom prst="rect">
              <a:avLst/>
            </a:prstGeom>
            <a:noFill/>
          </p:spPr>
          <p:txBody>
            <a:bodyPr wrap="square" rtlCol="0">
              <a:spAutoFit/>
            </a:bodyPr>
            <a:lstStyle/>
            <a:p>
              <a:r>
                <a:rPr lang="en-US" altLang="zh-CN" sz="1400" dirty="0">
                  <a:solidFill>
                    <a:srgbClr val="FF0000"/>
                  </a:solidFill>
                </a:rPr>
                <a:t>5</a:t>
              </a:r>
              <a:endParaRPr lang="zh-CN" altLang="en-US" sz="1400" dirty="0">
                <a:solidFill>
                  <a:srgbClr val="FF0000"/>
                </a:solidFill>
              </a:endParaRPr>
            </a:p>
          </p:txBody>
        </p:sp>
        <p:sp>
          <p:nvSpPr>
            <p:cNvPr id="67" name="文本框 66">
              <a:extLst>
                <a:ext uri="{FF2B5EF4-FFF2-40B4-BE49-F238E27FC236}">
                  <a16:creationId xmlns:a16="http://schemas.microsoft.com/office/drawing/2014/main" id="{B87415EA-DE4F-40A5-B3AA-F314AB9C0220}"/>
                </a:ext>
              </a:extLst>
            </p:cNvPr>
            <p:cNvSpPr txBox="1"/>
            <p:nvPr/>
          </p:nvSpPr>
          <p:spPr>
            <a:xfrm>
              <a:off x="6919610" y="2103738"/>
              <a:ext cx="398834"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9" name="文本框 68">
              <a:extLst>
                <a:ext uri="{FF2B5EF4-FFF2-40B4-BE49-F238E27FC236}">
                  <a16:creationId xmlns:a16="http://schemas.microsoft.com/office/drawing/2014/main" id="{CEB20203-98C3-4344-AF35-C5634E7F1AB2}"/>
                </a:ext>
              </a:extLst>
            </p:cNvPr>
            <p:cNvSpPr txBox="1"/>
            <p:nvPr/>
          </p:nvSpPr>
          <p:spPr>
            <a:xfrm>
              <a:off x="6919610" y="3429000"/>
              <a:ext cx="398834" cy="307777"/>
            </a:xfrm>
            <a:prstGeom prst="rect">
              <a:avLst/>
            </a:prstGeom>
            <a:noFill/>
          </p:spPr>
          <p:txBody>
            <a:bodyPr wrap="square" rtlCol="0">
              <a:spAutoFit/>
            </a:bodyPr>
            <a:lstStyle/>
            <a:p>
              <a:r>
                <a:rPr lang="en-US" altLang="zh-CN" sz="1400" dirty="0">
                  <a:solidFill>
                    <a:srgbClr val="FF0000"/>
                  </a:solidFill>
                </a:rPr>
                <a:t>11</a:t>
              </a:r>
              <a:endParaRPr lang="zh-CN" altLang="en-US" sz="1400" dirty="0">
                <a:solidFill>
                  <a:srgbClr val="FF0000"/>
                </a:solidFill>
              </a:endParaRPr>
            </a:p>
          </p:txBody>
        </p:sp>
        <p:sp>
          <p:nvSpPr>
            <p:cNvPr id="70" name="文本框 69">
              <a:extLst>
                <a:ext uri="{FF2B5EF4-FFF2-40B4-BE49-F238E27FC236}">
                  <a16:creationId xmlns:a16="http://schemas.microsoft.com/office/drawing/2014/main" id="{061CC49A-B0E2-407C-A982-A57833F4E1B4}"/>
                </a:ext>
              </a:extLst>
            </p:cNvPr>
            <p:cNvSpPr txBox="1"/>
            <p:nvPr/>
          </p:nvSpPr>
          <p:spPr>
            <a:xfrm>
              <a:off x="3188478" y="3553399"/>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grpSp>
      <p:sp>
        <p:nvSpPr>
          <p:cNvPr id="15" name="文本框 14">
            <a:extLst>
              <a:ext uri="{FF2B5EF4-FFF2-40B4-BE49-F238E27FC236}">
                <a16:creationId xmlns:a16="http://schemas.microsoft.com/office/drawing/2014/main" id="{DF864990-6BB9-47EF-8CB9-B2DA6D91167C}"/>
              </a:ext>
            </a:extLst>
          </p:cNvPr>
          <p:cNvSpPr txBox="1"/>
          <p:nvPr/>
        </p:nvSpPr>
        <p:spPr>
          <a:xfrm>
            <a:off x="1660189" y="4377447"/>
            <a:ext cx="9001325" cy="1631216"/>
          </a:xfrm>
          <a:prstGeom prst="rect">
            <a:avLst/>
          </a:prstGeom>
          <a:noFill/>
        </p:spPr>
        <p:txBody>
          <a:bodyPr wrap="square" rtlCol="0">
            <a:spAutoFit/>
          </a:bodyPr>
          <a:lstStyle/>
          <a:p>
            <a:r>
              <a:rPr lang="en-US" altLang="zh-CN" sz="2000" dirty="0"/>
              <a:t>Update:</a:t>
            </a:r>
          </a:p>
          <a:p>
            <a:r>
              <a:rPr lang="en-US" altLang="zh-CN" sz="2000" dirty="0"/>
              <a:t>Remove one vertex from WIS:</a:t>
            </a:r>
          </a:p>
          <a:p>
            <a:r>
              <a:rPr lang="en-US" altLang="zh-CN" sz="2000" dirty="0"/>
              <a:t>swap the independent vertexes and corresponding dependent vertexes and mark the loss, and also we consider the loss if we directly remove some independent vertex. Make a balance between them.</a:t>
            </a:r>
            <a:endParaRPr lang="zh-CN" altLang="en-US" sz="2000" dirty="0"/>
          </a:p>
        </p:txBody>
      </p:sp>
    </p:spTree>
    <p:extLst>
      <p:ext uri="{BB962C8B-B14F-4D97-AF65-F5344CB8AC3E}">
        <p14:creationId xmlns:p14="http://schemas.microsoft.com/office/powerpoint/2010/main" val="4192541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63538" y="359125"/>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Details: Update with </a:t>
              </a:r>
              <a:r>
                <a:rPr lang="en-US" altLang="zh-CN" sz="2400" b="1" dirty="0" err="1">
                  <a:latin typeface="微软雅黑"/>
                  <a:ea typeface="微软雅黑"/>
                  <a:cs typeface="+mn-ea"/>
                  <a:sym typeface="+mn-lt"/>
                </a:rPr>
                <a:t>WDG</a:t>
              </a:r>
              <a:endParaRPr lang="en-US" altLang="zh-CN"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19" name="组合 18">
            <a:extLst>
              <a:ext uri="{FF2B5EF4-FFF2-40B4-BE49-F238E27FC236}">
                <a16:creationId xmlns:a16="http://schemas.microsoft.com/office/drawing/2014/main" id="{0ADB86FC-FC64-42B2-928D-4E66E308BE4A}"/>
              </a:ext>
            </a:extLst>
          </p:cNvPr>
          <p:cNvGrpSpPr/>
          <p:nvPr/>
        </p:nvGrpSpPr>
        <p:grpSpPr>
          <a:xfrm>
            <a:off x="971616" y="1032689"/>
            <a:ext cx="10400020" cy="2556398"/>
            <a:chOff x="971616" y="1304778"/>
            <a:chExt cx="10400020" cy="2556398"/>
          </a:xfrm>
        </p:grpSpPr>
        <p:pic>
          <p:nvPicPr>
            <p:cNvPr id="14" name="图片 13">
              <a:extLst>
                <a:ext uri="{FF2B5EF4-FFF2-40B4-BE49-F238E27FC236}">
                  <a16:creationId xmlns:a16="http://schemas.microsoft.com/office/drawing/2014/main" id="{1D2CB9FE-5A0A-41E6-98E2-60042FC4320E}"/>
                </a:ext>
              </a:extLst>
            </p:cNvPr>
            <p:cNvPicPr>
              <a:picLocks noChangeAspect="1"/>
            </p:cNvPicPr>
            <p:nvPr/>
          </p:nvPicPr>
          <p:blipFill>
            <a:blip r:embed="rId3"/>
            <a:stretch>
              <a:fillRect/>
            </a:stretch>
          </p:blipFill>
          <p:spPr>
            <a:xfrm>
              <a:off x="971616" y="1304778"/>
              <a:ext cx="10400020" cy="2402510"/>
            </a:xfrm>
            <a:prstGeom prst="rect">
              <a:avLst/>
            </a:prstGeom>
          </p:spPr>
        </p:pic>
        <p:sp>
          <p:nvSpPr>
            <p:cNvPr id="9" name="文本框 8">
              <a:extLst>
                <a:ext uri="{FF2B5EF4-FFF2-40B4-BE49-F238E27FC236}">
                  <a16:creationId xmlns:a16="http://schemas.microsoft.com/office/drawing/2014/main" id="{214DFB51-5E8B-4532-A820-B35D3A8EB651}"/>
                </a:ext>
              </a:extLst>
            </p:cNvPr>
            <p:cNvSpPr txBox="1"/>
            <p:nvPr/>
          </p:nvSpPr>
          <p:spPr>
            <a:xfrm>
              <a:off x="3227967" y="2466946"/>
              <a:ext cx="398834"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54" name="文本框 53">
              <a:extLst>
                <a:ext uri="{FF2B5EF4-FFF2-40B4-BE49-F238E27FC236}">
                  <a16:creationId xmlns:a16="http://schemas.microsoft.com/office/drawing/2014/main" id="{4051143E-FA8E-4D41-ABD2-E4DA0CFE9767}"/>
                </a:ext>
              </a:extLst>
            </p:cNvPr>
            <p:cNvSpPr txBox="1"/>
            <p:nvPr/>
          </p:nvSpPr>
          <p:spPr>
            <a:xfrm>
              <a:off x="5118845" y="3476455"/>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6" name="文本框 55">
              <a:extLst>
                <a:ext uri="{FF2B5EF4-FFF2-40B4-BE49-F238E27FC236}">
                  <a16:creationId xmlns:a16="http://schemas.microsoft.com/office/drawing/2014/main" id="{0C9D442D-696B-45E9-ABB4-B443DD556FB6}"/>
                </a:ext>
              </a:extLst>
            </p:cNvPr>
            <p:cNvSpPr txBox="1"/>
            <p:nvPr/>
          </p:nvSpPr>
          <p:spPr>
            <a:xfrm>
              <a:off x="5194572" y="2103739"/>
              <a:ext cx="398834" cy="307777"/>
            </a:xfrm>
            <a:prstGeom prst="rect">
              <a:avLst/>
            </a:prstGeom>
            <a:noFill/>
          </p:spPr>
          <p:txBody>
            <a:bodyPr wrap="square" rtlCol="0">
              <a:spAutoFit/>
            </a:bodyPr>
            <a:lstStyle/>
            <a:p>
              <a:r>
                <a:rPr lang="en-US" altLang="zh-CN" sz="1400" dirty="0">
                  <a:solidFill>
                    <a:srgbClr val="FF0000"/>
                  </a:solidFill>
                </a:rPr>
                <a:t>2</a:t>
              </a:r>
              <a:endParaRPr lang="zh-CN" altLang="en-US" sz="1400" dirty="0">
                <a:solidFill>
                  <a:srgbClr val="FF0000"/>
                </a:solidFill>
              </a:endParaRPr>
            </a:p>
          </p:txBody>
        </p:sp>
        <p:sp>
          <p:nvSpPr>
            <p:cNvPr id="58" name="文本框 57">
              <a:extLst>
                <a:ext uri="{FF2B5EF4-FFF2-40B4-BE49-F238E27FC236}">
                  <a16:creationId xmlns:a16="http://schemas.microsoft.com/office/drawing/2014/main" id="{48D65710-61A6-460B-82AD-3FC295EC2357}"/>
                </a:ext>
              </a:extLst>
            </p:cNvPr>
            <p:cNvSpPr txBox="1"/>
            <p:nvPr/>
          </p:nvSpPr>
          <p:spPr>
            <a:xfrm>
              <a:off x="1238657" y="3449083"/>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59" name="文本框 58">
              <a:extLst>
                <a:ext uri="{FF2B5EF4-FFF2-40B4-BE49-F238E27FC236}">
                  <a16:creationId xmlns:a16="http://schemas.microsoft.com/office/drawing/2014/main" id="{6695D837-022E-42C9-BDB4-42E58BDE314C}"/>
                </a:ext>
              </a:extLst>
            </p:cNvPr>
            <p:cNvSpPr txBox="1"/>
            <p:nvPr/>
          </p:nvSpPr>
          <p:spPr>
            <a:xfrm>
              <a:off x="8664103" y="2586017"/>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sp>
          <p:nvSpPr>
            <p:cNvPr id="60" name="文本框 59">
              <a:extLst>
                <a:ext uri="{FF2B5EF4-FFF2-40B4-BE49-F238E27FC236}">
                  <a16:creationId xmlns:a16="http://schemas.microsoft.com/office/drawing/2014/main" id="{33E32E14-2F1D-40DD-8C33-E0A818F48D06}"/>
                </a:ext>
              </a:extLst>
            </p:cNvPr>
            <p:cNvSpPr txBox="1"/>
            <p:nvPr/>
          </p:nvSpPr>
          <p:spPr>
            <a:xfrm>
              <a:off x="1261357" y="2411516"/>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61" name="文本框 60">
              <a:extLst>
                <a:ext uri="{FF2B5EF4-FFF2-40B4-BE49-F238E27FC236}">
                  <a16:creationId xmlns:a16="http://schemas.microsoft.com/office/drawing/2014/main" id="{8C78EB53-34BE-4A8F-89AE-A0D1D8FB2FE5}"/>
                </a:ext>
              </a:extLst>
            </p:cNvPr>
            <p:cNvSpPr txBox="1"/>
            <p:nvPr/>
          </p:nvSpPr>
          <p:spPr>
            <a:xfrm>
              <a:off x="10340503" y="2554136"/>
              <a:ext cx="398834"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67" name="文本框 66">
              <a:extLst>
                <a:ext uri="{FF2B5EF4-FFF2-40B4-BE49-F238E27FC236}">
                  <a16:creationId xmlns:a16="http://schemas.microsoft.com/office/drawing/2014/main" id="{B87415EA-DE4F-40A5-B3AA-F314AB9C0220}"/>
                </a:ext>
              </a:extLst>
            </p:cNvPr>
            <p:cNvSpPr txBox="1"/>
            <p:nvPr/>
          </p:nvSpPr>
          <p:spPr>
            <a:xfrm>
              <a:off x="6919610" y="2103738"/>
              <a:ext cx="398834"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69" name="文本框 68">
              <a:extLst>
                <a:ext uri="{FF2B5EF4-FFF2-40B4-BE49-F238E27FC236}">
                  <a16:creationId xmlns:a16="http://schemas.microsoft.com/office/drawing/2014/main" id="{CEB20203-98C3-4344-AF35-C5634E7F1AB2}"/>
                </a:ext>
              </a:extLst>
            </p:cNvPr>
            <p:cNvSpPr txBox="1"/>
            <p:nvPr/>
          </p:nvSpPr>
          <p:spPr>
            <a:xfrm>
              <a:off x="6919610" y="3429000"/>
              <a:ext cx="398834" cy="307777"/>
            </a:xfrm>
            <a:prstGeom prst="rect">
              <a:avLst/>
            </a:prstGeom>
            <a:noFill/>
          </p:spPr>
          <p:txBody>
            <a:bodyPr wrap="square" rtlCol="0">
              <a:spAutoFit/>
            </a:bodyPr>
            <a:lstStyle/>
            <a:p>
              <a:r>
                <a:rPr lang="en-US" altLang="zh-CN" sz="1400" dirty="0">
                  <a:solidFill>
                    <a:srgbClr val="FF0000"/>
                  </a:solidFill>
                </a:rPr>
                <a:t>11</a:t>
              </a:r>
              <a:endParaRPr lang="zh-CN" altLang="en-US" sz="1400" dirty="0">
                <a:solidFill>
                  <a:srgbClr val="FF0000"/>
                </a:solidFill>
              </a:endParaRPr>
            </a:p>
          </p:txBody>
        </p:sp>
        <p:sp>
          <p:nvSpPr>
            <p:cNvPr id="70" name="文本框 69">
              <a:extLst>
                <a:ext uri="{FF2B5EF4-FFF2-40B4-BE49-F238E27FC236}">
                  <a16:creationId xmlns:a16="http://schemas.microsoft.com/office/drawing/2014/main" id="{061CC49A-B0E2-407C-A982-A57833F4E1B4}"/>
                </a:ext>
              </a:extLst>
            </p:cNvPr>
            <p:cNvSpPr txBox="1"/>
            <p:nvPr/>
          </p:nvSpPr>
          <p:spPr>
            <a:xfrm>
              <a:off x="3188478" y="3553399"/>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grpSp>
      <p:sp>
        <p:nvSpPr>
          <p:cNvPr id="15" name="文本框 14">
            <a:extLst>
              <a:ext uri="{FF2B5EF4-FFF2-40B4-BE49-F238E27FC236}">
                <a16:creationId xmlns:a16="http://schemas.microsoft.com/office/drawing/2014/main" id="{DF864990-6BB9-47EF-8CB9-B2DA6D91167C}"/>
              </a:ext>
            </a:extLst>
          </p:cNvPr>
          <p:cNvSpPr txBox="1"/>
          <p:nvPr/>
        </p:nvSpPr>
        <p:spPr>
          <a:xfrm>
            <a:off x="971616" y="3724962"/>
            <a:ext cx="10400020" cy="2246769"/>
          </a:xfrm>
          <a:prstGeom prst="rect">
            <a:avLst/>
          </a:prstGeom>
          <a:noFill/>
        </p:spPr>
        <p:txBody>
          <a:bodyPr wrap="square" rtlCol="0">
            <a:spAutoFit/>
          </a:bodyPr>
          <a:lstStyle/>
          <a:p>
            <a:r>
              <a:rPr lang="en-US" altLang="zh-CN" sz="2000" dirty="0"/>
              <a:t>Update:</a:t>
            </a:r>
          </a:p>
          <a:p>
            <a:r>
              <a:rPr lang="en-US" altLang="zh-CN" sz="2000" dirty="0"/>
              <a:t>Other update can also be transform to the first condition. And to emphasis the feature of weighted graph, we talk about how to update the weight.</a:t>
            </a:r>
          </a:p>
          <a:p>
            <a:endParaRPr lang="en-US" altLang="zh-CN" sz="2000" dirty="0"/>
          </a:p>
          <a:p>
            <a:r>
              <a:rPr lang="en-US" altLang="zh-CN" sz="2000" dirty="0"/>
              <a:t>Independent vertex weight up or dependent vertex weight down: never change</a:t>
            </a:r>
          </a:p>
          <a:p>
            <a:r>
              <a:rPr lang="en-US" altLang="zh-CN" sz="2000" dirty="0"/>
              <a:t>Independent vertex weight down or dependent vertex weight up:</a:t>
            </a:r>
          </a:p>
          <a:p>
            <a:r>
              <a:rPr lang="en-US" altLang="zh-CN" sz="2000" dirty="0"/>
              <a:t>Try to remove the independent vertex from the WIS, and compare the loss and the change number</a:t>
            </a:r>
          </a:p>
        </p:txBody>
      </p:sp>
    </p:spTree>
    <p:extLst>
      <p:ext uri="{BB962C8B-B14F-4D97-AF65-F5344CB8AC3E}">
        <p14:creationId xmlns:p14="http://schemas.microsoft.com/office/powerpoint/2010/main" val="456076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4935647" y="2925223"/>
              <a:ext cx="2295052"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Summary</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818595" y="2085375"/>
            <a:ext cx="2554810" cy="1199156"/>
            <a:chOff x="9226008" y="-1169675"/>
            <a:chExt cx="1647803" cy="773433"/>
          </a:xfrm>
          <a:solidFill>
            <a:schemeClr val="tx1">
              <a:lumMod val="85000"/>
              <a:lumOff val="15000"/>
            </a:schemeClr>
          </a:solidFill>
        </p:grpSpPr>
        <p:sp>
          <p:nvSpPr>
            <p:cNvPr id="16" name="任意多边形 15"/>
            <p:cNvSpPr/>
            <p:nvPr/>
          </p:nvSpPr>
          <p:spPr>
            <a:xfrm>
              <a:off x="9226008" y="-1169675"/>
              <a:ext cx="767829" cy="773433"/>
            </a:xfrm>
            <a:custGeom>
              <a:avLst/>
              <a:gdLst/>
              <a:ahLst/>
              <a:cxnLst/>
              <a:rect l="l" t="t" r="r" b="b"/>
              <a:pathLst>
                <a:path w="767829" h="773433">
                  <a:moveTo>
                    <a:pt x="383186" y="0"/>
                  </a:moveTo>
                  <a:cubicBezTo>
                    <a:pt x="499323" y="52"/>
                    <a:pt x="592033" y="46540"/>
                    <a:pt x="661316" y="139464"/>
                  </a:cubicBezTo>
                  <a:cubicBezTo>
                    <a:pt x="730599" y="232388"/>
                    <a:pt x="766103" y="371436"/>
                    <a:pt x="767829" y="556608"/>
                  </a:cubicBezTo>
                  <a:cubicBezTo>
                    <a:pt x="767397" y="603342"/>
                    <a:pt x="764855" y="647227"/>
                    <a:pt x="760201" y="688263"/>
                  </a:cubicBezTo>
                  <a:lnTo>
                    <a:pt x="745113" y="773433"/>
                  </a:lnTo>
                  <a:lnTo>
                    <a:pt x="506019" y="773433"/>
                  </a:lnTo>
                  <a:lnTo>
                    <a:pt x="512259" y="739730"/>
                  </a:lnTo>
                  <a:cubicBezTo>
                    <a:pt x="519317" y="691261"/>
                    <a:pt x="522957" y="630221"/>
                    <a:pt x="523180" y="556608"/>
                  </a:cubicBezTo>
                  <a:cubicBezTo>
                    <a:pt x="522883" y="459043"/>
                    <a:pt x="516510" y="384341"/>
                    <a:pt x="504061" y="332502"/>
                  </a:cubicBezTo>
                  <a:cubicBezTo>
                    <a:pt x="491611" y="280663"/>
                    <a:pt x="474868" y="245264"/>
                    <a:pt x="453831" y="226305"/>
                  </a:cubicBezTo>
                  <a:cubicBezTo>
                    <a:pt x="432794" y="207345"/>
                    <a:pt x="409245" y="198400"/>
                    <a:pt x="383186" y="199471"/>
                  </a:cubicBezTo>
                  <a:cubicBezTo>
                    <a:pt x="357143" y="198400"/>
                    <a:pt x="333721" y="207345"/>
                    <a:pt x="312918" y="226305"/>
                  </a:cubicBezTo>
                  <a:cubicBezTo>
                    <a:pt x="292115" y="245264"/>
                    <a:pt x="275606" y="280663"/>
                    <a:pt x="263391" y="332502"/>
                  </a:cubicBezTo>
                  <a:cubicBezTo>
                    <a:pt x="251175" y="384341"/>
                    <a:pt x="244928" y="459043"/>
                    <a:pt x="244649" y="556608"/>
                  </a:cubicBezTo>
                  <a:cubicBezTo>
                    <a:pt x="244858" y="630221"/>
                    <a:pt x="248425" y="691261"/>
                    <a:pt x="255348" y="739730"/>
                  </a:cubicBezTo>
                  <a:lnTo>
                    <a:pt x="261470" y="773433"/>
                  </a:lnTo>
                  <a:lnTo>
                    <a:pt x="22526" y="773433"/>
                  </a:lnTo>
                  <a:lnTo>
                    <a:pt x="7548" y="688263"/>
                  </a:lnTo>
                  <a:cubicBezTo>
                    <a:pt x="2932" y="647227"/>
                    <a:pt x="416" y="603342"/>
                    <a:pt x="0" y="556608"/>
                  </a:cubicBezTo>
                  <a:cubicBezTo>
                    <a:pt x="1665" y="370162"/>
                    <a:pt x="36926" y="230750"/>
                    <a:pt x="105784" y="138372"/>
                  </a:cubicBezTo>
                  <a:cubicBezTo>
                    <a:pt x="174642" y="45994"/>
                    <a:pt x="267109" y="-130"/>
                    <a:pt x="3831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7" name="任意多边形 16"/>
            <p:cNvSpPr/>
            <p:nvPr/>
          </p:nvSpPr>
          <p:spPr>
            <a:xfrm>
              <a:off x="10056434" y="-1149273"/>
              <a:ext cx="817377" cy="753031"/>
            </a:xfrm>
            <a:custGeom>
              <a:avLst/>
              <a:gdLst/>
              <a:ahLst/>
              <a:cxnLst/>
              <a:rect l="l" t="t" r="r" b="b"/>
              <a:pathLst>
                <a:path w="817377" h="753031">
                  <a:moveTo>
                    <a:pt x="377447" y="0"/>
                  </a:moveTo>
                  <a:lnTo>
                    <a:pt x="696419" y="0"/>
                  </a:lnTo>
                  <a:lnTo>
                    <a:pt x="696419" y="616449"/>
                  </a:lnTo>
                  <a:lnTo>
                    <a:pt x="817377" y="616449"/>
                  </a:lnTo>
                  <a:lnTo>
                    <a:pt x="817377" y="753031"/>
                  </a:lnTo>
                  <a:lnTo>
                    <a:pt x="0" y="753031"/>
                  </a:lnTo>
                  <a:lnTo>
                    <a:pt x="0" y="633922"/>
                  </a:lnTo>
                  <a:lnTo>
                    <a:pt x="377447" y="0"/>
                  </a:lnTo>
                  <a:close/>
                  <a:moveTo>
                    <a:pt x="459054" y="216960"/>
                  </a:moveTo>
                  <a:cubicBezTo>
                    <a:pt x="445211" y="247638"/>
                    <a:pt x="431003" y="278499"/>
                    <a:pt x="416430" y="309542"/>
                  </a:cubicBezTo>
                  <a:cubicBezTo>
                    <a:pt x="401858" y="340585"/>
                    <a:pt x="386920" y="371445"/>
                    <a:pt x="371618" y="402124"/>
                  </a:cubicBezTo>
                  <a:lnTo>
                    <a:pt x="247745" y="616449"/>
                  </a:lnTo>
                  <a:lnTo>
                    <a:pt x="454686" y="616449"/>
                  </a:lnTo>
                  <a:lnTo>
                    <a:pt x="454686" y="457528"/>
                  </a:lnTo>
                  <a:cubicBezTo>
                    <a:pt x="454928" y="421807"/>
                    <a:pt x="456263" y="381712"/>
                    <a:pt x="458690" y="337244"/>
                  </a:cubicBezTo>
                  <a:cubicBezTo>
                    <a:pt x="461117" y="292775"/>
                    <a:pt x="463180" y="252680"/>
                    <a:pt x="464879" y="216960"/>
                  </a:cubicBezTo>
                  <a:lnTo>
                    <a:pt x="459054" y="216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grpSp>
      <p:pic>
        <p:nvPicPr>
          <p:cNvPr id="12" name="图片 11" descr="图片包含 户外, 标牌&#10;&#10;自动生成的说明">
            <a:extLst>
              <a:ext uri="{FF2B5EF4-FFF2-40B4-BE49-F238E27FC236}">
                <a16:creationId xmlns:a16="http://schemas.microsoft.com/office/drawing/2014/main" id="{1BF8F212-C252-400B-BDDC-2576FAE3852E}"/>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63268" r="-1"/>
          <a:stretch/>
        </p:blipFill>
        <p:spPr>
          <a:xfrm>
            <a:off x="0" y="0"/>
            <a:ext cx="2514644" cy="6833630"/>
          </a:xfrm>
          <a:prstGeom prst="rect">
            <a:avLst/>
          </a:prstGeom>
        </p:spPr>
      </p:pic>
      <p:pic>
        <p:nvPicPr>
          <p:cNvPr id="13" name="图片 12" descr="图片包含 户外, 标牌&#10;&#10;自动生成的说明">
            <a:extLst>
              <a:ext uri="{FF2B5EF4-FFF2-40B4-BE49-F238E27FC236}">
                <a16:creationId xmlns:a16="http://schemas.microsoft.com/office/drawing/2014/main" id="{EFFB7CB9-187A-4BC4-B744-E27636E0BE2C}"/>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61722"/>
          <a:stretch/>
        </p:blipFill>
        <p:spPr>
          <a:xfrm>
            <a:off x="9571538" y="12185"/>
            <a:ext cx="2620462" cy="6833630"/>
          </a:xfrm>
          <a:prstGeom prst="rect">
            <a:avLst/>
          </a:prstGeom>
        </p:spPr>
      </p:pic>
    </p:spTree>
    <p:extLst>
      <p:ext uri="{BB962C8B-B14F-4D97-AF65-F5344CB8AC3E}">
        <p14:creationId xmlns:p14="http://schemas.microsoft.com/office/powerpoint/2010/main" val="9419437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204869" y="970953"/>
            <a:ext cx="2155088" cy="867845"/>
            <a:chOff x="7779199" y="970953"/>
            <a:chExt cx="2155088" cy="867845"/>
          </a:xfrm>
        </p:grpSpPr>
        <p:sp>
          <p:nvSpPr>
            <p:cNvPr id="13" name="矩形 12"/>
            <p:cNvSpPr/>
            <p:nvPr/>
          </p:nvSpPr>
          <p:spPr>
            <a:xfrm>
              <a:off x="7779199" y="1438688"/>
              <a:ext cx="2155088" cy="400110"/>
            </a:xfrm>
            <a:prstGeom prst="rect">
              <a:avLst/>
            </a:prstGeom>
          </p:spPr>
          <p:txBody>
            <a:bodyPr wrap="square">
              <a:spAutoFit/>
            </a:bodyPr>
            <a:lstStyle/>
            <a:p>
              <a:pPr>
                <a:defRPr/>
              </a:pPr>
              <a:r>
                <a:rPr lang="en-US" altLang="zh-CN" sz="2000" dirty="0">
                  <a:latin typeface="思源黑体 CN Bold" panose="020B0800000000000000" pitchFamily="34" charset="-122"/>
                  <a:ea typeface="思源黑体 CN Bold" panose="020B0800000000000000" pitchFamily="34" charset="-122"/>
                </a:rPr>
                <a:t>Related</a:t>
              </a:r>
              <a:r>
                <a:rPr lang="zh-CN" altLang="en-US" sz="2000" dirty="0">
                  <a:latin typeface="思源黑体 CN Bold" panose="020B0800000000000000" pitchFamily="34" charset="-122"/>
                  <a:ea typeface="思源黑体 CN Bold" panose="020B0800000000000000" pitchFamily="34" charset="-122"/>
                </a:rPr>
                <a:t> </a:t>
              </a:r>
              <a:r>
                <a:rPr lang="en-US" altLang="zh-CN" sz="2000" dirty="0">
                  <a:latin typeface="思源黑体 CN Bold" panose="020B0800000000000000" pitchFamily="34" charset="-122"/>
                  <a:ea typeface="思源黑体 CN Bold" panose="020B0800000000000000" pitchFamily="34" charset="-122"/>
                </a:rPr>
                <a:t>Work</a:t>
              </a:r>
              <a:endParaRPr lang="zh-CN" altLang="en-US" sz="2000" dirty="0">
                <a:latin typeface="思源黑体 CN Bold" panose="020B0800000000000000" pitchFamily="34" charset="-122"/>
                <a:ea typeface="思源黑体 CN Bold" panose="020B0800000000000000" pitchFamily="34" charset="-122"/>
              </a:endParaRPr>
            </a:p>
          </p:txBody>
        </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204869" y="2222427"/>
            <a:ext cx="1548052" cy="861701"/>
            <a:chOff x="7779199" y="2222427"/>
            <a:chExt cx="1548052" cy="861701"/>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7779199" y="2684018"/>
              <a:ext cx="1548052" cy="400110"/>
            </a:xfrm>
            <a:prstGeom prst="rect">
              <a:avLst/>
            </a:prstGeom>
          </p:spPr>
          <p:txBody>
            <a:bodyPr wrap="none">
              <a:spAutoFit/>
            </a:bodyPr>
            <a:lstStyle/>
            <a:p>
              <a:pPr>
                <a:defRPr/>
              </a:pPr>
              <a:r>
                <a:rPr lang="en-US" altLang="zh-CN" sz="2000" dirty="0">
                  <a:latin typeface="思源黑体 CN Bold" panose="020B0800000000000000" pitchFamily="34" charset="-122"/>
                  <a:ea typeface="思源黑体 CN Bold" panose="020B0800000000000000" pitchFamily="34" charset="-122"/>
                </a:rPr>
                <a:t>Framework</a:t>
              </a:r>
              <a:endParaRPr lang="zh-CN" altLang="en-US" sz="2000" dirty="0">
                <a:latin typeface="思源黑体 CN Bold" panose="020B0800000000000000" pitchFamily="34" charset="-122"/>
                <a:ea typeface="思源黑体 CN Bold" panose="020B0800000000000000" pitchFamily="34" charset="-122"/>
              </a:endParaRPr>
            </a:p>
          </p:txBody>
        </p:sp>
      </p:grpSp>
      <p:grpSp>
        <p:nvGrpSpPr>
          <p:cNvPr id="23" name="组合 22"/>
          <p:cNvGrpSpPr/>
          <p:nvPr/>
        </p:nvGrpSpPr>
        <p:grpSpPr>
          <a:xfrm>
            <a:off x="8204869" y="3473901"/>
            <a:ext cx="1019831" cy="840141"/>
            <a:chOff x="7779199" y="3473901"/>
            <a:chExt cx="1019831" cy="840141"/>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7" name="矩形 26"/>
            <p:cNvSpPr/>
            <p:nvPr/>
          </p:nvSpPr>
          <p:spPr>
            <a:xfrm>
              <a:off x="7779199" y="3913932"/>
              <a:ext cx="1019831" cy="400110"/>
            </a:xfrm>
            <a:prstGeom prst="rect">
              <a:avLst/>
            </a:prstGeom>
          </p:spPr>
          <p:txBody>
            <a:bodyPr wrap="none">
              <a:spAutoFit/>
            </a:bodyPr>
            <a:lstStyle/>
            <a:p>
              <a:pPr>
                <a:defRPr/>
              </a:pPr>
              <a:r>
                <a:rPr lang="en-US" altLang="zh-CN" sz="2000" dirty="0">
                  <a:latin typeface="思源黑体 CN Bold" panose="020B0800000000000000" pitchFamily="34" charset="-122"/>
                  <a:ea typeface="思源黑体 CN Bold" panose="020B0800000000000000" pitchFamily="34" charset="-122"/>
                </a:rPr>
                <a:t>Details</a:t>
              </a:r>
              <a:endParaRPr lang="zh-CN" altLang="en-US" sz="2000" dirty="0">
                <a:latin typeface="思源黑体 CN Bold" panose="020B0800000000000000" pitchFamily="34" charset="-122"/>
                <a:ea typeface="思源黑体 CN Bold" panose="020B0800000000000000" pitchFamily="34" charset="-122"/>
              </a:endParaRPr>
            </a:p>
          </p:txBody>
        </p:sp>
      </p:grpSp>
      <p:grpSp>
        <p:nvGrpSpPr>
          <p:cNvPr id="32" name="组合 31"/>
          <p:cNvGrpSpPr/>
          <p:nvPr/>
        </p:nvGrpSpPr>
        <p:grpSpPr>
          <a:xfrm>
            <a:off x="8204869" y="4725375"/>
            <a:ext cx="1358000" cy="863691"/>
            <a:chOff x="7779199" y="4725375"/>
            <a:chExt cx="1358000" cy="863691"/>
          </a:xfrm>
        </p:grpSpPr>
        <p:grpSp>
          <p:nvGrpSpPr>
            <p:cNvPr id="33" name="组合 32"/>
            <p:cNvGrpSpPr/>
            <p:nvPr/>
          </p:nvGrpSpPr>
          <p:grpSpPr>
            <a:xfrm>
              <a:off x="7789473" y="4725375"/>
              <a:ext cx="942975" cy="523220"/>
              <a:chOff x="6095999" y="3498928"/>
              <a:chExt cx="942975" cy="523220"/>
            </a:xfrm>
          </p:grpSpPr>
          <p:sp>
            <p:nvSpPr>
              <p:cNvPr id="37"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38" name="组合 37"/>
              <p:cNvGrpSpPr/>
              <p:nvPr/>
            </p:nvGrpSpPr>
            <p:grpSpPr>
              <a:xfrm>
                <a:off x="6107209" y="3498928"/>
                <a:ext cx="721873" cy="523220"/>
                <a:chOff x="6380812" y="2688081"/>
                <a:chExt cx="721873" cy="523220"/>
              </a:xfrm>
            </p:grpSpPr>
            <p:sp>
              <p:nvSpPr>
                <p:cNvPr id="39" name="文本框 38"/>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04</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40" name="直接连接符 39"/>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7779199" y="5188956"/>
              <a:ext cx="1358000" cy="400110"/>
            </a:xfrm>
            <a:prstGeom prst="rect">
              <a:avLst/>
            </a:prstGeom>
          </p:spPr>
          <p:txBody>
            <a:bodyPr wrap="none">
              <a:spAutoFit/>
            </a:bodyPr>
            <a:lstStyle/>
            <a:p>
              <a:pPr>
                <a:defRPr/>
              </a:pPr>
              <a:r>
                <a:rPr lang="en-US" altLang="zh-CN" sz="2000" dirty="0">
                  <a:latin typeface="思源黑体 CN Bold" panose="020B0800000000000000" pitchFamily="34" charset="-122"/>
                  <a:ea typeface="思源黑体 CN Bold" panose="020B0800000000000000" pitchFamily="34" charset="-122"/>
                </a:rPr>
                <a:t>Summary</a:t>
              </a:r>
              <a:endParaRPr lang="zh-CN" altLang="en-US" sz="2000" dirty="0">
                <a:latin typeface="思源黑体 CN Bold" panose="020B0800000000000000" pitchFamily="34" charset="-122"/>
                <a:ea typeface="思源黑体 CN Bold" panose="020B0800000000000000" pitchFamily="34" charset="-122"/>
              </a:endParaRPr>
            </a:p>
          </p:txBody>
        </p:sp>
      </p:grpSp>
      <p:pic>
        <p:nvPicPr>
          <p:cNvPr id="41" name="图片 40" descr="图片包含 户外, 标牌&#10;&#10;自动生成的说明">
            <a:extLst>
              <a:ext uri="{FF2B5EF4-FFF2-40B4-BE49-F238E27FC236}">
                <a16:creationId xmlns:a16="http://schemas.microsoft.com/office/drawing/2014/main" id="{C69ED4A8-AF1F-4045-A2F7-4C13B123AA8A}"/>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47865"/>
          <a:stretch/>
        </p:blipFill>
        <p:spPr>
          <a:xfrm>
            <a:off x="-1" y="12185"/>
            <a:ext cx="3569051" cy="6833630"/>
          </a:xfrm>
          <a:prstGeom prst="rect">
            <a:avLst/>
          </a:prstGeom>
        </p:spPr>
      </p:pic>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D294B5D-5A46-469A-8543-2031F417E1D7}"/>
              </a:ext>
            </a:extLst>
          </p:cNvPr>
          <p:cNvGrpSpPr/>
          <p:nvPr/>
        </p:nvGrpSpPr>
        <p:grpSpPr>
          <a:xfrm>
            <a:off x="363538" y="359125"/>
            <a:ext cx="7644235" cy="551215"/>
            <a:chOff x="399049" y="376881"/>
            <a:chExt cx="7644235" cy="551215"/>
          </a:xfrm>
        </p:grpSpPr>
        <p:sp>
          <p:nvSpPr>
            <p:cNvPr id="7" name="文本框 6">
              <a:extLst>
                <a:ext uri="{FF2B5EF4-FFF2-40B4-BE49-F238E27FC236}">
                  <a16:creationId xmlns:a16="http://schemas.microsoft.com/office/drawing/2014/main" id="{E1C4251D-2340-4FE3-9026-C8BE8E405A4D}"/>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Summary</a:t>
              </a:r>
            </a:p>
          </p:txBody>
        </p:sp>
        <p:cxnSp>
          <p:nvCxnSpPr>
            <p:cNvPr id="8" name="直接连接符 7">
              <a:extLst>
                <a:ext uri="{FF2B5EF4-FFF2-40B4-BE49-F238E27FC236}">
                  <a16:creationId xmlns:a16="http://schemas.microsoft.com/office/drawing/2014/main" id="{A532AB04-8B40-41EE-A588-32AE1EF22B70}"/>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a:extLst>
              <a:ext uri="{FF2B5EF4-FFF2-40B4-BE49-F238E27FC236}">
                <a16:creationId xmlns:a16="http://schemas.microsoft.com/office/drawing/2014/main" id="{CCE37F88-93AD-4A0E-ADEA-EE3952D0180F}"/>
              </a:ext>
            </a:extLst>
          </p:cNvPr>
          <p:cNvSpPr txBox="1"/>
          <p:nvPr/>
        </p:nvSpPr>
        <p:spPr>
          <a:xfrm>
            <a:off x="837142" y="3685829"/>
            <a:ext cx="10191827" cy="2246769"/>
          </a:xfrm>
          <a:prstGeom prst="rect">
            <a:avLst/>
          </a:prstGeom>
          <a:noFill/>
        </p:spPr>
        <p:txBody>
          <a:bodyPr wrap="square" rtlCol="0">
            <a:spAutoFit/>
          </a:bodyPr>
          <a:lstStyle/>
          <a:p>
            <a:r>
              <a:rPr lang="en-US" altLang="zh-CN" sz="2000" dirty="0"/>
              <a:t>DG perform very well on the unweighted graph to solve near MIS, but it depend on the unweight property so much. And for the weighted graph, the drawback is that the swapping directly may not be the best, in other words, we can’t guarantee loss of swapping to the behind must be less than loss of drop the vertex. For some strange graph, the update could seem so </a:t>
            </a:r>
            <a:r>
              <a:rPr lang="en-US" altLang="zh-CN" sz="2000" dirty="0" err="1"/>
              <a:t>stutid</a:t>
            </a:r>
            <a:r>
              <a:rPr lang="en-US" altLang="zh-CN" sz="2000" dirty="0"/>
              <a:t>.</a:t>
            </a:r>
          </a:p>
          <a:p>
            <a:endParaRPr lang="en-US" altLang="zh-CN" sz="2000" dirty="0"/>
          </a:p>
          <a:p>
            <a:r>
              <a:rPr lang="en-US" altLang="zh-CN" sz="2000" dirty="0"/>
              <a:t>So, </a:t>
            </a:r>
            <a:r>
              <a:rPr lang="en-US" altLang="zh-CN" sz="2000" dirty="0" err="1"/>
              <a:t>WDG</a:t>
            </a:r>
            <a:r>
              <a:rPr lang="en-US" altLang="zh-CN" sz="2000" dirty="0"/>
              <a:t> should work in the weighted graph that variance of weight is not so huge. Also, even it has many drawbacks, we believe it can behave better than computing the WIS for many times.</a:t>
            </a:r>
          </a:p>
        </p:txBody>
      </p:sp>
      <p:grpSp>
        <p:nvGrpSpPr>
          <p:cNvPr id="10" name="组合 9">
            <a:extLst>
              <a:ext uri="{FF2B5EF4-FFF2-40B4-BE49-F238E27FC236}">
                <a16:creationId xmlns:a16="http://schemas.microsoft.com/office/drawing/2014/main" id="{1506A215-2434-4507-90AA-C1FF2BD934E7}"/>
              </a:ext>
            </a:extLst>
          </p:cNvPr>
          <p:cNvGrpSpPr/>
          <p:nvPr/>
        </p:nvGrpSpPr>
        <p:grpSpPr>
          <a:xfrm>
            <a:off x="895990" y="1003458"/>
            <a:ext cx="10400020" cy="2556398"/>
            <a:chOff x="971616" y="1304778"/>
            <a:chExt cx="10400020" cy="2556398"/>
          </a:xfrm>
        </p:grpSpPr>
        <p:pic>
          <p:nvPicPr>
            <p:cNvPr id="11" name="图片 10">
              <a:extLst>
                <a:ext uri="{FF2B5EF4-FFF2-40B4-BE49-F238E27FC236}">
                  <a16:creationId xmlns:a16="http://schemas.microsoft.com/office/drawing/2014/main" id="{C59708B5-E554-4C34-8110-76390219A8FE}"/>
                </a:ext>
              </a:extLst>
            </p:cNvPr>
            <p:cNvPicPr>
              <a:picLocks noChangeAspect="1"/>
            </p:cNvPicPr>
            <p:nvPr/>
          </p:nvPicPr>
          <p:blipFill>
            <a:blip r:embed="rId3"/>
            <a:stretch>
              <a:fillRect/>
            </a:stretch>
          </p:blipFill>
          <p:spPr>
            <a:xfrm>
              <a:off x="971616" y="1304778"/>
              <a:ext cx="10400020" cy="2402510"/>
            </a:xfrm>
            <a:prstGeom prst="rect">
              <a:avLst/>
            </a:prstGeom>
          </p:spPr>
        </p:pic>
        <p:sp>
          <p:nvSpPr>
            <p:cNvPr id="12" name="文本框 11">
              <a:extLst>
                <a:ext uri="{FF2B5EF4-FFF2-40B4-BE49-F238E27FC236}">
                  <a16:creationId xmlns:a16="http://schemas.microsoft.com/office/drawing/2014/main" id="{CE0E211A-3D4E-47FD-8EBD-6526D31AA4CD}"/>
                </a:ext>
              </a:extLst>
            </p:cNvPr>
            <p:cNvSpPr txBox="1"/>
            <p:nvPr/>
          </p:nvSpPr>
          <p:spPr>
            <a:xfrm>
              <a:off x="3227966" y="2466946"/>
              <a:ext cx="487425" cy="307777"/>
            </a:xfrm>
            <a:prstGeom prst="rect">
              <a:avLst/>
            </a:prstGeom>
            <a:noFill/>
          </p:spPr>
          <p:txBody>
            <a:bodyPr wrap="square" rtlCol="0">
              <a:spAutoFit/>
            </a:bodyPr>
            <a:lstStyle/>
            <a:p>
              <a:r>
                <a:rPr lang="en-US" altLang="zh-CN" sz="1400" dirty="0">
                  <a:solidFill>
                    <a:srgbClr val="FF0000"/>
                  </a:solidFill>
                </a:rPr>
                <a:t>14</a:t>
              </a:r>
              <a:endParaRPr lang="zh-CN" altLang="en-US" sz="1400" dirty="0">
                <a:solidFill>
                  <a:srgbClr val="FF0000"/>
                </a:solidFill>
              </a:endParaRPr>
            </a:p>
          </p:txBody>
        </p:sp>
        <p:sp>
          <p:nvSpPr>
            <p:cNvPr id="13" name="文本框 12">
              <a:extLst>
                <a:ext uri="{FF2B5EF4-FFF2-40B4-BE49-F238E27FC236}">
                  <a16:creationId xmlns:a16="http://schemas.microsoft.com/office/drawing/2014/main" id="{C4CCC53B-721A-4882-BB76-19BC53B1DD1E}"/>
                </a:ext>
              </a:extLst>
            </p:cNvPr>
            <p:cNvSpPr txBox="1"/>
            <p:nvPr/>
          </p:nvSpPr>
          <p:spPr>
            <a:xfrm>
              <a:off x="5118845" y="3476455"/>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14" name="文本框 13">
              <a:extLst>
                <a:ext uri="{FF2B5EF4-FFF2-40B4-BE49-F238E27FC236}">
                  <a16:creationId xmlns:a16="http://schemas.microsoft.com/office/drawing/2014/main" id="{D9888885-7E10-4E7B-9B87-43984E06D2DA}"/>
                </a:ext>
              </a:extLst>
            </p:cNvPr>
            <p:cNvSpPr txBox="1"/>
            <p:nvPr/>
          </p:nvSpPr>
          <p:spPr>
            <a:xfrm>
              <a:off x="5194572" y="2103739"/>
              <a:ext cx="398834" cy="307777"/>
            </a:xfrm>
            <a:prstGeom prst="rect">
              <a:avLst/>
            </a:prstGeom>
            <a:noFill/>
          </p:spPr>
          <p:txBody>
            <a:bodyPr wrap="square" rtlCol="0">
              <a:spAutoFit/>
            </a:bodyPr>
            <a:lstStyle/>
            <a:p>
              <a:r>
                <a:rPr lang="en-US" altLang="zh-CN" sz="1400" dirty="0">
                  <a:solidFill>
                    <a:srgbClr val="FF0000"/>
                  </a:solidFill>
                </a:rPr>
                <a:t>2</a:t>
              </a:r>
              <a:endParaRPr lang="zh-CN" altLang="en-US" sz="1400" dirty="0">
                <a:solidFill>
                  <a:srgbClr val="FF0000"/>
                </a:solidFill>
              </a:endParaRPr>
            </a:p>
          </p:txBody>
        </p:sp>
        <p:sp>
          <p:nvSpPr>
            <p:cNvPr id="15" name="文本框 14">
              <a:extLst>
                <a:ext uri="{FF2B5EF4-FFF2-40B4-BE49-F238E27FC236}">
                  <a16:creationId xmlns:a16="http://schemas.microsoft.com/office/drawing/2014/main" id="{99FFDEBC-C378-4F2B-9BA8-B2330CBC942A}"/>
                </a:ext>
              </a:extLst>
            </p:cNvPr>
            <p:cNvSpPr txBox="1"/>
            <p:nvPr/>
          </p:nvSpPr>
          <p:spPr>
            <a:xfrm>
              <a:off x="1238657" y="3449083"/>
              <a:ext cx="398834"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16" name="文本框 15">
              <a:extLst>
                <a:ext uri="{FF2B5EF4-FFF2-40B4-BE49-F238E27FC236}">
                  <a16:creationId xmlns:a16="http://schemas.microsoft.com/office/drawing/2014/main" id="{4A9DBB84-F9E4-475A-93EB-9BAEE00C8841}"/>
                </a:ext>
              </a:extLst>
            </p:cNvPr>
            <p:cNvSpPr txBox="1"/>
            <p:nvPr/>
          </p:nvSpPr>
          <p:spPr>
            <a:xfrm>
              <a:off x="8664103" y="2586017"/>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sp>
          <p:nvSpPr>
            <p:cNvPr id="17" name="文本框 16">
              <a:extLst>
                <a:ext uri="{FF2B5EF4-FFF2-40B4-BE49-F238E27FC236}">
                  <a16:creationId xmlns:a16="http://schemas.microsoft.com/office/drawing/2014/main" id="{B3A5BBC7-C048-4408-A569-3B2DE70C886F}"/>
                </a:ext>
              </a:extLst>
            </p:cNvPr>
            <p:cNvSpPr txBox="1"/>
            <p:nvPr/>
          </p:nvSpPr>
          <p:spPr>
            <a:xfrm>
              <a:off x="1261357" y="2411516"/>
              <a:ext cx="487426" cy="307777"/>
            </a:xfrm>
            <a:prstGeom prst="rect">
              <a:avLst/>
            </a:prstGeom>
            <a:noFill/>
          </p:spPr>
          <p:txBody>
            <a:bodyPr wrap="square" rtlCol="0">
              <a:spAutoFit/>
            </a:bodyPr>
            <a:lstStyle/>
            <a:p>
              <a:r>
                <a:rPr lang="en-US" altLang="zh-CN" sz="1400" dirty="0">
                  <a:solidFill>
                    <a:srgbClr val="FF0000"/>
                  </a:solidFill>
                </a:rPr>
                <a:t>15</a:t>
              </a:r>
              <a:endParaRPr lang="zh-CN" altLang="en-US" sz="1400" dirty="0">
                <a:solidFill>
                  <a:srgbClr val="FF0000"/>
                </a:solidFill>
              </a:endParaRPr>
            </a:p>
          </p:txBody>
        </p:sp>
        <p:sp>
          <p:nvSpPr>
            <p:cNvPr id="18" name="文本框 17">
              <a:extLst>
                <a:ext uri="{FF2B5EF4-FFF2-40B4-BE49-F238E27FC236}">
                  <a16:creationId xmlns:a16="http://schemas.microsoft.com/office/drawing/2014/main" id="{D91B34BF-33F5-4A5F-9FF4-5E1728AE568C}"/>
                </a:ext>
              </a:extLst>
            </p:cNvPr>
            <p:cNvSpPr txBox="1"/>
            <p:nvPr/>
          </p:nvSpPr>
          <p:spPr>
            <a:xfrm>
              <a:off x="10340503" y="2554136"/>
              <a:ext cx="398834"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19" name="文本框 18">
              <a:extLst>
                <a:ext uri="{FF2B5EF4-FFF2-40B4-BE49-F238E27FC236}">
                  <a16:creationId xmlns:a16="http://schemas.microsoft.com/office/drawing/2014/main" id="{1B8A98F0-D86B-4750-8350-71CC5278E83E}"/>
                </a:ext>
              </a:extLst>
            </p:cNvPr>
            <p:cNvSpPr txBox="1"/>
            <p:nvPr/>
          </p:nvSpPr>
          <p:spPr>
            <a:xfrm>
              <a:off x="6919610" y="2103738"/>
              <a:ext cx="398834" cy="307777"/>
            </a:xfrm>
            <a:prstGeom prst="rect">
              <a:avLst/>
            </a:prstGeom>
            <a:noFill/>
          </p:spPr>
          <p:txBody>
            <a:bodyPr wrap="square" rtlCol="0">
              <a:spAutoFit/>
            </a:bodyPr>
            <a:lstStyle/>
            <a:p>
              <a:r>
                <a:rPr lang="en-US" altLang="zh-CN" sz="1400" dirty="0">
                  <a:solidFill>
                    <a:srgbClr val="FF0000"/>
                  </a:solidFill>
                </a:rPr>
                <a:t>1</a:t>
              </a:r>
              <a:endParaRPr lang="zh-CN" altLang="en-US" sz="1400" dirty="0">
                <a:solidFill>
                  <a:srgbClr val="FF0000"/>
                </a:solidFill>
              </a:endParaRPr>
            </a:p>
          </p:txBody>
        </p:sp>
        <p:sp>
          <p:nvSpPr>
            <p:cNvPr id="20" name="文本框 19">
              <a:extLst>
                <a:ext uri="{FF2B5EF4-FFF2-40B4-BE49-F238E27FC236}">
                  <a16:creationId xmlns:a16="http://schemas.microsoft.com/office/drawing/2014/main" id="{7E6BBBB3-0DF8-4F98-A921-63BE9D36FB53}"/>
                </a:ext>
              </a:extLst>
            </p:cNvPr>
            <p:cNvSpPr txBox="1"/>
            <p:nvPr/>
          </p:nvSpPr>
          <p:spPr>
            <a:xfrm>
              <a:off x="6919610" y="3429000"/>
              <a:ext cx="398834" cy="307777"/>
            </a:xfrm>
            <a:prstGeom prst="rect">
              <a:avLst/>
            </a:prstGeom>
            <a:noFill/>
          </p:spPr>
          <p:txBody>
            <a:bodyPr wrap="square" rtlCol="0">
              <a:spAutoFit/>
            </a:bodyPr>
            <a:lstStyle/>
            <a:p>
              <a:r>
                <a:rPr lang="en-US" altLang="zh-CN" sz="1400" dirty="0">
                  <a:solidFill>
                    <a:srgbClr val="FF0000"/>
                  </a:solidFill>
                </a:rPr>
                <a:t>11</a:t>
              </a:r>
              <a:endParaRPr lang="zh-CN" altLang="en-US" sz="1400" dirty="0">
                <a:solidFill>
                  <a:srgbClr val="FF0000"/>
                </a:solidFill>
              </a:endParaRPr>
            </a:p>
          </p:txBody>
        </p:sp>
        <p:sp>
          <p:nvSpPr>
            <p:cNvPr id="21" name="文本框 20">
              <a:extLst>
                <a:ext uri="{FF2B5EF4-FFF2-40B4-BE49-F238E27FC236}">
                  <a16:creationId xmlns:a16="http://schemas.microsoft.com/office/drawing/2014/main" id="{B8AB8CFA-9A1E-47F8-8EE6-F63D144E7884}"/>
                </a:ext>
              </a:extLst>
            </p:cNvPr>
            <p:cNvSpPr txBox="1"/>
            <p:nvPr/>
          </p:nvSpPr>
          <p:spPr>
            <a:xfrm>
              <a:off x="3188478" y="3553399"/>
              <a:ext cx="398834" cy="307777"/>
            </a:xfrm>
            <a:prstGeom prst="rect">
              <a:avLst/>
            </a:prstGeom>
            <a:noFill/>
          </p:spPr>
          <p:txBody>
            <a:bodyPr wrap="square" rtlCol="0">
              <a:spAutoFit/>
            </a:bodyPr>
            <a:lstStyle/>
            <a:p>
              <a:r>
                <a:rPr lang="en-US" altLang="zh-CN" sz="1400" dirty="0">
                  <a:solidFill>
                    <a:srgbClr val="FF0000"/>
                  </a:solidFill>
                </a:rPr>
                <a:t>8</a:t>
              </a:r>
              <a:endParaRPr lang="zh-CN" altLang="en-US" sz="1400" dirty="0">
                <a:solidFill>
                  <a:srgbClr val="FF0000"/>
                </a:solidFill>
              </a:endParaRPr>
            </a:p>
          </p:txBody>
        </p:sp>
      </p:grpSp>
    </p:spTree>
    <p:extLst>
      <p:ext uri="{BB962C8B-B14F-4D97-AF65-F5344CB8AC3E}">
        <p14:creationId xmlns:p14="http://schemas.microsoft.com/office/powerpoint/2010/main" val="221419570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C4251D-2340-4FE3-9026-C8BE8E405A4D}"/>
              </a:ext>
            </a:extLst>
          </p:cNvPr>
          <p:cNvSpPr txBox="1"/>
          <p:nvPr/>
        </p:nvSpPr>
        <p:spPr>
          <a:xfrm>
            <a:off x="363538" y="359125"/>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References</a:t>
            </a:r>
          </a:p>
        </p:txBody>
      </p:sp>
      <p:sp>
        <p:nvSpPr>
          <p:cNvPr id="6" name="文本框 5"/>
          <p:cNvSpPr txBox="1"/>
          <p:nvPr/>
        </p:nvSpPr>
        <p:spPr>
          <a:xfrm>
            <a:off x="1289304" y="1399032"/>
            <a:ext cx="9482328" cy="2308324"/>
          </a:xfrm>
          <a:prstGeom prst="rect">
            <a:avLst/>
          </a:prstGeom>
          <a:noFill/>
        </p:spPr>
        <p:txBody>
          <a:bodyPr wrap="square" rtlCol="0">
            <a:spAutoFit/>
          </a:bodyPr>
          <a:lstStyle/>
          <a:p>
            <a:r>
              <a:rPr lang="en-US" altLang="zh-CN" dirty="0"/>
              <a:t>[1] Zheng, W., </a:t>
            </a:r>
            <a:r>
              <a:rPr lang="en-US" altLang="zh-CN" dirty="0" err="1"/>
              <a:t>Piao</a:t>
            </a:r>
            <a:r>
              <a:rPr lang="en-US" altLang="zh-CN" dirty="0"/>
              <a:t>, C., Cheng, H., &amp; Yu, J. X. (2019). Computing a Near-Maximum Independent Set in Dynamic Graphs. 2019 IEEE 35th International Conference on Data Engineering (ICDE). doi:10.1109/icde.2019.00016</a:t>
            </a:r>
          </a:p>
          <a:p>
            <a:endParaRPr lang="en-US" altLang="zh-CN" dirty="0"/>
          </a:p>
          <a:p>
            <a:r>
              <a:rPr lang="en-US" altLang="zh-CN" dirty="0"/>
              <a:t>[2] </a:t>
            </a:r>
            <a:r>
              <a:rPr lang="en-US" altLang="zh-CN" dirty="0" err="1"/>
              <a:t>Jiewei</a:t>
            </a:r>
            <a:r>
              <a:rPr lang="en-US" altLang="zh-CN" dirty="0"/>
              <a:t>, </a:t>
            </a:r>
            <a:r>
              <a:rPr lang="en-US" altLang="zh-CN" dirty="0" err="1"/>
              <a:t>Gu</a:t>
            </a:r>
            <a:r>
              <a:rPr lang="en-US" altLang="zh-CN" dirty="0"/>
              <a:t>., </a:t>
            </a:r>
            <a:r>
              <a:rPr lang="en-US" altLang="zh-CN" dirty="0" err="1"/>
              <a:t>Weiguo</a:t>
            </a:r>
            <a:r>
              <a:rPr lang="en-US" altLang="zh-CN" dirty="0"/>
              <a:t>, Zheng., </a:t>
            </a:r>
            <a:r>
              <a:rPr lang="en-US" altLang="zh-CN" dirty="0" err="1"/>
              <a:t>Yuzheng</a:t>
            </a:r>
            <a:r>
              <a:rPr lang="en-US" altLang="zh-CN" dirty="0"/>
              <a:t>, </a:t>
            </a:r>
            <a:r>
              <a:rPr lang="en-US" altLang="zh-CN" dirty="0" err="1"/>
              <a:t>Cai</a:t>
            </a:r>
            <a:r>
              <a:rPr lang="en-US" altLang="zh-CN" dirty="0"/>
              <a:t>., Peng, Peng. Towards Computing a Near-Maximum Weighted Independent Set on Massive Graphs. KDD '21: Proceedings of the 27th ACM SIGKDD Conference on Knowledge Discovery &amp; Data </a:t>
            </a:r>
            <a:r>
              <a:rPr lang="en-US" altLang="zh-CN" dirty="0" err="1"/>
              <a:t>MiningAugust</a:t>
            </a:r>
            <a:r>
              <a:rPr lang="en-US" altLang="zh-CN" dirty="0"/>
              <a:t> 2021. Pages 467–477. https://doi.org/10.1145/3447548.3467232</a:t>
            </a:r>
            <a:endParaRPr lang="zh-CN" altLang="en-US" dirty="0"/>
          </a:p>
        </p:txBody>
      </p:sp>
    </p:spTree>
    <p:extLst>
      <p:ext uri="{BB962C8B-B14F-4D97-AF65-F5344CB8AC3E}">
        <p14:creationId xmlns:p14="http://schemas.microsoft.com/office/powerpoint/2010/main" val="411512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1230666"/>
            <a:chOff x="4474435" y="2848154"/>
            <a:chExt cx="3217484" cy="1230666"/>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descr="图片包含 户外, 标牌&#10;&#10;自动生成的说明">
            <a:extLst>
              <a:ext uri="{FF2B5EF4-FFF2-40B4-BE49-F238E27FC236}">
                <a16:creationId xmlns:a16="http://schemas.microsoft.com/office/drawing/2014/main" id="{2A247C77-7F01-42F6-B6FB-CAE96C54746B}"/>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63268" r="-1"/>
          <a:stretch/>
        </p:blipFill>
        <p:spPr>
          <a:xfrm>
            <a:off x="0" y="0"/>
            <a:ext cx="2514644" cy="6833630"/>
          </a:xfrm>
          <a:prstGeom prst="rect">
            <a:avLst/>
          </a:prstGeom>
        </p:spPr>
      </p:pic>
      <p:pic>
        <p:nvPicPr>
          <p:cNvPr id="16" name="图片 15" descr="图片包含 户外, 标牌&#10;&#10;自动生成的说明">
            <a:extLst>
              <a:ext uri="{FF2B5EF4-FFF2-40B4-BE49-F238E27FC236}">
                <a16:creationId xmlns:a16="http://schemas.microsoft.com/office/drawing/2014/main" id="{B976FF74-2245-4D5E-A9A7-6CE72185B419}"/>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61722"/>
          <a:stretch/>
        </p:blipFill>
        <p:spPr>
          <a:xfrm>
            <a:off x="9571538" y="12185"/>
            <a:ext cx="2620462" cy="6833630"/>
          </a:xfrm>
          <a:prstGeom prst="rect">
            <a:avLst/>
          </a:prstGeom>
        </p:spPr>
      </p:pic>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520538" y="3429248"/>
            <a:ext cx="3150927" cy="1230666"/>
            <a:chOff x="4507712" y="2848154"/>
            <a:chExt cx="3150927" cy="1230666"/>
          </a:xfrm>
        </p:grpSpPr>
        <p:sp>
          <p:nvSpPr>
            <p:cNvPr id="8" name="文本框 7"/>
            <p:cNvSpPr txBox="1"/>
            <p:nvPr/>
          </p:nvSpPr>
          <p:spPr>
            <a:xfrm>
              <a:off x="4507712" y="2925223"/>
              <a:ext cx="3150927"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Related Work</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图片 11" descr="图片包含 户外, 标牌&#10;&#10;自动生成的说明">
            <a:extLst>
              <a:ext uri="{FF2B5EF4-FFF2-40B4-BE49-F238E27FC236}">
                <a16:creationId xmlns:a16="http://schemas.microsoft.com/office/drawing/2014/main" id="{95B97767-D047-4209-89B6-46ED82B7D685}"/>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63268" r="-1"/>
          <a:stretch/>
        </p:blipFill>
        <p:spPr>
          <a:xfrm>
            <a:off x="0" y="0"/>
            <a:ext cx="2514644" cy="6833630"/>
          </a:xfrm>
          <a:prstGeom prst="rect">
            <a:avLst/>
          </a:prstGeom>
        </p:spPr>
      </p:pic>
      <p:pic>
        <p:nvPicPr>
          <p:cNvPr id="13" name="图片 12" descr="图片包含 户外, 标牌&#10;&#10;自动生成的说明">
            <a:extLst>
              <a:ext uri="{FF2B5EF4-FFF2-40B4-BE49-F238E27FC236}">
                <a16:creationId xmlns:a16="http://schemas.microsoft.com/office/drawing/2014/main" id="{C1064076-09E1-419D-B666-D6C601E90FBF}"/>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61722"/>
          <a:stretch/>
        </p:blipFill>
        <p:spPr>
          <a:xfrm>
            <a:off x="9571538" y="12185"/>
            <a:ext cx="2620462" cy="6833630"/>
          </a:xfrm>
          <a:prstGeom prst="rect">
            <a:avLst/>
          </a:prstGeom>
        </p:spPr>
      </p:pic>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Related Work: Reduction on Weighted Graph</a:t>
            </a:r>
            <a:endParaRPr lang="zh-CN" altLang="en-US" sz="2400" b="1" dirty="0">
              <a:latin typeface="微软雅黑"/>
              <a:ea typeface="微软雅黑"/>
              <a:cs typeface="+mn-ea"/>
              <a:sym typeface="+mn-lt"/>
            </a:endParaRPr>
          </a:p>
        </p:txBody>
      </p:sp>
      <p:cxnSp>
        <p:nvCxnSpPr>
          <p:cNvPr id="4" name="直接连接符 3"/>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sp>
        <p:nvSpPr>
          <p:cNvPr id="29" name="文本框 28">
            <a:extLst>
              <a:ext uri="{FF2B5EF4-FFF2-40B4-BE49-F238E27FC236}">
                <a16:creationId xmlns:a16="http://schemas.microsoft.com/office/drawing/2014/main" id="{1D75E51E-01CA-499F-AC17-FD5A8A6F848E}"/>
              </a:ext>
            </a:extLst>
          </p:cNvPr>
          <p:cNvSpPr txBox="1"/>
          <p:nvPr/>
        </p:nvSpPr>
        <p:spPr>
          <a:xfrm>
            <a:off x="3920062" y="5215744"/>
            <a:ext cx="3554039" cy="400110"/>
          </a:xfrm>
          <a:prstGeom prst="rect">
            <a:avLst/>
          </a:prstGeom>
          <a:noFill/>
        </p:spPr>
        <p:txBody>
          <a:bodyPr wrap="square" rtlCol="0">
            <a:spAutoFit/>
          </a:bodyPr>
          <a:lstStyle/>
          <a:p>
            <a:pPr algn="ctr"/>
            <a:r>
              <a:rPr lang="en-US" altLang="zh-CN" sz="2000" b="1" dirty="0"/>
              <a:t>Weighted Degree one reduction</a:t>
            </a:r>
            <a:endParaRPr lang="zh-CN" altLang="en-US" sz="2000" b="1" dirty="0"/>
          </a:p>
        </p:txBody>
      </p:sp>
      <p:pic>
        <p:nvPicPr>
          <p:cNvPr id="32" name="图片 31">
            <a:extLst>
              <a:ext uri="{FF2B5EF4-FFF2-40B4-BE49-F238E27FC236}">
                <a16:creationId xmlns:a16="http://schemas.microsoft.com/office/drawing/2014/main" id="{3579A5E3-FAE7-4947-B443-517812106331}"/>
              </a:ext>
            </a:extLst>
          </p:cNvPr>
          <p:cNvPicPr>
            <a:picLocks noChangeAspect="1"/>
          </p:cNvPicPr>
          <p:nvPr/>
        </p:nvPicPr>
        <p:blipFill>
          <a:blip r:embed="rId3"/>
          <a:stretch>
            <a:fillRect/>
          </a:stretch>
        </p:blipFill>
        <p:spPr>
          <a:xfrm>
            <a:off x="1338787" y="1758369"/>
            <a:ext cx="8716591" cy="3000794"/>
          </a:xfrm>
          <a:prstGeom prst="rect">
            <a:avLst/>
          </a:prstGeom>
        </p:spPr>
      </p:pic>
    </p:spTree>
    <p:extLst>
      <p:ext uri="{BB962C8B-B14F-4D97-AF65-F5344CB8AC3E}">
        <p14:creationId xmlns:p14="http://schemas.microsoft.com/office/powerpoint/2010/main" val="280273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3EBFCE-0B83-4FAE-9096-6554B5F6FDF0}"/>
              </a:ext>
            </a:extLst>
          </p:cNvPr>
          <p:cNvGrpSpPr/>
          <p:nvPr/>
        </p:nvGrpSpPr>
        <p:grpSpPr>
          <a:xfrm>
            <a:off x="399049" y="376881"/>
            <a:ext cx="7644235" cy="551215"/>
            <a:chOff x="399049" y="376881"/>
            <a:chExt cx="7644235" cy="551215"/>
          </a:xfrm>
        </p:grpSpPr>
        <p:sp>
          <p:nvSpPr>
            <p:cNvPr id="3" name="文本框 2"/>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Related Work: Reduction on Weighted Graph</a:t>
              </a:r>
              <a:endParaRPr lang="zh-CN" altLang="en-US" sz="2400" b="1" dirty="0">
                <a:latin typeface="微软雅黑"/>
                <a:ea typeface="微软雅黑"/>
                <a:cs typeface="+mn-ea"/>
                <a:sym typeface="+mn-lt"/>
              </a:endParaRPr>
            </a:p>
          </p:txBody>
        </p:sp>
        <p:cxnSp>
          <p:nvCxnSpPr>
            <p:cNvPr id="4" name="直接连接符 3"/>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7" name="文本框 6">
            <a:extLst>
              <a:ext uri="{FF2B5EF4-FFF2-40B4-BE49-F238E27FC236}">
                <a16:creationId xmlns:a16="http://schemas.microsoft.com/office/drawing/2014/main" id="{B15B09AB-3765-422E-A913-478A00593170}"/>
              </a:ext>
            </a:extLst>
          </p:cNvPr>
          <p:cNvSpPr txBox="1"/>
          <p:nvPr/>
        </p:nvSpPr>
        <p:spPr>
          <a:xfrm>
            <a:off x="4105094" y="5177141"/>
            <a:ext cx="3261964" cy="400110"/>
          </a:xfrm>
          <a:prstGeom prst="rect">
            <a:avLst/>
          </a:prstGeom>
          <a:noFill/>
        </p:spPr>
        <p:txBody>
          <a:bodyPr wrap="square" rtlCol="0">
            <a:spAutoFit/>
          </a:bodyPr>
          <a:lstStyle/>
          <a:p>
            <a:r>
              <a:rPr lang="en-US" altLang="zh-CN" sz="2000" b="1" dirty="0"/>
              <a:t>Weighted Triangle reduction</a:t>
            </a:r>
            <a:endParaRPr lang="zh-CN" altLang="en-US" sz="2000" b="1" dirty="0"/>
          </a:p>
        </p:txBody>
      </p:sp>
      <p:pic>
        <p:nvPicPr>
          <p:cNvPr id="8" name="图片 7">
            <a:extLst>
              <a:ext uri="{FF2B5EF4-FFF2-40B4-BE49-F238E27FC236}">
                <a16:creationId xmlns:a16="http://schemas.microsoft.com/office/drawing/2014/main" id="{924E902F-13B9-4E08-B7B4-E773B99D223F}"/>
              </a:ext>
            </a:extLst>
          </p:cNvPr>
          <p:cNvPicPr>
            <a:picLocks noChangeAspect="1"/>
          </p:cNvPicPr>
          <p:nvPr/>
        </p:nvPicPr>
        <p:blipFill>
          <a:blip r:embed="rId3"/>
          <a:stretch>
            <a:fillRect/>
          </a:stretch>
        </p:blipFill>
        <p:spPr>
          <a:xfrm>
            <a:off x="1977939" y="1782085"/>
            <a:ext cx="7516274" cy="2943636"/>
          </a:xfrm>
          <a:prstGeom prst="rect">
            <a:avLst/>
          </a:prstGeom>
        </p:spPr>
      </p:pic>
    </p:spTree>
    <p:extLst>
      <p:ext uri="{BB962C8B-B14F-4D97-AF65-F5344CB8AC3E}">
        <p14:creationId xmlns:p14="http://schemas.microsoft.com/office/powerpoint/2010/main" val="56363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a:extLst>
              <a:ext uri="{FF2B5EF4-FFF2-40B4-BE49-F238E27FC236}">
                <a16:creationId xmlns:a16="http://schemas.microsoft.com/office/drawing/2014/main" id="{DF7DF5C9-55C5-46DF-AFEB-3148B3503A65}"/>
              </a:ext>
            </a:extLst>
          </p:cNvPr>
          <p:cNvGrpSpPr/>
          <p:nvPr/>
        </p:nvGrpSpPr>
        <p:grpSpPr>
          <a:xfrm>
            <a:off x="2064699" y="2245213"/>
            <a:ext cx="8062602" cy="2614243"/>
            <a:chOff x="1372463" y="2118754"/>
            <a:chExt cx="8062602" cy="2614243"/>
          </a:xfrm>
        </p:grpSpPr>
        <p:grpSp>
          <p:nvGrpSpPr>
            <p:cNvPr id="56" name="组合 55">
              <a:extLst>
                <a:ext uri="{FF2B5EF4-FFF2-40B4-BE49-F238E27FC236}">
                  <a16:creationId xmlns:a16="http://schemas.microsoft.com/office/drawing/2014/main" id="{A930D42A-5823-4660-A232-4D6F8C6C28CB}"/>
                </a:ext>
              </a:extLst>
            </p:cNvPr>
            <p:cNvGrpSpPr/>
            <p:nvPr/>
          </p:nvGrpSpPr>
          <p:grpSpPr>
            <a:xfrm>
              <a:off x="1372463" y="2125003"/>
              <a:ext cx="3250653" cy="2607994"/>
              <a:chOff x="2520327" y="2031766"/>
              <a:chExt cx="3250653" cy="2607994"/>
            </a:xfrm>
          </p:grpSpPr>
          <p:sp>
            <p:nvSpPr>
              <p:cNvPr id="4" name="椭圆 3">
                <a:extLst>
                  <a:ext uri="{FF2B5EF4-FFF2-40B4-BE49-F238E27FC236}">
                    <a16:creationId xmlns:a16="http://schemas.microsoft.com/office/drawing/2014/main" id="{BC4B0CB0-29E9-4381-B6A9-3636C0EEC10B}"/>
                  </a:ext>
                </a:extLst>
              </p:cNvPr>
              <p:cNvSpPr/>
              <p:nvPr/>
            </p:nvSpPr>
            <p:spPr>
              <a:xfrm>
                <a:off x="2522044" y="2245761"/>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p</a:t>
                </a:r>
                <a:endParaRPr lang="zh-CN" altLang="en-US" i="1" dirty="0">
                  <a:solidFill>
                    <a:schemeClr val="tx1"/>
                  </a:solidFill>
                  <a:latin typeface="Georgia" panose="02040502050405020303" pitchFamily="18" charset="0"/>
                </a:endParaRPr>
              </a:p>
            </p:txBody>
          </p:sp>
          <p:sp>
            <p:nvSpPr>
              <p:cNvPr id="15" name="椭圆 14">
                <a:extLst>
                  <a:ext uri="{FF2B5EF4-FFF2-40B4-BE49-F238E27FC236}">
                    <a16:creationId xmlns:a16="http://schemas.microsoft.com/office/drawing/2014/main" id="{861B3B4D-ABBC-4F4C-A99E-B3EFC8F97490}"/>
                  </a:ext>
                </a:extLst>
              </p:cNvPr>
              <p:cNvSpPr/>
              <p:nvPr/>
            </p:nvSpPr>
            <p:spPr>
              <a:xfrm>
                <a:off x="4246711" y="388173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q</a:t>
                </a:r>
                <a:endParaRPr lang="zh-CN" altLang="en-US" i="1" dirty="0">
                  <a:solidFill>
                    <a:schemeClr val="tx1"/>
                  </a:solidFill>
                  <a:latin typeface="Georgia" panose="02040502050405020303" pitchFamily="18" charset="0"/>
                </a:endParaRPr>
              </a:p>
            </p:txBody>
          </p:sp>
          <p:sp>
            <p:nvSpPr>
              <p:cNvPr id="16" name="椭圆 15">
                <a:extLst>
                  <a:ext uri="{FF2B5EF4-FFF2-40B4-BE49-F238E27FC236}">
                    <a16:creationId xmlns:a16="http://schemas.microsoft.com/office/drawing/2014/main" id="{C7C01D23-7AC3-4A4B-A87B-C607808FED22}"/>
                  </a:ext>
                </a:extLst>
              </p:cNvPr>
              <p:cNvSpPr/>
              <p:nvPr/>
            </p:nvSpPr>
            <p:spPr>
              <a:xfrm>
                <a:off x="4244994" y="2031766"/>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m</a:t>
                </a:r>
                <a:endParaRPr lang="zh-CN" altLang="en-US" i="1" dirty="0">
                  <a:solidFill>
                    <a:schemeClr val="tx1"/>
                  </a:solidFill>
                  <a:latin typeface="Georgia" panose="02040502050405020303" pitchFamily="18" charset="0"/>
                </a:endParaRPr>
              </a:p>
            </p:txBody>
          </p:sp>
          <p:sp>
            <p:nvSpPr>
              <p:cNvPr id="17" name="椭圆 16">
                <a:extLst>
                  <a:ext uri="{FF2B5EF4-FFF2-40B4-BE49-F238E27FC236}">
                    <a16:creationId xmlns:a16="http://schemas.microsoft.com/office/drawing/2014/main" id="{F050D552-F625-4EDA-BCB7-87719CAE5D3F}"/>
                  </a:ext>
                </a:extLst>
              </p:cNvPr>
              <p:cNvSpPr/>
              <p:nvPr/>
            </p:nvSpPr>
            <p:spPr>
              <a:xfrm>
                <a:off x="3230627" y="3329514"/>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u</a:t>
                </a:r>
                <a:endParaRPr lang="zh-CN" altLang="en-US" i="1" dirty="0">
                  <a:solidFill>
                    <a:schemeClr val="tx1"/>
                  </a:solidFill>
                  <a:latin typeface="Georgia" panose="02040502050405020303" pitchFamily="18" charset="0"/>
                </a:endParaRPr>
              </a:p>
            </p:txBody>
          </p:sp>
          <p:sp>
            <p:nvSpPr>
              <p:cNvPr id="18" name="椭圆 17">
                <a:extLst>
                  <a:ext uri="{FF2B5EF4-FFF2-40B4-BE49-F238E27FC236}">
                    <a16:creationId xmlns:a16="http://schemas.microsoft.com/office/drawing/2014/main" id="{E3AC9CE6-DD65-404A-9051-D2C02B4FCC89}"/>
                  </a:ext>
                </a:extLst>
              </p:cNvPr>
              <p:cNvSpPr/>
              <p:nvPr/>
            </p:nvSpPr>
            <p:spPr>
              <a:xfrm>
                <a:off x="4244387" y="279992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n</a:t>
                </a:r>
                <a:endParaRPr lang="zh-CN" altLang="en-US" i="1" dirty="0">
                  <a:solidFill>
                    <a:schemeClr val="tx1"/>
                  </a:solidFill>
                  <a:latin typeface="Georgia" panose="02040502050405020303" pitchFamily="18" charset="0"/>
                </a:endParaRPr>
              </a:p>
            </p:txBody>
          </p:sp>
          <p:sp>
            <p:nvSpPr>
              <p:cNvPr id="19" name="椭圆 18">
                <a:extLst>
                  <a:ext uri="{FF2B5EF4-FFF2-40B4-BE49-F238E27FC236}">
                    <a16:creationId xmlns:a16="http://schemas.microsoft.com/office/drawing/2014/main" id="{A99E9850-2DB8-4042-9123-4B34FC6E938B}"/>
                  </a:ext>
                </a:extLst>
              </p:cNvPr>
              <p:cNvSpPr/>
              <p:nvPr/>
            </p:nvSpPr>
            <p:spPr>
              <a:xfrm>
                <a:off x="5320072" y="333449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cxnSp>
            <p:nvCxnSpPr>
              <p:cNvPr id="8" name="直接连接符 7">
                <a:extLst>
                  <a:ext uri="{FF2B5EF4-FFF2-40B4-BE49-F238E27FC236}">
                    <a16:creationId xmlns:a16="http://schemas.microsoft.com/office/drawing/2014/main" id="{6E77DAF4-B7C4-4978-8858-4678838C45DA}"/>
                  </a:ext>
                </a:extLst>
              </p:cNvPr>
              <p:cNvCxnSpPr>
                <a:cxnSpLocks/>
                <a:stCxn id="16" idx="2"/>
                <a:endCxn id="17" idx="6"/>
              </p:cNvCxnSpPr>
              <p:nvPr/>
            </p:nvCxnSpPr>
            <p:spPr>
              <a:xfrm flipH="1">
                <a:off x="3681535" y="2261102"/>
                <a:ext cx="563459" cy="1297748"/>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BB5F958B-0D80-4359-A116-1CFE4B943219}"/>
                  </a:ext>
                </a:extLst>
              </p:cNvPr>
              <p:cNvCxnSpPr>
                <a:stCxn id="18" idx="2"/>
                <a:endCxn id="17" idx="6"/>
              </p:cNvCxnSpPr>
              <p:nvPr/>
            </p:nvCxnSpPr>
            <p:spPr>
              <a:xfrm flipH="1">
                <a:off x="3681535" y="3029256"/>
                <a:ext cx="562852" cy="529594"/>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5739F850-48A6-4247-9DC7-BB45F8EB1A2B}"/>
                  </a:ext>
                </a:extLst>
              </p:cNvPr>
              <p:cNvCxnSpPr>
                <a:stCxn id="17" idx="6"/>
                <a:endCxn id="15" idx="2"/>
              </p:cNvCxnSpPr>
              <p:nvPr/>
            </p:nvCxnSpPr>
            <p:spPr>
              <a:xfrm>
                <a:off x="3681535" y="3558850"/>
                <a:ext cx="565176" cy="55221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70925B7-D341-42A9-AAB8-CABBA538D784}"/>
                  </a:ext>
                </a:extLst>
              </p:cNvPr>
              <p:cNvCxnSpPr>
                <a:stCxn id="16" idx="6"/>
                <a:endCxn id="19" idx="2"/>
              </p:cNvCxnSpPr>
              <p:nvPr/>
            </p:nvCxnSpPr>
            <p:spPr>
              <a:xfrm>
                <a:off x="4695902" y="2261102"/>
                <a:ext cx="624170" cy="1302727"/>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E75D199A-B11E-45E0-8C71-4014E3430A5C}"/>
                  </a:ext>
                </a:extLst>
              </p:cNvPr>
              <p:cNvCxnSpPr>
                <a:stCxn id="18" idx="6"/>
                <a:endCxn id="19" idx="2"/>
              </p:cNvCxnSpPr>
              <p:nvPr/>
            </p:nvCxnSpPr>
            <p:spPr>
              <a:xfrm>
                <a:off x="4695295" y="3029256"/>
                <a:ext cx="624777" cy="534573"/>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3B84A855-E931-47DB-8990-2E326EC546C0}"/>
                  </a:ext>
                </a:extLst>
              </p:cNvPr>
              <p:cNvCxnSpPr>
                <a:stCxn id="15" idx="6"/>
                <a:endCxn id="19" idx="2"/>
              </p:cNvCxnSpPr>
              <p:nvPr/>
            </p:nvCxnSpPr>
            <p:spPr>
              <a:xfrm flipV="1">
                <a:off x="4697619" y="3563829"/>
                <a:ext cx="622453" cy="54723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C279150A-B3E8-45DA-BF18-BC5D8BF5F46C}"/>
                  </a:ext>
                </a:extLst>
              </p:cNvPr>
              <p:cNvCxnSpPr>
                <a:stCxn id="17" idx="6"/>
                <a:endCxn id="19" idx="2"/>
              </p:cNvCxnSpPr>
              <p:nvPr/>
            </p:nvCxnSpPr>
            <p:spPr>
              <a:xfrm>
                <a:off x="3681535" y="3558850"/>
                <a:ext cx="1638537" cy="4979"/>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1F2F4CF-9171-4544-8354-CB5F46239FB7}"/>
                  </a:ext>
                </a:extLst>
              </p:cNvPr>
              <p:cNvCxnSpPr>
                <a:cxnSpLocks/>
                <a:stCxn id="4" idx="5"/>
                <a:endCxn id="17" idx="0"/>
              </p:cNvCxnSpPr>
              <p:nvPr/>
            </p:nvCxnSpPr>
            <p:spPr>
              <a:xfrm>
                <a:off x="2906918" y="2637261"/>
                <a:ext cx="549163" cy="692253"/>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8D06D9F5-FC85-4FE1-A3D8-1D270599CABD}"/>
                  </a:ext>
                </a:extLst>
              </p:cNvPr>
              <p:cNvCxnSpPr>
                <a:stCxn id="17" idx="2"/>
              </p:cNvCxnSpPr>
              <p:nvPr/>
            </p:nvCxnSpPr>
            <p:spPr>
              <a:xfrm flipH="1" flipV="1">
                <a:off x="2520327" y="3103123"/>
                <a:ext cx="710300" cy="455727"/>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AD209714-5025-4EC4-8878-6A38CCAE8E68}"/>
                  </a:ext>
                </a:extLst>
              </p:cNvPr>
              <p:cNvCxnSpPr>
                <a:stCxn id="17" idx="3"/>
              </p:cNvCxnSpPr>
              <p:nvPr/>
            </p:nvCxnSpPr>
            <p:spPr>
              <a:xfrm flipH="1">
                <a:off x="2681464" y="3721014"/>
                <a:ext cx="615197" cy="432555"/>
              </a:xfrm>
              <a:prstGeom prst="line">
                <a:avLst/>
              </a:prstGeom>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B4A9F11F-A4F0-41B6-ADD0-C22D6FF1F333}"/>
                  </a:ext>
                </a:extLst>
              </p:cNvPr>
              <p:cNvSpPr txBox="1"/>
              <p:nvPr/>
            </p:nvSpPr>
            <p:spPr>
              <a:xfrm>
                <a:off x="3278396" y="3733568"/>
                <a:ext cx="393631"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49" name="文本框 48">
                <a:extLst>
                  <a:ext uri="{FF2B5EF4-FFF2-40B4-BE49-F238E27FC236}">
                    <a16:creationId xmlns:a16="http://schemas.microsoft.com/office/drawing/2014/main" id="{D3BB7540-0008-4F12-8378-802DF4AC3744}"/>
                  </a:ext>
                </a:extLst>
              </p:cNvPr>
              <p:cNvSpPr txBox="1"/>
              <p:nvPr/>
            </p:nvSpPr>
            <p:spPr>
              <a:xfrm>
                <a:off x="4301967" y="2452923"/>
                <a:ext cx="393631" cy="307777"/>
              </a:xfrm>
              <a:prstGeom prst="rect">
                <a:avLst/>
              </a:prstGeom>
              <a:noFill/>
            </p:spPr>
            <p:txBody>
              <a:bodyPr wrap="square" rtlCol="0">
                <a:spAutoFit/>
              </a:bodyPr>
              <a:lstStyle/>
              <a:p>
                <a:r>
                  <a:rPr lang="en-US" altLang="zh-CN" sz="1400" dirty="0">
                    <a:solidFill>
                      <a:srgbClr val="FF0000"/>
                    </a:solidFill>
                  </a:rPr>
                  <a:t>10</a:t>
                </a:r>
                <a:endParaRPr lang="zh-CN" altLang="en-US" sz="1400" dirty="0">
                  <a:solidFill>
                    <a:srgbClr val="FF0000"/>
                  </a:solidFill>
                </a:endParaRPr>
              </a:p>
            </p:txBody>
          </p:sp>
          <p:sp>
            <p:nvSpPr>
              <p:cNvPr id="50" name="文本框 49">
                <a:extLst>
                  <a:ext uri="{FF2B5EF4-FFF2-40B4-BE49-F238E27FC236}">
                    <a16:creationId xmlns:a16="http://schemas.microsoft.com/office/drawing/2014/main" id="{D536386B-A19D-4C9B-BBE5-B80AAD1DF7E7}"/>
                  </a:ext>
                </a:extLst>
              </p:cNvPr>
              <p:cNvSpPr txBox="1"/>
              <p:nvPr/>
            </p:nvSpPr>
            <p:spPr>
              <a:xfrm>
                <a:off x="4304387" y="3216881"/>
                <a:ext cx="393631"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51" name="文本框 50">
                <a:extLst>
                  <a:ext uri="{FF2B5EF4-FFF2-40B4-BE49-F238E27FC236}">
                    <a16:creationId xmlns:a16="http://schemas.microsoft.com/office/drawing/2014/main" id="{1D69DEB6-8B2C-48EB-A65E-662F80679A51}"/>
                  </a:ext>
                </a:extLst>
              </p:cNvPr>
              <p:cNvSpPr txBox="1"/>
              <p:nvPr/>
            </p:nvSpPr>
            <p:spPr>
              <a:xfrm>
                <a:off x="4301967" y="4331983"/>
                <a:ext cx="393631" cy="307777"/>
              </a:xfrm>
              <a:prstGeom prst="rect">
                <a:avLst/>
              </a:prstGeom>
              <a:noFill/>
            </p:spPr>
            <p:txBody>
              <a:bodyPr wrap="square" rtlCol="0">
                <a:spAutoFit/>
              </a:bodyPr>
              <a:lstStyle/>
              <a:p>
                <a:r>
                  <a:rPr lang="en-US" altLang="zh-CN" sz="1400" dirty="0">
                    <a:solidFill>
                      <a:srgbClr val="FF0000"/>
                    </a:solidFill>
                  </a:rPr>
                  <a:t>4</a:t>
                </a:r>
                <a:endParaRPr lang="zh-CN" altLang="en-US" sz="1400" dirty="0">
                  <a:solidFill>
                    <a:srgbClr val="FF0000"/>
                  </a:solidFill>
                </a:endParaRPr>
              </a:p>
            </p:txBody>
          </p:sp>
          <p:sp>
            <p:nvSpPr>
              <p:cNvPr id="54" name="文本框 53">
                <a:extLst>
                  <a:ext uri="{FF2B5EF4-FFF2-40B4-BE49-F238E27FC236}">
                    <a16:creationId xmlns:a16="http://schemas.microsoft.com/office/drawing/2014/main" id="{900EA068-9260-4576-8D05-7C56F711EE70}"/>
                  </a:ext>
                </a:extLst>
              </p:cNvPr>
              <p:cNvSpPr txBox="1"/>
              <p:nvPr/>
            </p:nvSpPr>
            <p:spPr>
              <a:xfrm>
                <a:off x="5377349" y="3793636"/>
                <a:ext cx="393631" cy="307777"/>
              </a:xfrm>
              <a:prstGeom prst="rect">
                <a:avLst/>
              </a:prstGeom>
              <a:noFill/>
            </p:spPr>
            <p:txBody>
              <a:bodyPr wrap="square" rtlCol="0">
                <a:spAutoFit/>
              </a:bodyPr>
              <a:lstStyle/>
              <a:p>
                <a:r>
                  <a:rPr lang="en-US" altLang="zh-CN" sz="1400" dirty="0">
                    <a:solidFill>
                      <a:srgbClr val="FF0000"/>
                    </a:solidFill>
                  </a:rPr>
                  <a:t>14</a:t>
                </a:r>
                <a:endParaRPr lang="zh-CN" altLang="en-US" sz="1400" dirty="0">
                  <a:solidFill>
                    <a:srgbClr val="FF0000"/>
                  </a:solidFill>
                </a:endParaRPr>
              </a:p>
            </p:txBody>
          </p:sp>
          <p:sp>
            <p:nvSpPr>
              <p:cNvPr id="55" name="文本框 54">
                <a:extLst>
                  <a:ext uri="{FF2B5EF4-FFF2-40B4-BE49-F238E27FC236}">
                    <a16:creationId xmlns:a16="http://schemas.microsoft.com/office/drawing/2014/main" id="{7845E65C-9860-4A73-ACC7-7492C87538F9}"/>
                  </a:ext>
                </a:extLst>
              </p:cNvPr>
              <p:cNvSpPr txBox="1"/>
              <p:nvPr/>
            </p:nvSpPr>
            <p:spPr>
              <a:xfrm>
                <a:off x="2584890" y="2699069"/>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grpSp>
        <p:grpSp>
          <p:nvGrpSpPr>
            <p:cNvPr id="57" name="组合 56">
              <a:extLst>
                <a:ext uri="{FF2B5EF4-FFF2-40B4-BE49-F238E27FC236}">
                  <a16:creationId xmlns:a16="http://schemas.microsoft.com/office/drawing/2014/main" id="{10891E96-4137-49E8-8228-959A45F064BC}"/>
                </a:ext>
              </a:extLst>
            </p:cNvPr>
            <p:cNvGrpSpPr/>
            <p:nvPr/>
          </p:nvGrpSpPr>
          <p:grpSpPr>
            <a:xfrm>
              <a:off x="6184412" y="2118754"/>
              <a:ext cx="3250653" cy="2607994"/>
              <a:chOff x="2520327" y="2031766"/>
              <a:chExt cx="3250653" cy="2607994"/>
            </a:xfrm>
          </p:grpSpPr>
          <p:sp>
            <p:nvSpPr>
              <p:cNvPr id="58" name="椭圆 57">
                <a:extLst>
                  <a:ext uri="{FF2B5EF4-FFF2-40B4-BE49-F238E27FC236}">
                    <a16:creationId xmlns:a16="http://schemas.microsoft.com/office/drawing/2014/main" id="{55690B75-EDE6-485C-987D-B9BFD4F117CB}"/>
                  </a:ext>
                </a:extLst>
              </p:cNvPr>
              <p:cNvSpPr/>
              <p:nvPr/>
            </p:nvSpPr>
            <p:spPr>
              <a:xfrm>
                <a:off x="2522044" y="2245761"/>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p</a:t>
                </a:r>
                <a:endParaRPr lang="zh-CN" altLang="en-US" i="1" dirty="0">
                  <a:solidFill>
                    <a:schemeClr val="tx1"/>
                  </a:solidFill>
                  <a:latin typeface="Georgia" panose="02040502050405020303" pitchFamily="18" charset="0"/>
                </a:endParaRPr>
              </a:p>
            </p:txBody>
          </p:sp>
          <p:sp>
            <p:nvSpPr>
              <p:cNvPr id="59" name="椭圆 58">
                <a:extLst>
                  <a:ext uri="{FF2B5EF4-FFF2-40B4-BE49-F238E27FC236}">
                    <a16:creationId xmlns:a16="http://schemas.microsoft.com/office/drawing/2014/main" id="{3EBA7882-3051-48F6-959F-725B2209F855}"/>
                  </a:ext>
                </a:extLst>
              </p:cNvPr>
              <p:cNvSpPr/>
              <p:nvPr/>
            </p:nvSpPr>
            <p:spPr>
              <a:xfrm>
                <a:off x="4246711" y="388173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q</a:t>
                </a:r>
                <a:endParaRPr lang="zh-CN" altLang="en-US" i="1" dirty="0">
                  <a:solidFill>
                    <a:schemeClr val="tx1"/>
                  </a:solidFill>
                  <a:latin typeface="Georgia" panose="02040502050405020303" pitchFamily="18" charset="0"/>
                </a:endParaRPr>
              </a:p>
            </p:txBody>
          </p:sp>
          <p:sp>
            <p:nvSpPr>
              <p:cNvPr id="60" name="椭圆 59">
                <a:extLst>
                  <a:ext uri="{FF2B5EF4-FFF2-40B4-BE49-F238E27FC236}">
                    <a16:creationId xmlns:a16="http://schemas.microsoft.com/office/drawing/2014/main" id="{A7AF20D1-AFC0-4C5B-A2B9-737ACD3DAECD}"/>
                  </a:ext>
                </a:extLst>
              </p:cNvPr>
              <p:cNvSpPr/>
              <p:nvPr/>
            </p:nvSpPr>
            <p:spPr>
              <a:xfrm>
                <a:off x="4244994" y="2031766"/>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m</a:t>
                </a:r>
                <a:endParaRPr lang="zh-CN" altLang="en-US" i="1" dirty="0">
                  <a:solidFill>
                    <a:schemeClr val="tx1"/>
                  </a:solidFill>
                  <a:latin typeface="Georgia" panose="02040502050405020303" pitchFamily="18" charset="0"/>
                </a:endParaRPr>
              </a:p>
            </p:txBody>
          </p:sp>
          <p:sp>
            <p:nvSpPr>
              <p:cNvPr id="61" name="椭圆 60">
                <a:extLst>
                  <a:ext uri="{FF2B5EF4-FFF2-40B4-BE49-F238E27FC236}">
                    <a16:creationId xmlns:a16="http://schemas.microsoft.com/office/drawing/2014/main" id="{9641E15A-8573-45B6-B889-74EADD197D07}"/>
                  </a:ext>
                </a:extLst>
              </p:cNvPr>
              <p:cNvSpPr/>
              <p:nvPr/>
            </p:nvSpPr>
            <p:spPr>
              <a:xfrm>
                <a:off x="3230627" y="3329514"/>
                <a:ext cx="450908" cy="458671"/>
              </a:xfrm>
              <a:prstGeom prst="ellipse">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lumMod val="50000"/>
                        <a:lumOff val="50000"/>
                      </a:schemeClr>
                    </a:solidFill>
                    <a:latin typeface="Georgia" panose="02040502050405020303" pitchFamily="18" charset="0"/>
                  </a:rPr>
                  <a:t>u</a:t>
                </a:r>
                <a:endParaRPr lang="zh-CN" altLang="en-US" i="1" dirty="0">
                  <a:solidFill>
                    <a:schemeClr val="tx1">
                      <a:lumMod val="50000"/>
                      <a:lumOff val="50000"/>
                    </a:schemeClr>
                  </a:solidFill>
                  <a:latin typeface="Georgia" panose="02040502050405020303" pitchFamily="18" charset="0"/>
                </a:endParaRPr>
              </a:p>
            </p:txBody>
          </p:sp>
          <p:sp>
            <p:nvSpPr>
              <p:cNvPr id="62" name="椭圆 61">
                <a:extLst>
                  <a:ext uri="{FF2B5EF4-FFF2-40B4-BE49-F238E27FC236}">
                    <a16:creationId xmlns:a16="http://schemas.microsoft.com/office/drawing/2014/main" id="{A420C14B-BB6B-47E8-8DCB-61975CD23A94}"/>
                  </a:ext>
                </a:extLst>
              </p:cNvPr>
              <p:cNvSpPr/>
              <p:nvPr/>
            </p:nvSpPr>
            <p:spPr>
              <a:xfrm>
                <a:off x="4244387" y="2799920"/>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n</a:t>
                </a:r>
                <a:endParaRPr lang="zh-CN" altLang="en-US" i="1" dirty="0">
                  <a:solidFill>
                    <a:schemeClr val="tx1"/>
                  </a:solidFill>
                  <a:latin typeface="Georgia" panose="02040502050405020303" pitchFamily="18" charset="0"/>
                </a:endParaRPr>
              </a:p>
            </p:txBody>
          </p:sp>
          <p:sp>
            <p:nvSpPr>
              <p:cNvPr id="63" name="椭圆 62">
                <a:extLst>
                  <a:ext uri="{FF2B5EF4-FFF2-40B4-BE49-F238E27FC236}">
                    <a16:creationId xmlns:a16="http://schemas.microsoft.com/office/drawing/2014/main" id="{179F46AB-5E5C-4270-8ED7-A4BC0634BF0A}"/>
                  </a:ext>
                </a:extLst>
              </p:cNvPr>
              <p:cNvSpPr/>
              <p:nvPr/>
            </p:nvSpPr>
            <p:spPr>
              <a:xfrm>
                <a:off x="5320072" y="3334493"/>
                <a:ext cx="450908" cy="4586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Georgia" panose="02040502050405020303" pitchFamily="18" charset="0"/>
                  </a:rPr>
                  <a:t>v</a:t>
                </a:r>
                <a:endParaRPr lang="zh-CN" altLang="en-US" i="1" dirty="0">
                  <a:solidFill>
                    <a:schemeClr val="tx1"/>
                  </a:solidFill>
                  <a:latin typeface="Georgia" panose="02040502050405020303" pitchFamily="18" charset="0"/>
                </a:endParaRPr>
              </a:p>
            </p:txBody>
          </p:sp>
          <p:cxnSp>
            <p:nvCxnSpPr>
              <p:cNvPr id="64" name="直接连接符 63">
                <a:extLst>
                  <a:ext uri="{FF2B5EF4-FFF2-40B4-BE49-F238E27FC236}">
                    <a16:creationId xmlns:a16="http://schemas.microsoft.com/office/drawing/2014/main" id="{0A2B0B4F-8DA5-4C12-99E3-AD1E36B51877}"/>
                  </a:ext>
                </a:extLst>
              </p:cNvPr>
              <p:cNvCxnSpPr>
                <a:cxnSpLocks/>
                <a:stCxn id="60" idx="2"/>
                <a:endCxn id="61" idx="6"/>
              </p:cNvCxnSpPr>
              <p:nvPr/>
            </p:nvCxnSpPr>
            <p:spPr>
              <a:xfrm flipH="1">
                <a:off x="3681535" y="2261102"/>
                <a:ext cx="563459" cy="129774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7C54C8C4-F649-46A8-8D71-B96FFCDCE12C}"/>
                  </a:ext>
                </a:extLst>
              </p:cNvPr>
              <p:cNvCxnSpPr>
                <a:stCxn id="62" idx="2"/>
                <a:endCxn id="61" idx="6"/>
              </p:cNvCxnSpPr>
              <p:nvPr/>
            </p:nvCxnSpPr>
            <p:spPr>
              <a:xfrm flipH="1">
                <a:off x="3681535" y="3029256"/>
                <a:ext cx="562852" cy="52959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972C100D-60F8-4584-8A4B-E49BE9FF81E4}"/>
                  </a:ext>
                </a:extLst>
              </p:cNvPr>
              <p:cNvCxnSpPr>
                <a:stCxn id="61" idx="6"/>
                <a:endCxn id="59" idx="2"/>
              </p:cNvCxnSpPr>
              <p:nvPr/>
            </p:nvCxnSpPr>
            <p:spPr>
              <a:xfrm>
                <a:off x="3681535" y="3558850"/>
                <a:ext cx="565176" cy="55221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2B9B0C8A-DB05-4067-8FE6-15D40126D8AE}"/>
                  </a:ext>
                </a:extLst>
              </p:cNvPr>
              <p:cNvCxnSpPr>
                <a:stCxn id="60" idx="6"/>
                <a:endCxn id="63" idx="2"/>
              </p:cNvCxnSpPr>
              <p:nvPr/>
            </p:nvCxnSpPr>
            <p:spPr>
              <a:xfrm>
                <a:off x="4695902" y="2261102"/>
                <a:ext cx="624170" cy="1302727"/>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85E7F198-6010-47B3-A0AA-A43903081AB9}"/>
                  </a:ext>
                </a:extLst>
              </p:cNvPr>
              <p:cNvCxnSpPr>
                <a:stCxn id="62" idx="6"/>
                <a:endCxn id="63" idx="2"/>
              </p:cNvCxnSpPr>
              <p:nvPr/>
            </p:nvCxnSpPr>
            <p:spPr>
              <a:xfrm>
                <a:off x="4695295" y="3029256"/>
                <a:ext cx="624777" cy="534573"/>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B4F68FDD-7DF1-4E85-9B70-5CBFFAF22E3D}"/>
                  </a:ext>
                </a:extLst>
              </p:cNvPr>
              <p:cNvCxnSpPr>
                <a:stCxn id="59" idx="6"/>
                <a:endCxn id="63" idx="2"/>
              </p:cNvCxnSpPr>
              <p:nvPr/>
            </p:nvCxnSpPr>
            <p:spPr>
              <a:xfrm flipV="1">
                <a:off x="4697619" y="3563829"/>
                <a:ext cx="622453" cy="547237"/>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14B6FEB3-8488-4BA6-9D65-03CB34CA83AA}"/>
                  </a:ext>
                </a:extLst>
              </p:cNvPr>
              <p:cNvCxnSpPr>
                <a:stCxn id="61" idx="6"/>
                <a:endCxn id="63" idx="2"/>
              </p:cNvCxnSpPr>
              <p:nvPr/>
            </p:nvCxnSpPr>
            <p:spPr>
              <a:xfrm>
                <a:off x="3681535" y="3558850"/>
                <a:ext cx="1638537" cy="497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3BAF2E36-1AF5-466A-B8AF-C54F9CFF430C}"/>
                  </a:ext>
                </a:extLst>
              </p:cNvPr>
              <p:cNvCxnSpPr>
                <a:cxnSpLocks/>
                <a:stCxn id="58" idx="5"/>
                <a:endCxn id="61" idx="0"/>
              </p:cNvCxnSpPr>
              <p:nvPr/>
            </p:nvCxnSpPr>
            <p:spPr>
              <a:xfrm>
                <a:off x="2906918" y="2637261"/>
                <a:ext cx="549163" cy="69225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12C67398-0D88-4DD1-B83D-D12999DCF011}"/>
                  </a:ext>
                </a:extLst>
              </p:cNvPr>
              <p:cNvCxnSpPr>
                <a:stCxn id="61" idx="2"/>
              </p:cNvCxnSpPr>
              <p:nvPr/>
            </p:nvCxnSpPr>
            <p:spPr>
              <a:xfrm flipH="1" flipV="1">
                <a:off x="2520327" y="3103123"/>
                <a:ext cx="710300" cy="45572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286AD363-D538-40BC-9BAA-EA9C2146636A}"/>
                  </a:ext>
                </a:extLst>
              </p:cNvPr>
              <p:cNvCxnSpPr>
                <a:stCxn id="61" idx="3"/>
              </p:cNvCxnSpPr>
              <p:nvPr/>
            </p:nvCxnSpPr>
            <p:spPr>
              <a:xfrm flipH="1">
                <a:off x="2681464" y="3721014"/>
                <a:ext cx="615197" cy="43255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E1D25DEC-218A-44D5-AC27-EE51EB98578F}"/>
                  </a:ext>
                </a:extLst>
              </p:cNvPr>
              <p:cNvSpPr txBox="1"/>
              <p:nvPr/>
            </p:nvSpPr>
            <p:spPr>
              <a:xfrm>
                <a:off x="3278396" y="3733568"/>
                <a:ext cx="393631" cy="307777"/>
              </a:xfrm>
              <a:prstGeom prst="rect">
                <a:avLst/>
              </a:prstGeom>
              <a:noFill/>
            </p:spPr>
            <p:txBody>
              <a:bodyPr wrap="square" rtlCol="0">
                <a:spAutoFit/>
              </a:bodyPr>
              <a:lstStyle/>
              <a:p>
                <a:r>
                  <a:rPr lang="en-US" altLang="zh-CN" sz="1400" dirty="0">
                    <a:solidFill>
                      <a:srgbClr val="FF0000"/>
                    </a:solidFill>
                  </a:rPr>
                  <a:t>12</a:t>
                </a:r>
                <a:endParaRPr lang="zh-CN" altLang="en-US" sz="1400" dirty="0">
                  <a:solidFill>
                    <a:srgbClr val="FF0000"/>
                  </a:solidFill>
                </a:endParaRPr>
              </a:p>
            </p:txBody>
          </p:sp>
          <p:sp>
            <p:nvSpPr>
              <p:cNvPr id="75" name="文本框 74">
                <a:extLst>
                  <a:ext uri="{FF2B5EF4-FFF2-40B4-BE49-F238E27FC236}">
                    <a16:creationId xmlns:a16="http://schemas.microsoft.com/office/drawing/2014/main" id="{6A8B98C5-603E-4BDB-B398-30BFEF3A4144}"/>
                  </a:ext>
                </a:extLst>
              </p:cNvPr>
              <p:cNvSpPr txBox="1"/>
              <p:nvPr/>
            </p:nvSpPr>
            <p:spPr>
              <a:xfrm>
                <a:off x="4301967" y="2452923"/>
                <a:ext cx="393631" cy="307777"/>
              </a:xfrm>
              <a:prstGeom prst="rect">
                <a:avLst/>
              </a:prstGeom>
              <a:noFill/>
            </p:spPr>
            <p:txBody>
              <a:bodyPr wrap="square" rtlCol="0">
                <a:spAutoFit/>
              </a:bodyPr>
              <a:lstStyle/>
              <a:p>
                <a:r>
                  <a:rPr lang="en-US" altLang="zh-CN" sz="1400" dirty="0">
                    <a:solidFill>
                      <a:srgbClr val="FF0000"/>
                    </a:solidFill>
                  </a:rPr>
                  <a:t>10</a:t>
                </a:r>
                <a:endParaRPr lang="zh-CN" altLang="en-US" sz="1400" dirty="0">
                  <a:solidFill>
                    <a:srgbClr val="FF0000"/>
                  </a:solidFill>
                </a:endParaRPr>
              </a:p>
            </p:txBody>
          </p:sp>
          <p:sp>
            <p:nvSpPr>
              <p:cNvPr id="76" name="文本框 75">
                <a:extLst>
                  <a:ext uri="{FF2B5EF4-FFF2-40B4-BE49-F238E27FC236}">
                    <a16:creationId xmlns:a16="http://schemas.microsoft.com/office/drawing/2014/main" id="{F3D0B4A1-1A31-4F7B-AD10-38CF95CDB1B0}"/>
                  </a:ext>
                </a:extLst>
              </p:cNvPr>
              <p:cNvSpPr txBox="1"/>
              <p:nvPr/>
            </p:nvSpPr>
            <p:spPr>
              <a:xfrm>
                <a:off x="4304387" y="3216881"/>
                <a:ext cx="393631" cy="307777"/>
              </a:xfrm>
              <a:prstGeom prst="rect">
                <a:avLst/>
              </a:prstGeom>
              <a:noFill/>
            </p:spPr>
            <p:txBody>
              <a:bodyPr wrap="square" rtlCol="0">
                <a:spAutoFit/>
              </a:bodyPr>
              <a:lstStyle/>
              <a:p>
                <a:r>
                  <a:rPr lang="en-US" altLang="zh-CN" sz="1400" dirty="0">
                    <a:solidFill>
                      <a:srgbClr val="FF0000"/>
                    </a:solidFill>
                  </a:rPr>
                  <a:t>7</a:t>
                </a:r>
                <a:endParaRPr lang="zh-CN" altLang="en-US" sz="1400" dirty="0">
                  <a:solidFill>
                    <a:srgbClr val="FF0000"/>
                  </a:solidFill>
                </a:endParaRPr>
              </a:p>
            </p:txBody>
          </p:sp>
          <p:sp>
            <p:nvSpPr>
              <p:cNvPr id="77" name="文本框 76">
                <a:extLst>
                  <a:ext uri="{FF2B5EF4-FFF2-40B4-BE49-F238E27FC236}">
                    <a16:creationId xmlns:a16="http://schemas.microsoft.com/office/drawing/2014/main" id="{7E6511AF-60B7-4A02-94A8-3F5425D7A233}"/>
                  </a:ext>
                </a:extLst>
              </p:cNvPr>
              <p:cNvSpPr txBox="1"/>
              <p:nvPr/>
            </p:nvSpPr>
            <p:spPr>
              <a:xfrm>
                <a:off x="4301967" y="4331983"/>
                <a:ext cx="393631" cy="307777"/>
              </a:xfrm>
              <a:prstGeom prst="rect">
                <a:avLst/>
              </a:prstGeom>
              <a:noFill/>
            </p:spPr>
            <p:txBody>
              <a:bodyPr wrap="square" rtlCol="0">
                <a:spAutoFit/>
              </a:bodyPr>
              <a:lstStyle/>
              <a:p>
                <a:r>
                  <a:rPr lang="en-US" altLang="zh-CN" sz="1400" dirty="0">
                    <a:solidFill>
                      <a:srgbClr val="FF0000"/>
                    </a:solidFill>
                  </a:rPr>
                  <a:t>4</a:t>
                </a:r>
                <a:endParaRPr lang="zh-CN" altLang="en-US" sz="1400" dirty="0">
                  <a:solidFill>
                    <a:srgbClr val="FF0000"/>
                  </a:solidFill>
                </a:endParaRPr>
              </a:p>
            </p:txBody>
          </p:sp>
          <p:sp>
            <p:nvSpPr>
              <p:cNvPr id="78" name="文本框 77">
                <a:extLst>
                  <a:ext uri="{FF2B5EF4-FFF2-40B4-BE49-F238E27FC236}">
                    <a16:creationId xmlns:a16="http://schemas.microsoft.com/office/drawing/2014/main" id="{5C390E5A-874A-43E3-AD8F-7D6336AC51E9}"/>
                  </a:ext>
                </a:extLst>
              </p:cNvPr>
              <p:cNvSpPr txBox="1"/>
              <p:nvPr/>
            </p:nvSpPr>
            <p:spPr>
              <a:xfrm>
                <a:off x="5377349" y="3793636"/>
                <a:ext cx="393631" cy="307777"/>
              </a:xfrm>
              <a:prstGeom prst="rect">
                <a:avLst/>
              </a:prstGeom>
              <a:noFill/>
            </p:spPr>
            <p:txBody>
              <a:bodyPr wrap="square" rtlCol="0">
                <a:spAutoFit/>
              </a:bodyPr>
              <a:lstStyle/>
              <a:p>
                <a:r>
                  <a:rPr lang="en-US" altLang="zh-CN" sz="1400" dirty="0">
                    <a:solidFill>
                      <a:srgbClr val="FF0000"/>
                    </a:solidFill>
                  </a:rPr>
                  <a:t>14</a:t>
                </a:r>
                <a:endParaRPr lang="zh-CN" altLang="en-US" sz="1400" dirty="0">
                  <a:solidFill>
                    <a:srgbClr val="FF0000"/>
                  </a:solidFill>
                </a:endParaRPr>
              </a:p>
            </p:txBody>
          </p:sp>
          <p:sp>
            <p:nvSpPr>
              <p:cNvPr id="79" name="文本框 78">
                <a:extLst>
                  <a:ext uri="{FF2B5EF4-FFF2-40B4-BE49-F238E27FC236}">
                    <a16:creationId xmlns:a16="http://schemas.microsoft.com/office/drawing/2014/main" id="{58CF30E4-D138-4E86-A450-461F71384D46}"/>
                  </a:ext>
                </a:extLst>
              </p:cNvPr>
              <p:cNvSpPr txBox="1"/>
              <p:nvPr/>
            </p:nvSpPr>
            <p:spPr>
              <a:xfrm>
                <a:off x="2584890" y="2699069"/>
                <a:ext cx="393631" cy="307777"/>
              </a:xfrm>
              <a:prstGeom prst="rect">
                <a:avLst/>
              </a:prstGeom>
              <a:noFill/>
            </p:spPr>
            <p:txBody>
              <a:bodyPr wrap="square" rtlCol="0">
                <a:spAutoFit/>
              </a:bodyPr>
              <a:lstStyle/>
              <a:p>
                <a:r>
                  <a:rPr lang="en-US" altLang="zh-CN" sz="1400" dirty="0">
                    <a:solidFill>
                      <a:srgbClr val="FF0000"/>
                    </a:solidFill>
                  </a:rPr>
                  <a:t>6</a:t>
                </a:r>
                <a:endParaRPr lang="zh-CN" altLang="en-US" sz="1400" dirty="0">
                  <a:solidFill>
                    <a:srgbClr val="FF0000"/>
                  </a:solidFill>
                </a:endParaRPr>
              </a:p>
            </p:txBody>
          </p:sp>
        </p:grpSp>
        <p:sp>
          <p:nvSpPr>
            <p:cNvPr id="80" name="箭头: 右 79">
              <a:extLst>
                <a:ext uri="{FF2B5EF4-FFF2-40B4-BE49-F238E27FC236}">
                  <a16:creationId xmlns:a16="http://schemas.microsoft.com/office/drawing/2014/main" id="{1BBAF06A-29E5-446A-A4C4-2083A36F8B8E}"/>
                </a:ext>
              </a:extLst>
            </p:cNvPr>
            <p:cNvSpPr/>
            <p:nvPr/>
          </p:nvSpPr>
          <p:spPr>
            <a:xfrm>
              <a:off x="4990289" y="3303869"/>
              <a:ext cx="631271" cy="43858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文本框 81">
            <a:extLst>
              <a:ext uri="{FF2B5EF4-FFF2-40B4-BE49-F238E27FC236}">
                <a16:creationId xmlns:a16="http://schemas.microsoft.com/office/drawing/2014/main" id="{E929F778-1B9C-4404-B039-B8BCD8CAAAD7}"/>
              </a:ext>
            </a:extLst>
          </p:cNvPr>
          <p:cNvSpPr txBox="1"/>
          <p:nvPr/>
        </p:nvSpPr>
        <p:spPr>
          <a:xfrm>
            <a:off x="4257475" y="5378151"/>
            <a:ext cx="3554927" cy="400110"/>
          </a:xfrm>
          <a:prstGeom prst="rect">
            <a:avLst/>
          </a:prstGeom>
          <a:noFill/>
        </p:spPr>
        <p:txBody>
          <a:bodyPr wrap="square" rtlCol="0">
            <a:spAutoFit/>
          </a:bodyPr>
          <a:lstStyle/>
          <a:p>
            <a:r>
              <a:rPr lang="en-US" altLang="zh-CN" sz="2000" b="1" dirty="0"/>
              <a:t>Weighted Domain reduction</a:t>
            </a:r>
            <a:endParaRPr lang="zh-CN" altLang="en-US" sz="2000" b="1" dirty="0"/>
          </a:p>
        </p:txBody>
      </p:sp>
      <p:grpSp>
        <p:nvGrpSpPr>
          <p:cNvPr id="83" name="组合 82">
            <a:extLst>
              <a:ext uri="{FF2B5EF4-FFF2-40B4-BE49-F238E27FC236}">
                <a16:creationId xmlns:a16="http://schemas.microsoft.com/office/drawing/2014/main" id="{25484D2C-A5D6-4C6A-BDDF-72172EF0724E}"/>
              </a:ext>
            </a:extLst>
          </p:cNvPr>
          <p:cNvGrpSpPr/>
          <p:nvPr/>
        </p:nvGrpSpPr>
        <p:grpSpPr>
          <a:xfrm>
            <a:off x="399049" y="376881"/>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Related Work: Reduction on Weighted Graph</a:t>
              </a:r>
              <a:endParaRPr lang="zh-CN" altLang="en-US"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spTree>
    <p:extLst>
      <p:ext uri="{BB962C8B-B14F-4D97-AF65-F5344CB8AC3E}">
        <p14:creationId xmlns:p14="http://schemas.microsoft.com/office/powerpoint/2010/main" val="18238228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99049" y="376881"/>
            <a:ext cx="7644235" cy="551215"/>
            <a:chOff x="399049"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99049"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Related Work: DG-One</a:t>
              </a:r>
              <a:endParaRPr lang="zh-CN" altLang="en-US"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pic>
        <p:nvPicPr>
          <p:cNvPr id="3" name="图片 2">
            <a:extLst>
              <a:ext uri="{FF2B5EF4-FFF2-40B4-BE49-F238E27FC236}">
                <a16:creationId xmlns:a16="http://schemas.microsoft.com/office/drawing/2014/main" id="{E9212197-94BB-4587-A167-CC62FF4F425D}"/>
              </a:ext>
            </a:extLst>
          </p:cNvPr>
          <p:cNvPicPr>
            <a:picLocks noChangeAspect="1"/>
          </p:cNvPicPr>
          <p:nvPr/>
        </p:nvPicPr>
        <p:blipFill>
          <a:blip r:embed="rId3"/>
          <a:stretch>
            <a:fillRect/>
          </a:stretch>
        </p:blipFill>
        <p:spPr>
          <a:xfrm>
            <a:off x="1632914" y="1480865"/>
            <a:ext cx="8926171" cy="3896269"/>
          </a:xfrm>
          <a:prstGeom prst="rect">
            <a:avLst/>
          </a:prstGeom>
        </p:spPr>
      </p:pic>
    </p:spTree>
    <p:extLst>
      <p:ext uri="{BB962C8B-B14F-4D97-AF65-F5344CB8AC3E}">
        <p14:creationId xmlns:p14="http://schemas.microsoft.com/office/powerpoint/2010/main" val="8403764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4763614" y="2925223"/>
              <a:ext cx="2639120"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Framework</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pic>
        <p:nvPicPr>
          <p:cNvPr id="14" name="图片 13" descr="图片包含 户外, 标牌&#10;&#10;自动生成的说明">
            <a:extLst>
              <a:ext uri="{FF2B5EF4-FFF2-40B4-BE49-F238E27FC236}">
                <a16:creationId xmlns:a16="http://schemas.microsoft.com/office/drawing/2014/main" id="{FAF236AF-DE7D-42CE-893C-811BCC1343FF}"/>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63268" r="-1"/>
          <a:stretch/>
        </p:blipFill>
        <p:spPr>
          <a:xfrm>
            <a:off x="0" y="0"/>
            <a:ext cx="2514644" cy="6833630"/>
          </a:xfrm>
          <a:prstGeom prst="rect">
            <a:avLst/>
          </a:prstGeom>
        </p:spPr>
      </p:pic>
      <p:pic>
        <p:nvPicPr>
          <p:cNvPr id="18" name="图片 17" descr="图片包含 户外, 标牌&#10;&#10;自动生成的说明">
            <a:extLst>
              <a:ext uri="{FF2B5EF4-FFF2-40B4-BE49-F238E27FC236}">
                <a16:creationId xmlns:a16="http://schemas.microsoft.com/office/drawing/2014/main" id="{9D868C4B-EB5E-4FEE-A871-11C6DEAA19FA}"/>
              </a:ext>
            </a:extLst>
          </p:cNvPr>
          <p:cNvPicPr>
            <a:picLocks noChangeAspect="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r="61722"/>
          <a:stretch/>
        </p:blipFill>
        <p:spPr>
          <a:xfrm>
            <a:off x="9571538" y="12185"/>
            <a:ext cx="2620462" cy="6833630"/>
          </a:xfrm>
          <a:prstGeom prst="rect">
            <a:avLst/>
          </a:prstGeom>
        </p:spPr>
      </p:pic>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25484D2C-A5D6-4C6A-BDDF-72172EF0724E}"/>
              </a:ext>
            </a:extLst>
          </p:cNvPr>
          <p:cNvGrpSpPr/>
          <p:nvPr/>
        </p:nvGrpSpPr>
        <p:grpSpPr>
          <a:xfrm>
            <a:off x="373882" y="376881"/>
            <a:ext cx="7644235" cy="551215"/>
            <a:chOff x="373882" y="376881"/>
            <a:chExt cx="7644235" cy="551215"/>
          </a:xfrm>
        </p:grpSpPr>
        <p:sp>
          <p:nvSpPr>
            <p:cNvPr id="84" name="文本框 83">
              <a:extLst>
                <a:ext uri="{FF2B5EF4-FFF2-40B4-BE49-F238E27FC236}">
                  <a16:creationId xmlns:a16="http://schemas.microsoft.com/office/drawing/2014/main" id="{79698BD6-B313-4F61-9567-2E8E60747AE6}"/>
                </a:ext>
              </a:extLst>
            </p:cNvPr>
            <p:cNvSpPr txBox="1"/>
            <p:nvPr/>
          </p:nvSpPr>
          <p:spPr>
            <a:xfrm>
              <a:off x="373882" y="376881"/>
              <a:ext cx="7644235" cy="438582"/>
            </a:xfrm>
            <a:prstGeom prst="rect">
              <a:avLst/>
            </a:prstGeom>
            <a:noFill/>
          </p:spPr>
          <p:txBody>
            <a:bodyPr wrap="square" lIns="68580" tIns="34290" rIns="68580" bIns="34290" rtlCol="0">
              <a:spAutoFit/>
            </a:bodyPr>
            <a:lstStyle/>
            <a:p>
              <a:pPr defTabSz="685800"/>
              <a:r>
                <a:rPr lang="en-US" altLang="zh-CN" sz="2400" b="1" dirty="0">
                  <a:latin typeface="微软雅黑"/>
                  <a:ea typeface="微软雅黑"/>
                  <a:cs typeface="+mn-ea"/>
                  <a:sym typeface="+mn-lt"/>
                </a:rPr>
                <a:t>Main Idea: Weighted Dependency Graph</a:t>
              </a:r>
              <a:endParaRPr lang="zh-CN" altLang="en-US" sz="2400" b="1" dirty="0">
                <a:latin typeface="微软雅黑"/>
                <a:ea typeface="微软雅黑"/>
                <a:cs typeface="+mn-ea"/>
                <a:sym typeface="+mn-lt"/>
              </a:endParaRPr>
            </a:p>
          </p:txBody>
        </p:sp>
        <p:cxnSp>
          <p:nvCxnSpPr>
            <p:cNvPr id="85" name="直接连接符 84">
              <a:extLst>
                <a:ext uri="{FF2B5EF4-FFF2-40B4-BE49-F238E27FC236}">
                  <a16:creationId xmlns:a16="http://schemas.microsoft.com/office/drawing/2014/main" id="{96152FAE-BF36-4832-A173-75AECF335FF9}"/>
                </a:ext>
              </a:extLst>
            </p:cNvPr>
            <p:cNvCxnSpPr/>
            <p:nvPr/>
          </p:nvCxnSpPr>
          <p:spPr>
            <a:xfrm>
              <a:off x="520166" y="928096"/>
              <a:ext cx="683932" cy="0"/>
            </a:xfrm>
            <a:prstGeom prst="line">
              <a:avLst/>
            </a:prstGeom>
            <a:noFill/>
            <a:ln w="9525" cap="flat" cmpd="sng" algn="ctr">
              <a:solidFill>
                <a:schemeClr val="tx1">
                  <a:lumMod val="85000"/>
                  <a:lumOff val="15000"/>
                </a:schemeClr>
              </a:solidFill>
              <a:prstDash val="solid"/>
              <a:miter lim="800000"/>
            </a:ln>
            <a:effectLst/>
          </p:spPr>
        </p:cxnSp>
      </p:grpSp>
      <p:pic>
        <p:nvPicPr>
          <p:cNvPr id="4" name="图片 3">
            <a:extLst>
              <a:ext uri="{FF2B5EF4-FFF2-40B4-BE49-F238E27FC236}">
                <a16:creationId xmlns:a16="http://schemas.microsoft.com/office/drawing/2014/main" id="{E65496B1-EB2B-4426-9C73-C6073F8347E0}"/>
              </a:ext>
            </a:extLst>
          </p:cNvPr>
          <p:cNvPicPr>
            <a:picLocks noChangeAspect="1"/>
          </p:cNvPicPr>
          <p:nvPr/>
        </p:nvPicPr>
        <p:blipFill>
          <a:blip r:embed="rId3"/>
          <a:stretch>
            <a:fillRect/>
          </a:stretch>
        </p:blipFill>
        <p:spPr>
          <a:xfrm>
            <a:off x="445535" y="928096"/>
            <a:ext cx="4950820" cy="5632882"/>
          </a:xfrm>
          <a:prstGeom prst="rect">
            <a:avLst/>
          </a:prstGeom>
        </p:spPr>
      </p:pic>
      <p:sp>
        <p:nvSpPr>
          <p:cNvPr id="5" name="矩形 4">
            <a:extLst>
              <a:ext uri="{FF2B5EF4-FFF2-40B4-BE49-F238E27FC236}">
                <a16:creationId xmlns:a16="http://schemas.microsoft.com/office/drawing/2014/main" id="{2949445C-448C-4904-8164-76FF7186D690}"/>
              </a:ext>
            </a:extLst>
          </p:cNvPr>
          <p:cNvSpPr/>
          <p:nvPr/>
        </p:nvSpPr>
        <p:spPr>
          <a:xfrm>
            <a:off x="932155" y="2166151"/>
            <a:ext cx="3728622" cy="1012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86FB82C-234E-4773-B7F5-2435222C08BE}"/>
              </a:ext>
            </a:extLst>
          </p:cNvPr>
          <p:cNvSpPr txBox="1"/>
          <p:nvPr/>
        </p:nvSpPr>
        <p:spPr>
          <a:xfrm>
            <a:off x="4944862" y="2459115"/>
            <a:ext cx="2521258" cy="338554"/>
          </a:xfrm>
          <a:prstGeom prst="rect">
            <a:avLst/>
          </a:prstGeom>
          <a:noFill/>
        </p:spPr>
        <p:txBody>
          <a:bodyPr wrap="square" rtlCol="0">
            <a:spAutoFit/>
          </a:bodyPr>
          <a:lstStyle/>
          <a:p>
            <a:r>
              <a:rPr lang="en-US" altLang="zh-CN" sz="1600" dirty="0">
                <a:solidFill>
                  <a:srgbClr val="FF0000"/>
                </a:solidFill>
              </a:rPr>
              <a:t>Degree One Reduction</a:t>
            </a:r>
            <a:endParaRPr lang="zh-CN" altLang="en-US" sz="1600" dirty="0">
              <a:solidFill>
                <a:srgbClr val="FF0000"/>
              </a:solidFill>
            </a:endParaRPr>
          </a:p>
        </p:txBody>
      </p:sp>
      <p:sp>
        <p:nvSpPr>
          <p:cNvPr id="8" name="箭头: 右 7">
            <a:extLst>
              <a:ext uri="{FF2B5EF4-FFF2-40B4-BE49-F238E27FC236}">
                <a16:creationId xmlns:a16="http://schemas.microsoft.com/office/drawing/2014/main" id="{D0697464-187B-4CB4-9ABB-437048E23550}"/>
              </a:ext>
            </a:extLst>
          </p:cNvPr>
          <p:cNvSpPr/>
          <p:nvPr/>
        </p:nvSpPr>
        <p:spPr>
          <a:xfrm>
            <a:off x="7102136" y="2516819"/>
            <a:ext cx="292963" cy="223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2E7C971-93EC-4230-A209-4447A40F7B70}"/>
              </a:ext>
            </a:extLst>
          </p:cNvPr>
          <p:cNvSpPr txBox="1"/>
          <p:nvPr/>
        </p:nvSpPr>
        <p:spPr>
          <a:xfrm>
            <a:off x="7750205" y="2459115"/>
            <a:ext cx="3509640" cy="338554"/>
          </a:xfrm>
          <a:prstGeom prst="rect">
            <a:avLst/>
          </a:prstGeom>
          <a:noFill/>
        </p:spPr>
        <p:txBody>
          <a:bodyPr wrap="square" rtlCol="0">
            <a:spAutoFit/>
          </a:bodyPr>
          <a:lstStyle/>
          <a:p>
            <a:r>
              <a:rPr lang="en-US" altLang="zh-CN" sz="1600" dirty="0">
                <a:solidFill>
                  <a:srgbClr val="FF0000"/>
                </a:solidFill>
              </a:rPr>
              <a:t>Weighted Degree One Reduction</a:t>
            </a:r>
            <a:endParaRPr lang="zh-CN" altLang="en-US" sz="1600" dirty="0">
              <a:solidFill>
                <a:srgbClr val="FF0000"/>
              </a:solidFill>
            </a:endParaRPr>
          </a:p>
        </p:txBody>
      </p:sp>
      <p:sp>
        <p:nvSpPr>
          <p:cNvPr id="11" name="矩形 10">
            <a:extLst>
              <a:ext uri="{FF2B5EF4-FFF2-40B4-BE49-F238E27FC236}">
                <a16:creationId xmlns:a16="http://schemas.microsoft.com/office/drawing/2014/main" id="{68602965-401D-4235-9D41-645F19C5EDB1}"/>
              </a:ext>
            </a:extLst>
          </p:cNvPr>
          <p:cNvSpPr/>
          <p:nvPr/>
        </p:nvSpPr>
        <p:spPr>
          <a:xfrm>
            <a:off x="1367161" y="4651899"/>
            <a:ext cx="1127464" cy="2308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A31A3338-D492-4215-B047-69ABBCDB89B0}"/>
              </a:ext>
            </a:extLst>
          </p:cNvPr>
          <p:cNvCxnSpPr/>
          <p:nvPr/>
        </p:nvCxnSpPr>
        <p:spPr>
          <a:xfrm>
            <a:off x="2707689" y="4749553"/>
            <a:ext cx="4687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67FA7FB-1E85-4C8A-AA31-9387F12A7B65}"/>
              </a:ext>
            </a:extLst>
          </p:cNvPr>
          <p:cNvSpPr txBox="1"/>
          <p:nvPr/>
        </p:nvSpPr>
        <p:spPr>
          <a:xfrm>
            <a:off x="7750205" y="4572000"/>
            <a:ext cx="2956265" cy="338554"/>
          </a:xfrm>
          <a:prstGeom prst="rect">
            <a:avLst/>
          </a:prstGeom>
          <a:noFill/>
        </p:spPr>
        <p:txBody>
          <a:bodyPr wrap="square" rtlCol="0">
            <a:spAutoFit/>
          </a:bodyPr>
          <a:lstStyle/>
          <a:p>
            <a:r>
              <a:rPr lang="en-US" altLang="zh-CN" sz="1600" dirty="0" err="1">
                <a:solidFill>
                  <a:srgbClr val="FF0000"/>
                </a:solidFill>
              </a:rPr>
              <a:t>WDG</a:t>
            </a:r>
            <a:r>
              <a:rPr lang="en-US" altLang="zh-CN" sz="1600" dirty="0">
                <a:solidFill>
                  <a:srgbClr val="FF0000"/>
                </a:solidFill>
              </a:rPr>
              <a:t> and WIS(G)</a:t>
            </a:r>
            <a:endParaRPr lang="zh-CN" altLang="en-US" sz="1600" dirty="0">
              <a:solidFill>
                <a:srgbClr val="FF0000"/>
              </a:solidFill>
            </a:endParaRPr>
          </a:p>
        </p:txBody>
      </p:sp>
    </p:spTree>
    <p:extLst>
      <p:ext uri="{BB962C8B-B14F-4D97-AF65-F5344CB8AC3E}">
        <p14:creationId xmlns:p14="http://schemas.microsoft.com/office/powerpoint/2010/main" val="238362708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942</Words>
  <Application>Microsoft Office PowerPoint</Application>
  <PresentationFormat>Widescreen</PresentationFormat>
  <Paragraphs>264</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微软雅黑</vt:lpstr>
      <vt:lpstr>思源黑体 CN Bold</vt:lpstr>
      <vt:lpstr>思源黑体 CN Heavy</vt:lpstr>
      <vt:lpstr>Arial</vt:lpstr>
      <vt:lpstr>Calibri</vt:lpstr>
      <vt:lpstr>Calibri Light</vt:lpstr>
      <vt:lpstr>Cambria Math</vt:lpstr>
      <vt:lpstr>Georgia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Steven</cp:lastModifiedBy>
  <cp:revision>54</cp:revision>
  <dcterms:created xsi:type="dcterms:W3CDTF">2018-09-17T11:33:34Z</dcterms:created>
  <dcterms:modified xsi:type="dcterms:W3CDTF">2021-12-02T15:05:22Z</dcterms:modified>
</cp:coreProperties>
</file>