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300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4" r:id="rId17"/>
    <p:sldId id="316" r:id="rId18"/>
    <p:sldId id="317" r:id="rId19"/>
    <p:sldId id="318" r:id="rId20"/>
    <p:sldId id="320" r:id="rId21"/>
    <p:sldId id="31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4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7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1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1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2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656770" y="2479443"/>
            <a:ext cx="7371335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eaLnBrk="0" hangingPunct="0"/>
            <a:r>
              <a:rPr lang="en-US" altLang="zh-CN" sz="3200" dirty="0" err="1">
                <a:latin typeface="微软雅黑"/>
                <a:ea typeface="微软雅黑"/>
                <a:cs typeface="+mn-ea"/>
                <a:sym typeface="+mn-lt"/>
              </a:rPr>
              <a:t>SimRank</a:t>
            </a:r>
            <a:r>
              <a:rPr lang="en-US" altLang="zh-CN" sz="3200" dirty="0">
                <a:latin typeface="微软雅黑"/>
                <a:ea typeface="微软雅黑"/>
                <a:cs typeface="+mn-ea"/>
                <a:sym typeface="+mn-lt"/>
              </a:rPr>
              <a:t> Enhanced </a:t>
            </a:r>
          </a:p>
          <a:p>
            <a:pPr defTabSz="685800" eaLnBrk="0" hangingPunct="0"/>
            <a:r>
              <a:rPr lang="en-US" altLang="zh-CN" sz="3200" dirty="0">
                <a:latin typeface="微软雅黑"/>
                <a:ea typeface="微软雅黑"/>
                <a:cs typeface="+mn-ea"/>
                <a:sym typeface="+mn-lt"/>
              </a:rPr>
              <a:t>by </a:t>
            </a:r>
          </a:p>
          <a:p>
            <a:pPr defTabSz="685800" eaLnBrk="0" hangingPunct="0"/>
            <a:r>
              <a:rPr lang="en-US" altLang="zh-CN" sz="3200" dirty="0">
                <a:latin typeface="微软雅黑"/>
                <a:ea typeface="微软雅黑"/>
                <a:cs typeface="+mn-ea"/>
                <a:sym typeface="+mn-lt"/>
              </a:rPr>
              <a:t>Semantics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 descr="图片包含 户外, 标牌&#10;&#10;自动生成的说明">
            <a:extLst>
              <a:ext uri="{FF2B5EF4-FFF2-40B4-BE49-F238E27FC236}">
                <a16:creationId xmlns:a16="http://schemas.microsoft.com/office/drawing/2014/main" id="{B546DF31-2328-4CEA-BD55-D87E386F62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5"/>
          <a:stretch/>
        </p:blipFill>
        <p:spPr>
          <a:xfrm>
            <a:off x="-1" y="12185"/>
            <a:ext cx="3569051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err="1">
                <a:latin typeface="微软雅黑"/>
                <a:ea typeface="微软雅黑"/>
                <a:cs typeface="+mn-ea"/>
                <a:sym typeface="+mn-lt"/>
              </a:rPr>
              <a:t>SemSim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537" y="1127263"/>
            <a:ext cx="5730737" cy="815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9" y="1127263"/>
            <a:ext cx="4404742" cy="57307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0096" y="2514600"/>
            <a:ext cx="58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Apply MC in online stage, slower query…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77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Problems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520167" y="1480257"/>
            <a:ext cx="49936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000" b="1" dirty="0">
                <a:latin typeface="微软雅黑"/>
                <a:ea typeface="微软雅黑"/>
                <a:cs typeface="+mn-ea"/>
                <a:sym typeface="+mn-lt"/>
              </a:rPr>
              <a:t>Inseparable Operations</a:t>
            </a:r>
            <a:endParaRPr lang="zh-CN" altLang="en-US" sz="20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5216" y="2212848"/>
                <a:ext cx="43068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operations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are inseparable, so the MC framework will be much more expensive.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2212848"/>
                <a:ext cx="430682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132"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5" y="4224334"/>
            <a:ext cx="5730737" cy="8154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0165" y="3491743"/>
            <a:ext cx="473763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000" b="1" dirty="0">
                <a:latin typeface="微软雅黑"/>
                <a:ea typeface="微软雅黑"/>
                <a:cs typeface="+mn-ea"/>
                <a:sym typeface="+mn-lt"/>
              </a:rPr>
              <a:t>But take a look at edge weight…</a:t>
            </a:r>
            <a:endParaRPr lang="zh-CN" altLang="en-US" sz="20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82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How to determine edge weight?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399048" y="1480257"/>
            <a:ext cx="764423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000" b="1" dirty="0" err="1">
                <a:latin typeface="微软雅黑"/>
                <a:ea typeface="微软雅黑"/>
                <a:cs typeface="+mn-ea"/>
                <a:sym typeface="+mn-lt"/>
              </a:rPr>
              <a:t>Metagraph</a:t>
            </a:r>
            <a:r>
              <a:rPr lang="en-US" altLang="zh-CN" sz="2000" b="1" dirty="0">
                <a:latin typeface="微软雅黑"/>
                <a:ea typeface="微软雅黑"/>
                <a:cs typeface="+mn-ea"/>
                <a:sym typeface="+mn-lt"/>
              </a:rPr>
              <a:t>-based Learning</a:t>
            </a:r>
            <a:endParaRPr lang="zh-CN" altLang="en-US" sz="20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18" y="1480257"/>
            <a:ext cx="5654280" cy="17480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18" y="3512730"/>
            <a:ext cx="6087338" cy="29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0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4" name="文本框 3"/>
            <p:cNvSpPr txBox="1"/>
            <p:nvPr/>
          </p:nvSpPr>
          <p:spPr>
            <a:xfrm>
              <a:off x="5241436" y="2925223"/>
              <a:ext cx="16834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Details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任意多边形 7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10" name="图片 9" descr="图片包含 户外, 标牌&#10;&#10;自动生成的说明">
            <a:extLst>
              <a:ext uri="{FF2B5EF4-FFF2-40B4-BE49-F238E27FC236}">
                <a16:creationId xmlns:a16="http://schemas.microsoft.com/office/drawing/2014/main" id="{09853A59-B2CA-4F21-845E-8A080C19A3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/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1" name="图片 10" descr="图片包含 户外, 标牌&#10;&#10;自动生成的说明">
            <a:extLst>
              <a:ext uri="{FF2B5EF4-FFF2-40B4-BE49-F238E27FC236}">
                <a16:creationId xmlns:a16="http://schemas.microsoft.com/office/drawing/2014/main" id="{5E5C21DC-01C1-4CB5-BBC0-9C90FD62DE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/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Offline: Training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52" y="1177261"/>
            <a:ext cx="4987614" cy="761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52" y="2382231"/>
            <a:ext cx="4934255" cy="5219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51" y="3347921"/>
            <a:ext cx="4934255" cy="711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351" y="4470986"/>
            <a:ext cx="4755464" cy="8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Edge Weight with TF-IDF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4942332" y="26426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62527" y="1701111"/>
                <a:ext cx="2237926" cy="806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27" y="1701111"/>
                <a:ext cx="2237926" cy="8063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99049" y="1324085"/>
            <a:ext cx="414856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000" b="1" dirty="0">
                <a:latin typeface="微软雅黑"/>
                <a:ea typeface="微软雅黑"/>
                <a:cs typeface="+mn-ea"/>
                <a:sym typeface="+mn-lt"/>
              </a:rPr>
              <a:t>TF-IDF</a:t>
            </a:r>
            <a:endParaRPr lang="zh-CN" altLang="en-US" sz="20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166" y="3227504"/>
            <a:ext cx="414856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000" b="1" dirty="0">
                <a:latin typeface="微软雅黑"/>
                <a:ea typeface="微软雅黑"/>
                <a:cs typeface="+mn-ea"/>
                <a:sym typeface="+mn-lt"/>
              </a:rPr>
              <a:t>With learned feature extractor</a:t>
            </a:r>
            <a:endParaRPr lang="zh-CN" altLang="en-US" sz="20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92168" y="4485273"/>
                <a:ext cx="3762119" cy="86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l-GR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l-GR" altLang="zh-CN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168" y="4485273"/>
                <a:ext cx="3762119" cy="868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61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Offline: READS indexing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98" y="1565119"/>
            <a:ext cx="7087521" cy="821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9048" y="3035656"/>
            <a:ext cx="764423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000" b="1" dirty="0">
                <a:latin typeface="微软雅黑"/>
                <a:ea typeface="微软雅黑"/>
                <a:cs typeface="+mn-ea"/>
                <a:sym typeface="+mn-lt"/>
              </a:rPr>
              <a:t>Insert learned weights</a:t>
            </a:r>
            <a:endParaRPr lang="zh-CN" altLang="en-US" sz="20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33472" y="3803904"/>
                <a:ext cx="6537960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72" y="3803904"/>
                <a:ext cx="6537960" cy="701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28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9" y="1165746"/>
            <a:ext cx="5805811" cy="2738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Online querying example: One-to-all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399049" y="4221004"/>
            <a:ext cx="580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local search, we could prove better bound using </a:t>
            </a:r>
            <a:r>
              <a:rPr lang="en-US" altLang="zh-CN" dirty="0" err="1"/>
              <a:t>Hoeffding’s</a:t>
            </a:r>
            <a:r>
              <a:rPr lang="en-US" altLang="zh-CN" dirty="0"/>
              <a:t> inequality.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86" y="815463"/>
            <a:ext cx="5448772" cy="50448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89504" y="2633472"/>
            <a:ext cx="281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We could apply simple pruning to further optimize the performance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66" y="5174481"/>
            <a:ext cx="5616427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45870" y="2925223"/>
              <a:ext cx="20746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Analysis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pic>
        <p:nvPicPr>
          <p:cNvPr id="12" name="图片 11" descr="图片包含 户外, 标牌&#10;&#10;自动生成的说明">
            <a:extLst>
              <a:ext uri="{FF2B5EF4-FFF2-40B4-BE49-F238E27FC236}">
                <a16:creationId xmlns:a16="http://schemas.microsoft.com/office/drawing/2014/main" id="{1BF8F212-C252-400B-BDDC-2576FAE385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/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3" name="图片 12" descr="图片包含 户外, 标牌&#10;&#10;自动生成的说明">
            <a:extLst>
              <a:ext uri="{FF2B5EF4-FFF2-40B4-BE49-F238E27FC236}">
                <a16:creationId xmlns:a16="http://schemas.microsoft.com/office/drawing/2014/main" id="{EFFB7CB9-187A-4BC4-B744-E27636E0BE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/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95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064" y="713080"/>
            <a:ext cx="764423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000" b="1" dirty="0">
                <a:latin typeface="微软雅黑"/>
                <a:ea typeface="微软雅黑"/>
                <a:cs typeface="+mn-ea"/>
                <a:sym typeface="+mn-lt"/>
              </a:rPr>
              <a:t>Time complexity</a:t>
            </a:r>
            <a:endParaRPr lang="zh-CN" altLang="en-US" sz="20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27064" y="2376101"/>
                <a:ext cx="4035792" cy="68480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defTabSz="685800"/>
                <a:r>
                  <a:rPr lang="en-US" altLang="zh-CN" sz="2000" b="1" dirty="0">
                    <a:latin typeface="微软雅黑"/>
                    <a:ea typeface="微软雅黑"/>
                    <a:cs typeface="+mn-ea"/>
                    <a:sym typeface="+mn-lt"/>
                  </a:rPr>
                  <a:t>Indexing: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sz="2000" dirty="0"/>
                  <a:t>(worst case)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64" y="2376101"/>
                <a:ext cx="4035792" cy="684803"/>
              </a:xfrm>
              <a:prstGeom prst="rect">
                <a:avLst/>
              </a:prstGeom>
              <a:blipFill rotWithShape="0">
                <a:blip r:embed="rId2"/>
                <a:stretch>
                  <a:fillRect l="-2112" t="-8036" b="-16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74424" y="740360"/>
            <a:ext cx="764423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000" b="1" dirty="0">
                <a:latin typeface="微软雅黑"/>
                <a:ea typeface="微软雅黑"/>
                <a:cs typeface="+mn-ea"/>
                <a:sym typeface="+mn-lt"/>
              </a:rPr>
              <a:t>Storage</a:t>
            </a:r>
            <a:endParaRPr lang="zh-CN" altLang="en-US" sz="20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27064" y="3074980"/>
                <a:ext cx="4803888" cy="68480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defTabSz="685800"/>
                <a:r>
                  <a:rPr lang="en-US" altLang="zh-CN" sz="2000" b="1" dirty="0">
                    <a:latin typeface="微软雅黑"/>
                    <a:ea typeface="微软雅黑"/>
                    <a:cs typeface="+mn-ea"/>
                    <a:sym typeface="+mn-lt"/>
                  </a:rPr>
                  <a:t>Querying: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sz="2000" dirty="0"/>
                  <a:t>without local search)</a:t>
                </a:r>
              </a:p>
              <a:p>
                <a:pPr defTabSz="685800"/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(with local search)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64" y="3074980"/>
                <a:ext cx="4803888" cy="684803"/>
              </a:xfrm>
              <a:prstGeom prst="rect">
                <a:avLst/>
              </a:prstGeom>
              <a:blipFill rotWithShape="0">
                <a:blip r:embed="rId3"/>
                <a:stretch>
                  <a:fillRect l="-1774" t="-7080" b="-14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74424" y="2376101"/>
                <a:ext cx="4803888" cy="1293239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sz="2000" dirty="0"/>
                  <a:t>without local search)</a:t>
                </a:r>
              </a:p>
              <a:p>
                <a:pPr defTabSz="685800"/>
                <a:endParaRPr lang="en-US" altLang="zh-CN" sz="2000" dirty="0"/>
              </a:p>
              <a:p>
                <a:pPr defTabSz="685800"/>
                <a:endParaRPr lang="en-US" altLang="zh-CN" sz="2000" dirty="0"/>
              </a:p>
              <a:p>
                <a:pPr defTabSz="685800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(with local search)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24" y="2376101"/>
                <a:ext cx="4803888" cy="1293239"/>
              </a:xfrm>
              <a:prstGeom prst="rect">
                <a:avLst/>
              </a:prstGeom>
              <a:blipFill rotWithShape="0">
                <a:blip r:embed="rId4"/>
                <a:stretch>
                  <a:fillRect l="-380" t="-3774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204869" y="970953"/>
            <a:ext cx="2155088" cy="867845"/>
            <a:chOff x="7779199" y="970953"/>
            <a:chExt cx="2155088" cy="867845"/>
          </a:xfrm>
        </p:grpSpPr>
        <p:sp>
          <p:nvSpPr>
            <p:cNvPr id="12" name="矩形 11"/>
            <p:cNvSpPr/>
            <p:nvPr/>
          </p:nvSpPr>
          <p:spPr>
            <a:xfrm>
              <a:off x="7779199" y="1438688"/>
              <a:ext cx="2155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Related</a:t>
              </a:r>
              <a:r>
                <a:rPr lang="zh-CN" altLang="en-US" sz="20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en-US" altLang="zh-CN" sz="20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Work</a:t>
              </a:r>
              <a:endParaRPr lang="zh-CN" altLang="en-US" sz="20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14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6" name="文本框 15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7" name="直接连接符 16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" name="组合 17"/>
          <p:cNvGrpSpPr/>
          <p:nvPr/>
        </p:nvGrpSpPr>
        <p:grpSpPr>
          <a:xfrm>
            <a:off x="8204869" y="2222427"/>
            <a:ext cx="1232389" cy="861701"/>
            <a:chOff x="7779199" y="2222427"/>
            <a:chExt cx="1232389" cy="861701"/>
          </a:xfrm>
        </p:grpSpPr>
        <p:grpSp>
          <p:nvGrpSpPr>
            <p:cNvPr id="19" name="组合 18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21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4" name="直接连接符 23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矩形 19"/>
            <p:cNvSpPr/>
            <p:nvPr/>
          </p:nvSpPr>
          <p:spPr>
            <a:xfrm>
              <a:off x="7779199" y="2684018"/>
              <a:ext cx="12323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Motivation</a:t>
              </a:r>
              <a:endParaRPr lang="zh-CN" altLang="en-US" sz="20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04869" y="3473901"/>
            <a:ext cx="953249" cy="840141"/>
            <a:chOff x="7779199" y="3473901"/>
            <a:chExt cx="953249" cy="840141"/>
          </a:xfrm>
        </p:grpSpPr>
        <p:grpSp>
          <p:nvGrpSpPr>
            <p:cNvPr id="26" name="组合 25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矩形 26"/>
            <p:cNvSpPr/>
            <p:nvPr/>
          </p:nvSpPr>
          <p:spPr>
            <a:xfrm>
              <a:off x="7779199" y="3913932"/>
              <a:ext cx="854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Details</a:t>
              </a:r>
              <a:endParaRPr lang="zh-CN" altLang="en-US" sz="20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04869" y="4725375"/>
            <a:ext cx="1003801" cy="863691"/>
            <a:chOff x="7779199" y="4725375"/>
            <a:chExt cx="1003801" cy="863691"/>
          </a:xfrm>
        </p:grpSpPr>
        <p:grpSp>
          <p:nvGrpSpPr>
            <p:cNvPr id="33" name="组合 32"/>
            <p:cNvGrpSpPr/>
            <p:nvPr/>
          </p:nvGrpSpPr>
          <p:grpSpPr>
            <a:xfrm>
              <a:off x="7789473" y="4725375"/>
              <a:ext cx="942975" cy="523220"/>
              <a:chOff x="6095999" y="3498928"/>
              <a:chExt cx="942975" cy="523220"/>
            </a:xfrm>
          </p:grpSpPr>
          <p:sp>
            <p:nvSpPr>
              <p:cNvPr id="35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04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8" name="直接连接符 37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矩形 33"/>
            <p:cNvSpPr/>
            <p:nvPr/>
          </p:nvSpPr>
          <p:spPr>
            <a:xfrm>
              <a:off x="7779199" y="5188956"/>
              <a:ext cx="10038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Analysis</a:t>
              </a:r>
              <a:endParaRPr lang="zh-CN" altLang="en-US" sz="20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39" name="图片 38" descr="图片包含 户外, 标牌&#10;&#10;自动生成的说明">
            <a:extLst>
              <a:ext uri="{FF2B5EF4-FFF2-40B4-BE49-F238E27FC236}">
                <a16:creationId xmlns:a16="http://schemas.microsoft.com/office/drawing/2014/main" id="{C69ED4A8-AF1F-4045-A2F7-4C13B123AA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5"/>
          <a:stretch/>
        </p:blipFill>
        <p:spPr>
          <a:xfrm>
            <a:off x="-1" y="12185"/>
            <a:ext cx="3569051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C4251D-2340-4FE3-9026-C8BE8E405A4D}"/>
              </a:ext>
            </a:extLst>
          </p:cNvPr>
          <p:cNvSpPr txBox="1"/>
          <p:nvPr/>
        </p:nvSpPr>
        <p:spPr>
          <a:xfrm>
            <a:off x="363538" y="359125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References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9304" y="1399032"/>
            <a:ext cx="948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Fang, Y., Lin, W., Zheng, V. W., Wu, M., Chang, K. C.-C., &amp; Li, X.-L. (2016). Semantic proximity search on graphs with </a:t>
            </a:r>
            <a:r>
              <a:rPr lang="en-US" altLang="zh-CN" dirty="0" err="1"/>
              <a:t>metagraph</a:t>
            </a:r>
            <a:r>
              <a:rPr lang="en-US" altLang="zh-CN" dirty="0"/>
              <a:t>-based learning. 2016 IEEE 32nd International Conference on Data Engineering (ICDE). doi:10.1109/icde.2016.7498247</a:t>
            </a:r>
          </a:p>
          <a:p>
            <a:r>
              <a:rPr lang="en-US" altLang="zh-CN" dirty="0"/>
              <a:t>[2] T Milo, A </a:t>
            </a:r>
            <a:r>
              <a:rPr lang="en-US" altLang="zh-CN" dirty="0" err="1"/>
              <a:t>Somech</a:t>
            </a:r>
            <a:r>
              <a:rPr lang="en-US" altLang="zh-CN" dirty="0"/>
              <a:t>, B </a:t>
            </a:r>
            <a:r>
              <a:rPr lang="en-US" altLang="zh-CN" dirty="0" err="1"/>
              <a:t>Youngmann</a:t>
            </a:r>
            <a:r>
              <a:rPr lang="en-US" altLang="zh-CN" dirty="0"/>
              <a:t>. Boosting </a:t>
            </a:r>
            <a:r>
              <a:rPr lang="en-US" altLang="zh-CN" dirty="0" err="1"/>
              <a:t>simrank</a:t>
            </a:r>
            <a:r>
              <a:rPr lang="en-US" altLang="zh-CN" dirty="0"/>
              <a:t> with semantics</a:t>
            </a:r>
          </a:p>
          <a:p>
            <a:r>
              <a:rPr lang="en-US" altLang="zh-CN" dirty="0"/>
              <a:t>. Proc. EDBT, 2019</a:t>
            </a:r>
          </a:p>
          <a:p>
            <a:r>
              <a:rPr lang="en-US" altLang="zh-CN" dirty="0"/>
              <a:t>[3] Yang Wu, Ada Wai-Chee Fu, Cheng Long, and </a:t>
            </a:r>
            <a:r>
              <a:rPr lang="en-US" altLang="zh-CN" dirty="0" err="1"/>
              <a:t>Zitong</a:t>
            </a:r>
            <a:r>
              <a:rPr lang="en-US" altLang="zh-CN" dirty="0"/>
              <a:t> Chen. </a:t>
            </a:r>
            <a:r>
              <a:rPr lang="en-US" altLang="zh-CN" dirty="0" err="1"/>
              <a:t>LSimRank</a:t>
            </a:r>
            <a:r>
              <a:rPr lang="en-US" altLang="zh-CN" dirty="0"/>
              <a:t>: Node Similarity in a Labeled Graph</a:t>
            </a:r>
          </a:p>
          <a:p>
            <a:r>
              <a:rPr lang="en-US" altLang="zh-CN" dirty="0"/>
              <a:t>[4] Jiang, M., Fu, A. W.-C., &amp; Wong, R. C.-W. (2017). READS. Proceedings of the VLDB Endowment, 10(9), 937–948. doi:10.14778/3099622.3099625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25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1230666"/>
            <a:chOff x="4474435" y="2848154"/>
            <a:chExt cx="3217484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图片包含 户外, 标牌&#10;&#10;自动生成的说明">
            <a:extLst>
              <a:ext uri="{FF2B5EF4-FFF2-40B4-BE49-F238E27FC236}">
                <a16:creationId xmlns:a16="http://schemas.microsoft.com/office/drawing/2014/main" id="{2A247C77-7F01-42F6-B6FB-CAE96C5474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/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6" name="图片 15" descr="图片包含 户外, 标牌&#10;&#10;自动生成的说明">
            <a:extLst>
              <a:ext uri="{FF2B5EF4-FFF2-40B4-BE49-F238E27FC236}">
                <a16:creationId xmlns:a16="http://schemas.microsoft.com/office/drawing/2014/main" id="{B976FF74-2245-4D5E-A9A7-6CE72185B4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/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56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任意多边形 3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20538" y="3429248"/>
            <a:ext cx="3150927" cy="1230666"/>
            <a:chOff x="4507712" y="2848154"/>
            <a:chExt cx="3150927" cy="1230666"/>
          </a:xfrm>
        </p:grpSpPr>
        <p:sp>
          <p:nvSpPr>
            <p:cNvPr id="7" name="文本框 6"/>
            <p:cNvSpPr txBox="1"/>
            <p:nvPr/>
          </p:nvSpPr>
          <p:spPr>
            <a:xfrm>
              <a:off x="4507712" y="2925223"/>
              <a:ext cx="3150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Related Work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图片包含 户外, 标牌&#10;&#10;自动生成的说明">
            <a:extLst>
              <a:ext uri="{FF2B5EF4-FFF2-40B4-BE49-F238E27FC236}">
                <a16:creationId xmlns:a16="http://schemas.microsoft.com/office/drawing/2014/main" id="{95B97767-D047-4209-89B6-46ED82B7D6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/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1" name="图片 10" descr="图片包含 户外, 标牌&#10;&#10;自动生成的说明">
            <a:extLst>
              <a:ext uri="{FF2B5EF4-FFF2-40B4-BE49-F238E27FC236}">
                <a16:creationId xmlns:a16="http://schemas.microsoft.com/office/drawing/2014/main" id="{C1064076-09E1-419D-B666-D6C601E90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/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26" y="1395834"/>
            <a:ext cx="6308517" cy="45477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Related Work: </a:t>
            </a:r>
            <a:r>
              <a:rPr lang="en-US" altLang="zh-CN" sz="2400" b="1" dirty="0" err="1">
                <a:latin typeface="微软雅黑"/>
                <a:ea typeface="微软雅黑"/>
                <a:cs typeface="+mn-ea"/>
                <a:sym typeface="+mn-lt"/>
              </a:rPr>
              <a:t>SemSim</a:t>
            </a:r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 2019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6382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Related Work: </a:t>
            </a:r>
            <a:r>
              <a:rPr lang="en-US" altLang="zh-CN" sz="2400" b="1" dirty="0" err="1">
                <a:latin typeface="微软雅黑"/>
                <a:ea typeface="微软雅黑"/>
                <a:cs typeface="+mn-ea"/>
                <a:sym typeface="+mn-lt"/>
              </a:rPr>
              <a:t>LSimRank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1026724" y="2322576"/>
            <a:ext cx="10613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“The label information of a node u does not only depends on its own label, but also depends on the labels in its neighborhood”. </a:t>
            </a:r>
          </a:p>
          <a:p>
            <a:r>
              <a:rPr lang="en-US" altLang="zh-CN" sz="3200" dirty="0"/>
              <a:t>2. “Closer neighbors of u contribute more to the label information of u than farther neighbors”.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431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Related Work: READS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01" y="2265361"/>
            <a:ext cx="6950307" cy="27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7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Related Work: </a:t>
            </a:r>
            <a:r>
              <a:rPr lang="en-US" altLang="zh-CN" sz="2400" b="1" dirty="0" err="1">
                <a:latin typeface="微软雅黑"/>
                <a:ea typeface="微软雅黑"/>
                <a:cs typeface="+mn-ea"/>
                <a:sym typeface="+mn-lt"/>
              </a:rPr>
              <a:t>Metagraph</a:t>
            </a:r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-based Learning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01" y="1795919"/>
            <a:ext cx="7738940" cy="37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3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725270" y="2925223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Motivation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14" name="图片 13" descr="图片包含 户外, 标牌&#10;&#10;自动生成的说明">
            <a:extLst>
              <a:ext uri="{FF2B5EF4-FFF2-40B4-BE49-F238E27FC236}">
                <a16:creationId xmlns:a16="http://schemas.microsoft.com/office/drawing/2014/main" id="{FAF236AF-DE7D-42CE-893C-811BCC134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/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8" name="图片 17" descr="图片包含 户外, 标牌&#10;&#10;自动生成的说明">
            <a:extLst>
              <a:ext uri="{FF2B5EF4-FFF2-40B4-BE49-F238E27FC236}">
                <a16:creationId xmlns:a16="http://schemas.microsoft.com/office/drawing/2014/main" id="{9D868C4B-EB5E-4FEE-A871-11C6DEAA19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/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9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049" y="376881"/>
            <a:ext cx="76442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>
                <a:latin typeface="微软雅黑"/>
                <a:ea typeface="微软雅黑"/>
                <a:cs typeface="+mn-ea"/>
                <a:sym typeface="+mn-lt"/>
              </a:rPr>
              <a:t>READS &amp; </a:t>
            </a:r>
            <a:r>
              <a:rPr lang="en-US" altLang="zh-CN" sz="2400" b="1" dirty="0" err="1">
                <a:latin typeface="微软雅黑"/>
                <a:ea typeface="微软雅黑"/>
                <a:cs typeface="+mn-ea"/>
                <a:sym typeface="+mn-lt"/>
              </a:rPr>
              <a:t>LSimRank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0166" y="928096"/>
            <a:ext cx="68393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9" y="1360106"/>
            <a:ext cx="5410904" cy="2144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9" y="5349247"/>
            <a:ext cx="5395544" cy="99676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97579" y="1605527"/>
            <a:ext cx="5872501" cy="967753"/>
            <a:chOff x="5968979" y="3160007"/>
            <a:chExt cx="5872501" cy="96775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8979" y="3160007"/>
              <a:ext cx="5872501" cy="967753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9290304" y="3310128"/>
              <a:ext cx="1298448" cy="6217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391656" y="3504672"/>
            <a:ext cx="556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use the READS framework, the author of </a:t>
            </a:r>
            <a:r>
              <a:rPr lang="en-US" altLang="zh-CN" dirty="0" err="1"/>
              <a:t>LSimRank</a:t>
            </a:r>
            <a:r>
              <a:rPr lang="en-US" altLang="zh-CN" dirty="0"/>
              <a:t> simply store the whole </a:t>
            </a:r>
            <a:r>
              <a:rPr lang="en-US" altLang="zh-CN" dirty="0" err="1"/>
              <a:t>SAForest</a:t>
            </a:r>
            <a:r>
              <a:rPr lang="en-US" altLang="zh-CN" dirty="0"/>
              <a:t> for </a:t>
            </a:r>
            <a:r>
              <a:rPr lang="en-US" altLang="zh-CN" dirty="0" err="1"/>
              <a:t>LSimRank</a:t>
            </a:r>
            <a:r>
              <a:rPr lang="en-US" altLang="zh-CN" dirty="0"/>
              <a:t> computation.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49" y="4942184"/>
            <a:ext cx="5410904" cy="3686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49" y="4450872"/>
            <a:ext cx="5410904" cy="4529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90" y="3671557"/>
            <a:ext cx="5426264" cy="6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5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444</Words>
  <Application>Microsoft Office PowerPoint</Application>
  <PresentationFormat>Widescreen</PresentationFormat>
  <Paragraphs>65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微软雅黑</vt:lpstr>
      <vt:lpstr>思源黑体 CN Bold</vt:lpstr>
      <vt:lpstr>思源黑体 CN Heavy</vt:lpstr>
      <vt:lpstr>Arial</vt:lpstr>
      <vt:lpstr>Calibri</vt:lpstr>
      <vt:lpstr>Calibri Light</vt:lpstr>
      <vt:lpstr>Cambria Math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Steven</cp:lastModifiedBy>
  <cp:revision>80</cp:revision>
  <dcterms:created xsi:type="dcterms:W3CDTF">2018-09-17T11:33:34Z</dcterms:created>
  <dcterms:modified xsi:type="dcterms:W3CDTF">2022-01-13T07:18:29Z</dcterms:modified>
</cp:coreProperties>
</file>