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59" r:id="rId3"/>
    <p:sldId id="272" r:id="rId4"/>
    <p:sldId id="262" r:id="rId5"/>
    <p:sldId id="269" r:id="rId6"/>
    <p:sldId id="276" r:id="rId7"/>
    <p:sldId id="277" r:id="rId8"/>
    <p:sldId id="278" r:id="rId9"/>
    <p:sldId id="260" r:id="rId10"/>
    <p:sldId id="270" r:id="rId11"/>
    <p:sldId id="271" r:id="rId12"/>
    <p:sldId id="266" r:id="rId13"/>
    <p:sldId id="267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8283" autoAdjust="0"/>
  </p:normalViewPr>
  <p:slideViewPr>
    <p:cSldViewPr>
      <p:cViewPr varScale="1">
        <p:scale>
          <a:sx n="102" d="100"/>
          <a:sy n="102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D68E0-C5C3-4013-878E-E78C82CFFA7A}" type="datetimeFigureOut">
              <a:rPr lang="zh-TW" altLang="en-US" smtClean="0"/>
              <a:t>2022/9/29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05BF0-6685-4DAE-BADF-BF14DB55B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55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05BF0-6685-4DAE-BADF-BF14DB55BFF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65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05BF0-6685-4DAE-BADF-BF14DB55BFF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00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72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8686800" cy="685800"/>
          </a:xfrm>
        </p:spPr>
        <p:txBody>
          <a:bodyPr anchor="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3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8572" cy="6864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4"/>
            <a:ext cx="3928017" cy="33879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8572" cy="6864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3"/>
            <a:ext cx="4128739" cy="2618488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5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" y="0"/>
            <a:ext cx="9148572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1349830"/>
            <a:ext cx="8686800" cy="4731657"/>
          </a:xfrm>
        </p:spPr>
        <p:txBody>
          <a:bodyPr/>
          <a:lstStyle>
            <a:lvl1pPr>
              <a:buClr>
                <a:schemeClr val="accent4"/>
              </a:buClr>
              <a:defRPr>
                <a:solidFill>
                  <a:schemeClr val="bg1"/>
                </a:solidFill>
              </a:defRPr>
            </a:lvl1pPr>
            <a:lvl2pPr marL="522288" indent="-288925">
              <a:buClr>
                <a:schemeClr val="accent3"/>
              </a:buClr>
              <a:tabLst/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834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87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769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699771" y="6491542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B67FF-B8B8-47FA-BB5C-E74B8061FA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4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8461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1772"/>
            <a:ext cx="8686800" cy="4978400"/>
          </a:xfrm>
        </p:spPr>
        <p:txBody>
          <a:bodyPr/>
          <a:lstStyle>
            <a:lvl1pPr marL="288925" indent="-288925">
              <a:tabLst/>
              <a:defRPr sz="2200"/>
            </a:lvl1pPr>
            <a:lvl2pPr marL="577850" indent="-288925">
              <a:buClr>
                <a:schemeClr val="accent2"/>
              </a:buClr>
              <a:buFont typeface=".AppleSystemUIFont" charset="-120"/>
              <a:buChar char="–"/>
              <a:tabLst/>
              <a:defRPr sz="1800"/>
            </a:lvl2pPr>
            <a:lvl3pPr marL="801688" indent="-223838">
              <a:buClr>
                <a:schemeClr val="accent6"/>
              </a:buClr>
              <a:tabLst/>
              <a:defRPr sz="1600"/>
            </a:lvl3pPr>
            <a:lvl4pPr marL="1035050" indent="-233363">
              <a:tabLst/>
              <a:defRPr sz="1400"/>
            </a:lvl4pPr>
            <a:lvl5pPr marL="1143000" indent="-228600">
              <a:defRPr sz="16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28600" y="292364"/>
            <a:ext cx="8686800" cy="748125"/>
          </a:xfrm>
          <a:prstGeom prst="rect">
            <a:avLst/>
          </a:prstGeom>
        </p:spPr>
        <p:txBody>
          <a:bodyPr anchor="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7367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86144"/>
            <a:ext cx="8686800" cy="707591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6" y="6444343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2999"/>
            <a:ext cx="4114800" cy="5120640"/>
          </a:xfrm>
        </p:spPr>
        <p:txBody>
          <a:bodyPr>
            <a:normAutofit/>
          </a:bodyPr>
          <a:lstStyle>
            <a:lvl1pPr>
              <a:defRPr sz="2000"/>
            </a:lvl1pPr>
            <a:lvl2pPr marL="574675" indent="-112713">
              <a:tabLst/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2999"/>
            <a:ext cx="4114800" cy="51206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28600" y="289249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5" y="6444343"/>
            <a:ext cx="57694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91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9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" y="2"/>
            <a:ext cx="9148571" cy="6864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1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300658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306286"/>
            <a:ext cx="8686800" cy="496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86" y="6444343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2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22288" indent="-2889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746125" indent="-2238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035050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     Auto Test System Introduction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28738" y="2667808"/>
            <a:ext cx="680085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0" kern="1200" cap="none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24186"/>
                </a:solidFill>
                <a:latin typeface="Arial" charset="0"/>
                <a:cs typeface="Arial" charset="0"/>
              </a:defRPr>
            </a:lvl9pPr>
          </a:lstStyle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MailTo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Define mail list for result by “,”</a:t>
            </a:r>
            <a:endParaRPr lang="en-US" altLang="zh-TW" dirty="0" smtClean="0"/>
          </a:p>
          <a:p>
            <a:r>
              <a:rPr lang="en-US" altLang="zh-TW" dirty="0" err="1" smtClean="0"/>
              <a:t>TestProgram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Define original test program, and it  be executed correctly.</a:t>
            </a:r>
          </a:p>
          <a:p>
            <a:r>
              <a:rPr lang="en-US" altLang="zh-TW" dirty="0" err="1" smtClean="0"/>
              <a:t>PatternFolder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Default is [Path of </a:t>
            </a:r>
            <a:r>
              <a:rPr lang="en-US" altLang="zh-TW" dirty="0" err="1"/>
              <a:t>TestProgram</a:t>
            </a:r>
            <a:r>
              <a:rPr lang="en-US" altLang="zh-TW" dirty="0" smtClean="0"/>
              <a:t>]\Pattern</a:t>
            </a:r>
          </a:p>
          <a:p>
            <a:pPr lvl="1"/>
            <a:r>
              <a:rPr lang="en-US" altLang="zh-TW" dirty="0" smtClean="0"/>
              <a:t>Define Pattern/</a:t>
            </a:r>
            <a:r>
              <a:rPr lang="en-US" altLang="zh-TW" dirty="0" err="1" smtClean="0"/>
              <a:t>TimeSet</a:t>
            </a:r>
            <a:r>
              <a:rPr lang="en-US" altLang="zh-TW" dirty="0" smtClean="0"/>
              <a:t>/HardIP_AutoGen_Info_All.txt.</a:t>
            </a:r>
          </a:p>
          <a:p>
            <a:r>
              <a:rPr lang="en-US" altLang="zh-TW" dirty="0" err="1" smtClean="0"/>
              <a:t>PatternSync</a:t>
            </a:r>
            <a:endParaRPr lang="en-US" altLang="zh-TW" dirty="0"/>
          </a:p>
          <a:p>
            <a:pPr lvl="1"/>
            <a:r>
              <a:rPr lang="en-US" altLang="zh-TW" dirty="0"/>
              <a:t>Define </a:t>
            </a:r>
            <a:r>
              <a:rPr lang="en-US" altLang="zh-TW" dirty="0" smtClean="0"/>
              <a:t>sync *.bat to catch the latest patterns from Fuji.</a:t>
            </a:r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Setting</a:t>
            </a:r>
            <a:endParaRPr lang="zh-TW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30" y="194713"/>
            <a:ext cx="2107792" cy="21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JobName</a:t>
            </a:r>
            <a:endParaRPr lang="en-US" altLang="zh-TW" dirty="0"/>
          </a:p>
          <a:p>
            <a:pPr lvl="1"/>
            <a:r>
              <a:rPr lang="en-US" altLang="zh-TW" dirty="0"/>
              <a:t>Define job by user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LodID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Define </a:t>
            </a:r>
            <a:r>
              <a:rPr lang="en-US" altLang="zh-TW" dirty="0"/>
              <a:t>l</a:t>
            </a:r>
            <a:r>
              <a:rPr lang="en-US" altLang="zh-TW" dirty="0" smtClean="0"/>
              <a:t>ot ID</a:t>
            </a:r>
          </a:p>
          <a:p>
            <a:r>
              <a:rPr lang="en-US" altLang="zh-TW" dirty="0" err="1" smtClean="0"/>
              <a:t>WaferId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Define wafer ID</a:t>
            </a:r>
          </a:p>
          <a:p>
            <a:r>
              <a:rPr lang="en-US" altLang="zh-TW" dirty="0" err="1" smtClean="0"/>
              <a:t>SetXY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Define start location of test.</a:t>
            </a:r>
          </a:p>
          <a:p>
            <a:r>
              <a:rPr lang="en-US" altLang="zh-TW" dirty="0" err="1" smtClean="0"/>
              <a:t>EnableWords</a:t>
            </a:r>
            <a:endParaRPr lang="en-US" altLang="zh-TW" dirty="0"/>
          </a:p>
          <a:p>
            <a:pPr lvl="1"/>
            <a:r>
              <a:rPr lang="en-US" altLang="zh-TW" dirty="0" smtClean="0"/>
              <a:t>User can define enable words in the flow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Sites</a:t>
            </a:r>
            <a:endParaRPr lang="en-US" altLang="zh-TW" dirty="0"/>
          </a:p>
          <a:p>
            <a:pPr lvl="1"/>
            <a:r>
              <a:rPr lang="en-US" altLang="zh-TW" dirty="0"/>
              <a:t>User can define </a:t>
            </a:r>
            <a:r>
              <a:rPr lang="en-US" altLang="zh-TW" dirty="0" smtClean="0"/>
              <a:t>test site in test program.</a:t>
            </a:r>
            <a:endParaRPr lang="en-US" altLang="zh-TW" dirty="0" smtClean="0"/>
          </a:p>
          <a:p>
            <a:r>
              <a:rPr lang="en-US" altLang="zh-TW" dirty="0" err="1" smtClean="0"/>
              <a:t>DoAll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OverwriteFailStop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Turn on do all function for offline debug.</a:t>
            </a:r>
            <a:endParaRPr lang="en-US" altLang="zh-TW" dirty="0"/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Setting</a:t>
            </a:r>
            <a:endParaRPr lang="zh-TW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356992"/>
            <a:ext cx="1925415" cy="28083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4128" y="2924944"/>
            <a:ext cx="333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Select enable word from program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5533"/>
            <a:ext cx="2107792" cy="21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C-</a:t>
            </a:r>
            <a:r>
              <a:rPr lang="en-US" altLang="zh-TW" dirty="0" err="1" smtClean="0"/>
              <a:t>Autogen</a:t>
            </a:r>
            <a:r>
              <a:rPr lang="en-US" altLang="zh-TW" dirty="0" smtClean="0"/>
              <a:t> test plan</a:t>
            </a:r>
          </a:p>
          <a:p>
            <a:pPr lvl="1"/>
            <a:r>
              <a:rPr lang="en-US" altLang="zh-TW" dirty="0" smtClean="0"/>
              <a:t>Provided by user</a:t>
            </a:r>
          </a:p>
          <a:p>
            <a:r>
              <a:rPr lang="en-US" altLang="zh-TW" dirty="0" smtClean="0"/>
              <a:t>Process log</a:t>
            </a:r>
          </a:p>
          <a:p>
            <a:pPr lvl="1"/>
            <a:r>
              <a:rPr lang="en-US" altLang="zh-TW" dirty="0" smtClean="0"/>
              <a:t>Tool records history and errors when processing or program validation.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288925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Setting.ini</a:t>
            </a:r>
          </a:p>
          <a:p>
            <a:pPr lvl="1"/>
            <a:r>
              <a:rPr lang="en-US" altLang="zh-TW" dirty="0"/>
              <a:t>Created by test environment </a:t>
            </a:r>
            <a:r>
              <a:rPr lang="en-US" altLang="zh-TW" dirty="0" smtClean="0"/>
              <a:t>window </a:t>
            </a:r>
            <a:r>
              <a:rPr lang="en-US" altLang="zh-TW" dirty="0"/>
              <a:t>for </a:t>
            </a:r>
            <a:r>
              <a:rPr lang="en-US" altLang="zh-TW" dirty="0" smtClean="0"/>
              <a:t>test environment setting.</a:t>
            </a:r>
          </a:p>
          <a:p>
            <a:pPr lvl="1"/>
            <a:endParaRPr lang="en-US" altLang="zh-TW" dirty="0" smtClean="0"/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Watching Folder</a:t>
            </a:r>
            <a:endParaRPr lang="zh-TW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3411"/>
          <a:stretch/>
        </p:blipFill>
        <p:spPr>
          <a:xfrm>
            <a:off x="1043608" y="2924944"/>
            <a:ext cx="6984776" cy="131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8571" b="70414"/>
          <a:stretch/>
        </p:blipFill>
        <p:spPr>
          <a:xfrm>
            <a:off x="971600" y="5176649"/>
            <a:ext cx="5400600" cy="1204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09" y="810759"/>
            <a:ext cx="3867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1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DataLog</a:t>
            </a:r>
            <a:endParaRPr lang="en-US" altLang="zh-TW" sz="2000" dirty="0"/>
          </a:p>
          <a:p>
            <a:pPr lvl="1"/>
            <a:r>
              <a:rPr lang="en-US" altLang="zh-TW" sz="1600" dirty="0" smtClean="0"/>
              <a:t>The name is [origanl_test_plan_name]_[JobName]_[date_code].txt</a:t>
            </a:r>
          </a:p>
          <a:p>
            <a:r>
              <a:rPr lang="en-US" altLang="zh-TW" sz="2000" dirty="0" smtClean="0"/>
              <a:t>Shmoo Report</a:t>
            </a:r>
          </a:p>
          <a:p>
            <a:pPr lvl="1"/>
            <a:r>
              <a:rPr lang="en-US" altLang="zh-TW" sz="1600" dirty="0" smtClean="0"/>
              <a:t>The </a:t>
            </a:r>
            <a:r>
              <a:rPr lang="en-US" altLang="zh-TW" sz="1600" dirty="0"/>
              <a:t>name is [origanl_test_plan_name]_[JobName]_[date_code</a:t>
            </a:r>
            <a:r>
              <a:rPr lang="en-US" altLang="zh-TW" sz="1600" dirty="0" smtClean="0"/>
              <a:t>]_Shmoo.xlsx</a:t>
            </a:r>
          </a:p>
          <a:p>
            <a:r>
              <a:rPr lang="en-US" altLang="zh-TW" sz="2000" dirty="0"/>
              <a:t>Process </a:t>
            </a:r>
            <a:r>
              <a:rPr lang="en-US" altLang="zh-TW" sz="2000" dirty="0" smtClean="0"/>
              <a:t>log</a:t>
            </a:r>
          </a:p>
          <a:p>
            <a:r>
              <a:rPr lang="en-US" altLang="zh-TW" sz="2000" dirty="0"/>
              <a:t>Setting.ini</a:t>
            </a:r>
          </a:p>
          <a:p>
            <a:pPr marL="0" indent="0">
              <a:buNone/>
            </a:pPr>
            <a:endParaRPr lang="en-US" altLang="zh-TW" sz="2000" dirty="0"/>
          </a:p>
          <a:p>
            <a:pPr lvl="1"/>
            <a:endParaRPr lang="en-US" altLang="zh-TW" sz="1600" dirty="0"/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Folder</a:t>
            </a:r>
            <a:endParaRPr lang="zh-TW" alt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20902"/>
            <a:ext cx="4712768" cy="11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6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Max </a:t>
            </a:r>
            <a:r>
              <a:rPr lang="en-US" altLang="zh-TW" dirty="0"/>
              <a:t>Pattern Wait Time(min)</a:t>
            </a:r>
            <a:endParaRPr lang="en-US" altLang="zh-TW" sz="2000" dirty="0"/>
          </a:p>
          <a:p>
            <a:pPr lvl="1"/>
            <a:r>
              <a:rPr lang="en-US" altLang="zh-TW" sz="1600" dirty="0" smtClean="0"/>
              <a:t>Default 30 </a:t>
            </a:r>
            <a:r>
              <a:rPr lang="en-US" altLang="zh-TW" sz="1600" dirty="0" err="1" smtClean="0"/>
              <a:t>mins</a:t>
            </a:r>
            <a:endParaRPr lang="en-US" altLang="zh-TW" sz="1600" dirty="0" smtClean="0"/>
          </a:p>
          <a:p>
            <a:r>
              <a:rPr lang="en-US" altLang="zh-TW" dirty="0" smtClean="0"/>
              <a:t>Pattern </a:t>
            </a:r>
            <a:r>
              <a:rPr lang="en-US" altLang="zh-TW" dirty="0"/>
              <a:t>Checking </a:t>
            </a:r>
            <a:r>
              <a:rPr lang="en-US" altLang="zh-TW" dirty="0" err="1"/>
              <a:t>Peroid</a:t>
            </a:r>
            <a:r>
              <a:rPr lang="en-US" altLang="zh-TW" dirty="0"/>
              <a:t>(min)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Default 3 </a:t>
            </a:r>
            <a:r>
              <a:rPr lang="en-US" altLang="zh-TW" sz="1600" dirty="0" err="1" smtClean="0"/>
              <a:t>mins</a:t>
            </a:r>
            <a:r>
              <a:rPr lang="en-US" altLang="zh-TW" sz="1600" dirty="0" smtClean="0"/>
              <a:t> / one time</a:t>
            </a:r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Pattern Sync Setting</a:t>
            </a:r>
            <a:endParaRPr lang="zh-TW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24944"/>
            <a:ext cx="363069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Check if U:\TP-to-C651\PatternValidation\Input can be access </a:t>
            </a:r>
          </a:p>
          <a:p>
            <a:r>
              <a:rPr lang="en-US" altLang="zh-TW" dirty="0"/>
              <a:t>Check if U:\TP-to-C651\PatternValidation\Input\TesterStatus.xlsx can be access 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Check to close all excel and </a:t>
            </a:r>
            <a:r>
              <a:rPr lang="en-US" altLang="zh-TW" dirty="0" err="1"/>
              <a:t>Igxl</a:t>
            </a:r>
            <a:r>
              <a:rPr lang="en-US" altLang="zh-TW" dirty="0"/>
              <a:t> before watching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sz="1600" dirty="0" smtClean="0"/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Environment check</a:t>
            </a:r>
            <a:endParaRPr lang="zh-TW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80928"/>
            <a:ext cx="734481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Check if there setting.ini in input folder.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heck if pattern is existed in dashboard.</a:t>
            </a:r>
          </a:p>
          <a:p>
            <a:r>
              <a:rPr lang="en-US" altLang="zh-TW" dirty="0"/>
              <a:t>Check if pattern is existed in </a:t>
            </a:r>
            <a:r>
              <a:rPr lang="en-US" altLang="zh-TW" dirty="0" smtClean="0"/>
              <a:t>pattern folder.</a:t>
            </a:r>
          </a:p>
          <a:p>
            <a:r>
              <a:rPr lang="en-US" altLang="zh-TW" dirty="0"/>
              <a:t>Check if  “</a:t>
            </a:r>
            <a:r>
              <a:rPr lang="en-US" altLang="zh-TW" dirty="0" err="1" smtClean="0"/>
              <a:t>pattern_dashboard</a:t>
            </a:r>
            <a:r>
              <a:rPr lang="en-US" altLang="zh-TW" dirty="0" smtClean="0"/>
              <a:t>” sheet is existed in test plan</a:t>
            </a:r>
          </a:p>
          <a:p>
            <a:r>
              <a:rPr lang="en-US" altLang="zh-TW" dirty="0" smtClean="0"/>
              <a:t>Compare enable word in data log and user definition.</a:t>
            </a:r>
          </a:p>
          <a:p>
            <a:r>
              <a:rPr lang="en-US" altLang="zh-TW" dirty="0" smtClean="0"/>
              <a:t>Add type of error for debug</a:t>
            </a:r>
          </a:p>
          <a:p>
            <a:pPr lvl="1"/>
            <a:r>
              <a:rPr lang="en-US" altLang="zh-TW" dirty="0" smtClean="0"/>
              <a:t>Input</a:t>
            </a:r>
            <a:r>
              <a:rPr lang="en-US" altLang="zh-TW" dirty="0"/>
              <a:t>,</a:t>
            </a:r>
          </a:p>
          <a:p>
            <a:pPr lvl="1"/>
            <a:r>
              <a:rPr lang="en-US" altLang="zh-TW" dirty="0" smtClean="0"/>
              <a:t>Environment</a:t>
            </a:r>
            <a:endParaRPr lang="en-US" altLang="zh-TW" dirty="0"/>
          </a:p>
          <a:p>
            <a:pPr lvl="1"/>
            <a:r>
              <a:rPr lang="en-US" altLang="zh-TW" dirty="0" smtClean="0"/>
              <a:t>Code</a:t>
            </a:r>
            <a:endParaRPr lang="en-US" altLang="zh-TW" dirty="0"/>
          </a:p>
          <a:p>
            <a:pPr marL="0" indent="0">
              <a:buNone/>
            </a:pPr>
            <a:endParaRPr lang="en-US" altLang="zh-TW" sz="1600" dirty="0" smtClean="0"/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Check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6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shorten test cycle time and quickly get data log.</a:t>
            </a:r>
          </a:p>
          <a:p>
            <a:pPr marL="288925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Scope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2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Only new file creation can trigger tool. Re-transfer file will not trigger.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marL="288925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Need to know before auto test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48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 Is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To Be</a:t>
            </a:r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288925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Mechanism</a:t>
            </a:r>
            <a:endParaRPr lang="zh-TW" alt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1259632" y="1877125"/>
            <a:ext cx="1656184" cy="8640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Plan</a:t>
            </a:r>
            <a:endParaRPr lang="zh-TW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743908" y="1877125"/>
            <a:ext cx="1656184" cy="8640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Program</a:t>
            </a:r>
            <a:endParaRPr lang="zh-TW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28184" y="1877125"/>
            <a:ext cx="1656184" cy="86409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log</a:t>
            </a:r>
            <a:endParaRPr lang="zh-TW" altLang="en-US" dirty="0"/>
          </a:p>
        </p:txBody>
      </p:sp>
      <p:cxnSp>
        <p:nvCxnSpPr>
          <p:cNvPr id="5" name="Straight Arrow Connector 4"/>
          <p:cNvCxnSpPr>
            <a:stCxn id="3" idx="3"/>
            <a:endCxn id="6" idx="1"/>
          </p:cNvCxnSpPr>
          <p:nvPr/>
        </p:nvCxnSpPr>
        <p:spPr>
          <a:xfrm>
            <a:off x="2915816" y="2309173"/>
            <a:ext cx="8280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400092" y="2309173"/>
            <a:ext cx="82809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5576" y="2823080"/>
            <a:ext cx="1492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Step1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Fuji</a:t>
            </a:r>
            <a:r>
              <a:rPr lang="en-US" altLang="zh-TW" sz="1200" dirty="0" smtClean="0"/>
              <a:t> provide test plan</a:t>
            </a:r>
            <a:endParaRPr lang="zh-TW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987825" y="2823080"/>
            <a:ext cx="1728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Step2</a:t>
            </a:r>
          </a:p>
          <a:p>
            <a:r>
              <a:rPr lang="en-US" altLang="zh-TW" sz="1200" dirty="0" smtClean="0">
                <a:solidFill>
                  <a:srgbClr val="FFC000"/>
                </a:solidFill>
              </a:rPr>
              <a:t>Orange</a:t>
            </a:r>
            <a:r>
              <a:rPr lang="en-US" altLang="zh-TW" sz="1200" dirty="0" smtClean="0"/>
              <a:t> uses tool to generate test program</a:t>
            </a:r>
            <a:endParaRPr lang="zh-TW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64089" y="2823080"/>
            <a:ext cx="1970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Step3</a:t>
            </a:r>
          </a:p>
          <a:p>
            <a:r>
              <a:rPr lang="en-US" altLang="zh-TW" sz="1200" dirty="0" smtClean="0">
                <a:solidFill>
                  <a:srgbClr val="FFC000"/>
                </a:solidFill>
              </a:rPr>
              <a:t>Orange</a:t>
            </a:r>
            <a:r>
              <a:rPr lang="en-US" altLang="zh-TW" sz="1200" dirty="0" smtClean="0"/>
              <a:t> sets test environment and run test program to get data log</a:t>
            </a:r>
            <a:endParaRPr lang="zh-TW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187625" y="4566718"/>
            <a:ext cx="134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Step1</a:t>
            </a:r>
          </a:p>
          <a:p>
            <a:r>
              <a:rPr lang="en-US" altLang="zh-TW" sz="1200" dirty="0" smtClean="0">
                <a:solidFill>
                  <a:srgbClr val="FFC000"/>
                </a:solidFill>
              </a:rPr>
              <a:t>Orange</a:t>
            </a:r>
            <a:r>
              <a:rPr lang="en-US" altLang="zh-TW" sz="1200" dirty="0" smtClean="0"/>
              <a:t> sets test environment</a:t>
            </a:r>
            <a:endParaRPr lang="zh-TW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059832" y="4565882"/>
            <a:ext cx="1492524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Step2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Fuji</a:t>
            </a:r>
            <a:r>
              <a:rPr lang="en-US" altLang="zh-TW" sz="1200" dirty="0" smtClean="0"/>
              <a:t> provide test plan</a:t>
            </a:r>
            <a:endParaRPr lang="zh-TW" alt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076056" y="4005861"/>
            <a:ext cx="2304256" cy="1768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92080" y="5807005"/>
            <a:ext cx="204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Step3</a:t>
            </a:r>
          </a:p>
          <a:p>
            <a:r>
              <a:rPr lang="en-US" altLang="zh-TW" sz="1200" dirty="0" smtClean="0"/>
              <a:t>Tool automatically generate test program and get data log</a:t>
            </a:r>
            <a:endParaRPr lang="zh-TW" altLang="en-US" sz="1200" dirty="0"/>
          </a:p>
        </p:txBody>
      </p:sp>
      <p:cxnSp>
        <p:nvCxnSpPr>
          <p:cNvPr id="22" name="Straight Arrow Connector 21"/>
          <p:cNvCxnSpPr>
            <a:stCxn id="18" idx="3"/>
            <a:endCxn id="19" idx="1"/>
          </p:cNvCxnSpPr>
          <p:nvPr/>
        </p:nvCxnSpPr>
        <p:spPr>
          <a:xfrm flipV="1">
            <a:off x="2536133" y="4889882"/>
            <a:ext cx="523699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12" idx="1"/>
          </p:cNvCxnSpPr>
          <p:nvPr/>
        </p:nvCxnSpPr>
        <p:spPr>
          <a:xfrm>
            <a:off x="4552356" y="4889882"/>
            <a:ext cx="523700" cy="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64088" y="4111086"/>
            <a:ext cx="1656184" cy="432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Plan</a:t>
            </a:r>
            <a:endParaRPr lang="zh-TW" alt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364088" y="4670143"/>
            <a:ext cx="1656184" cy="432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Test Program</a:t>
            </a:r>
            <a:endParaRPr lang="zh-TW" alt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364088" y="5229200"/>
            <a:ext cx="1656184" cy="4320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log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8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963" indent="-715963" algn="just">
              <a:buNone/>
              <a:tabLst>
                <a:tab pos="806450" algn="l"/>
              </a:tabLst>
              <a:defRPr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Step1	: To close all excel and </a:t>
            </a:r>
            <a:r>
              <a:rPr lang="en-US" altLang="zh-TW" sz="1600" dirty="0" err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igxl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application in the tester. If not, tool will show error message.</a:t>
            </a:r>
          </a:p>
          <a:p>
            <a:pPr marL="715963" indent="-715963" algn="just">
              <a:buNone/>
              <a:tabLst>
                <a:tab pos="806450" algn="l"/>
              </a:tabLst>
              <a:defRPr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Step2	: To define watching folder, that can contains sub folder for different projects.</a:t>
            </a:r>
          </a:p>
          <a:p>
            <a:pPr marL="715963" indent="-715963" algn="just">
              <a:buNone/>
              <a:tabLst>
                <a:tab pos="806450" algn="l"/>
              </a:tabLst>
              <a:defRPr/>
            </a:pP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 (</a:t>
            </a:r>
            <a:r>
              <a:rPr lang="en-US" altLang="zh-TW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Default folder : </a:t>
            </a:r>
            <a:r>
              <a:rPr lang="en-US" altLang="zh-TW" sz="1200" dirty="0"/>
              <a:t>U:\TP-to-C651\PatternValidation\Input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715963" indent="-715963" algn="just">
              <a:buNone/>
              <a:defRPr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Step3 	: To click “Set” button to open test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environment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window.</a:t>
            </a:r>
          </a:p>
          <a:p>
            <a:pPr marL="715963" indent="-715963" algn="just">
              <a:buNone/>
              <a:defRPr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Step4	: To defining all input files, then click “Save”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button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to create Setting.ini.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(One project can contain serval sub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folders,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but only the folder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Setting.ini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trigger auto test)</a:t>
            </a:r>
            <a:endParaRPr lang="en-US" altLang="zh-TW" sz="16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715963" indent="-715963" algn="just">
              <a:buNone/>
              <a:defRPr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Step5 	: To click “Watching” button, then wait user deliver new input test. Auto test system will be a tray icon on the right side of the taskbar </a:t>
            </a:r>
            <a:endParaRPr lang="zh-TW" altLang="en-US" sz="16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endParaRPr lang="en-US" altLang="zh-TW" sz="1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altLang="zh-TW" sz="14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set Auto Test </a:t>
            </a:r>
            <a:r>
              <a:rPr lang="en-US" altLang="zh-TW" dirty="0"/>
              <a:t>S</a:t>
            </a:r>
            <a:r>
              <a:rPr lang="en-US" altLang="zh-TW" dirty="0" smtClean="0"/>
              <a:t>ystem </a:t>
            </a:r>
            <a:endParaRPr lang="zh-TW" alt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410863" y="3464318"/>
            <a:ext cx="28877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altLang="zh-TW" dirty="0"/>
              <a:t>t</a:t>
            </a:r>
            <a:r>
              <a:rPr lang="en-US" altLang="zh-TW" dirty="0" smtClean="0"/>
              <a:t>est environment window</a:t>
            </a:r>
            <a:endParaRPr lang="zh-TW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84830" b="-16431"/>
          <a:stretch/>
        </p:blipFill>
        <p:spPr>
          <a:xfrm>
            <a:off x="5364088" y="5920165"/>
            <a:ext cx="2270632" cy="3630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46488" y="6200931"/>
            <a:ext cx="854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tray </a:t>
            </a:r>
            <a:r>
              <a:rPr lang="en-US" altLang="zh-TW" sz="1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</a:t>
            </a:r>
            <a:endParaRPr lang="zh-TW" alt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192156" y="3717032"/>
            <a:ext cx="3811892" cy="2839222"/>
            <a:chOff x="819653" y="3407709"/>
            <a:chExt cx="4233463" cy="31485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653" y="3407709"/>
              <a:ext cx="3527815" cy="3148545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883915" y="3763950"/>
              <a:ext cx="3384000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523509" y="4760701"/>
              <a:ext cx="594117" cy="144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52540" y="3709526"/>
              <a:ext cx="70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step2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52540" y="4653136"/>
              <a:ext cx="70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step3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52540" y="6139376"/>
              <a:ext cx="700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step5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12127" y="5085184"/>
              <a:ext cx="274286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zh-TW" sz="12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Can set for diff. test case.(ex. CP1/CP2)</a:t>
              </a:r>
              <a:endParaRPr lang="zh-TW" altLang="en-US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09050" y="6254743"/>
              <a:ext cx="709992" cy="26077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399124"/>
            <a:ext cx="1491662" cy="8926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15155" y="392622"/>
            <a:ext cx="700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step1</a:t>
            </a:r>
            <a:endParaRPr lang="zh-TW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3861048"/>
            <a:ext cx="1780640" cy="1853567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7535626" y="5492849"/>
            <a:ext cx="502658" cy="224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615840" y="5696748"/>
            <a:ext cx="70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step4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Header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Use/Not Use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Not Use will be ignored.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Comment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Just record by user and Tool will do nothing.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Test </a:t>
            </a:r>
            <a:r>
              <a:rPr lang="en-US" altLang="zh-TW" dirty="0"/>
              <a:t>instance </a:t>
            </a:r>
            <a:r>
              <a:rPr lang="en-US" altLang="zh-TW" dirty="0" smtClean="0"/>
              <a:t>name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To generate patset and instance name. If it is deplumation name, and tool will rename by 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[Sheet]_[Row#]_</a:t>
            </a:r>
            <a:r>
              <a:rPr lang="en-US" altLang="zh-TW" dirty="0"/>
              <a:t>Test instance name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AI type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/>
              <a:t>Support for Data </a:t>
            </a:r>
            <a:r>
              <a:rPr lang="en-US" altLang="zh-TW" dirty="0" smtClean="0"/>
              <a:t>log/1D/2D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Data </a:t>
            </a:r>
            <a:r>
              <a:rPr lang="en-US" altLang="zh-TW" dirty="0"/>
              <a:t>logging </a:t>
            </a:r>
            <a:r>
              <a:rPr lang="en-US" altLang="zh-TW" dirty="0" smtClean="0"/>
              <a:t>setting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pl-PL" altLang="zh-TW" dirty="0"/>
              <a:t>512 FC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pl-PL" altLang="zh-TW" dirty="0"/>
              <a:t>NA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pl-PL" altLang="zh-TW" dirty="0"/>
              <a:t>DFC (-0.01,-0.02</a:t>
            </a:r>
            <a:r>
              <a:rPr lang="pl-PL" altLang="zh-TW" dirty="0" smtClean="0"/>
              <a:t>)</a:t>
            </a:r>
            <a:endParaRPr lang="pl-PL" altLang="zh-TW" dirty="0"/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34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Header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Timeset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It is name of timeset and should exist in timeset folder or test program.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Voltage Category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Syntax :  [</a:t>
            </a:r>
            <a:r>
              <a:rPr lang="en-US" altLang="zh-TW" dirty="0" err="1" smtClean="0"/>
              <a:t>Dc_category</a:t>
            </a:r>
            <a:r>
              <a:rPr lang="en-US" altLang="zh-TW" dirty="0" smtClean="0"/>
              <a:t>] [</a:t>
            </a:r>
            <a:r>
              <a:rPr lang="en-US" altLang="zh-TW" dirty="0" err="1" smtClean="0"/>
              <a:t>Dc_selector</a:t>
            </a:r>
            <a:r>
              <a:rPr lang="en-US" altLang="zh-TW" dirty="0" smtClean="0"/>
              <a:t>]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/>
              <a:t>Example : </a:t>
            </a:r>
            <a:r>
              <a:rPr lang="en-US" altLang="zh-TW" dirty="0" err="1"/>
              <a:t>BinCut_X_X_X</a:t>
            </a:r>
            <a:r>
              <a:rPr lang="en-US" altLang="zh-TW" dirty="0"/>
              <a:t> LV</a:t>
            </a:r>
            <a:endParaRPr lang="en-US" altLang="zh-TW" dirty="0" smtClean="0"/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Pattern#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Can be generic pattern or pattern name with date code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/>
              <a:t>Example</a:t>
            </a:r>
            <a:r>
              <a:rPr lang="en-US" altLang="zh-TW" dirty="0" smtClean="0"/>
              <a:t> :</a:t>
            </a:r>
          </a:p>
          <a:p>
            <a:pPr lvl="3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sz="1200" dirty="0" smtClean="0"/>
              <a:t>PP_OTC_C_IN01_BI_CXXX_BST_JTG_XXX_ALLFV_SI_SRVE_SMT</a:t>
            </a:r>
          </a:p>
          <a:p>
            <a:pPr lvl="3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sz="1200" dirty="0"/>
              <a:t>PP_OTC_C_IN01_BI_CXXX_BST_JTG_XXX_ALLFV_SI_SRVE_SMT_5_A0_1906290401</a:t>
            </a:r>
            <a:endParaRPr lang="en-US" altLang="zh-TW" sz="1200" dirty="0" smtClean="0"/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Pins or Variable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It can be power pin in pin map or variable in AC spec. Tool will base on Start/</a:t>
            </a:r>
            <a:r>
              <a:rPr lang="en-US" altLang="zh-TW" dirty="0"/>
              <a:t>	</a:t>
            </a:r>
            <a:r>
              <a:rPr lang="en-US" altLang="zh-TW" dirty="0" smtClean="0"/>
              <a:t>Stop/Step </a:t>
            </a:r>
            <a:r>
              <a:rPr lang="en-US" altLang="zh-TW" dirty="0"/>
              <a:t>to create </a:t>
            </a:r>
            <a:r>
              <a:rPr lang="en-US" altLang="zh-TW" dirty="0" smtClean="0"/>
              <a:t>Characterization condition.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Start/Stop/Step</a:t>
            </a:r>
          </a:p>
          <a:p>
            <a:pPr lvl="3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Allow unit : </a:t>
            </a:r>
            <a:r>
              <a:rPr lang="en-US" altLang="zh-TW" dirty="0" err="1" smtClean="0"/>
              <a:t>V,mV,uV,Hz,KHz,Mhz</a:t>
            </a:r>
            <a:endParaRPr lang="en-US" altLang="zh-TW" dirty="0" smtClean="0"/>
          </a:p>
          <a:p>
            <a:pPr lvl="3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/>
              <a:t>Example </a:t>
            </a:r>
            <a:r>
              <a:rPr lang="en-US" altLang="zh-TW" dirty="0" smtClean="0"/>
              <a:t>: 0.75mV</a:t>
            </a:r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2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Header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Order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Define sequence of X-axis and Y-axis for 2D shmoo, use comma as delimiter.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Example:</a:t>
            </a:r>
            <a:r>
              <a:rPr lang="en-US" dirty="0"/>
              <a:t> VDD_ECPU,VDD_PCPU </a:t>
            </a:r>
            <a:endParaRPr lang="en-US" altLang="zh-TW" dirty="0" smtClean="0"/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Search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/>
              <a:t>Define </a:t>
            </a:r>
            <a:r>
              <a:rPr lang="en-US" altLang="zh-TW" dirty="0" smtClean="0"/>
              <a:t>the name and arguments of search algorithm for shmoo, and use </a:t>
            </a:r>
            <a:r>
              <a:rPr lang="en-US" altLang="zh-TW" dirty="0"/>
              <a:t>comma as delimiter.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/>
              <a:t>Example:</a:t>
            </a:r>
            <a:r>
              <a:rPr lang="en-US" dirty="0"/>
              <a:t> Jump </a:t>
            </a:r>
            <a:r>
              <a:rPr lang="en-US" dirty="0" smtClean="0"/>
              <a:t>6;Linear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PS. The </a:t>
            </a:r>
            <a:r>
              <a:rPr lang="en-US" altLang="zh-TW" dirty="0"/>
              <a:t>algorithm </a:t>
            </a:r>
            <a:r>
              <a:rPr lang="en-US" altLang="zh-TW" dirty="0" smtClean="0"/>
              <a:t>of 2D shmoo’</a:t>
            </a:r>
            <a:r>
              <a:rPr lang="en-US" altLang="zh-TW" dirty="0"/>
              <a:t> Y-axis </a:t>
            </a:r>
            <a:r>
              <a:rPr lang="en-US" altLang="zh-TW" dirty="0" smtClean="0"/>
              <a:t>can not be jump.</a:t>
            </a:r>
          </a:p>
          <a:p>
            <a:pPr lvl="1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Temp</a:t>
            </a:r>
            <a:r>
              <a:rPr lang="en-US" altLang="zh-TW" dirty="0"/>
              <a:t>. </a:t>
            </a:r>
            <a:r>
              <a:rPr lang="en-US" altLang="zh-TW" dirty="0" smtClean="0"/>
              <a:t>Condition</a:t>
            </a:r>
          </a:p>
          <a:p>
            <a:pPr lvl="2"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Ongoing</a:t>
            </a:r>
            <a:endParaRPr lang="en-US" altLang="zh-TW" dirty="0"/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Format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986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085132"/>
            <a:ext cx="2055324" cy="172913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 smtClean="0"/>
              <a:t>Application Start </a:t>
            </a:r>
            <a:endParaRPr lang="en-US" altLang="zh-TW" dirty="0"/>
          </a:p>
          <a:p>
            <a:pPr marL="0" indent="0" algn="just">
              <a:lnSpc>
                <a:spcPct val="150000"/>
              </a:lnSpc>
              <a:buNone/>
              <a:tabLst>
                <a:tab pos="806450" algn="l"/>
              </a:tabLst>
              <a:defRPr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1) Click Watching Button and hide tool in taskbar.</a:t>
            </a: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endParaRPr lang="en-US" altLang="zh-TW" sz="16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715963" indent="-715963" algn="just">
              <a:lnSpc>
                <a:spcPct val="150000"/>
              </a:lnSpc>
              <a:buNone/>
              <a:tabLst>
                <a:tab pos="806450" algn="l"/>
              </a:tabLst>
              <a:defRPr/>
            </a:pPr>
            <a:endParaRPr lang="en-US" altLang="zh-TW" sz="16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715963" indent="-715963" algn="just">
              <a:lnSpc>
                <a:spcPct val="150000"/>
              </a:lnSpc>
              <a:buNone/>
              <a:tabLst>
                <a:tab pos="806450" algn="l"/>
              </a:tabLst>
              <a:defRPr/>
            </a:pPr>
            <a:endParaRPr lang="en-US" altLang="zh-TW" sz="16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715963" indent="-715963" algn="just">
              <a:lnSpc>
                <a:spcPct val="150000"/>
              </a:lnSpc>
              <a:buNone/>
              <a:tabLst>
                <a:tab pos="806450" algn="l"/>
              </a:tabLst>
              <a:defRPr/>
            </a:pPr>
            <a:endParaRPr lang="en-US" altLang="zh-TW" sz="16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715963" indent="-715963" algn="just">
              <a:lnSpc>
                <a:spcPct val="150000"/>
              </a:lnSpc>
              <a:buNone/>
              <a:tabLst>
                <a:tab pos="806450" algn="l"/>
              </a:tabLst>
              <a:defRPr/>
            </a:pPr>
            <a:endParaRPr lang="en-US" altLang="zh-TW" sz="16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806450" algn="l"/>
              </a:tabLst>
              <a:defRPr/>
            </a:pPr>
            <a:r>
              <a:rPr lang="en-US" altLang="zh-TW" dirty="0"/>
              <a:t>Application </a:t>
            </a:r>
            <a:r>
              <a:rPr lang="en-US" altLang="zh-TW" dirty="0" smtClean="0"/>
              <a:t>Stop</a:t>
            </a:r>
            <a:endParaRPr lang="en-US" altLang="zh-TW" dirty="0"/>
          </a:p>
          <a:p>
            <a:pPr marL="715963" indent="-715963" algn="just">
              <a:lnSpc>
                <a:spcPct val="150000"/>
              </a:lnSpc>
              <a:buNone/>
              <a:tabLst>
                <a:tab pos="806450" algn="l"/>
              </a:tabLst>
              <a:defRPr/>
            </a:pP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1) Click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tray </a:t>
            </a:r>
            <a:r>
              <a:rPr lang="en-US" altLang="zh-TW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icon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taskbar.</a:t>
            </a:r>
          </a:p>
          <a:p>
            <a:pPr marL="715963" indent="-715963" algn="just">
              <a:lnSpc>
                <a:spcPct val="150000"/>
              </a:lnSpc>
              <a:buNone/>
              <a:tabLst>
                <a:tab pos="806450" algn="l"/>
              </a:tabLst>
              <a:defRPr/>
            </a:pPr>
            <a:r>
              <a:rPr lang="en-US" altLang="zh-TW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2) Click </a:t>
            </a:r>
            <a:r>
              <a:rPr lang="en-US" altLang="zh-TW" sz="16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“X” to close the application.</a:t>
            </a:r>
            <a:endParaRPr lang="en-US" altLang="zh-TW" sz="16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altLang="zh-TW" sz="14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start/stop Auto Test </a:t>
            </a:r>
            <a:r>
              <a:rPr lang="en-US" altLang="zh-TW" dirty="0"/>
              <a:t>S</a:t>
            </a:r>
            <a:r>
              <a:rPr lang="en-US" altLang="zh-TW" dirty="0" smtClean="0"/>
              <a:t>ystem </a:t>
            </a:r>
            <a:endParaRPr lang="zh-TW" alt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83868" t="1" b="-16430"/>
          <a:stretch/>
        </p:blipFill>
        <p:spPr>
          <a:xfrm>
            <a:off x="4978629" y="3310862"/>
            <a:ext cx="2414648" cy="363058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796243" y="4056851"/>
            <a:ext cx="182880" cy="152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91" y="2121723"/>
            <a:ext cx="2055324" cy="1729138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3338437" y="3652525"/>
            <a:ext cx="360040" cy="179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5540477" y="3326033"/>
            <a:ext cx="236912" cy="2749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adyne-ppt-template-wide_final">
  <a:themeElements>
    <a:clrScheme name="Custom 20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4"/>
      </a:accent6>
      <a:hlink>
        <a:srgbClr val="224186"/>
      </a:hlink>
      <a:folHlink>
        <a:srgbClr val="5D176A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2" id="{170483F9-DB3A-9B40-811C-8AB3A2C6DAA4}" vid="{DF73B366-5E7A-D947-9831-EC06D64A9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800</Words>
  <Application>Microsoft Office PowerPoint</Application>
  <PresentationFormat>On-screen Show (4:3)</PresentationFormat>
  <Paragraphs>176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.AppleSystemUIFont</vt:lpstr>
      <vt:lpstr>新細明體</vt:lpstr>
      <vt:lpstr>Arial</vt:lpstr>
      <vt:lpstr>Calibri</vt:lpstr>
      <vt:lpstr>Cambria Math</vt:lpstr>
      <vt:lpstr>Times New Roman</vt:lpstr>
      <vt:lpstr>Verdana</vt:lpstr>
      <vt:lpstr>Wingdings</vt:lpstr>
      <vt:lpstr>Teradyne-ppt-template-wide_final</vt:lpstr>
      <vt:lpstr>     Auto Test System Introduction</vt:lpstr>
      <vt:lpstr>Scope</vt:lpstr>
      <vt:lpstr>Need to know before auto test</vt:lpstr>
      <vt:lpstr>Mechanism</vt:lpstr>
      <vt:lpstr>How to set Auto Test System </vt:lpstr>
      <vt:lpstr>Format</vt:lpstr>
      <vt:lpstr>Format</vt:lpstr>
      <vt:lpstr>Format</vt:lpstr>
      <vt:lpstr>How to start/stop Auto Test System </vt:lpstr>
      <vt:lpstr>Environment Setting</vt:lpstr>
      <vt:lpstr>Environment Setting</vt:lpstr>
      <vt:lpstr>Watching Folder</vt:lpstr>
      <vt:lpstr>Output Folder</vt:lpstr>
      <vt:lpstr>Pattern Sync Setting</vt:lpstr>
      <vt:lpstr>Environment check</vt:lpstr>
      <vt:lpstr>Input Check</vt:lpstr>
    </vt:vector>
  </TitlesOfParts>
  <Company>TSMC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李家揚</dc:creator>
  <cp:lastModifiedBy>Jeff Li</cp:lastModifiedBy>
  <cp:revision>172</cp:revision>
  <dcterms:created xsi:type="dcterms:W3CDTF">2020-09-01T04:01:03Z</dcterms:created>
  <dcterms:modified xsi:type="dcterms:W3CDTF">2022-09-29T08:47:31Z</dcterms:modified>
</cp:coreProperties>
</file>