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61" r:id="rId3"/>
    <p:sldId id="268" r:id="rId4"/>
    <p:sldId id="272" r:id="rId5"/>
    <p:sldId id="270" r:id="rId6"/>
    <p:sldId id="271" r:id="rId7"/>
    <p:sldId id="273" r:id="rId8"/>
    <p:sldId id="269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FCD7B-36C4-42F7-B834-DAFF42312D7A}" type="datetimeFigureOut">
              <a:rPr lang="zh-TW" altLang="en-US" smtClean="0"/>
              <a:t>2022/9/23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C99E-5D51-456C-A402-CD53E978D2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7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72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8686800" cy="685800"/>
          </a:xfrm>
        </p:spPr>
        <p:txBody>
          <a:bodyPr anchor="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8572" cy="6864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4"/>
            <a:ext cx="3928017" cy="33879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8572" cy="6864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3"/>
            <a:ext cx="4128739" cy="2618488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" y="0"/>
            <a:ext cx="9148572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1349830"/>
            <a:ext cx="8686800" cy="4731657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bg1"/>
                </a:solidFill>
              </a:defRPr>
            </a:lvl1pPr>
            <a:lvl2pPr marL="522288" indent="-288925">
              <a:buClr>
                <a:schemeClr val="accent3"/>
              </a:buClr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834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87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769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699771" y="6491542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B67FF-B8B8-47FA-BB5C-E74B8061FA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4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846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1772"/>
            <a:ext cx="8686800" cy="4978400"/>
          </a:xfrm>
        </p:spPr>
        <p:txBody>
          <a:bodyPr/>
          <a:lstStyle>
            <a:lvl1pPr marL="288925" indent="-288925">
              <a:tabLst/>
              <a:defRPr sz="2200"/>
            </a:lvl1pPr>
            <a:lvl2pPr marL="577850" indent="-288925">
              <a:buClr>
                <a:schemeClr val="accent2"/>
              </a:buClr>
              <a:buFont typeface=".AppleSystemUIFont" charset="-120"/>
              <a:buChar char="–"/>
              <a:tabLst/>
              <a:defRPr sz="1800"/>
            </a:lvl2pPr>
            <a:lvl3pPr marL="801688" indent="-223838">
              <a:buClr>
                <a:schemeClr val="accent6"/>
              </a:buClr>
              <a:tabLst/>
              <a:defRPr sz="1600"/>
            </a:lvl3pPr>
            <a:lvl4pPr marL="1035050" indent="-233363">
              <a:tabLst/>
              <a:defRPr sz="1400"/>
            </a:lvl4pPr>
            <a:lvl5pPr marL="1143000" indent="-228600">
              <a:defRPr sz="16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28600" y="292364"/>
            <a:ext cx="8686800" cy="748125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736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6144"/>
            <a:ext cx="8686800" cy="707591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6" y="6444343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2999"/>
            <a:ext cx="4114800" cy="5120640"/>
          </a:xfrm>
        </p:spPr>
        <p:txBody>
          <a:bodyPr>
            <a:normAutofit/>
          </a:bodyPr>
          <a:lstStyle>
            <a:lvl1pPr>
              <a:defRPr sz="2000"/>
            </a:lvl1pPr>
            <a:lvl2pPr marL="574675" indent="-112713">
              <a:tabLst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2999"/>
            <a:ext cx="4114800" cy="51206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28600" y="289249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769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1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9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" y="2"/>
            <a:ext cx="9148571" cy="6864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1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300658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06286"/>
            <a:ext cx="8686800" cy="49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6" y="6444343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22288" indent="-2889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46125" indent="-2238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035050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    </a:t>
            </a:r>
            <a:r>
              <a:rPr lang="en-US" altLang="zh-TW" dirty="0" smtClean="0"/>
              <a:t>Debug Plan Checker </a:t>
            </a:r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8738" y="2667808"/>
            <a:ext cx="680085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0" kern="1200" cap="none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9pPr>
          </a:lstStyle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Check S</a:t>
            </a:r>
            <a:r>
              <a:rPr lang="en-US" altLang="zh-TW" dirty="0" smtClean="0"/>
              <a:t>yntax </a:t>
            </a:r>
            <a:r>
              <a:rPr lang="en-US" altLang="zh-TW" dirty="0"/>
              <a:t>for “Data logging setting”</a:t>
            </a:r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Check if “</a:t>
            </a:r>
            <a:r>
              <a:rPr lang="en-US" altLang="zh-TW" dirty="0"/>
              <a:t>Timeset</a:t>
            </a:r>
            <a:r>
              <a:rPr lang="en-US" altLang="zh-TW" dirty="0" smtClean="0"/>
              <a:t>” is in pattern folder or test program</a:t>
            </a:r>
            <a:r>
              <a:rPr lang="en-US" altLang="zh-TW" sz="1200" dirty="0" smtClean="0"/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(Need assign pattern </a:t>
            </a:r>
            <a:r>
              <a:rPr lang="en-US" altLang="zh-TW" sz="1200" dirty="0" smtClean="0">
                <a:solidFill>
                  <a:srgbClr val="FF0000"/>
                </a:solidFill>
              </a:rPr>
              <a:t>folder &amp; test program)</a:t>
            </a:r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for </a:t>
            </a:r>
            <a:r>
              <a:rPr lang="en-US" altLang="zh-TW" dirty="0"/>
              <a:t>AI Test Plan </a:t>
            </a:r>
            <a:r>
              <a:rPr lang="en-US" altLang="zh-TW" dirty="0" smtClean="0"/>
              <a:t>Sheet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80" y="1973599"/>
            <a:ext cx="8229600" cy="58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0" y="2939258"/>
            <a:ext cx="8229600" cy="3624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79912" y="2370792"/>
            <a:ext cx="918846" cy="194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80" y="5298783"/>
            <a:ext cx="8229600" cy="3624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80" y="4399539"/>
            <a:ext cx="8229600" cy="58064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499992" y="4786067"/>
            <a:ext cx="918846" cy="194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Check if </a:t>
            </a:r>
            <a:r>
              <a:rPr lang="en-US" altLang="zh-TW" dirty="0" smtClean="0"/>
              <a:t>“Pattern” is </a:t>
            </a:r>
            <a:r>
              <a:rPr lang="en-US" altLang="zh-TW" dirty="0"/>
              <a:t>in pattern </a:t>
            </a:r>
            <a:r>
              <a:rPr lang="en-US" altLang="zh-TW" dirty="0" smtClean="0"/>
              <a:t>folder </a:t>
            </a:r>
            <a:r>
              <a:rPr lang="en-US" altLang="zh-TW" sz="1200" dirty="0" smtClean="0">
                <a:solidFill>
                  <a:srgbClr val="FF0000"/>
                </a:solidFill>
              </a:rPr>
              <a:t>(Need </a:t>
            </a:r>
            <a:r>
              <a:rPr lang="en-US" altLang="zh-TW" sz="1200" dirty="0">
                <a:solidFill>
                  <a:srgbClr val="FF0000"/>
                </a:solidFill>
              </a:rPr>
              <a:t>assign pattern </a:t>
            </a:r>
            <a:r>
              <a:rPr lang="en-US" altLang="zh-TW" sz="1200" dirty="0" smtClean="0">
                <a:solidFill>
                  <a:srgbClr val="FF0000"/>
                </a:solidFill>
              </a:rPr>
              <a:t>folder)</a:t>
            </a:r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Check if “pin” is pin map or ac spec 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>
                <a:solidFill>
                  <a:srgbClr val="FF0000"/>
                </a:solidFill>
              </a:rPr>
              <a:t>Need assign </a:t>
            </a:r>
            <a:r>
              <a:rPr lang="en-US" altLang="zh-TW" sz="1200" dirty="0" smtClean="0">
                <a:solidFill>
                  <a:srgbClr val="FF0000"/>
                </a:solidFill>
              </a:rPr>
              <a:t>test program)</a:t>
            </a:r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for </a:t>
            </a:r>
            <a:r>
              <a:rPr lang="en-US" altLang="zh-TW" dirty="0"/>
              <a:t>AI Test Plan </a:t>
            </a:r>
            <a:r>
              <a:rPr lang="en-US" altLang="zh-TW" dirty="0" smtClean="0"/>
              <a:t>Sheet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8" y="1806974"/>
            <a:ext cx="8229600" cy="90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8" y="3090039"/>
            <a:ext cx="8229600" cy="5354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27504" y="2197985"/>
            <a:ext cx="1008112" cy="18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8" y="4610337"/>
            <a:ext cx="8229600" cy="796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58" y="5658823"/>
            <a:ext cx="8229600" cy="3624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868144" y="4814581"/>
            <a:ext cx="1296144" cy="22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Check </a:t>
            </a:r>
            <a:r>
              <a:rPr lang="en-US" altLang="zh-TW" dirty="0" smtClean="0"/>
              <a:t>syntax for start/stop/step</a:t>
            </a:r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Check if the count of “order” match AI Type</a:t>
            </a:r>
          </a:p>
          <a:p>
            <a:r>
              <a:rPr lang="en-US" altLang="zh-TW" dirty="0" smtClean="0"/>
              <a:t>Check if syntax for “order’</a:t>
            </a: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for </a:t>
            </a:r>
            <a:r>
              <a:rPr lang="en-US" altLang="zh-TW" dirty="0"/>
              <a:t>AI Test Plan </a:t>
            </a:r>
            <a:r>
              <a:rPr lang="en-US" altLang="zh-TW" dirty="0" smtClean="0"/>
              <a:t>Sheet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45" y="1772816"/>
            <a:ext cx="6840760" cy="850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70594"/>
            <a:ext cx="8229600" cy="708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22" y="4667192"/>
            <a:ext cx="6615883" cy="10531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27" y="5877272"/>
            <a:ext cx="8229600" cy="53545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494912" y="2401999"/>
            <a:ext cx="864096" cy="204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88903" y="5298676"/>
            <a:ext cx="1975793" cy="45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Check </a:t>
            </a:r>
            <a:r>
              <a:rPr lang="en-US" altLang="zh-TW" dirty="0" smtClean="0"/>
              <a:t>Y shmoo can not be “Jump”</a:t>
            </a:r>
          </a:p>
          <a:p>
            <a:r>
              <a:rPr lang="en-US" altLang="zh-TW" dirty="0" smtClean="0"/>
              <a:t>Check if the step of “Jump” exceed total steps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for </a:t>
            </a:r>
            <a:r>
              <a:rPr lang="en-US" altLang="zh-TW" dirty="0"/>
              <a:t>AI Test Plan </a:t>
            </a:r>
            <a:r>
              <a:rPr lang="en-US" altLang="zh-TW" dirty="0" smtClean="0"/>
              <a:t>Sheet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50132"/>
            <a:ext cx="8229600" cy="535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7776864" cy="5976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504592" y="2553222"/>
            <a:ext cx="864096" cy="312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1560" y="2653049"/>
            <a:ext cx="1800200" cy="271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2942130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5 step, but jump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It is for pre-action for pattern validation. To find out error in </a:t>
            </a:r>
            <a:r>
              <a:rPr lang="en-US" altLang="zh-TW" dirty="0" smtClean="0"/>
              <a:t>Debug Plan in </a:t>
            </a:r>
            <a:r>
              <a:rPr lang="en-US" altLang="zh-TW" dirty="0" smtClean="0"/>
              <a:t>advance and prevent failure when doing pattern validation</a:t>
            </a:r>
            <a:r>
              <a:rPr lang="en-US" altLang="zh-TW" dirty="0" smtClean="0"/>
              <a:t>.</a:t>
            </a:r>
            <a:endParaRPr lang="zh-TW" altLang="en-US" dirty="0"/>
          </a:p>
          <a:p>
            <a:pPr lvl="1"/>
            <a:r>
              <a:rPr lang="en-US" altLang="zh-TW" dirty="0" smtClean="0"/>
              <a:t>The error of debug plan will block pattern validation tool, but warning would not.</a:t>
            </a:r>
            <a:endParaRPr lang="en-US" altLang="zh-TW" dirty="0"/>
          </a:p>
          <a:p>
            <a:pPr marL="288925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Scope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6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Step1 </a:t>
            </a:r>
            <a:r>
              <a:rPr lang="en-US" altLang="zh-TW" dirty="0" smtClean="0"/>
              <a:t>: </a:t>
            </a:r>
            <a:r>
              <a:rPr lang="en-US" altLang="zh-TW" dirty="0" smtClean="0"/>
              <a:t>Provide </a:t>
            </a:r>
            <a:r>
              <a:rPr lang="en-US" altLang="zh-TW" dirty="0" smtClean="0"/>
              <a:t>input files </a:t>
            </a:r>
            <a:r>
              <a:rPr lang="en-US" altLang="zh-TW" dirty="0"/>
              <a:t>(debug plan/Pattern folder/Test program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Step2 : Setup output folder</a:t>
            </a:r>
          </a:p>
          <a:p>
            <a:r>
              <a:rPr lang="en-US" altLang="zh-TW" dirty="0" smtClean="0"/>
              <a:t>Step3 : Click “Run”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Flow </a:t>
            </a:r>
            <a:r>
              <a:rPr lang="en-US" altLang="zh-TW" dirty="0"/>
              <a:t>in </a:t>
            </a:r>
            <a:r>
              <a:rPr lang="en-US" altLang="zh-TW" dirty="0" smtClean="0"/>
              <a:t>Debug Plan   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69" y="2780928"/>
            <a:ext cx="3567166" cy="3312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8969" y="3034539"/>
            <a:ext cx="356716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8969" y="3945848"/>
            <a:ext cx="3567166" cy="25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7991" y="4270721"/>
            <a:ext cx="432048" cy="20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32949" y="3178555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949" y="3886823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949" y="4290125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Type of Sheet</a:t>
            </a:r>
          </a:p>
          <a:p>
            <a:pPr lvl="1"/>
            <a:r>
              <a:rPr lang="en-US" altLang="zh-TW" dirty="0" smtClean="0"/>
              <a:t>Pattern Dashboard : That sheet name is “</a:t>
            </a:r>
            <a:r>
              <a:rPr lang="en-US" altLang="zh-TW" dirty="0" err="1" smtClean="0"/>
              <a:t>Pattern_dashboard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Process Condition : That sheet </a:t>
            </a:r>
            <a:r>
              <a:rPr lang="en-US" altLang="zh-TW" dirty="0"/>
              <a:t>name is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Process_Condition</a:t>
            </a:r>
            <a:r>
              <a:rPr lang="en-US" altLang="zh-TW" dirty="0" smtClean="0"/>
              <a:t>” (On going)</a:t>
            </a:r>
          </a:p>
          <a:p>
            <a:pPr lvl="1"/>
            <a:r>
              <a:rPr lang="en-US" altLang="zh-TW" dirty="0" smtClean="0"/>
              <a:t>AI Test Plan Sheet</a:t>
            </a:r>
            <a:endParaRPr lang="en-US" altLang="zh-TW" dirty="0"/>
          </a:p>
          <a:p>
            <a:pPr lvl="2"/>
            <a:r>
              <a:rPr lang="en-US" altLang="zh-TW" dirty="0" smtClean="0"/>
              <a:t>The “A1” cell </a:t>
            </a:r>
            <a:r>
              <a:rPr lang="en-US" altLang="zh-TW" dirty="0"/>
              <a:t>should be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AITestPlanSheet;version</a:t>
            </a:r>
            <a:r>
              <a:rPr lang="en-US" altLang="zh-TW" dirty="0" smtClean="0"/>
              <a:t>=[#];”, so this sheet can </a:t>
            </a:r>
            <a:r>
              <a:rPr lang="en-US" altLang="zh-TW" dirty="0"/>
              <a:t>be </a:t>
            </a:r>
            <a:r>
              <a:rPr lang="en-US" altLang="zh-TW" dirty="0" smtClean="0"/>
              <a:t>recognized as </a:t>
            </a:r>
            <a:r>
              <a:rPr lang="en-US" altLang="zh-TW" dirty="0"/>
              <a:t>AI Test Plan Sheet</a:t>
            </a:r>
          </a:p>
          <a:p>
            <a:pPr lvl="2"/>
            <a:r>
              <a:rPr lang="en-US" altLang="zh-TW" dirty="0" smtClean="0"/>
              <a:t>. </a:t>
            </a:r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Sheet in </a:t>
            </a:r>
            <a:r>
              <a:rPr lang="en-US" altLang="zh-TW" dirty="0" smtClean="0"/>
              <a:t>Debug Plan   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1008"/>
            <a:ext cx="4229100" cy="1209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2048" y="3474632"/>
            <a:ext cx="2016224" cy="27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Header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# : For reference only</a:t>
            </a:r>
          </a:p>
          <a:p>
            <a:pPr lvl="1"/>
            <a:r>
              <a:rPr lang="en-US" altLang="zh-TW" dirty="0" smtClean="0"/>
              <a:t>Pattern : Generic pattern name</a:t>
            </a:r>
          </a:p>
          <a:p>
            <a:pPr lvl="1"/>
            <a:r>
              <a:rPr lang="en-US" altLang="zh-TW" dirty="0" smtClean="0"/>
              <a:t>Use/No use : For reference only</a:t>
            </a:r>
          </a:p>
          <a:p>
            <a:pPr lvl="1"/>
            <a:r>
              <a:rPr lang="en-US" altLang="zh-TW" dirty="0" smtClean="0"/>
              <a:t>Timeset Latest : Provide full file name of </a:t>
            </a:r>
            <a:r>
              <a:rPr lang="en-US" altLang="zh-TW" dirty="0" err="1" smtClean="0"/>
              <a:t>TimeSet</a:t>
            </a:r>
            <a:r>
              <a:rPr lang="en-US" altLang="zh-TW" dirty="0" smtClean="0"/>
              <a:t>, that has version</a:t>
            </a:r>
          </a:p>
          <a:p>
            <a:pPr lvl="1"/>
            <a:r>
              <a:rPr lang="en-US" altLang="zh-TW" dirty="0" smtClean="0"/>
              <a:t>File Versions : Pattern name with version and date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Format Pattern Dashboard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8840"/>
            <a:ext cx="872196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Check if “File Versions” is in pattern folder </a:t>
            </a:r>
            <a:r>
              <a:rPr lang="en-US" altLang="zh-TW" sz="1200" dirty="0" smtClean="0">
                <a:solidFill>
                  <a:srgbClr val="FF0000"/>
                </a:solidFill>
              </a:rPr>
              <a:t>(Need assign pattern folder)</a:t>
            </a:r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/>
              <a:t>Check if </a:t>
            </a:r>
            <a:r>
              <a:rPr lang="en-US" altLang="zh-TW" dirty="0" smtClean="0"/>
              <a:t>“</a:t>
            </a:r>
            <a:r>
              <a:rPr lang="en-US" altLang="zh-TW" dirty="0"/>
              <a:t>Timeset </a:t>
            </a:r>
            <a:r>
              <a:rPr lang="en-US" altLang="zh-TW" dirty="0" smtClean="0"/>
              <a:t>Latest” </a:t>
            </a:r>
            <a:r>
              <a:rPr lang="en-US" altLang="zh-TW" dirty="0"/>
              <a:t>is in pattern </a:t>
            </a:r>
            <a:r>
              <a:rPr lang="en-US" altLang="zh-TW" dirty="0" smtClean="0"/>
              <a:t>folder 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>
                <a:solidFill>
                  <a:srgbClr val="FF0000"/>
                </a:solidFill>
              </a:rPr>
              <a:t>Need assign pattern folder)</a:t>
            </a: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for Pattern </a:t>
            </a:r>
            <a:r>
              <a:rPr lang="en-US" altLang="zh-TW" dirty="0"/>
              <a:t>Dashboard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21671"/>
            <a:ext cx="8229600" cy="414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81294"/>
            <a:ext cx="8229600" cy="414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16832"/>
            <a:ext cx="8229600" cy="362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94" y="3876338"/>
            <a:ext cx="8229600" cy="3624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5976" y="2746791"/>
            <a:ext cx="2016224" cy="23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6496" y="4693650"/>
            <a:ext cx="2016224" cy="23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Header</a:t>
            </a:r>
          </a:p>
          <a:p>
            <a:pPr lvl="1"/>
            <a:r>
              <a:rPr lang="en-US" altLang="zh-TW" dirty="0" smtClean="0"/>
              <a:t>Use/Not Use : Only “Use” can create test instance, other will be ignored</a:t>
            </a:r>
          </a:p>
          <a:p>
            <a:pPr lvl="1"/>
            <a:r>
              <a:rPr lang="en-US" altLang="zh-TW" dirty="0" smtClean="0"/>
              <a:t>Comment : For reference only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Test instance name : If it is duplicated, pattern validation tool will add “</a:t>
            </a:r>
            <a:r>
              <a:rPr lang="en-US" altLang="zh-TW" dirty="0" err="1" smtClean="0"/>
              <a:t>SheeName_Row</a:t>
            </a:r>
            <a:r>
              <a:rPr lang="en-US" altLang="zh-TW" dirty="0" smtClean="0"/>
              <a:t>#” as prefix.</a:t>
            </a:r>
          </a:p>
          <a:p>
            <a:pPr lvl="1"/>
            <a:r>
              <a:rPr lang="en-US" altLang="zh-TW" dirty="0" smtClean="0"/>
              <a:t>AI type : Only allow “Data log”,”1D”,”2D”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 logging setting : </a:t>
            </a:r>
            <a:r>
              <a:rPr lang="en-US" altLang="zh-TW" dirty="0" smtClean="0"/>
              <a:t>Only allow “NA”,” DFC (-0.01,-0.02)”,” 512 FC”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Timeset : new </a:t>
            </a:r>
            <a:r>
              <a:rPr lang="en-US" altLang="zh-TW" dirty="0" smtClean="0"/>
              <a:t>timeset name with version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SELSRAM_DSSC : source bites of SELSRAM_DSSC, and starts with “SELSRM”. </a:t>
            </a:r>
            <a:r>
              <a:rPr lang="en-US" altLang="zh-TW" sz="1200" dirty="0" smtClean="0">
                <a:solidFill>
                  <a:srgbClr val="3333FF"/>
                </a:solidFill>
              </a:rPr>
              <a:t>(Ex. SELSRMSSSSS)</a:t>
            </a:r>
            <a:endParaRPr lang="en-US" altLang="zh-TW" sz="1200" dirty="0" smtClean="0">
              <a:solidFill>
                <a:srgbClr val="3333FF"/>
              </a:solidFill>
            </a:endParaRPr>
          </a:p>
          <a:p>
            <a:pPr lvl="1"/>
            <a:r>
              <a:rPr lang="en-US" altLang="zh-TW" dirty="0" smtClean="0"/>
              <a:t>Voltage Category : DC spec in the test program and DC selector (LV/NV/HV)</a:t>
            </a:r>
          </a:p>
          <a:p>
            <a:pPr lvl="1"/>
            <a:r>
              <a:rPr lang="en-US" altLang="zh-TW" sz="1200" dirty="0" smtClean="0">
                <a:solidFill>
                  <a:srgbClr val="3333FF"/>
                </a:solidFill>
              </a:rPr>
              <a:t>(Ex. “</a:t>
            </a:r>
            <a:r>
              <a:rPr lang="en-US" altLang="zh-TW" sz="1200" dirty="0" err="1" smtClean="0">
                <a:solidFill>
                  <a:srgbClr val="3333FF"/>
                </a:solidFill>
              </a:rPr>
              <a:t>Sa_GFX_X_X_CSOC</a:t>
            </a:r>
            <a:r>
              <a:rPr lang="en-US" altLang="zh-TW" sz="1200" dirty="0" smtClean="0">
                <a:solidFill>
                  <a:srgbClr val="3333FF"/>
                </a:solidFill>
              </a:rPr>
              <a:t> LV)</a:t>
            </a:r>
            <a:endParaRPr lang="en-US" altLang="zh-TW" sz="1200" dirty="0" smtClean="0">
              <a:solidFill>
                <a:srgbClr val="3333FF"/>
              </a:solidFill>
            </a:endParaRPr>
          </a:p>
          <a:p>
            <a:pPr lvl="1"/>
            <a:r>
              <a:rPr lang="en-US" altLang="zh-TW" dirty="0" smtClean="0"/>
              <a:t>Pattern#</a:t>
            </a:r>
            <a:r>
              <a:rPr lang="zh-TW" altLang="en-US" dirty="0" smtClean="0"/>
              <a:t> </a:t>
            </a:r>
            <a:r>
              <a:rPr lang="en-US" altLang="zh-TW" dirty="0" smtClean="0"/>
              <a:t>: It can generic pattern name in dashboard or pattern name with date.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Format of AI Test Plan Sheet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36712"/>
            <a:ext cx="7200800" cy="10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Header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PIN : </a:t>
            </a:r>
            <a:r>
              <a:rPr lang="en-US" altLang="zh-TW" dirty="0" smtClean="0"/>
              <a:t>It can be pin in pin map or s</a:t>
            </a:r>
            <a:r>
              <a:rPr lang="en-US" dirty="0" smtClean="0"/>
              <a:t>ymbol in AC spec</a:t>
            </a:r>
            <a:endParaRPr lang="en-US" altLang="zh-TW" dirty="0"/>
          </a:p>
          <a:p>
            <a:pPr lvl="2"/>
            <a:r>
              <a:rPr lang="en-US" altLang="zh-TW" dirty="0" smtClean="0"/>
              <a:t>Start/Stop/Step : It can be number or number with unit. </a:t>
            </a:r>
            <a:r>
              <a:rPr lang="en-US" altLang="zh-TW" sz="1200" dirty="0" smtClean="0">
                <a:solidFill>
                  <a:srgbClr val="3333FF"/>
                </a:solidFill>
              </a:rPr>
              <a:t>(Voltage(V) for pin only and Frequency</a:t>
            </a:r>
            <a:r>
              <a:rPr lang="en-US" altLang="zh-TW" sz="1200" dirty="0" smtClean="0">
                <a:solidFill>
                  <a:srgbClr val="3333FF"/>
                </a:solidFill>
              </a:rPr>
              <a:t>(</a:t>
            </a:r>
            <a:r>
              <a:rPr lang="en-US" sz="1200" dirty="0" smtClean="0">
                <a:solidFill>
                  <a:srgbClr val="3333FF"/>
                </a:solidFill>
              </a:rPr>
              <a:t>Hz</a:t>
            </a:r>
            <a:r>
              <a:rPr lang="en-US" altLang="zh-TW" sz="1200" dirty="0" smtClean="0">
                <a:solidFill>
                  <a:srgbClr val="3333FF"/>
                </a:solidFill>
              </a:rPr>
              <a:t>) for AC only</a:t>
            </a:r>
            <a:r>
              <a:rPr lang="en-US" altLang="zh-TW" sz="1200" dirty="0" smtClean="0">
                <a:solidFill>
                  <a:srgbClr val="3333FF"/>
                </a:solidFill>
              </a:rPr>
              <a:t>)</a:t>
            </a:r>
            <a:endParaRPr lang="en-US" altLang="zh-TW" sz="1200" dirty="0">
              <a:solidFill>
                <a:srgbClr val="3333FF"/>
              </a:solidFill>
            </a:endParaRPr>
          </a:p>
          <a:p>
            <a:pPr lvl="1"/>
            <a:r>
              <a:rPr lang="en-US" altLang="zh-TW" dirty="0" smtClean="0"/>
              <a:t>Order :Define the sequence of shmoo. If it is empty, the sequence will follow the left to right.  </a:t>
            </a:r>
            <a:r>
              <a:rPr lang="en-US" altLang="zh-TW" sz="1200" dirty="0">
                <a:solidFill>
                  <a:srgbClr val="3333FF"/>
                </a:solidFill>
              </a:rPr>
              <a:t>(Ex. VDD_ECPU,VDD_PCPU)</a:t>
            </a:r>
            <a:endParaRPr lang="en-US" altLang="zh-TW" sz="1200" dirty="0">
              <a:solidFill>
                <a:srgbClr val="3333FF"/>
              </a:solidFill>
            </a:endParaRPr>
          </a:p>
          <a:p>
            <a:pPr lvl="1"/>
            <a:r>
              <a:rPr lang="en-US" altLang="zh-TW" dirty="0" smtClean="0"/>
              <a:t>Search : Define the test method of shmoo.</a:t>
            </a:r>
            <a:r>
              <a:rPr lang="en-US" altLang="zh-TW" dirty="0" smtClean="0">
                <a:solidFill>
                  <a:srgbClr val="3333FF"/>
                </a:solidFill>
              </a:rPr>
              <a:t> </a:t>
            </a:r>
            <a:r>
              <a:rPr lang="en-US" altLang="zh-TW" sz="1200" dirty="0" smtClean="0">
                <a:solidFill>
                  <a:srgbClr val="3333FF"/>
                </a:solidFill>
              </a:rPr>
              <a:t>(Ex. </a:t>
            </a:r>
            <a:r>
              <a:rPr lang="en-US" altLang="zh-TW" sz="1200" dirty="0" smtClean="0">
                <a:solidFill>
                  <a:srgbClr val="3333FF"/>
                </a:solidFill>
              </a:rPr>
              <a:t>2D shmoo =&gt; </a:t>
            </a:r>
            <a:r>
              <a:rPr lang="en-US" sz="1200" dirty="0" smtClean="0">
                <a:solidFill>
                  <a:srgbClr val="3333FF"/>
                </a:solidFill>
              </a:rPr>
              <a:t>Jump </a:t>
            </a:r>
            <a:r>
              <a:rPr lang="en-US" sz="1200" dirty="0">
                <a:solidFill>
                  <a:srgbClr val="3333FF"/>
                </a:solidFill>
              </a:rPr>
              <a:t>2;Linear</a:t>
            </a:r>
            <a:r>
              <a:rPr lang="en-US" altLang="zh-TW" sz="1200" dirty="0" smtClean="0">
                <a:solidFill>
                  <a:srgbClr val="3333FF"/>
                </a:solidFill>
              </a:rPr>
              <a:t>)</a:t>
            </a:r>
            <a:endParaRPr lang="en-US" altLang="zh-TW" sz="1200" dirty="0">
              <a:solidFill>
                <a:srgbClr val="3333FF"/>
              </a:solidFill>
            </a:endParaRPr>
          </a:p>
          <a:p>
            <a:pPr lvl="1"/>
            <a:r>
              <a:rPr lang="en-US" altLang="zh-TW" dirty="0"/>
              <a:t>Temp. </a:t>
            </a:r>
            <a:r>
              <a:rPr lang="en-US" altLang="zh-TW" dirty="0" smtClean="0"/>
              <a:t>Condition (TBD)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Format of </a:t>
            </a:r>
            <a:r>
              <a:rPr lang="en-US" altLang="zh-TW" dirty="0"/>
              <a:t>AI Test Plan </a:t>
            </a:r>
            <a:r>
              <a:rPr lang="en-US" altLang="zh-TW" dirty="0" smtClean="0"/>
              <a:t>Sheet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19" y="1242794"/>
            <a:ext cx="7266361" cy="1280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9918" y="1556792"/>
            <a:ext cx="761762" cy="23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861" y="148841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Check S</a:t>
            </a:r>
            <a:r>
              <a:rPr lang="en-US" altLang="zh-TW" dirty="0" smtClean="0"/>
              <a:t>yntax </a:t>
            </a:r>
            <a:r>
              <a:rPr lang="en-US" altLang="zh-TW" dirty="0"/>
              <a:t>for </a:t>
            </a:r>
            <a:r>
              <a:rPr lang="en-US" altLang="zh-TW" dirty="0" smtClean="0"/>
              <a:t>“Use/Not Use”</a:t>
            </a:r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Check </a:t>
            </a:r>
            <a:r>
              <a:rPr lang="en-US" altLang="zh-TW" dirty="0"/>
              <a:t>Syntax for “AI type</a:t>
            </a:r>
            <a:r>
              <a:rPr lang="en-US" altLang="zh-TW" dirty="0" smtClean="0"/>
              <a:t>”</a:t>
            </a:r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for </a:t>
            </a:r>
            <a:r>
              <a:rPr lang="en-US" altLang="zh-TW" dirty="0"/>
              <a:t>AI Test Plan </a:t>
            </a:r>
            <a:r>
              <a:rPr lang="en-US" altLang="zh-TW" dirty="0" smtClean="0"/>
              <a:t>Sheet</a:t>
            </a:r>
            <a:endParaRPr lang="zh-TW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14" y="1852119"/>
            <a:ext cx="8229600" cy="580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14" y="2742266"/>
            <a:ext cx="8229600" cy="3624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8818" y="2238648"/>
            <a:ext cx="918846" cy="194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14" y="4342395"/>
            <a:ext cx="8229600" cy="580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18" y="5234138"/>
            <a:ext cx="8229600" cy="3624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59832" y="4728923"/>
            <a:ext cx="918846" cy="194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yne-ppt-template-wide_final">
  <a:themeElements>
    <a:clrScheme name="Custom 20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4"/>
      </a:accent6>
      <a:hlink>
        <a:srgbClr val="224186"/>
      </a:hlink>
      <a:folHlink>
        <a:srgbClr val="5D176A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2" id="{170483F9-DB3A-9B40-811C-8AB3A2C6DAA4}" vid="{DF73B366-5E7A-D947-9831-EC06D64A9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605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.AppleSystemUIFont</vt:lpstr>
      <vt:lpstr>新細明體</vt:lpstr>
      <vt:lpstr>Arial</vt:lpstr>
      <vt:lpstr>Calibri</vt:lpstr>
      <vt:lpstr>Times New Roman</vt:lpstr>
      <vt:lpstr>Verdana</vt:lpstr>
      <vt:lpstr>Teradyne-ppt-template-wide_final</vt:lpstr>
      <vt:lpstr>     Debug Plan Checker Introduction</vt:lpstr>
      <vt:lpstr>Scope</vt:lpstr>
      <vt:lpstr>Work Flow in Debug Plan   </vt:lpstr>
      <vt:lpstr>Sheet in Debug Plan   </vt:lpstr>
      <vt:lpstr>Format Pattern Dashboard</vt:lpstr>
      <vt:lpstr>Check for Pattern Dashboard</vt:lpstr>
      <vt:lpstr>Format of AI Test Plan Sheet</vt:lpstr>
      <vt:lpstr>Format of AI Test Plan Sheet</vt:lpstr>
      <vt:lpstr>Check for AI Test Plan Sheet</vt:lpstr>
      <vt:lpstr>Check for AI Test Plan Sheet</vt:lpstr>
      <vt:lpstr>Check for AI Test Plan Sheet</vt:lpstr>
      <vt:lpstr>Check for AI Test Plan Sheet</vt:lpstr>
      <vt:lpstr>Check for AI Test Plan Sheet</vt:lpstr>
    </vt:vector>
  </TitlesOfParts>
  <Company>TSMC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李家揚</dc:creator>
  <cp:lastModifiedBy>Jeff Li</cp:lastModifiedBy>
  <cp:revision>93</cp:revision>
  <dcterms:created xsi:type="dcterms:W3CDTF">2020-09-01T04:01:03Z</dcterms:created>
  <dcterms:modified xsi:type="dcterms:W3CDTF">2022-09-23T09:23:56Z</dcterms:modified>
</cp:coreProperties>
</file>