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384" r:id="rId3"/>
    <p:sldId id="312" r:id="rId4"/>
    <p:sldId id="313" r:id="rId5"/>
    <p:sldId id="314" r:id="rId6"/>
    <p:sldId id="383" r:id="rId7"/>
    <p:sldId id="380" r:id="rId8"/>
    <p:sldId id="381" r:id="rId9"/>
    <p:sldId id="382" r:id="rId10"/>
    <p:sldId id="341" r:id="rId11"/>
    <p:sldId id="342" r:id="rId12"/>
    <p:sldId id="361" r:id="rId13"/>
    <p:sldId id="378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72246E97-6F8A-49AA-A2A8-F6BB148A3645}">
          <p14:sldIdLst>
            <p14:sldId id="256"/>
            <p14:sldId id="381"/>
            <p14:sldId id="312"/>
            <p14:sldId id="313"/>
            <p14:sldId id="314"/>
          </p14:sldIdLst>
        </p14:section>
        <p14:section name="Basic" id="{74D6CBF2-9BE1-4880-89A6-556C6EEE0A5E}">
          <p14:sldIdLst>
            <p14:sldId id="341"/>
            <p14:sldId id="342"/>
            <p14:sldId id="361"/>
            <p14:sldId id="367"/>
          </p14:sldIdLst>
        </p14:section>
        <p14:section name="Scan&amp;Mbist" id="{2319FD26-D7C1-4FA3-8FF4-0216684B4E21}">
          <p14:sldIdLst>
            <p14:sldId id="337"/>
          </p14:sldIdLst>
        </p14:section>
        <p14:section name="LDO/Acore" id="{C2ECFBE3-21E6-43C2-8F7B-2A601BDE7668}">
          <p14:sldIdLst>
            <p14:sldId id="369"/>
            <p14:sldId id="370"/>
            <p14:sldId id="371"/>
            <p14:sldId id="372"/>
            <p14:sldId id="375"/>
            <p14:sldId id="374"/>
          </p14:sldIdLst>
        </p14:section>
        <p14:section name="OTP" id="{B4771CAD-4E74-445A-9CD3-0C8F084A5274}">
          <p14:sldIdLst>
            <p14:sldId id="379"/>
            <p14:sldId id="378"/>
            <p14:sldId id="3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CC"/>
    <a:srgbClr val="FF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75" autoAdjust="0"/>
    <p:restoredTop sz="95543" autoAdjust="0"/>
  </p:normalViewPr>
  <p:slideViewPr>
    <p:cSldViewPr>
      <p:cViewPr varScale="1">
        <p:scale>
          <a:sx n="107" d="100"/>
          <a:sy n="107" d="100"/>
        </p:scale>
        <p:origin x="-17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84F9F-DCC3-447B-A37B-02B1BB31EFE5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F5FE7-50A7-45D0-9F00-FAD0FC6DB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260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F5FE7-50A7-45D0-9F00-FAD0FC6DB3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517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8572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2648" y="1947672"/>
            <a:ext cx="8686800" cy="6858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1723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8572" cy="6864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03854"/>
            <a:ext cx="3928017" cy="33879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8418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8572" cy="6864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03853"/>
            <a:ext cx="4128739" cy="2618488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7853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" y="0"/>
            <a:ext cx="9148572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1349830"/>
            <a:ext cx="8686800" cy="4731657"/>
          </a:xfrm>
        </p:spPr>
        <p:txBody>
          <a:bodyPr/>
          <a:lstStyle>
            <a:lvl1pPr>
              <a:buClr>
                <a:schemeClr val="accent4"/>
              </a:buClr>
              <a:defRPr>
                <a:solidFill>
                  <a:schemeClr val="bg1"/>
                </a:solidFill>
              </a:defRPr>
            </a:lvl1pPr>
            <a:lvl2pPr marL="522288" indent="-288925">
              <a:buClr>
                <a:schemeClr val="accent3"/>
              </a:buClr>
              <a:tabLst/>
              <a:defRPr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085" y="6444343"/>
            <a:ext cx="5834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5877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085" y="6444343"/>
            <a:ext cx="57694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2669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9" y="0"/>
            <a:ext cx="9139943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2648" y="1947672"/>
            <a:ext cx="8686800" cy="6858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228601" y="6491542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2649" y="2898648"/>
            <a:ext cx="5808663" cy="7921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9230495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ictur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60"/>
            <a:ext cx="9145014" cy="68572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066800"/>
            <a:ext cx="8686800" cy="4784726"/>
          </a:xfrm>
        </p:spPr>
        <p:txBody>
          <a:bodyPr/>
          <a:lstStyle>
            <a:lvl1pPr>
              <a:buClr>
                <a:schemeClr val="accent3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699771" y="6491542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4B1176-1CAD-432B-B52A-AD1A82855C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63394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78461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1772"/>
            <a:ext cx="8686800" cy="4978400"/>
          </a:xfrm>
        </p:spPr>
        <p:txBody>
          <a:bodyPr/>
          <a:lstStyle>
            <a:lvl1pPr marL="288925" indent="-288925">
              <a:tabLst/>
              <a:defRPr sz="2200"/>
            </a:lvl1pPr>
            <a:lvl2pPr marL="577850" indent="-288925">
              <a:buClr>
                <a:schemeClr val="accent2"/>
              </a:buClr>
              <a:buFont typeface=".AppleSystemUIFont" charset="-120"/>
              <a:buChar char="–"/>
              <a:tabLst/>
              <a:defRPr sz="1600"/>
            </a:lvl2pPr>
            <a:lvl3pPr marL="801688" indent="-223838">
              <a:buClr>
                <a:schemeClr val="accent6"/>
              </a:buClr>
              <a:tabLst/>
              <a:defRPr sz="1600"/>
            </a:lvl3pPr>
            <a:lvl4pPr marL="1035050" indent="-233363">
              <a:tabLst/>
              <a:defRPr sz="1400"/>
            </a:lvl4pPr>
            <a:lvl5pPr marL="1143000" indent="-228600"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28600" y="292364"/>
            <a:ext cx="8686800" cy="748125"/>
          </a:xfrm>
          <a:prstGeom prst="rect">
            <a:avLst/>
          </a:prstGeo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085" y="6444343"/>
            <a:ext cx="57367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681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6144"/>
            <a:ext cx="8686800" cy="7075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086" y="6444343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435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2999"/>
            <a:ext cx="4114800" cy="5120640"/>
          </a:xfrm>
        </p:spPr>
        <p:txBody>
          <a:bodyPr>
            <a:normAutofit/>
          </a:bodyPr>
          <a:lstStyle>
            <a:lvl1pPr>
              <a:defRPr sz="2000"/>
            </a:lvl1pPr>
            <a:lvl2pPr marL="574675" indent="-112713">
              <a:tabLst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2999"/>
            <a:ext cx="4114800" cy="51206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28600" y="289249"/>
            <a:ext cx="86868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085" y="6444343"/>
            <a:ext cx="57694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791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973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958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9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10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" y="2"/>
            <a:ext cx="9148571" cy="6864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010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791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5712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300658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06286"/>
            <a:ext cx="8686800" cy="496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086" y="6444343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962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 cap="none">
          <a:solidFill>
            <a:schemeClr val="accent2"/>
          </a:solidFill>
          <a:latin typeface="Calibri" charset="0"/>
          <a:ea typeface="Calibri" charset="0"/>
          <a:cs typeface="Calibri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tabLst/>
        <a:defRPr sz="22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522288" indent="-28892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.AppleSystemUIFont" charset="-120"/>
        <a:buChar char="–"/>
        <a:tabLst/>
        <a:defRPr sz="18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746125" indent="-2238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/>
        <a:defRPr sz="16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035050" indent="-233363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tabLst/>
        <a:defRPr sz="14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defRPr sz="16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PMIC T-</a:t>
            </a:r>
            <a:r>
              <a:rPr lang="en-US" sz="3200" dirty="0" err="1" smtClean="0"/>
              <a:t>Autogen</a:t>
            </a:r>
            <a:r>
              <a:rPr lang="en-US" sz="3200" dirty="0" smtClean="0"/>
              <a:t> Introduction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Jeff Li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T-</a:t>
            </a:r>
            <a:r>
              <a:rPr lang="en-US" altLang="zh-TW" dirty="0" err="1"/>
              <a:t>Autogen</a:t>
            </a:r>
            <a:r>
              <a:rPr lang="en-US" altLang="zh-TW" dirty="0"/>
              <a:t> will use “</a:t>
            </a:r>
            <a:r>
              <a:rPr lang="en-US" altLang="zh-TW" dirty="0" err="1"/>
              <a:t>VDD_Levels</a:t>
            </a:r>
            <a:r>
              <a:rPr lang="en-US" altLang="zh-TW" dirty="0"/>
              <a:t>” sheet in test plan to generate global Specs, including LV/NV/HV/HV2 and power sequence for power </a:t>
            </a:r>
            <a:r>
              <a:rPr lang="en-US" altLang="zh-TW" dirty="0" smtClean="0"/>
              <a:t>up.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Other Specified </a:t>
            </a:r>
            <a:r>
              <a:rPr lang="en-US" altLang="zh-TW" dirty="0"/>
              <a:t>Global </a:t>
            </a:r>
            <a:r>
              <a:rPr lang="en-US" altLang="zh-TW" dirty="0" smtClean="0"/>
              <a:t>Specs</a:t>
            </a:r>
            <a:endParaRPr lang="zh-TW" altLang="zh-TW" dirty="0"/>
          </a:p>
          <a:p>
            <a:pPr lvl="1"/>
            <a:r>
              <a:rPr lang="en-US" altLang="zh-TW" sz="1600" dirty="0" err="1"/>
              <a:t>SCAN_Speed</a:t>
            </a:r>
            <a:r>
              <a:rPr lang="en-US" altLang="zh-TW" sz="1600" dirty="0"/>
              <a:t> : 16000000 (hardcode)</a:t>
            </a:r>
            <a:endParaRPr lang="zh-TW" altLang="zh-TW" sz="1600" dirty="0"/>
          </a:p>
          <a:p>
            <a:pPr lvl="1"/>
            <a:r>
              <a:rPr lang="en-US" altLang="zh-TW" sz="1600" dirty="0" err="1"/>
              <a:t>SCAN_Period</a:t>
            </a:r>
            <a:r>
              <a:rPr lang="en-US" altLang="zh-TW" sz="1600" dirty="0"/>
              <a:t> : =1/_</a:t>
            </a:r>
            <a:r>
              <a:rPr lang="en-US" altLang="zh-TW" sz="1600" dirty="0" err="1"/>
              <a:t>SCAN_Speed</a:t>
            </a:r>
            <a:endParaRPr lang="zh-TW" altLang="zh-TW" sz="1600" dirty="0"/>
          </a:p>
          <a:p>
            <a:pPr lvl="1"/>
            <a:r>
              <a:rPr lang="en-US" altLang="zh-TW" sz="1600" dirty="0" err="1"/>
              <a:t>Mbist_Speed</a:t>
            </a:r>
            <a:r>
              <a:rPr lang="en-US" altLang="zh-TW" sz="1600" dirty="0"/>
              <a:t> : 16000000 (</a:t>
            </a:r>
            <a:r>
              <a:rPr lang="en-US" altLang="zh-TW" sz="1600" dirty="0" smtClean="0"/>
              <a:t>hardcode)</a:t>
            </a:r>
            <a:endParaRPr lang="en-US" altLang="zh-TW" sz="1600" dirty="0"/>
          </a:p>
          <a:p>
            <a:pPr lvl="1"/>
            <a:r>
              <a:rPr lang="en-US" altLang="zh-TW" sz="1600" dirty="0" err="1" smtClean="0"/>
              <a:t>Mbist_Period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: =1/_</a:t>
            </a:r>
            <a:r>
              <a:rPr lang="en-US" altLang="zh-TW" sz="1600" dirty="0" err="1"/>
              <a:t>Mbist_Speed</a:t>
            </a:r>
            <a:r>
              <a:rPr lang="en-US" altLang="zh-TW" sz="160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Global </a:t>
            </a:r>
            <a:r>
              <a:rPr lang="en-US" altLang="zh-TW" dirty="0" smtClean="0"/>
              <a:t>Specs</a:t>
            </a:r>
            <a:endParaRPr lang="zh-TW" alt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490" y="2560955"/>
            <a:ext cx="5883910" cy="10966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2483404" y="2221468"/>
            <a:ext cx="1859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VDD_Levels</a:t>
            </a:r>
            <a:r>
              <a:rPr lang="en-US" altLang="zh-TW" dirty="0" smtClean="0"/>
              <a:t> sheet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76790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T-</a:t>
            </a:r>
            <a:r>
              <a:rPr lang="en-US" altLang="zh-TW" dirty="0" err="1"/>
              <a:t>Autogen</a:t>
            </a:r>
            <a:r>
              <a:rPr lang="en-US" altLang="zh-TW" dirty="0"/>
              <a:t> will use “</a:t>
            </a:r>
            <a:r>
              <a:rPr lang="en-US" altLang="zh-TW" dirty="0" err="1"/>
              <a:t>VDD_Levels</a:t>
            </a:r>
            <a:r>
              <a:rPr lang="en-US" altLang="zh-TW" dirty="0"/>
              <a:t>” sheet in test plan to generate DC </a:t>
            </a:r>
            <a:r>
              <a:rPr lang="en-US" altLang="zh-TW" dirty="0" smtClean="0"/>
              <a:t>Specs/Level Sheet.</a:t>
            </a:r>
          </a:p>
          <a:p>
            <a:pPr lvl="1"/>
            <a:r>
              <a:rPr lang="en-US" altLang="zh-TW" dirty="0" smtClean="0"/>
              <a:t>Default </a:t>
            </a:r>
            <a:r>
              <a:rPr lang="en-US" altLang="zh-TW" dirty="0"/>
              <a:t>categories </a:t>
            </a:r>
            <a:r>
              <a:rPr lang="en-US" altLang="zh-TW" dirty="0" smtClean="0"/>
              <a:t>: </a:t>
            </a:r>
            <a:r>
              <a:rPr lang="en-US" altLang="zh-TW" dirty="0"/>
              <a:t>Common, IDS, Conti, Leakage, </a:t>
            </a:r>
            <a:r>
              <a:rPr lang="en-US" altLang="zh-TW" dirty="0" err="1"/>
              <a:t>nWire</a:t>
            </a:r>
            <a:r>
              <a:rPr lang="en-US" altLang="zh-TW" dirty="0"/>
              <a:t>, Scan, </a:t>
            </a:r>
            <a:r>
              <a:rPr lang="en-US" altLang="zh-TW" dirty="0" err="1"/>
              <a:t>BScan</a:t>
            </a:r>
            <a:r>
              <a:rPr lang="en-US" altLang="zh-TW" dirty="0"/>
              <a:t>, Mbist, Analog DC </a:t>
            </a:r>
            <a:r>
              <a:rPr lang="en-US" altLang="zh-TW" dirty="0" smtClean="0"/>
              <a:t>Categories.</a:t>
            </a:r>
          </a:p>
          <a:p>
            <a:pPr lvl="1"/>
            <a:r>
              <a:rPr lang="en-US" altLang="zh-TW" dirty="0" smtClean="0"/>
              <a:t>If </a:t>
            </a:r>
            <a:r>
              <a:rPr lang="en-US" altLang="zh-TW" dirty="0"/>
              <a:t>user want to modify original DC spec or to create new DC spec, user can use “</a:t>
            </a:r>
            <a:r>
              <a:rPr lang="en-US" altLang="zh-TW" dirty="0" err="1"/>
              <a:t>POWER_OverWrite</a:t>
            </a:r>
            <a:r>
              <a:rPr lang="en-US" altLang="zh-TW" dirty="0"/>
              <a:t>” to generate DC Spec/Level Sheet</a:t>
            </a:r>
            <a:r>
              <a:rPr lang="en-US" altLang="zh-TW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DC Specs / Level Sheet</a:t>
            </a:r>
            <a:endParaRPr lang="zh-TW" altLang="en-US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4817"/>
          <a:stretch/>
        </p:blipFill>
        <p:spPr bwMode="auto">
          <a:xfrm>
            <a:off x="521971" y="3517374"/>
            <a:ext cx="8382000" cy="826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4"/>
          <p:cNvSpPr/>
          <p:nvPr/>
        </p:nvSpPr>
        <p:spPr>
          <a:xfrm>
            <a:off x="512446" y="3660249"/>
            <a:ext cx="2676524" cy="1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4888468"/>
            <a:ext cx="8640000" cy="98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545185" y="5953125"/>
            <a:ext cx="562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Power_overwrite</a:t>
            </a:r>
            <a:r>
              <a:rPr lang="en-US" altLang="zh-TW" dirty="0" smtClean="0"/>
              <a:t> will change from formula to fixed value. </a:t>
            </a:r>
            <a:endParaRPr lang="zh-TW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" y="4507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DC spec</a:t>
            </a:r>
            <a:endParaRPr lang="zh-TW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50720" y="4812268"/>
            <a:ext cx="51054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7132320" y="4812268"/>
            <a:ext cx="17820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Rectangle 21"/>
          <p:cNvSpPr/>
          <p:nvPr/>
        </p:nvSpPr>
        <p:spPr>
          <a:xfrm>
            <a:off x="3703320" y="4439364"/>
            <a:ext cx="1412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formula </a:t>
            </a:r>
            <a:r>
              <a:rPr lang="en-US" altLang="zh-TW" dirty="0" smtClean="0"/>
              <a:t>base</a:t>
            </a:r>
            <a:endParaRPr lang="zh-TW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7665720" y="4439364"/>
            <a:ext cx="673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Fixed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32519" y="3209925"/>
            <a:ext cx="1982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POWER_OverWrite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5028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73" y="2791119"/>
            <a:ext cx="5224462" cy="955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“</a:t>
            </a:r>
            <a:r>
              <a:rPr lang="en-US" altLang="zh-TW" dirty="0" err="1"/>
              <a:t>IO_Levels</a:t>
            </a:r>
            <a:r>
              <a:rPr lang="en-US" altLang="zh-TW" dirty="0" smtClean="0"/>
              <a:t>” sheet will</a:t>
            </a:r>
          </a:p>
          <a:p>
            <a:pPr lvl="1"/>
            <a:r>
              <a:rPr lang="en-US" altLang="zh-TW" dirty="0" smtClean="0"/>
              <a:t>Add level rows for IO pins.</a:t>
            </a:r>
          </a:p>
          <a:p>
            <a:pPr lvl="1"/>
            <a:r>
              <a:rPr lang="en-US" altLang="zh-TW" dirty="0" smtClean="0"/>
              <a:t>Generate Pin group by Domain column (ex. VDDIO)</a:t>
            </a:r>
          </a:p>
          <a:p>
            <a:pPr lvl="1"/>
            <a:endParaRPr lang="en-US" altLang="zh-TW" sz="1800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sz="1800" dirty="0"/>
          </a:p>
          <a:p>
            <a:pPr lvl="1"/>
            <a:endParaRPr lang="en-US" altLang="zh-TW" dirty="0" smtClean="0"/>
          </a:p>
          <a:p>
            <a:pPr lvl="1"/>
            <a:endParaRPr lang="en-US" altLang="zh-TW" sz="1800" dirty="0"/>
          </a:p>
          <a:p>
            <a:pPr lvl="1"/>
            <a:endParaRPr lang="en-US" altLang="zh-TW" dirty="0" smtClean="0"/>
          </a:p>
          <a:p>
            <a:pPr lvl="1"/>
            <a:endParaRPr lang="en-US" altLang="zh-TW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DC Specs / Level Sheet</a:t>
            </a:r>
            <a:endParaRPr lang="zh-TW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4850" y="3859530"/>
            <a:ext cx="12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Level sheet</a:t>
            </a:r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590800" y="2438400"/>
            <a:ext cx="1294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</a:schemeClr>
                </a:solidFill>
              </a:rPr>
              <a:t>Level </a:t>
            </a:r>
            <a:r>
              <a:rPr lang="en-US" altLang="zh-TW" sz="1200" dirty="0" smtClean="0">
                <a:solidFill>
                  <a:schemeClr val="tx1">
                    <a:lumMod val="50000"/>
                  </a:schemeClr>
                </a:solidFill>
              </a:rPr>
              <a:t>sheet</a:t>
            </a:r>
            <a:r>
              <a:rPr lang="zh-TW" altLang="en-US" sz="1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TW" sz="1200" dirty="0" smtClean="0">
                <a:solidFill>
                  <a:schemeClr val="tx1">
                    <a:lumMod val="50000"/>
                  </a:schemeClr>
                </a:solidFill>
              </a:rPr>
              <a:t>Name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43200" y="2667000"/>
            <a:ext cx="207169" cy="199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286000" y="2932927"/>
            <a:ext cx="39624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48425" y="3004927"/>
            <a:ext cx="2071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684169" y="2856727"/>
            <a:ext cx="2155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chemeClr val="tx1">
                    <a:lumMod val="50000"/>
                  </a:schemeClr>
                </a:solidFill>
              </a:rPr>
              <a:t>V</a:t>
            </a:r>
            <a:r>
              <a:rPr lang="en-US" altLang="zh-TW" sz="1200" dirty="0" smtClean="0">
                <a:solidFill>
                  <a:schemeClr val="tx1">
                    <a:lumMod val="50000"/>
                  </a:schemeClr>
                </a:solidFill>
              </a:rPr>
              <a:t>alid headers </a:t>
            </a:r>
            <a:r>
              <a:rPr lang="en-US" altLang="zh-TW" sz="1200" dirty="0" smtClean="0">
                <a:solidFill>
                  <a:schemeClr val="tx1">
                    <a:lumMod val="50000"/>
                  </a:schemeClr>
                </a:solidFill>
              </a:rPr>
              <a:t>are  </a:t>
            </a:r>
            <a:r>
              <a:rPr lang="en-US" altLang="zh-TW" sz="1200" dirty="0" err="1" smtClean="0">
                <a:solidFill>
                  <a:schemeClr val="tx1">
                    <a:lumMod val="50000"/>
                  </a:schemeClr>
                </a:solidFill>
              </a:rPr>
              <a:t>Domain,VDD,VIH,VIL,VOH,VOL</a:t>
            </a:r>
            <a:r>
              <a:rPr lang="en-US" altLang="zh-TW" sz="1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TW" sz="12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zh-TW" alt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4850" y="2438400"/>
            <a:ext cx="108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IO_Levels</a:t>
            </a:r>
            <a:endParaRPr lang="zh-TW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91000"/>
            <a:ext cx="2438400" cy="237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759" y="4286905"/>
            <a:ext cx="1748674" cy="2258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163392" y="3859530"/>
            <a:ext cx="11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Pin Group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731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3272972"/>
            <a:ext cx="8686800" cy="4608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2800" dirty="0" smtClean="0"/>
              <a:t>Backup</a:t>
            </a:r>
            <a:endParaRPr lang="zh-TW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38659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AC </a:t>
            </a:r>
            <a:r>
              <a:rPr lang="en-US" altLang="zh-TW" dirty="0"/>
              <a:t>category generation rule : </a:t>
            </a:r>
            <a:endParaRPr lang="en-US" altLang="zh-TW" dirty="0" smtClean="0"/>
          </a:p>
          <a:p>
            <a:pPr lvl="1"/>
            <a:r>
              <a:rPr lang="en-US" altLang="zh-TW" dirty="0"/>
              <a:t>Free Running Clock variable : T-</a:t>
            </a:r>
            <a:r>
              <a:rPr lang="en-US" altLang="zh-TW" dirty="0" err="1"/>
              <a:t>Autogen</a:t>
            </a:r>
            <a:r>
              <a:rPr lang="en-US" altLang="zh-TW" dirty="0"/>
              <a:t> will generate by “</a:t>
            </a:r>
            <a:r>
              <a:rPr lang="en-US" altLang="zh-TW" dirty="0" err="1"/>
              <a:t>FreeRunningClock</a:t>
            </a:r>
            <a:r>
              <a:rPr lang="en-US" altLang="zh-TW" dirty="0"/>
              <a:t>” in </a:t>
            </a:r>
            <a:r>
              <a:rPr lang="en-US" altLang="zh-TW" dirty="0" smtClean="0"/>
              <a:t>Settings\Basic\nWire_and_relay</a:t>
            </a:r>
            <a:r>
              <a:rPr lang="en-US" altLang="zh-TW" dirty="0"/>
              <a:t>_[ProjectName].xlsx</a:t>
            </a:r>
            <a:endParaRPr lang="zh-TW" altLang="zh-TW" dirty="0"/>
          </a:p>
          <a:p>
            <a:pPr lvl="1"/>
            <a:r>
              <a:rPr lang="en-US" altLang="zh-TW" dirty="0"/>
              <a:t>TimeSet </a:t>
            </a:r>
            <a:r>
              <a:rPr lang="en-US" altLang="zh-TW" dirty="0" smtClean="0"/>
              <a:t>variable : </a:t>
            </a:r>
            <a:r>
              <a:rPr lang="en-US" altLang="zh-TW" dirty="0"/>
              <a:t>T-</a:t>
            </a:r>
            <a:r>
              <a:rPr lang="en-US" altLang="zh-TW" dirty="0" err="1"/>
              <a:t>Autogen</a:t>
            </a:r>
            <a:r>
              <a:rPr lang="en-US" altLang="zh-TW" dirty="0"/>
              <a:t> will follow SOC rule to add customized variable into AC spec by </a:t>
            </a:r>
            <a:r>
              <a:rPr lang="en-US" altLang="zh-TW" dirty="0" err="1" smtClean="0"/>
              <a:t>TimeSet</a:t>
            </a:r>
            <a:r>
              <a:rPr lang="en-US" altLang="zh-TW" dirty="0"/>
              <a:t>.</a:t>
            </a:r>
            <a:endParaRPr lang="zh-TW" altLang="zh-TW" dirty="0"/>
          </a:p>
          <a:p>
            <a:pPr lvl="1"/>
            <a:endParaRPr lang="en-US" altLang="zh-TW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 Specs</a:t>
            </a:r>
            <a:endParaRPr lang="zh-TW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55650" y="4141592"/>
            <a:ext cx="7550150" cy="2201862"/>
            <a:chOff x="538163" y="4787900"/>
            <a:chExt cx="7550150" cy="2519362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163" y="4787900"/>
              <a:ext cx="7550150" cy="2519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4"/>
            <p:cNvSpPr/>
            <p:nvPr/>
          </p:nvSpPr>
          <p:spPr>
            <a:xfrm>
              <a:off x="538163" y="5905500"/>
              <a:ext cx="2576512" cy="13636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5"/>
          <p:cNvSpPr txBox="1"/>
          <p:nvPr/>
        </p:nvSpPr>
        <p:spPr>
          <a:xfrm>
            <a:off x="3409950" y="5247382"/>
            <a:ext cx="5276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0000"/>
                </a:solidFill>
              </a:rPr>
              <a:t>Follow SOC rule. </a:t>
            </a:r>
          </a:p>
          <a:p>
            <a:pPr marL="228600" indent="-228600">
              <a:buAutoNum type="arabicPeriod"/>
            </a:pPr>
            <a:r>
              <a:rPr lang="en-US" altLang="zh-TW" sz="1400" dirty="0" smtClean="0">
                <a:solidFill>
                  <a:srgbClr val="000000"/>
                </a:solidFill>
              </a:rPr>
              <a:t>Skip at least 1 line after the last </a:t>
            </a:r>
            <a:r>
              <a:rPr lang="en-US" altLang="zh-TW" sz="1400" dirty="0" err="1" smtClean="0">
                <a:solidFill>
                  <a:srgbClr val="000000"/>
                </a:solidFill>
              </a:rPr>
              <a:t>tset</a:t>
            </a:r>
            <a:r>
              <a:rPr lang="en-US" altLang="zh-TW" sz="1400" dirty="0" smtClean="0">
                <a:solidFill>
                  <a:srgbClr val="000000"/>
                </a:solidFill>
              </a:rPr>
              <a:t> line</a:t>
            </a:r>
          </a:p>
          <a:p>
            <a:pPr marL="228600" indent="-228600">
              <a:buAutoNum type="arabicPeriod"/>
            </a:pPr>
            <a:r>
              <a:rPr lang="en-US" altLang="zh-TW" sz="1400" dirty="0" smtClean="0">
                <a:solidFill>
                  <a:srgbClr val="000000"/>
                </a:solidFill>
              </a:rPr>
              <a:t>Use header :  /* </a:t>
            </a:r>
            <a:r>
              <a:rPr lang="en-US" altLang="zh-TW" sz="1400" dirty="0" err="1" smtClean="0">
                <a:solidFill>
                  <a:srgbClr val="000000"/>
                </a:solidFill>
              </a:rPr>
              <a:t>Var</a:t>
            </a:r>
            <a:r>
              <a:rPr lang="en-US" altLang="zh-TW" sz="1400" dirty="0" smtClean="0">
                <a:solidFill>
                  <a:srgbClr val="000000"/>
                </a:solidFill>
              </a:rPr>
              <a:t> Definitions */  to denote start of variable declaration portion.</a:t>
            </a:r>
          </a:p>
        </p:txBody>
      </p:sp>
      <p:graphicFrame>
        <p:nvGraphicFramePr>
          <p:cNvPr id="13" name="表格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6726182"/>
              </p:ext>
            </p:extLst>
          </p:nvPr>
        </p:nvGraphicFramePr>
        <p:xfrm>
          <a:off x="2466681" y="2809973"/>
          <a:ext cx="60960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1538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Generated AC Category</a:t>
                      </a:r>
                      <a:endParaRPr lang="zh-TW" sz="11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Assigned Block</a:t>
                      </a:r>
                      <a:endParaRPr lang="zh-TW" sz="11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TimeSet Name</a:t>
                      </a:r>
                      <a:endParaRPr lang="zh-TW" sz="11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/>
                </a:tc>
              </a:tr>
              <a:tr h="1538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Common</a:t>
                      </a:r>
                      <a:endParaRPr lang="zh-TW" sz="11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Remaining other blocks</a:t>
                      </a:r>
                      <a:endParaRPr lang="zh-TW" sz="11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TIMESET_*_*_JT_*_*</a:t>
                      </a:r>
                      <a:endParaRPr lang="zh-TW" sz="11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/>
                </a:tc>
              </a:tr>
              <a:tr h="1538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BScan</a:t>
                      </a:r>
                      <a:endParaRPr lang="zh-TW" sz="11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DCTest</a:t>
                      </a:r>
                      <a:endParaRPr lang="zh-TW" sz="11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TIMESET_*_*_IO_*_*</a:t>
                      </a:r>
                      <a:endParaRPr lang="zh-TW" sz="11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/>
                </a:tc>
              </a:tr>
              <a:tr h="1538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Scan</a:t>
                      </a:r>
                      <a:endParaRPr lang="zh-TW" sz="11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Scan</a:t>
                      </a:r>
                      <a:endParaRPr lang="zh-TW" sz="11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TIMESET_*_*_SC_*_*</a:t>
                      </a:r>
                      <a:endParaRPr lang="zh-TW" sz="11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/>
                </a:tc>
              </a:tr>
              <a:tr h="1538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Mbist</a:t>
                      </a:r>
                      <a:endParaRPr lang="zh-TW" sz="11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Mbist</a:t>
                      </a:r>
                      <a:endParaRPr lang="zh-TW" sz="11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/>
                          <a:ea typeface="新細明體"/>
                          <a:cs typeface="Times New Roman"/>
                        </a:rPr>
                        <a:t>TIMESET_*_*_BI_*_*</a:t>
                      </a:r>
                      <a:endParaRPr lang="zh-TW" sz="11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Action Button: Forward or Next 4">
            <a:hlinkClick r:id="rId3" action="ppaction://hlinksldjump" highlightClick="1"/>
          </p:cNvPr>
          <p:cNvSpPr/>
          <p:nvPr/>
        </p:nvSpPr>
        <p:spPr>
          <a:xfrm>
            <a:off x="8305800" y="1676400"/>
            <a:ext cx="304800" cy="304800"/>
          </a:xfrm>
          <a:prstGeom prst="actionButtonForwardNex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9625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48200" y="1905001"/>
            <a:ext cx="62940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Flow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Needed </a:t>
            </a:r>
            <a:r>
              <a:rPr lang="en-US" altLang="zh-TW" dirty="0"/>
              <a:t>sheets in </a:t>
            </a:r>
            <a:r>
              <a:rPr lang="en-US" altLang="zh-TW" dirty="0" smtClean="0"/>
              <a:t>SCGH: </a:t>
            </a:r>
          </a:p>
          <a:p>
            <a:pPr lvl="1"/>
            <a:r>
              <a:rPr lang="en-US" altLang="zh-TW" dirty="0" smtClean="0"/>
              <a:t>SC_PC : scan prod char sheet</a:t>
            </a:r>
          </a:p>
          <a:p>
            <a:pPr lvl="1"/>
            <a:r>
              <a:rPr lang="en-US" altLang="zh-TW" dirty="0" smtClean="0"/>
              <a:t>BI_PC : </a:t>
            </a:r>
            <a:r>
              <a:rPr lang="en-US" altLang="zh-TW" dirty="0"/>
              <a:t>M</a:t>
            </a:r>
            <a:r>
              <a:rPr lang="en-US" altLang="zh-TW" dirty="0" smtClean="0"/>
              <a:t>bist </a:t>
            </a:r>
            <a:r>
              <a:rPr lang="en-US" altLang="zh-TW" dirty="0"/>
              <a:t>prod char sheet </a:t>
            </a:r>
          </a:p>
          <a:p>
            <a:r>
              <a:rPr lang="en-US" altLang="zh-TW" dirty="0" smtClean="0"/>
              <a:t>Flow/Instance Generation: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Scan and Mbist</a:t>
            </a:r>
            <a:endParaRPr lang="zh-TW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333375" y="5419627"/>
            <a:ext cx="313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</a:rPr>
              <a:t>Input File : SCGH: SC_PC /BI_PC</a:t>
            </a:r>
            <a:endParaRPr lang="zh-TW" alt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00" y="5759304"/>
            <a:ext cx="8640000" cy="41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850" y="2300621"/>
            <a:ext cx="4191000" cy="2118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00" y="4681802"/>
            <a:ext cx="8640000" cy="65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04800" y="4331520"/>
            <a:ext cx="9711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Instance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7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LDO/</a:t>
            </a:r>
            <a:r>
              <a:rPr lang="en-US" altLang="en-US" dirty="0" err="1" smtClean="0"/>
              <a:t>Acore</a:t>
            </a:r>
            <a:r>
              <a:rPr lang="en-US" altLang="en-US" dirty="0" smtClean="0"/>
              <a:t> Work Flow</a:t>
            </a: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447800"/>
            <a:ext cx="4320000" cy="4800600"/>
          </a:xfrm>
          <a:prstGeom prst="rect">
            <a:avLst/>
          </a:prstGeom>
          <a:solidFill>
            <a:srgbClr val="92D050"/>
          </a:solidFill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00725" y="2962275"/>
            <a:ext cx="2362200" cy="1457325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1075" y="3302242"/>
            <a:ext cx="990000" cy="92333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Gen. SubFlow sheet</a:t>
            </a:r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6963" y="3302242"/>
            <a:ext cx="990000" cy="92333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Gen. Instance sheet</a:t>
            </a:r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27800" y="3302242"/>
            <a:ext cx="1260000" cy="9252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Gen. LDO/</a:t>
            </a:r>
            <a:r>
              <a:rPr lang="en-US" altLang="zh-TW" dirty="0" err="1" smtClean="0"/>
              <a:t>Acore</a:t>
            </a:r>
            <a:r>
              <a:rPr lang="en-US" altLang="zh-TW" dirty="0" smtClean="0"/>
              <a:t> VBT</a:t>
            </a:r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52850" y="3302242"/>
            <a:ext cx="990000" cy="92333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Gen. </a:t>
            </a:r>
            <a:r>
              <a:rPr lang="en-US" altLang="zh-TW" dirty="0" err="1" smtClean="0"/>
              <a:t>Bintable</a:t>
            </a:r>
            <a:endParaRPr lang="en-US" altLang="zh-TW" dirty="0" smtClean="0"/>
          </a:p>
          <a:p>
            <a:r>
              <a:rPr lang="en-US" altLang="zh-TW" dirty="0" smtClean="0"/>
              <a:t>sheet</a:t>
            </a:r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98788" y="1752600"/>
            <a:ext cx="2520000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Read input file</a:t>
            </a:r>
          </a:p>
          <a:p>
            <a:pPr algn="ctr"/>
            <a:r>
              <a:rPr lang="en-US" altLang="zh-TW" dirty="0" smtClean="0"/>
              <a:t>VBT gen tool/test Plan</a:t>
            </a:r>
            <a:endParaRPr lang="zh-TW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90938" y="5029200"/>
            <a:ext cx="1942051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Merge &amp; Gen. IGXL</a:t>
            </a:r>
            <a:endParaRPr lang="zh-TW" altLang="en-US" dirty="0"/>
          </a:p>
        </p:txBody>
      </p:sp>
      <p:cxnSp>
        <p:nvCxnSpPr>
          <p:cNvPr id="9228" name="Straight Arrow Connector 9227"/>
          <p:cNvCxnSpPr>
            <a:stCxn id="11" idx="2"/>
            <a:endCxn id="40" idx="0"/>
          </p:cNvCxnSpPr>
          <p:nvPr/>
        </p:nvCxnSpPr>
        <p:spPr>
          <a:xfrm>
            <a:off x="2861963" y="4225572"/>
            <a:ext cx="1" cy="803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7" name="TextBox 9236"/>
          <p:cNvSpPr txBox="1"/>
          <p:nvPr/>
        </p:nvSpPr>
        <p:spPr>
          <a:xfrm>
            <a:off x="4048811" y="2449284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</a:rPr>
              <a:t>Trigger macro to generate VBT</a:t>
            </a:r>
            <a:endParaRPr lang="zh-TW" altLang="en-US" dirty="0" err="1" smtClean="0">
              <a:solidFill>
                <a:srgbClr val="000000"/>
              </a:solidFill>
            </a:endParaRPr>
          </a:p>
        </p:txBody>
      </p:sp>
      <p:cxnSp>
        <p:nvCxnSpPr>
          <p:cNvPr id="17" name="Elbow Connector 16"/>
          <p:cNvCxnSpPr>
            <a:stCxn id="14" idx="2"/>
            <a:endCxn id="13" idx="0"/>
          </p:cNvCxnSpPr>
          <p:nvPr/>
        </p:nvCxnSpPr>
        <p:spPr>
          <a:xfrm rot="16200000" flipH="1">
            <a:off x="4506639" y="751080"/>
            <a:ext cx="903311" cy="41990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4" idx="2"/>
            <a:endCxn id="12" idx="0"/>
          </p:cNvCxnSpPr>
          <p:nvPr/>
        </p:nvCxnSpPr>
        <p:spPr>
          <a:xfrm rot="16200000" flipH="1">
            <a:off x="3101664" y="2156055"/>
            <a:ext cx="903311" cy="13890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4" idx="2"/>
            <a:endCxn id="10" idx="0"/>
          </p:cNvCxnSpPr>
          <p:nvPr/>
        </p:nvCxnSpPr>
        <p:spPr>
          <a:xfrm rot="5400000">
            <a:off x="1715777" y="2159230"/>
            <a:ext cx="903311" cy="138271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9" name="Elbow Connector 9218"/>
          <p:cNvCxnSpPr>
            <a:stCxn id="10" idx="2"/>
            <a:endCxn id="40" idx="0"/>
          </p:cNvCxnSpPr>
          <p:nvPr/>
        </p:nvCxnSpPr>
        <p:spPr>
          <a:xfrm rot="16200000" flipH="1">
            <a:off x="1767205" y="3934441"/>
            <a:ext cx="803628" cy="138588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4" name="Elbow Connector 9223"/>
          <p:cNvCxnSpPr>
            <a:stCxn id="12" idx="2"/>
            <a:endCxn id="40" idx="0"/>
          </p:cNvCxnSpPr>
          <p:nvPr/>
        </p:nvCxnSpPr>
        <p:spPr>
          <a:xfrm rot="5400000">
            <a:off x="3153093" y="3934443"/>
            <a:ext cx="803628" cy="13858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1" name="Elbow Connector 9230"/>
          <p:cNvCxnSpPr>
            <a:stCxn id="13" idx="2"/>
            <a:endCxn id="40" idx="0"/>
          </p:cNvCxnSpPr>
          <p:nvPr/>
        </p:nvCxnSpPr>
        <p:spPr>
          <a:xfrm rot="5400000">
            <a:off x="4559003" y="2530403"/>
            <a:ext cx="801758" cy="41958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3" name="Rectangle 9232"/>
          <p:cNvSpPr/>
          <p:nvPr/>
        </p:nvSpPr>
        <p:spPr>
          <a:xfrm>
            <a:off x="2106957" y="1002268"/>
            <a:ext cx="1474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/>
              <a:t>Autogen</a:t>
            </a:r>
            <a:r>
              <a:rPr lang="en-US" altLang="zh-TW" dirty="0" smtClean="0"/>
              <a:t> Tool</a:t>
            </a:r>
            <a:endParaRPr lang="zh-TW" altLang="en-US" dirty="0"/>
          </a:p>
        </p:txBody>
      </p:sp>
      <p:sp>
        <p:nvSpPr>
          <p:cNvPr id="9234" name="Rectangle 9233"/>
          <p:cNvSpPr/>
          <p:nvPr/>
        </p:nvSpPr>
        <p:spPr>
          <a:xfrm>
            <a:off x="6301125" y="1002268"/>
            <a:ext cx="1369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VBT gen tool</a:t>
            </a:r>
            <a:endParaRPr lang="zh-TW" altLang="en-US" dirty="0"/>
          </a:p>
        </p:txBody>
      </p:sp>
      <p:cxnSp>
        <p:nvCxnSpPr>
          <p:cNvPr id="9236" name="Straight Connector 9235"/>
          <p:cNvCxnSpPr/>
          <p:nvPr/>
        </p:nvCxnSpPr>
        <p:spPr>
          <a:xfrm>
            <a:off x="5447908" y="1066800"/>
            <a:ext cx="0" cy="533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0" name="Straight Arrow Connector 9239"/>
          <p:cNvCxnSpPr>
            <a:stCxn id="14" idx="2"/>
            <a:endCxn id="11" idx="0"/>
          </p:cNvCxnSpPr>
          <p:nvPr/>
        </p:nvCxnSpPr>
        <p:spPr>
          <a:xfrm>
            <a:off x="2858788" y="2398931"/>
            <a:ext cx="3175" cy="903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911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 file </a:t>
            </a:r>
            <a:r>
              <a:rPr lang="en-US" altLang="zh-TW" dirty="0"/>
              <a:t>: </a:t>
            </a:r>
            <a:r>
              <a:rPr lang="en-US" altLang="zh-TW" sz="1600" dirty="0" smtClean="0"/>
              <a:t>VBT generate tool &amp; Test plan</a:t>
            </a:r>
          </a:p>
          <a:p>
            <a:pPr marL="288925" lvl="1" indent="0">
              <a:buNone/>
            </a:pPr>
            <a:r>
              <a:rPr lang="en-US" altLang="zh-TW" sz="12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zh-TW" sz="1200" dirty="0" err="1" smtClean="0">
                <a:solidFill>
                  <a:schemeClr val="accent4">
                    <a:lumMod val="75000"/>
                  </a:schemeClr>
                </a:solidFill>
              </a:rPr>
              <a:t>FileName</a:t>
            </a:r>
            <a:r>
              <a:rPr lang="en-US" altLang="zh-TW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accent4">
                    <a:lumMod val="75000"/>
                  </a:schemeClr>
                </a:solidFill>
              </a:rPr>
              <a:t>format : *VBT_Gen_Tool_*.</a:t>
            </a:r>
            <a:r>
              <a:rPr lang="en-US" altLang="zh-TW" sz="1200" dirty="0" err="1" smtClean="0">
                <a:solidFill>
                  <a:schemeClr val="accent4">
                    <a:lumMod val="75000"/>
                  </a:schemeClr>
                </a:solidFill>
              </a:rPr>
              <a:t>xlsm</a:t>
            </a:r>
            <a:r>
              <a:rPr lang="en-US" altLang="zh-TW" sz="12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altLang="zh-TW" sz="1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TW" dirty="0" smtClean="0"/>
              <a:t>LIB path : </a:t>
            </a:r>
            <a:r>
              <a:rPr lang="en-US" altLang="zh-TW" sz="1600" dirty="0" smtClean="0"/>
              <a:t>To get relative test info. for VBT gen tool to generate VBT.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1200" dirty="0" smtClean="0">
                <a:solidFill>
                  <a:schemeClr val="accent4">
                    <a:lumMod val="75000"/>
                  </a:schemeClr>
                </a:solidFill>
              </a:rPr>
              <a:t>       (Default path : </a:t>
            </a:r>
            <a:r>
              <a:rPr lang="en-US" altLang="zh-TW" sz="1200" dirty="0" err="1" smtClean="0">
                <a:solidFill>
                  <a:schemeClr val="accent4">
                    <a:lumMod val="75000"/>
                  </a:schemeClr>
                </a:solidFill>
              </a:rPr>
              <a:t>BasLibraryPath</a:t>
            </a:r>
            <a:r>
              <a:rPr lang="en-US" altLang="zh-TW" sz="1200" dirty="0" smtClean="0">
                <a:solidFill>
                  <a:schemeClr val="accent4">
                    <a:lumMod val="75000"/>
                  </a:schemeClr>
                </a:solidFill>
              </a:rPr>
              <a:t> in Setting.ini &amp; \PMIC\LIB)</a:t>
            </a:r>
          </a:p>
          <a:p>
            <a:r>
              <a:rPr lang="en-US" altLang="zh-TW" dirty="0"/>
              <a:t>VBT Output path : </a:t>
            </a:r>
            <a:r>
              <a:rPr lang="en-US" altLang="zh-TW" sz="1600" dirty="0" smtClean="0"/>
              <a:t>To place created VBT modules to generate new test program.</a:t>
            </a:r>
            <a:r>
              <a:rPr lang="en-US" altLang="zh-TW" dirty="0" smtClean="0"/>
              <a:t> </a:t>
            </a:r>
            <a:r>
              <a:rPr lang="en-US" altLang="zh-TW" sz="1200" dirty="0">
                <a:solidFill>
                  <a:schemeClr val="accent4">
                    <a:lumMod val="75000"/>
                  </a:schemeClr>
                </a:solidFill>
              </a:rPr>
              <a:t>(Default path : U</a:t>
            </a:r>
            <a:r>
              <a:rPr lang="en-US" altLang="zh-TW" sz="1200" dirty="0" smtClean="0">
                <a:solidFill>
                  <a:schemeClr val="accent4">
                    <a:lumMod val="75000"/>
                  </a:schemeClr>
                </a:solidFill>
              </a:rPr>
              <a:t>ser’s specified output path  &amp; \</a:t>
            </a:r>
            <a:r>
              <a:rPr lang="en-US" altLang="zh-TW" sz="1200" dirty="0" err="1" smtClean="0">
                <a:solidFill>
                  <a:schemeClr val="accent4">
                    <a:lumMod val="75000"/>
                  </a:schemeClr>
                </a:solidFill>
              </a:rPr>
              <a:t>IGLink</a:t>
            </a:r>
            <a:r>
              <a:rPr lang="en-US" altLang="zh-TW" sz="1200" dirty="0" smtClean="0">
                <a:solidFill>
                  <a:schemeClr val="accent4">
                    <a:lumMod val="75000"/>
                  </a:schemeClr>
                </a:solidFill>
              </a:rPr>
              <a:t>\trunk\Module\</a:t>
            </a:r>
            <a:r>
              <a:rPr lang="en-US" altLang="zh-TW" sz="1200" dirty="0" err="1" smtClean="0">
                <a:solidFill>
                  <a:schemeClr val="accent4">
                    <a:lumMod val="75000"/>
                  </a:schemeClr>
                </a:solidFill>
              </a:rPr>
              <a:t>LibraryConding</a:t>
            </a:r>
            <a:r>
              <a:rPr lang="en-US" altLang="zh-TW" sz="12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r>
              <a:rPr lang="en-US" altLang="zh-TW" dirty="0" smtClean="0"/>
              <a:t>Customized </a:t>
            </a:r>
            <a:r>
              <a:rPr lang="en-US" altLang="zh-TW" dirty="0"/>
              <a:t>VBT : </a:t>
            </a:r>
            <a:r>
              <a:rPr lang="en-US" altLang="zh-TW" sz="1600" dirty="0"/>
              <a:t>To copy </a:t>
            </a:r>
            <a:r>
              <a:rPr lang="en-US" altLang="zh-TW" sz="1600" dirty="0" smtClean="0"/>
              <a:t>all *.bas/*.</a:t>
            </a:r>
            <a:r>
              <a:rPr lang="en-US" altLang="zh-TW" sz="1600" dirty="0" err="1" smtClean="0"/>
              <a:t>cls</a:t>
            </a:r>
            <a:r>
              <a:rPr lang="en-US" altLang="zh-TW" sz="1600" dirty="0" smtClean="0"/>
              <a:t> in </a:t>
            </a:r>
            <a:r>
              <a:rPr lang="en-US" altLang="zh-TW" sz="1600" dirty="0" err="1" smtClean="0"/>
              <a:t>VBT_Gen_Tool</a:t>
            </a:r>
            <a:r>
              <a:rPr lang="en-US" altLang="zh-TW" sz="1600" dirty="0" smtClean="0"/>
              <a:t> into new test program.</a:t>
            </a:r>
            <a:endParaRPr lang="zh-TW" alt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LDO T-</a:t>
            </a:r>
            <a:r>
              <a:rPr lang="en-US" altLang="zh-TW" dirty="0" err="1" smtClean="0"/>
              <a:t>Autogen</a:t>
            </a:r>
            <a:endParaRPr lang="zh-TW" alt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914400" y="3733800"/>
            <a:ext cx="3040380" cy="2286000"/>
            <a:chOff x="762000" y="3886200"/>
            <a:chExt cx="3040380" cy="228600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50000" b="38073"/>
            <a:stretch/>
          </p:blipFill>
          <p:spPr bwMode="auto">
            <a:xfrm>
              <a:off x="784860" y="3886200"/>
              <a:ext cx="3017520" cy="228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62000" y="5822611"/>
              <a:ext cx="1577340" cy="983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067176"/>
            <a:ext cx="3886200" cy="59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529125" y="4724400"/>
            <a:ext cx="453810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=&gt; Copy modules/Classes from </a:t>
            </a:r>
            <a:r>
              <a:rPr lang="en-US" altLang="zh-TW" dirty="0" err="1" smtClean="0">
                <a:solidFill>
                  <a:srgbClr val="000000"/>
                </a:solidFill>
              </a:rPr>
              <a:t>VBT_Gen_Tool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4336543"/>
            <a:ext cx="1524000" cy="297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915054" y="5955268"/>
            <a:ext cx="332924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</a:rPr>
              <a:t>=&gt; LIB path is D:\</a:t>
            </a:r>
            <a:r>
              <a:rPr lang="en-US" altLang="zh-TW" dirty="0" smtClean="0">
                <a:solidFill>
                  <a:srgbClr val="000000"/>
                </a:solidFill>
              </a:rPr>
              <a:t>LibBas\PMIC\LIB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037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07726" y="6057900"/>
            <a:ext cx="135684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Sheet </a:t>
            </a:r>
            <a:r>
              <a:rPr lang="en-US" altLang="zh-TW" dirty="0" smtClean="0">
                <a:solidFill>
                  <a:srgbClr val="0070C0"/>
                </a:solidFill>
              </a:rPr>
              <a:t>name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67447"/>
            <a:ext cx="5400000" cy="76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Sheet Name 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sz="1200" dirty="0" smtClean="0"/>
              <a:t>B1 cell starts with “TEST </a:t>
            </a:r>
            <a:r>
              <a:rPr lang="en-US" altLang="zh-TW" sz="1200" dirty="0"/>
              <a:t>PLAN FOR </a:t>
            </a:r>
            <a:r>
              <a:rPr lang="en-US" altLang="zh-TW" sz="1200" dirty="0" smtClean="0"/>
              <a:t>&lt;“ &amp; sheet </a:t>
            </a:r>
            <a:r>
              <a:rPr lang="en-US" altLang="zh-TW" sz="1200" dirty="0"/>
              <a:t>name ends with “_ sequence number” can be identified as test plan sheet, and flow will order </a:t>
            </a:r>
            <a:r>
              <a:rPr lang="en-US" altLang="zh-TW" sz="1200" dirty="0" smtClean="0"/>
              <a:t>by this sheet </a:t>
            </a:r>
            <a:r>
              <a:rPr lang="en-US" altLang="zh-TW" sz="1200" dirty="0"/>
              <a:t>sequence.</a:t>
            </a:r>
          </a:p>
          <a:p>
            <a:r>
              <a:rPr lang="en-US" altLang="zh-TW" dirty="0" smtClean="0"/>
              <a:t>SubFlow Name : </a:t>
            </a:r>
          </a:p>
          <a:p>
            <a:pPr lvl="1"/>
            <a:r>
              <a:rPr lang="en-US" altLang="zh-TW" sz="1200" dirty="0" smtClean="0"/>
              <a:t>First </a:t>
            </a:r>
            <a:r>
              <a:rPr lang="en-US" altLang="zh-TW" sz="1200" dirty="0"/>
              <a:t>key word </a:t>
            </a:r>
            <a:r>
              <a:rPr lang="en-US" altLang="zh-TW" sz="1200" dirty="0" smtClean="0"/>
              <a:t>of flow name will be used as block name. (</a:t>
            </a:r>
            <a:r>
              <a:rPr lang="en-US" altLang="zh-TW" sz="1200" dirty="0" err="1" smtClean="0"/>
              <a:t>eg</a:t>
            </a:r>
            <a:r>
              <a:rPr lang="en-US" altLang="zh-TW" sz="1200" dirty="0" smtClean="0"/>
              <a:t>. Only block name “LDO” can be generated by LDO block.)</a:t>
            </a:r>
          </a:p>
          <a:p>
            <a:pPr lvl="1"/>
            <a:r>
              <a:rPr lang="en-US" altLang="zh-TW" sz="1200" dirty="0" smtClean="0"/>
              <a:t>T-</a:t>
            </a:r>
            <a:r>
              <a:rPr lang="en-US" altLang="zh-TW" sz="1200" dirty="0" err="1" smtClean="0"/>
              <a:t>Autogen</a:t>
            </a:r>
            <a:r>
              <a:rPr lang="en-US" altLang="zh-TW" sz="1200" dirty="0" smtClean="0"/>
              <a:t> will used the full flow name to generate sub flows</a:t>
            </a:r>
            <a:r>
              <a:rPr lang="en-US" altLang="zh-TW" sz="1200" dirty="0"/>
              <a:t>.(</a:t>
            </a:r>
            <a:r>
              <a:rPr lang="en-US" altLang="zh-TW" sz="1200" dirty="0" err="1" smtClean="0"/>
              <a:t>eg</a:t>
            </a:r>
            <a:r>
              <a:rPr lang="en-US" altLang="zh-TW" sz="1200" dirty="0" smtClean="0"/>
              <a:t>. </a:t>
            </a:r>
            <a:r>
              <a:rPr lang="en-US" altLang="zh-TW" sz="1200" dirty="0" err="1" smtClean="0"/>
              <a:t>Flow_LDO_TRIM</a:t>
            </a:r>
            <a:r>
              <a:rPr lang="en-US" altLang="zh-TW" sz="1200" dirty="0" smtClean="0"/>
              <a:t>, </a:t>
            </a:r>
            <a:r>
              <a:rPr lang="en-US" altLang="zh-TW" sz="1200" dirty="0" err="1" smtClean="0"/>
              <a:t>Flow_LDO_POSTBURN</a:t>
            </a:r>
            <a:r>
              <a:rPr lang="en-US" altLang="zh-TW" sz="1200" dirty="0"/>
              <a:t>)</a:t>
            </a:r>
          </a:p>
          <a:p>
            <a:r>
              <a:rPr lang="en-US" altLang="zh-TW" dirty="0" smtClean="0"/>
              <a:t>Instance </a:t>
            </a:r>
            <a:r>
              <a:rPr lang="en-US" altLang="zh-TW" dirty="0"/>
              <a:t>/ VBT function </a:t>
            </a:r>
            <a:r>
              <a:rPr lang="en-US" altLang="zh-TW" dirty="0" smtClean="0"/>
              <a:t>Name </a:t>
            </a:r>
            <a:r>
              <a:rPr lang="en-US" altLang="zh-TW" dirty="0"/>
              <a:t>: </a:t>
            </a:r>
            <a:r>
              <a:rPr lang="en-US" altLang="zh-TW" sz="1600" dirty="0"/>
              <a:t>T-</a:t>
            </a:r>
            <a:r>
              <a:rPr lang="en-US" altLang="zh-TW" sz="1600" dirty="0" err="1"/>
              <a:t>Autogen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will generate instances when command was “</a:t>
            </a:r>
            <a:r>
              <a:rPr lang="en-US" altLang="zh-TW" sz="1600" dirty="0" err="1" smtClean="0"/>
              <a:t>start_of_test</a:t>
            </a:r>
            <a:r>
              <a:rPr lang="en-US" altLang="zh-TW" sz="1600" dirty="0" smtClean="0"/>
              <a:t>”.</a:t>
            </a:r>
            <a:endParaRPr lang="en-US" altLang="zh-TW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VBT </a:t>
            </a:r>
            <a:r>
              <a:rPr lang="en-US" altLang="zh-TW" dirty="0"/>
              <a:t>generate </a:t>
            </a:r>
            <a:r>
              <a:rPr lang="en-US" altLang="zh-TW" dirty="0" smtClean="0"/>
              <a:t>tool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8326"/>
          <a:stretch/>
        </p:blipFill>
        <p:spPr bwMode="auto">
          <a:xfrm>
            <a:off x="685800" y="3810000"/>
            <a:ext cx="5400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94675" y="5971156"/>
            <a:ext cx="5181600" cy="156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3572669" y="4107418"/>
            <a:ext cx="16184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Full flow name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24540" y="3853663"/>
            <a:ext cx="63246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Rectangle 19"/>
          <p:cNvSpPr/>
          <p:nvPr/>
        </p:nvSpPr>
        <p:spPr>
          <a:xfrm>
            <a:off x="2209800" y="5010150"/>
            <a:ext cx="29535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Instance/ VBT function name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52325" y="4851006"/>
            <a:ext cx="976650" cy="165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1545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0194" y="1283981"/>
            <a:ext cx="8686800" cy="49784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Pin Name : </a:t>
            </a:r>
            <a:r>
              <a:rPr lang="en-US" altLang="zh-TW" sz="1600" dirty="0" smtClean="0"/>
              <a:t>Check if the pin name can be found in pinmap.</a:t>
            </a:r>
          </a:p>
          <a:p>
            <a:r>
              <a:rPr lang="en-US" altLang="zh-TW" dirty="0" smtClean="0"/>
              <a:t>Pattern Name: </a:t>
            </a:r>
            <a:r>
              <a:rPr lang="en-US" altLang="zh-TW" sz="1600" dirty="0"/>
              <a:t>Check if </a:t>
            </a:r>
            <a:r>
              <a:rPr lang="en-US" altLang="zh-TW" sz="1600" dirty="0" smtClean="0"/>
              <a:t>the generic pattern name, that’s command is “TEST_SET_UP_PATTERN”, can checked if it can be found </a:t>
            </a:r>
            <a:r>
              <a:rPr lang="en-US" altLang="zh-TW" sz="1600" dirty="0"/>
              <a:t>in </a:t>
            </a:r>
            <a:r>
              <a:rPr lang="en-US" altLang="zh-TW" sz="1600" dirty="0" smtClean="0"/>
              <a:t>pattern list Csv.</a:t>
            </a:r>
            <a:endParaRPr lang="en-US" altLang="zh-TW" sz="1600" dirty="0"/>
          </a:p>
          <a:p>
            <a:r>
              <a:rPr lang="en-US" altLang="zh-TW" dirty="0" smtClean="0"/>
              <a:t>Bit Field Name : </a:t>
            </a:r>
            <a:r>
              <a:rPr lang="en-US" altLang="zh-TW" sz="1600" dirty="0"/>
              <a:t>Check if </a:t>
            </a:r>
            <a:r>
              <a:rPr lang="en-US" altLang="zh-TW" sz="1600" dirty="0" smtClean="0"/>
              <a:t>the bit field name can be </a:t>
            </a:r>
            <a:r>
              <a:rPr lang="en-US" altLang="zh-TW" sz="1600" dirty="0"/>
              <a:t>found in AHB Register Map.</a:t>
            </a:r>
            <a:endParaRPr lang="en-US" altLang="zh-TW" sz="1600" dirty="0" smtClean="0"/>
          </a:p>
          <a:p>
            <a:r>
              <a:rPr lang="en-US" altLang="zh-TW" dirty="0"/>
              <a:t>AHB Register </a:t>
            </a:r>
            <a:r>
              <a:rPr lang="en-US" altLang="zh-TW" dirty="0" smtClean="0"/>
              <a:t>Name : </a:t>
            </a:r>
            <a:r>
              <a:rPr lang="en-US" altLang="zh-TW" sz="1600" dirty="0"/>
              <a:t>Check if </a:t>
            </a:r>
            <a:r>
              <a:rPr lang="en-US" altLang="zh-TW" sz="1600" dirty="0" smtClean="0"/>
              <a:t>the AHB register name, </a:t>
            </a:r>
            <a:r>
              <a:rPr lang="en-US" altLang="zh-TW" sz="1600" dirty="0"/>
              <a:t>that’s command </a:t>
            </a:r>
            <a:r>
              <a:rPr lang="en-US" altLang="zh-TW" sz="1600" dirty="0" smtClean="0"/>
              <a:t>started with “</a:t>
            </a:r>
            <a:r>
              <a:rPr lang="en-US" altLang="zh-TW" sz="1600" dirty="0"/>
              <a:t>AHB_WRITE</a:t>
            </a:r>
            <a:r>
              <a:rPr lang="en-US" altLang="zh-TW" sz="1600" dirty="0" smtClean="0"/>
              <a:t>” or </a:t>
            </a:r>
            <a:r>
              <a:rPr lang="en-US" altLang="zh-TW" sz="1600" dirty="0"/>
              <a:t>“</a:t>
            </a:r>
            <a:r>
              <a:rPr lang="en-US" altLang="zh-TW" sz="1600" dirty="0" smtClean="0"/>
              <a:t>AHB_READ”, can be </a:t>
            </a:r>
            <a:r>
              <a:rPr lang="en-US" altLang="zh-TW" sz="1600" dirty="0"/>
              <a:t>found in </a:t>
            </a:r>
            <a:r>
              <a:rPr lang="en-US" altLang="zh-TW" sz="1600" dirty="0" smtClean="0"/>
              <a:t>AHB Register </a:t>
            </a:r>
            <a:r>
              <a:rPr lang="en-US" altLang="zh-TW" sz="1600" dirty="0"/>
              <a:t>Map.</a:t>
            </a:r>
          </a:p>
          <a:p>
            <a:endParaRPr lang="en-US" altLang="zh-TW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Syntax Check</a:t>
            </a:r>
            <a:endParaRPr lang="zh-TW" alt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685800" y="3505201"/>
            <a:ext cx="7239000" cy="2133600"/>
            <a:chOff x="685800" y="3505200"/>
            <a:chExt cx="7543800" cy="2224529"/>
          </a:xfrm>
        </p:grpSpPr>
        <p:sp>
          <p:nvSpPr>
            <p:cNvPr id="27" name="Rectangle 26"/>
            <p:cNvSpPr/>
            <p:nvPr/>
          </p:nvSpPr>
          <p:spPr>
            <a:xfrm>
              <a:off x="4800600" y="5360397"/>
              <a:ext cx="1828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dirty="0" smtClean="0">
                  <a:solidFill>
                    <a:srgbClr val="0070C0"/>
                  </a:solidFill>
                </a:rPr>
                <a:t>Bit field name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73441" y="5341347"/>
              <a:ext cx="19366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70C0"/>
                  </a:solidFill>
                </a:rPr>
                <a:t>AHB register name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505200"/>
              <a:ext cx="7200000" cy="1902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7166488" y="4265022"/>
              <a:ext cx="106311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70C0"/>
                  </a:solidFill>
                </a:rPr>
                <a:t>Pin name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04750" y="3922122"/>
              <a:ext cx="762000" cy="3333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67025" y="4251823"/>
              <a:ext cx="1981200" cy="5084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8000" y="3838540"/>
              <a:ext cx="146559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70C0"/>
                  </a:solidFill>
                </a:rPr>
                <a:t>pattern name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57500" y="5230755"/>
              <a:ext cx="1981200" cy="144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38700" y="5230755"/>
              <a:ext cx="905463" cy="144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00" y="5791200"/>
            <a:ext cx="6590400" cy="79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628650" y="5440918"/>
            <a:ext cx="13454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Error Report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65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90" name="Straight Arrow Connector 17"/>
          <p:cNvCxnSpPr>
            <a:cxnSpLocks noChangeShapeType="1"/>
            <a:endCxn id="17" idx="0"/>
          </p:cNvCxnSpPr>
          <p:nvPr/>
        </p:nvCxnSpPr>
        <p:spPr bwMode="auto">
          <a:xfrm>
            <a:off x="4931020" y="4784725"/>
            <a:ext cx="240" cy="953366"/>
          </a:xfrm>
          <a:prstGeom prst="straightConnector1">
            <a:avLst/>
          </a:prstGeom>
          <a:noFill/>
          <a:ln w="28575" algn="ctr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General Flow</a:t>
            </a:r>
          </a:p>
        </p:txBody>
      </p:sp>
      <p:sp>
        <p:nvSpPr>
          <p:cNvPr id="4" name="Bent Arrow 3"/>
          <p:cNvSpPr/>
          <p:nvPr/>
        </p:nvSpPr>
        <p:spPr>
          <a:xfrm>
            <a:off x="3873012" y="2201863"/>
            <a:ext cx="294542" cy="2659062"/>
          </a:xfrm>
          <a:prstGeom prst="bentArrow">
            <a:avLst>
              <a:gd name="adj1" fmla="val 25000"/>
              <a:gd name="adj2" fmla="val 21727"/>
              <a:gd name="adj3" fmla="val 25000"/>
              <a:gd name="adj4" fmla="val 31303"/>
            </a:avLst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 kern="0">
              <a:solidFill>
                <a:prstClr val="black"/>
              </a:solidFill>
              <a:latin typeface="Calibri"/>
              <a:ea typeface="新細明體"/>
              <a:cs typeface="+mn-cs"/>
            </a:endParaRPr>
          </a:p>
        </p:txBody>
      </p:sp>
      <p:sp>
        <p:nvSpPr>
          <p:cNvPr id="5" name="Bent Arrow 4"/>
          <p:cNvSpPr/>
          <p:nvPr/>
        </p:nvSpPr>
        <p:spPr>
          <a:xfrm>
            <a:off x="3487236" y="5381962"/>
            <a:ext cx="1010466" cy="333038"/>
          </a:xfrm>
          <a:prstGeom prst="ben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 kern="0">
              <a:solidFill>
                <a:prstClr val="black"/>
              </a:solidFill>
              <a:latin typeface="Calibri"/>
              <a:ea typeface="新細明體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33541" y="1055948"/>
            <a:ext cx="1528785" cy="468052"/>
          </a:xfrm>
          <a:prstGeom prst="roundRect">
            <a:avLst/>
          </a:prstGeom>
          <a:gradFill flip="none" rotWithShape="1">
            <a:gsLst>
              <a:gs pos="0">
                <a:srgbClr val="1F497D">
                  <a:lumMod val="40000"/>
                  <a:lumOff val="60000"/>
                </a:srgbClr>
              </a:gs>
              <a:gs pos="87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sunrise" dir="t"/>
          </a:scene3d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00" kern="0" dirty="0">
                <a:solidFill>
                  <a:prstClr val="white"/>
                </a:solidFill>
                <a:latin typeface="Calibri"/>
                <a:ea typeface="新細明體"/>
                <a:cs typeface="+mn-cs"/>
              </a:rPr>
              <a:t>New Kick Off</a:t>
            </a:r>
            <a:endParaRPr lang="zh-TW" altLang="en-US" sz="1800" kern="0" dirty="0">
              <a:solidFill>
                <a:prstClr val="white"/>
              </a:solidFill>
              <a:latin typeface="Calibri"/>
              <a:ea typeface="新細明體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66867" y="2066834"/>
            <a:ext cx="1528785" cy="2124165"/>
          </a:xfrm>
          <a:prstGeom prst="roundRect">
            <a:avLst/>
          </a:prstGeom>
          <a:gradFill flip="none" rotWithShape="1">
            <a:gsLst>
              <a:gs pos="0">
                <a:srgbClr val="1F497D">
                  <a:lumMod val="40000"/>
                  <a:lumOff val="60000"/>
                </a:srgbClr>
              </a:gs>
              <a:gs pos="87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sunrise" dir="t"/>
          </a:scene3d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sz="1600" kern="0" dirty="0" err="1" smtClean="0">
                <a:solidFill>
                  <a:prstClr val="white"/>
                </a:solidFill>
              </a:rPr>
              <a:t>TestPlan</a:t>
            </a:r>
            <a:endParaRPr lang="en-US" altLang="zh-TW" sz="1600" kern="0" dirty="0" smtClean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sz="1600" kern="0" dirty="0" smtClean="0">
                <a:solidFill>
                  <a:prstClr val="white"/>
                </a:solidFill>
              </a:rPr>
              <a:t>SCGH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sz="1600" kern="0" dirty="0" err="1" smtClean="0">
                <a:solidFill>
                  <a:prstClr val="white"/>
                </a:solidFill>
              </a:rPr>
              <a:t>PatList</a:t>
            </a:r>
            <a:r>
              <a:rPr lang="en-US" altLang="zh-TW" sz="1600" kern="0" dirty="0" smtClean="0">
                <a:solidFill>
                  <a:prstClr val="white"/>
                </a:solidFill>
              </a:rPr>
              <a:t> </a:t>
            </a:r>
            <a:r>
              <a:rPr lang="en-US" altLang="zh-TW" sz="1600" kern="0" dirty="0" err="1" smtClean="0">
                <a:solidFill>
                  <a:prstClr val="white"/>
                </a:solidFill>
              </a:rPr>
              <a:t>csv</a:t>
            </a:r>
            <a:endParaRPr lang="en-US" altLang="zh-TW" sz="1600" kern="0" dirty="0" smtClean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sz="1600" kern="0" dirty="0" smtClean="0">
                <a:solidFill>
                  <a:prstClr val="white"/>
                </a:solidFill>
              </a:rPr>
              <a:t>VBT gen tool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sz="1600" kern="0" dirty="0" smtClean="0">
                <a:solidFill>
                  <a:prstClr val="white"/>
                </a:solidFill>
              </a:rPr>
              <a:t>OTP file</a:t>
            </a:r>
            <a:endParaRPr lang="zh-TW" altLang="en-US" sz="1800" kern="0" dirty="0">
              <a:solidFill>
                <a:prstClr val="white"/>
              </a:solidFill>
              <a:latin typeface="Calibri"/>
              <a:ea typeface="新細明體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00215" y="2066835"/>
            <a:ext cx="1528785" cy="468052"/>
          </a:xfrm>
          <a:prstGeom prst="roundRect">
            <a:avLst/>
          </a:prstGeom>
          <a:gradFill flip="none" rotWithShape="1">
            <a:gsLst>
              <a:gs pos="0">
                <a:srgbClr val="1F497D">
                  <a:lumMod val="40000"/>
                  <a:lumOff val="60000"/>
                </a:srgbClr>
              </a:gs>
              <a:gs pos="87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sunrise" dir="t"/>
          </a:scene3d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00" kern="0" dirty="0">
                <a:solidFill>
                  <a:prstClr val="white"/>
                </a:solidFill>
                <a:latin typeface="Calibri"/>
                <a:ea typeface="新細明體"/>
                <a:cs typeface="+mn-cs"/>
              </a:rPr>
              <a:t>Hardware</a:t>
            </a:r>
            <a:endParaRPr lang="zh-TW" altLang="en-US" sz="1800" kern="0" dirty="0">
              <a:solidFill>
                <a:prstClr val="white"/>
              </a:solidFill>
              <a:latin typeface="Calibri"/>
              <a:ea typeface="新細明體"/>
              <a:cs typeface="+mn-cs"/>
            </a:endParaRPr>
          </a:p>
        </p:txBody>
      </p:sp>
      <p:cxnSp>
        <p:nvCxnSpPr>
          <p:cNvPr id="12297" name="Elbow Connector 8"/>
          <p:cNvCxnSpPr>
            <a:cxnSpLocks noChangeShapeType="1"/>
            <a:stCxn id="6" idx="2"/>
            <a:endCxn id="8" idx="0"/>
          </p:cNvCxnSpPr>
          <p:nvPr/>
        </p:nvCxnSpPr>
        <p:spPr bwMode="auto">
          <a:xfrm rot="5400000">
            <a:off x="2959854" y="1228754"/>
            <a:ext cx="542835" cy="113332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A7EBB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298" name="Elbow Connector 9"/>
          <p:cNvCxnSpPr>
            <a:cxnSpLocks noChangeShapeType="1"/>
            <a:stCxn id="6" idx="2"/>
            <a:endCxn id="7" idx="0"/>
          </p:cNvCxnSpPr>
          <p:nvPr/>
        </p:nvCxnSpPr>
        <p:spPr bwMode="auto">
          <a:xfrm rot="16200000" flipH="1">
            <a:off x="4093180" y="1228754"/>
            <a:ext cx="542834" cy="113332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A7EBB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1933380" y="2570164"/>
            <a:ext cx="1462454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 smtClean="0">
                <a:solidFill>
                  <a:prstClr val="black"/>
                </a:solidFill>
                <a:latin typeface="Calibri"/>
                <a:ea typeface="新細明體"/>
              </a:rPr>
              <a:t>-Using </a:t>
            </a:r>
            <a:r>
              <a:rPr lang="en-US" altLang="zh-TW" sz="1400" dirty="0">
                <a:solidFill>
                  <a:prstClr val="black"/>
                </a:solidFill>
                <a:latin typeface="Calibri"/>
                <a:ea typeface="新細明體"/>
                <a:cs typeface="+mn-cs"/>
              </a:rPr>
              <a:t>PA </a:t>
            </a:r>
            <a:r>
              <a:rPr lang="en-US" altLang="zh-TW" sz="1400" dirty="0" smtClean="0">
                <a:solidFill>
                  <a:prstClr val="black"/>
                </a:solidFill>
                <a:latin typeface="Calibri"/>
                <a:ea typeface="新細明體"/>
                <a:cs typeface="+mn-cs"/>
              </a:rPr>
              <a:t>file</a:t>
            </a:r>
            <a:r>
              <a:rPr lang="en-US" altLang="zh-TW" sz="1400" dirty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r>
              <a:rPr lang="en-US" altLang="zh-TW" sz="1400" dirty="0" smtClean="0">
                <a:solidFill>
                  <a:prstClr val="black"/>
                </a:solidFill>
                <a:latin typeface="Calibri"/>
                <a:ea typeface="新細明體"/>
              </a:rPr>
              <a:t>to generate</a:t>
            </a:r>
            <a:r>
              <a:rPr lang="en-US" altLang="zh-TW" sz="1400" dirty="0" smtClean="0">
                <a:solidFill>
                  <a:prstClr val="black"/>
                </a:solidFill>
                <a:latin typeface="Calibri"/>
                <a:ea typeface="新細明體"/>
                <a:cs typeface="+mn-cs"/>
              </a:rPr>
              <a:t>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 smtClean="0">
                <a:solidFill>
                  <a:prstClr val="black"/>
                </a:solidFill>
                <a:latin typeface="Calibri"/>
                <a:ea typeface="新細明體"/>
              </a:rPr>
              <a:t>1) </a:t>
            </a:r>
            <a:r>
              <a:rPr lang="en-US" altLang="zh-TW" sz="1400" dirty="0" smtClean="0">
                <a:solidFill>
                  <a:prstClr val="black"/>
                </a:solidFill>
                <a:latin typeface="Calibri"/>
                <a:ea typeface="新細明體"/>
                <a:cs typeface="+mn-cs"/>
              </a:rPr>
              <a:t>Channel </a:t>
            </a:r>
            <a:r>
              <a:rPr lang="en-US" altLang="zh-TW" sz="1400" dirty="0">
                <a:solidFill>
                  <a:prstClr val="black"/>
                </a:solidFill>
                <a:latin typeface="Calibri"/>
                <a:ea typeface="新細明體"/>
                <a:cs typeface="+mn-cs"/>
              </a:rPr>
              <a:t>Map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 smtClean="0">
                <a:solidFill>
                  <a:prstClr val="black"/>
                </a:solidFill>
                <a:latin typeface="Calibri"/>
                <a:ea typeface="新細明體"/>
                <a:cs typeface="+mn-cs"/>
              </a:rPr>
              <a:t>2) Pin </a:t>
            </a:r>
            <a:r>
              <a:rPr lang="en-US" altLang="zh-TW" sz="1400" dirty="0">
                <a:solidFill>
                  <a:prstClr val="black"/>
                </a:solidFill>
                <a:latin typeface="Calibri"/>
                <a:ea typeface="新細明體"/>
                <a:cs typeface="+mn-cs"/>
              </a:rPr>
              <a:t>Map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400" dirty="0">
              <a:solidFill>
                <a:prstClr val="black"/>
              </a:solidFill>
              <a:latin typeface="Calibri"/>
              <a:ea typeface="新細明體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66867" y="4635973"/>
            <a:ext cx="1528785" cy="468052"/>
          </a:xfrm>
          <a:prstGeom prst="roundRect">
            <a:avLst/>
          </a:prstGeom>
          <a:gradFill flip="none" rotWithShape="1">
            <a:gsLst>
              <a:gs pos="0">
                <a:srgbClr val="1F497D">
                  <a:lumMod val="40000"/>
                  <a:lumOff val="60000"/>
                </a:srgbClr>
              </a:gs>
              <a:gs pos="87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sunrise" dir="t"/>
          </a:scene3d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00" kern="0" dirty="0">
                <a:solidFill>
                  <a:prstClr val="white"/>
                </a:solidFill>
                <a:latin typeface="Calibri"/>
                <a:ea typeface="新細明體"/>
                <a:cs typeface="+mn-cs"/>
              </a:rPr>
              <a:t>T-</a:t>
            </a:r>
            <a:r>
              <a:rPr lang="en-US" altLang="zh-TW" sz="1800" kern="0" dirty="0" err="1">
                <a:solidFill>
                  <a:prstClr val="white"/>
                </a:solidFill>
                <a:latin typeface="Calibri"/>
                <a:ea typeface="新細明體"/>
                <a:cs typeface="+mn-cs"/>
              </a:rPr>
              <a:t>Autogen</a:t>
            </a:r>
            <a:endParaRPr lang="zh-TW" altLang="en-US" sz="1800" kern="0" dirty="0">
              <a:solidFill>
                <a:prstClr val="white"/>
              </a:solidFill>
              <a:latin typeface="Calibri"/>
              <a:ea typeface="新細明體"/>
              <a:cs typeface="+mn-cs"/>
            </a:endParaRPr>
          </a:p>
        </p:txBody>
      </p:sp>
      <p:cxnSp>
        <p:nvCxnSpPr>
          <p:cNvPr id="12302" name="Straight Arrow Connector 15"/>
          <p:cNvCxnSpPr>
            <a:cxnSpLocks noChangeShapeType="1"/>
            <a:stCxn id="7" idx="2"/>
            <a:endCxn id="15" idx="0"/>
          </p:cNvCxnSpPr>
          <p:nvPr/>
        </p:nvCxnSpPr>
        <p:spPr bwMode="auto">
          <a:xfrm>
            <a:off x="4931260" y="4190999"/>
            <a:ext cx="0" cy="444974"/>
          </a:xfrm>
          <a:prstGeom prst="straightConnector1">
            <a:avLst/>
          </a:prstGeom>
          <a:noFill/>
          <a:ln w="28575" algn="ctr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" name="Rounded Rectangle 16"/>
          <p:cNvSpPr/>
          <p:nvPr/>
        </p:nvSpPr>
        <p:spPr>
          <a:xfrm>
            <a:off x="4166867" y="5738091"/>
            <a:ext cx="1528785" cy="468052"/>
          </a:xfrm>
          <a:prstGeom prst="roundRect">
            <a:avLst/>
          </a:prstGeom>
          <a:gradFill flip="none" rotWithShape="1">
            <a:gsLst>
              <a:gs pos="0">
                <a:srgbClr val="1F497D">
                  <a:lumMod val="40000"/>
                  <a:lumOff val="60000"/>
                </a:srgbClr>
              </a:gs>
              <a:gs pos="87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sunrise" dir="t"/>
          </a:scene3d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00" kern="0" dirty="0">
                <a:solidFill>
                  <a:prstClr val="white"/>
                </a:solidFill>
                <a:latin typeface="Calibri"/>
                <a:ea typeface="新細明體"/>
                <a:cs typeface="+mn-cs"/>
              </a:rPr>
              <a:t>Error Report</a:t>
            </a:r>
            <a:endParaRPr lang="zh-TW" altLang="en-US" sz="1800" kern="0" dirty="0">
              <a:solidFill>
                <a:prstClr val="white"/>
              </a:solidFill>
              <a:latin typeface="Calibri"/>
              <a:ea typeface="新細明體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719466" y="5155028"/>
            <a:ext cx="1528785" cy="468052"/>
          </a:xfrm>
          <a:prstGeom prst="roundRect">
            <a:avLst/>
          </a:prstGeom>
          <a:gradFill flip="none" rotWithShape="1">
            <a:gsLst>
              <a:gs pos="0">
                <a:srgbClr val="1F497D">
                  <a:lumMod val="40000"/>
                  <a:lumOff val="60000"/>
                </a:srgbClr>
              </a:gs>
              <a:gs pos="87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sunrise" dir="t"/>
          </a:scene3d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00" kern="0" dirty="0" smtClean="0">
                <a:solidFill>
                  <a:prstClr val="white"/>
                </a:solidFill>
                <a:latin typeface="Calibri"/>
                <a:ea typeface="新細明體"/>
                <a:cs typeface="+mn-cs"/>
              </a:rPr>
              <a:t>Test program</a:t>
            </a:r>
            <a:endParaRPr lang="zh-TW" altLang="en-US" sz="1800" kern="0" dirty="0">
              <a:solidFill>
                <a:prstClr val="white"/>
              </a:solidFill>
              <a:latin typeface="Calibri"/>
              <a:ea typeface="新細明體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5000" y="2270373"/>
            <a:ext cx="3296095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kumimoji="1" lang="en-US" altLang="zh-TW" sz="1100" dirty="0" smtClean="0">
                <a:solidFill>
                  <a:srgbClr val="002060"/>
                </a:solidFill>
                <a:highlight>
                  <a:srgbClr val="FFFFFF"/>
                </a:highlight>
                <a:latin typeface="Calibri" panose="020F0502020204030204" pitchFamily="34" charset="0"/>
                <a:ea typeface="微軟正黑體"/>
              </a:rPr>
              <a:t>File Naming Convention :</a:t>
            </a:r>
          </a:p>
          <a:p>
            <a:pPr algn="l">
              <a:lnSpc>
                <a:spcPct val="150000"/>
              </a:lnSpc>
              <a:defRPr/>
            </a:pPr>
            <a:r>
              <a:rPr kumimoji="1" lang="en-US" altLang="zh-TW" sz="1100" dirty="0" smtClean="0">
                <a:solidFill>
                  <a:srgbClr val="002060"/>
                </a:solidFill>
                <a:highlight>
                  <a:srgbClr val="FFFFFF"/>
                </a:highlight>
                <a:latin typeface="Calibri" panose="020F0502020204030204" pitchFamily="34" charset="0"/>
                <a:ea typeface="微軟正黑體"/>
              </a:rPr>
              <a:t>Test </a:t>
            </a:r>
            <a:r>
              <a:rPr kumimoji="1" lang="en-US" altLang="zh-TW" sz="1100" dirty="0">
                <a:solidFill>
                  <a:srgbClr val="002060"/>
                </a:solidFill>
                <a:highlight>
                  <a:srgbClr val="FFFFFF"/>
                </a:highlight>
                <a:latin typeface="Calibri" panose="020F0502020204030204" pitchFamily="34" charset="0"/>
                <a:ea typeface="微軟正黑體"/>
              </a:rPr>
              <a:t>plan: [ProjectName]_*_TestPlan_*.xlsx </a:t>
            </a:r>
          </a:p>
          <a:p>
            <a:pPr algn="l">
              <a:lnSpc>
                <a:spcPct val="150000"/>
              </a:lnSpc>
              <a:defRPr/>
            </a:pPr>
            <a:r>
              <a:rPr kumimoji="1" lang="en-US" altLang="zh-TW" sz="1100" dirty="0">
                <a:solidFill>
                  <a:srgbClr val="002060"/>
                </a:solidFill>
                <a:highlight>
                  <a:srgbClr val="FFFFFF"/>
                </a:highlight>
                <a:latin typeface="Calibri" panose="020F0502020204030204" pitchFamily="34" charset="0"/>
                <a:ea typeface="微軟正黑體"/>
              </a:rPr>
              <a:t>SCGH: [ProjectName]_*_scgh_*.xlsx </a:t>
            </a:r>
          </a:p>
          <a:p>
            <a:pPr algn="l">
              <a:lnSpc>
                <a:spcPct val="150000"/>
              </a:lnSpc>
              <a:defRPr/>
            </a:pPr>
            <a:r>
              <a:rPr kumimoji="1" lang="en-US" altLang="zh-TW" sz="1100" dirty="0">
                <a:solidFill>
                  <a:srgbClr val="002060"/>
                </a:solidFill>
                <a:highlight>
                  <a:srgbClr val="FFFFFF"/>
                </a:highlight>
                <a:latin typeface="Calibri" panose="020F0502020204030204" pitchFamily="34" charset="0"/>
                <a:ea typeface="微軟正黑體"/>
              </a:rPr>
              <a:t>Pattern List: [ProjectName]_*_Patterns_List_Ext_*.csv</a:t>
            </a:r>
          </a:p>
          <a:p>
            <a:pPr algn="l">
              <a:lnSpc>
                <a:spcPct val="150000"/>
              </a:lnSpc>
              <a:defRPr/>
            </a:pPr>
            <a:r>
              <a:rPr kumimoji="1" lang="en-US" altLang="zh-TW" sz="1100" dirty="0">
                <a:solidFill>
                  <a:srgbClr val="002060"/>
                </a:solidFill>
                <a:highlight>
                  <a:srgbClr val="FFFFFF"/>
                </a:highlight>
                <a:latin typeface="Calibri" panose="020F0502020204030204" pitchFamily="34" charset="0"/>
                <a:ea typeface="微軟正黑體"/>
              </a:rPr>
              <a:t>VBT gen tool : *VBT_Gen_Tool_*.xlsm</a:t>
            </a:r>
          </a:p>
          <a:p>
            <a:pPr algn="l">
              <a:lnSpc>
                <a:spcPct val="150000"/>
              </a:lnSpc>
              <a:defRPr/>
            </a:pPr>
            <a:r>
              <a:rPr kumimoji="1" lang="en-US" altLang="zh-TW" sz="1100" dirty="0">
                <a:solidFill>
                  <a:srgbClr val="002060"/>
                </a:solidFill>
                <a:highlight>
                  <a:srgbClr val="FFFFFF"/>
                </a:highlight>
                <a:latin typeface="Calibri" panose="020F0502020204030204" pitchFamily="34" charset="0"/>
                <a:ea typeface="微軟正黑體"/>
              </a:rPr>
              <a:t>OTP file : *.</a:t>
            </a:r>
            <a:r>
              <a:rPr kumimoji="1" lang="en-US" altLang="zh-TW" sz="1100" dirty="0" err="1">
                <a:solidFill>
                  <a:srgbClr val="002060"/>
                </a:solidFill>
                <a:highlight>
                  <a:srgbClr val="FFFFFF"/>
                </a:highlight>
                <a:latin typeface="Calibri" panose="020F0502020204030204" pitchFamily="34" charset="0"/>
                <a:ea typeface="微軟正黑體"/>
              </a:rPr>
              <a:t>otp</a:t>
            </a:r>
            <a:r>
              <a:rPr kumimoji="1" lang="en-US" altLang="zh-TW" sz="1100" dirty="0">
                <a:solidFill>
                  <a:srgbClr val="002060"/>
                </a:solidFill>
                <a:highlight>
                  <a:srgbClr val="FFFFFF"/>
                </a:highlight>
                <a:latin typeface="Calibri" panose="020F0502020204030204" pitchFamily="34" charset="0"/>
                <a:ea typeface="微軟正黑體"/>
              </a:rPr>
              <a:t> or *.</a:t>
            </a:r>
            <a:r>
              <a:rPr kumimoji="1" lang="en-US" altLang="zh-TW" sz="1100" dirty="0" err="1">
                <a:solidFill>
                  <a:srgbClr val="002060"/>
                </a:solidFill>
                <a:highlight>
                  <a:srgbClr val="FFFFFF"/>
                </a:highlight>
                <a:latin typeface="Calibri" panose="020F0502020204030204" pitchFamily="34" charset="0"/>
                <a:ea typeface="微軟正黑體"/>
              </a:rPr>
              <a:t>yaml</a:t>
            </a:r>
            <a:endParaRPr kumimoji="1" lang="en-US" altLang="zh-TW" sz="1100" dirty="0">
              <a:solidFill>
                <a:srgbClr val="002060"/>
              </a:solidFill>
              <a:highlight>
                <a:srgbClr val="FFFFFF"/>
              </a:highlight>
              <a:latin typeface="Calibri" panose="020F0502020204030204" pitchFamily="34" charset="0"/>
              <a:ea typeface="微軟正黑體"/>
            </a:endParaRPr>
          </a:p>
        </p:txBody>
      </p:sp>
      <p:cxnSp>
        <p:nvCxnSpPr>
          <p:cNvPr id="26" name="Elbow Connector 9"/>
          <p:cNvCxnSpPr>
            <a:cxnSpLocks noChangeShapeType="1"/>
            <a:stCxn id="15" idx="2"/>
            <a:endCxn id="19" idx="1"/>
          </p:cNvCxnSpPr>
          <p:nvPr/>
        </p:nvCxnSpPr>
        <p:spPr bwMode="auto">
          <a:xfrm rot="16200000" flipH="1">
            <a:off x="5182849" y="4852436"/>
            <a:ext cx="285029" cy="788206"/>
          </a:xfrm>
          <a:prstGeom prst="bentConnector2">
            <a:avLst/>
          </a:prstGeom>
          <a:noFill/>
          <a:ln w="28575" algn="ctr">
            <a:solidFill>
              <a:srgbClr val="4A7EBB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0194" y="1283981"/>
            <a:ext cx="8686800" cy="49784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 </a:t>
            </a:r>
            <a:r>
              <a:rPr lang="en-US" altLang="zh-TW" dirty="0" err="1"/>
              <a:t>autogen</a:t>
            </a:r>
            <a:r>
              <a:rPr lang="en-US" altLang="zh-TW" dirty="0"/>
              <a:t> will base on the table in “</a:t>
            </a:r>
            <a:r>
              <a:rPr lang="en-US" altLang="zh-TW" dirty="0" err="1"/>
              <a:t>Block_TestNumber</a:t>
            </a:r>
            <a:r>
              <a:rPr lang="en-US" altLang="zh-TW" dirty="0"/>
              <a:t>” sheet of  \</a:t>
            </a:r>
            <a:r>
              <a:rPr lang="en-US" altLang="zh-TW" dirty="0" smtClean="0"/>
              <a:t>Settings\Basic\TN_Assignment_[project].xlsx to generate </a:t>
            </a:r>
            <a:r>
              <a:rPr lang="en-US" altLang="zh-TW" dirty="0"/>
              <a:t>Test number in subflow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User can define test number in the each subflow sheet by start, end and step column.</a:t>
            </a:r>
            <a:endParaRPr lang="en-US" altLang="zh-TW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number in subflow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7729"/>
          <a:stretch/>
        </p:blipFill>
        <p:spPr bwMode="auto">
          <a:xfrm>
            <a:off x="685800" y="3200400"/>
            <a:ext cx="6248400" cy="3098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418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0194" y="1283981"/>
            <a:ext cx="8686800" cy="49784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 </a:t>
            </a:r>
            <a:r>
              <a:rPr lang="en-US" altLang="zh-TW" dirty="0" err="1"/>
              <a:t>autogen</a:t>
            </a:r>
            <a:r>
              <a:rPr lang="en-US" altLang="zh-TW" dirty="0"/>
              <a:t> will base on the table in </a:t>
            </a:r>
            <a:r>
              <a:rPr lang="en-US" altLang="zh-TW" dirty="0" err="1"/>
              <a:t>DC_HardIp_Bin_Def</a:t>
            </a:r>
            <a:r>
              <a:rPr lang="en-US" altLang="zh-TW" dirty="0"/>
              <a:t> sheet of  </a:t>
            </a:r>
            <a:r>
              <a:rPr lang="en-US" altLang="zh-TW" dirty="0" smtClean="0"/>
              <a:t>BinNumberConfig_PMIC.xlsx to generate Bin number.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 number</a:t>
            </a:r>
            <a:endParaRPr lang="zh-TW" altLang="en-US" dirty="0"/>
          </a:p>
        </p:txBody>
      </p:sp>
      <p:pic>
        <p:nvPicPr>
          <p:cNvPr id="20" name="Picture 1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2235"/>
          <a:stretch/>
        </p:blipFill>
        <p:spPr bwMode="auto">
          <a:xfrm>
            <a:off x="914400" y="2259012"/>
            <a:ext cx="6188710" cy="3608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8026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Input file : </a:t>
            </a:r>
            <a:r>
              <a:rPr lang="en-US" altLang="zh-TW" dirty="0" smtClean="0"/>
              <a:t>OTP </a:t>
            </a:r>
            <a:r>
              <a:rPr lang="en-US" altLang="zh-TW" dirty="0"/>
              <a:t>files(*.</a:t>
            </a:r>
            <a:r>
              <a:rPr lang="en-US" altLang="zh-TW" dirty="0" err="1"/>
              <a:t>otp</a:t>
            </a:r>
            <a:r>
              <a:rPr lang="en-US" altLang="zh-TW" dirty="0"/>
              <a:t>/*.</a:t>
            </a:r>
            <a:r>
              <a:rPr lang="en-US" altLang="zh-TW" dirty="0" err="1"/>
              <a:t>yaml</a:t>
            </a:r>
            <a:r>
              <a:rPr lang="en-US" altLang="zh-TW" dirty="0"/>
              <a:t>)</a:t>
            </a:r>
          </a:p>
          <a:p>
            <a:r>
              <a:rPr lang="en-US" altLang="zh-TW" dirty="0" smtClean="0"/>
              <a:t>Output file: </a:t>
            </a:r>
          </a:p>
          <a:p>
            <a:pPr lvl="1"/>
            <a:r>
              <a:rPr lang="en-US" altLang="zh-TW" sz="1600" dirty="0" smtClean="0"/>
              <a:t>Use OTP </a:t>
            </a:r>
            <a:r>
              <a:rPr lang="en-US" altLang="zh-TW" sz="1600" dirty="0"/>
              <a:t>files to </a:t>
            </a:r>
            <a:r>
              <a:rPr lang="en-US" altLang="zh-TW" dirty="0"/>
              <a:t>generate “</a:t>
            </a:r>
            <a:r>
              <a:rPr lang="en-US" altLang="zh-TW" dirty="0" err="1"/>
              <a:t>OTP_default_reglist</a:t>
            </a:r>
            <a:r>
              <a:rPr lang="en-US" altLang="zh-TW" dirty="0"/>
              <a:t>” &amp; “</a:t>
            </a:r>
            <a:r>
              <a:rPr lang="en-US" altLang="zh-TW" dirty="0" err="1"/>
              <a:t>OTP_register_map</a:t>
            </a:r>
            <a:r>
              <a:rPr lang="en-US" altLang="zh-TW" dirty="0"/>
              <a:t>” &amp; ”</a:t>
            </a:r>
            <a:r>
              <a:rPr lang="en-US" altLang="zh-TW" dirty="0" err="1"/>
              <a:t>GlobalAddressMap</a:t>
            </a:r>
            <a:r>
              <a:rPr lang="en-US" altLang="zh-TW" dirty="0" smtClean="0"/>
              <a:t>”, that will be loaded </a:t>
            </a:r>
            <a:r>
              <a:rPr lang="en-US" altLang="zh-TW" dirty="0"/>
              <a:t>by </a:t>
            </a:r>
            <a:r>
              <a:rPr lang="en-US" altLang="zh-TW" dirty="0" smtClean="0"/>
              <a:t>OTP VBT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Use “PMIC_PC” in SCHG </a:t>
            </a:r>
            <a:r>
              <a:rPr lang="en-US" altLang="zh-TW" dirty="0" smtClean="0"/>
              <a:t>file to generate to </a:t>
            </a:r>
            <a:r>
              <a:rPr lang="en-US" altLang="zh-TW" dirty="0" err="1" smtClean="0"/>
              <a:t>patSet</a:t>
            </a:r>
            <a:r>
              <a:rPr lang="en-US" altLang="zh-TW" dirty="0" smtClean="0"/>
              <a:t>.</a:t>
            </a:r>
            <a:endParaRPr lang="zh-TW" altLang="zh-TW" dirty="0"/>
          </a:p>
          <a:p>
            <a:pPr lvl="1"/>
            <a:r>
              <a:rPr lang="en-US" altLang="zh-TW" dirty="0" smtClean="0"/>
              <a:t>Merge </a:t>
            </a:r>
            <a:r>
              <a:rPr lang="en-US" altLang="zh-TW" dirty="0"/>
              <a:t>the standard subflow and instance sheet into test program.</a:t>
            </a:r>
          </a:p>
          <a:p>
            <a:pPr marL="288925" lvl="1" indent="0">
              <a:buNone/>
            </a:pPr>
            <a:r>
              <a:rPr lang="en-US" altLang="zh-TW" sz="1200" dirty="0" smtClean="0">
                <a:solidFill>
                  <a:schemeClr val="accent4">
                    <a:lumMod val="75000"/>
                  </a:schemeClr>
                </a:solidFill>
              </a:rPr>
              <a:t>      (\Settings\</a:t>
            </a:r>
            <a:r>
              <a:rPr lang="en-US" altLang="zh-TW" sz="1200" dirty="0" err="1" smtClean="0">
                <a:solidFill>
                  <a:schemeClr val="accent4">
                    <a:lumMod val="75000"/>
                  </a:schemeClr>
                </a:solidFill>
              </a:rPr>
              <a:t>eFuse</a:t>
            </a:r>
            <a:r>
              <a:rPr lang="en-US" altLang="zh-TW" sz="1200" dirty="0" smtClean="0">
                <a:solidFill>
                  <a:schemeClr val="accent4">
                    <a:lumMod val="75000"/>
                  </a:schemeClr>
                </a:solidFill>
              </a:rPr>
              <a:t>\</a:t>
            </a:r>
            <a:r>
              <a:rPr lang="en-US" altLang="zh-TW" sz="1200" dirty="0" err="1" smtClean="0">
                <a:solidFill>
                  <a:schemeClr val="accent4">
                    <a:lumMod val="75000"/>
                  </a:schemeClr>
                </a:solidFill>
              </a:rPr>
              <a:t>Efuse_Flow_TestInst</a:t>
            </a:r>
            <a:r>
              <a:rPr lang="en-US" altLang="zh-TW" sz="1200" dirty="0">
                <a:solidFill>
                  <a:schemeClr val="accent4">
                    <a:lumMod val="75000"/>
                  </a:schemeClr>
                </a:solidFill>
              </a:rPr>
              <a:t>_[</a:t>
            </a:r>
            <a:r>
              <a:rPr lang="en-US" altLang="zh-TW" sz="1200" dirty="0" err="1">
                <a:solidFill>
                  <a:schemeClr val="accent4">
                    <a:lumMod val="75000"/>
                  </a:schemeClr>
                </a:solidFill>
              </a:rPr>
              <a:t>ProjectName</a:t>
            </a:r>
            <a:r>
              <a:rPr lang="en-US" altLang="zh-TW" sz="1200" dirty="0">
                <a:solidFill>
                  <a:schemeClr val="accent4">
                    <a:lumMod val="75000"/>
                  </a:schemeClr>
                </a:solidFill>
              </a:rPr>
              <a:t>].</a:t>
            </a:r>
            <a:r>
              <a:rPr lang="en-US" altLang="zh-TW" sz="1200" dirty="0" err="1">
                <a:solidFill>
                  <a:schemeClr val="accent4">
                    <a:lumMod val="75000"/>
                  </a:schemeClr>
                </a:solidFill>
              </a:rPr>
              <a:t>xlsx</a:t>
            </a:r>
            <a:r>
              <a:rPr lang="en-US" altLang="zh-TW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zh-TW" altLang="zh-TW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OTP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4000"/>
          <a:stretch/>
        </p:blipFill>
        <p:spPr bwMode="auto">
          <a:xfrm>
            <a:off x="533400" y="3962400"/>
            <a:ext cx="4197321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3613666"/>
            <a:ext cx="2027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OTP_default_reglist</a:t>
            </a:r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441627"/>
            <a:ext cx="7200000" cy="834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400" y="3962400"/>
            <a:ext cx="3600000" cy="108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400" y="3613666"/>
            <a:ext cx="1969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GlobalAddressMap</a:t>
            </a:r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558800" y="5128929"/>
            <a:ext cx="1920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OTP_register_map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451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0194" y="1283981"/>
            <a:ext cx="8686800" cy="49784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T-</a:t>
            </a:r>
            <a:r>
              <a:rPr lang="en-US" altLang="zh-TW" dirty="0" err="1" smtClean="0"/>
              <a:t>Autogen</a:t>
            </a:r>
            <a:r>
              <a:rPr lang="en-US" altLang="zh-TW" dirty="0" smtClean="0"/>
              <a:t> </a:t>
            </a:r>
            <a:r>
              <a:rPr lang="en-US" altLang="zh-TW" dirty="0"/>
              <a:t>will </a:t>
            </a:r>
            <a:r>
              <a:rPr lang="en-US" altLang="zh-TW" dirty="0" smtClean="0"/>
              <a:t>use </a:t>
            </a:r>
            <a:r>
              <a:rPr lang="en-US" altLang="zh-TW" dirty="0"/>
              <a:t>“</a:t>
            </a:r>
            <a:r>
              <a:rPr lang="en-US" altLang="zh-TW" dirty="0" err="1"/>
              <a:t>FreeRunningClock</a:t>
            </a:r>
            <a:r>
              <a:rPr lang="en-US" altLang="zh-TW" dirty="0"/>
              <a:t>” </a:t>
            </a:r>
            <a:r>
              <a:rPr lang="en-US" altLang="zh-TW" dirty="0" smtClean="0"/>
              <a:t>table to </a:t>
            </a:r>
            <a:r>
              <a:rPr lang="en-US" altLang="zh-TW" dirty="0"/>
              <a:t>generate </a:t>
            </a:r>
            <a:r>
              <a:rPr lang="en-US" altLang="zh-TW" dirty="0" smtClean="0"/>
              <a:t>free </a:t>
            </a:r>
            <a:r>
              <a:rPr lang="en-US" altLang="zh-TW" dirty="0"/>
              <a:t>Running Clock </a:t>
            </a:r>
            <a:r>
              <a:rPr lang="en-US" altLang="zh-TW" dirty="0" smtClean="0"/>
              <a:t>variable into AC </a:t>
            </a:r>
            <a:r>
              <a:rPr lang="en-US" altLang="zh-TW" dirty="0"/>
              <a:t>specs </a:t>
            </a:r>
            <a:r>
              <a:rPr lang="en-US" altLang="zh-TW" dirty="0" smtClean="0"/>
              <a:t>and TimeSet.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Free Running Clock</a:t>
            </a:r>
            <a:endParaRPr lang="zh-TW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12" y="2286000"/>
            <a:ext cx="6246488" cy="185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1512" y="4373130"/>
            <a:ext cx="5332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Settings\Basic\nWire_and_relay_[ProjectName].xlsx</a:t>
            </a:r>
          </a:p>
        </p:txBody>
      </p:sp>
      <p:sp>
        <p:nvSpPr>
          <p:cNvPr id="6" name="Action Button: Return 5">
            <a:hlinkClick r:id="rId3" action="ppaction://hlinksldjump" highlightClick="1"/>
          </p:cNvPr>
          <p:cNvSpPr/>
          <p:nvPr/>
        </p:nvSpPr>
        <p:spPr>
          <a:xfrm>
            <a:off x="8086020" y="5410200"/>
            <a:ext cx="306000" cy="306000"/>
          </a:xfrm>
          <a:prstGeom prst="actionButtonRetur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925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2667000"/>
            <a:ext cx="6317789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Input File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978400"/>
          </a:xfrm>
        </p:spPr>
        <p:txBody>
          <a:bodyPr/>
          <a:lstStyle/>
          <a:p>
            <a:r>
              <a:rPr lang="en-US" altLang="en-US" sz="1800" dirty="0" smtClean="0">
                <a:latin typeface="Calibri" pitchFamily="34" charset="0"/>
              </a:rPr>
              <a:t>Click “Load Materials” button, and select PMIC input file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1400" dirty="0" smtClean="0"/>
              <a:t>Test Plan			</a:t>
            </a:r>
            <a:r>
              <a:rPr lang="en-US" altLang="zh-TW" sz="1100" dirty="0" smtClean="0"/>
              <a:t>=&gt; For all blocks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1400" dirty="0" smtClean="0"/>
              <a:t>SCGH Pattern List</a:t>
            </a:r>
            <a:r>
              <a:rPr lang="en-US" altLang="en-US" sz="1400" dirty="0"/>
              <a:t>	</a:t>
            </a:r>
            <a:r>
              <a:rPr lang="en-US" altLang="en-US" sz="1400" dirty="0" smtClean="0"/>
              <a:t>	</a:t>
            </a:r>
            <a:r>
              <a:rPr lang="en-US" altLang="en-US" sz="1100" dirty="0"/>
              <a:t>=&gt; For </a:t>
            </a:r>
            <a:r>
              <a:rPr lang="en-US" altLang="en-US" sz="1100" dirty="0" smtClean="0"/>
              <a:t>Scan, Mbist, OTP</a:t>
            </a:r>
            <a:endParaRPr lang="en-US" altLang="en-US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1400" dirty="0" smtClean="0"/>
              <a:t>Pattern List Csv		</a:t>
            </a:r>
            <a:r>
              <a:rPr lang="en-US" altLang="en-US" sz="1100" dirty="0" smtClean="0"/>
              <a:t>=&gt; For pattern, </a:t>
            </a:r>
            <a:r>
              <a:rPr lang="en-US" altLang="en-US" sz="1100" dirty="0" err="1" smtClean="0"/>
              <a:t>TimeSet</a:t>
            </a:r>
            <a:endParaRPr lang="en-US" altLang="en-US" sz="11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1400" dirty="0" smtClean="0"/>
              <a:t>VBT Gen Tool			</a:t>
            </a:r>
            <a:r>
              <a:rPr lang="en-US" altLang="en-US" sz="1100" dirty="0" smtClean="0"/>
              <a:t>=&gt; For LDO, </a:t>
            </a:r>
            <a:r>
              <a:rPr lang="en-US" altLang="en-US" sz="1100" dirty="0" err="1" smtClean="0"/>
              <a:t>Acore</a:t>
            </a:r>
            <a:r>
              <a:rPr lang="en-US" altLang="en-US" sz="1100" dirty="0" smtClean="0"/>
              <a:t>, Buck</a:t>
            </a:r>
            <a:endParaRPr lang="en-US" altLang="en-US" sz="11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1400" dirty="0" err="1" smtClean="0"/>
              <a:t>Otp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File </a:t>
            </a:r>
            <a:r>
              <a:rPr lang="en-US" altLang="en-US" sz="1400" dirty="0" smtClean="0"/>
              <a:t>(*</a:t>
            </a:r>
            <a:r>
              <a:rPr lang="en-US" altLang="zh-TW" sz="1400" dirty="0" smtClean="0"/>
              <a:t>.</a:t>
            </a:r>
            <a:r>
              <a:rPr lang="en-US" altLang="zh-TW" sz="1400" dirty="0" err="1" smtClean="0"/>
              <a:t>yaml</a:t>
            </a:r>
            <a:r>
              <a:rPr lang="en-US" altLang="zh-TW" sz="1400" dirty="0" smtClean="0"/>
              <a:t> / *.</a:t>
            </a:r>
            <a:r>
              <a:rPr lang="en-US" altLang="zh-TW" sz="1400" dirty="0" err="1" smtClean="0"/>
              <a:t>otp</a:t>
            </a:r>
            <a:r>
              <a:rPr lang="en-US" altLang="en-US" sz="1400" dirty="0" smtClean="0"/>
              <a:t>)		</a:t>
            </a:r>
            <a:r>
              <a:rPr lang="en-US" altLang="en-US" sz="1100" dirty="0" smtClean="0"/>
              <a:t>=&gt; For OTP</a:t>
            </a:r>
            <a:endParaRPr lang="en-US" alt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1053465" y="2979420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67613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Test Plan </a:t>
            </a:r>
            <a:r>
              <a:rPr lang="en-US" altLang="en-US" dirty="0"/>
              <a:t>Sheet Summary</a:t>
            </a:r>
            <a:endParaRPr lang="zh-TW" alt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295900"/>
            <a:ext cx="10572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30795523"/>
              </p:ext>
            </p:extLst>
          </p:nvPr>
        </p:nvGraphicFramePr>
        <p:xfrm>
          <a:off x="1371302" y="1066800"/>
          <a:ext cx="5334298" cy="496411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34785"/>
                <a:gridCol w="858378"/>
                <a:gridCol w="1460658"/>
                <a:gridCol w="1460658"/>
                <a:gridCol w="719819"/>
              </a:tblGrid>
              <a:tr h="2870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Category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ysClr val="windowText" lastClr="000000"/>
                          </a:solidFill>
                          <a:effectLst/>
                        </a:rPr>
                        <a:t>Item No.</a:t>
                      </a:r>
                      <a:endParaRPr lang="zh-TW" sz="900" kern="1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Naming Convention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Description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Must</a:t>
                      </a:r>
                      <a:r>
                        <a:rPr lang="en-US" sz="9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/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Optional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</a:tr>
              <a:tr h="3816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Continuity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ysClr val="windowText" lastClr="000000"/>
                          </a:solidFill>
                          <a:effectLst/>
                        </a:rPr>
                        <a:t>DCTEST_Continuity</a:t>
                      </a:r>
                      <a:endParaRPr lang="zh-TW" sz="900" kern="1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Define DC test flow and Open/Short Limit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dirty="0">
                          <a:solidFill>
                            <a:srgbClr val="00B050"/>
                          </a:solidFill>
                          <a:effectLst/>
                        </a:rPr>
                        <a:t>●</a:t>
                      </a:r>
                      <a:endParaRPr lang="zh-TW" sz="900" kern="100" dirty="0">
                        <a:solidFill>
                          <a:srgbClr val="00B05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</a:tr>
              <a:tr h="381604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Pin Map &amp; Group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IO_Pinmap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To generate Pinmap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dirty="0">
                          <a:solidFill>
                            <a:srgbClr val="00B050"/>
                          </a:solidFill>
                          <a:effectLst/>
                        </a:rPr>
                        <a:t>●</a:t>
                      </a:r>
                      <a:endParaRPr lang="zh-TW" sz="900" kern="100" dirty="0">
                        <a:solidFill>
                          <a:srgbClr val="00B05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</a:tr>
              <a:tr h="3816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ChannelMap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To generate </a:t>
                      </a:r>
                      <a:r>
                        <a:rPr lang="en-US" sz="9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Channel map 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dirty="0">
                          <a:solidFill>
                            <a:srgbClr val="00B050"/>
                          </a:solidFill>
                          <a:effectLst/>
                        </a:rPr>
                        <a:t>●</a:t>
                      </a:r>
                      <a:endParaRPr lang="zh-TW" sz="900" kern="100" dirty="0">
                        <a:solidFill>
                          <a:srgbClr val="00B05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</a:tr>
              <a:tr h="3816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IO_PinGroup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ysClr val="windowText" lastClr="000000"/>
                          </a:solidFill>
                          <a:effectLst/>
                        </a:rPr>
                        <a:t>Define all I/O &amp; Power pin groups used in Test Plan</a:t>
                      </a:r>
                      <a:endParaRPr lang="zh-TW" sz="900" kern="1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○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</a:tr>
              <a:tr h="3816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ysClr val="windowText" lastClr="000000"/>
                          </a:solidFill>
                          <a:effectLst/>
                        </a:rPr>
                        <a:t>Power</a:t>
                      </a:r>
                      <a:endParaRPr lang="zh-TW" sz="900" kern="1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zh-TW" sz="900" kern="1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VDD_Levels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To generate DC spec/Level sheet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900" kern="0" dirty="0">
                          <a:solidFill>
                            <a:srgbClr val="00B050"/>
                          </a:solidFill>
                          <a:effectLst/>
                        </a:rPr>
                        <a:t>●</a:t>
                      </a:r>
                      <a:endParaRPr lang="zh-TW" sz="900" kern="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21" marR="15221" marT="0" marB="0" anchor="ctr"/>
                </a:tc>
              </a:tr>
              <a:tr h="3816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zh-TW" sz="900" kern="1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IO_Levels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900" kern="0" dirty="0">
                          <a:solidFill>
                            <a:srgbClr val="00B050"/>
                          </a:solidFill>
                          <a:effectLst/>
                        </a:rPr>
                        <a:t>●</a:t>
                      </a:r>
                      <a:endParaRPr lang="zh-TW" sz="900" kern="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21" marR="15221" marT="0" marB="0" anchor="ctr"/>
                </a:tc>
              </a:tr>
              <a:tr h="3816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ysClr val="windowText" lastClr="000000"/>
                          </a:solidFill>
                          <a:effectLst/>
                        </a:rPr>
                        <a:t>IDS</a:t>
                      </a:r>
                      <a:endParaRPr lang="zh-TW" sz="900" kern="1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zh-TW" sz="900" kern="1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PMIC_IDS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Define IDS test, the format is the same as HARDIP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900" kern="0" dirty="0">
                          <a:solidFill>
                            <a:srgbClr val="00B050"/>
                          </a:solidFill>
                          <a:effectLst/>
                        </a:rPr>
                        <a:t>●</a:t>
                      </a:r>
                      <a:endParaRPr lang="zh-TW" sz="900" kern="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21" marR="15221" marT="0" marB="0" anchor="ctr"/>
                </a:tc>
              </a:tr>
              <a:tr h="430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ysClr val="windowText" lastClr="000000"/>
                          </a:solidFill>
                          <a:effectLst/>
                        </a:rPr>
                        <a:t>Leakage</a:t>
                      </a:r>
                      <a:endParaRPr lang="zh-TW" sz="900" kern="1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zh-TW" sz="900" kern="1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PMIC_Leakage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Define Leakage test, the format is the same as HARDIP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900" kern="0" dirty="0">
                          <a:solidFill>
                            <a:srgbClr val="00B050"/>
                          </a:solidFill>
                          <a:effectLst/>
                        </a:rPr>
                        <a:t>●</a:t>
                      </a:r>
                      <a:endParaRPr lang="zh-TW" sz="900" kern="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21" marR="15221" marT="0" marB="0" anchor="ctr"/>
                </a:tc>
              </a:tr>
              <a:tr h="430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ysClr val="windowText" lastClr="000000"/>
                          </a:solidFill>
                          <a:effectLst/>
                        </a:rPr>
                        <a:t>DCTest</a:t>
                      </a:r>
                      <a:endParaRPr lang="zh-TW" sz="900" kern="1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zh-TW" sz="900" kern="1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DCTEST_XXXX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Define DC function test, the format is the same as HARDIP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900" kern="0" dirty="0">
                          <a:solidFill>
                            <a:srgbClr val="00B050"/>
                          </a:solidFill>
                          <a:effectLst/>
                        </a:rPr>
                        <a:t>●</a:t>
                      </a:r>
                      <a:endParaRPr lang="zh-TW" sz="900" kern="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21" marR="15221" marT="0" marB="0" anchor="ctr"/>
                </a:tc>
              </a:tr>
              <a:tr h="3816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Flow </a:t>
                      </a:r>
                      <a:endParaRPr lang="en-US" sz="900" kern="10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2 choose 1)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zh-TW" sz="900" kern="1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GenMainFlow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Define Main flow by user definition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○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</a:tr>
              <a:tr h="3816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zh-TW" sz="900" kern="1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ysClr val="windowText" lastClr="000000"/>
                          </a:solidFill>
                          <a:effectLst/>
                        </a:rPr>
                        <a:t>Flow_Main</a:t>
                      </a:r>
                      <a:endParaRPr lang="zh-TW" sz="900" kern="1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Define Main flow for all Test stage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○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</a:tr>
              <a:tr h="3816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ysClr val="windowText" lastClr="000000"/>
                          </a:solidFill>
                          <a:effectLst/>
                        </a:rPr>
                        <a:t>OTP</a:t>
                      </a:r>
                      <a:endParaRPr lang="zh-TW" sz="900" kern="1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zh-TW" sz="900" kern="1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ysClr val="windowText" lastClr="000000"/>
                          </a:solidFill>
                          <a:effectLst/>
                        </a:rPr>
                        <a:t>AHB_register_map</a:t>
                      </a:r>
                      <a:endParaRPr lang="zh-TW" sz="900" kern="1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To generate </a:t>
                      </a:r>
                      <a:r>
                        <a:rPr lang="en-US" sz="90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AHB_register_map</a:t>
                      </a:r>
                      <a:r>
                        <a:rPr lang="en-US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 for OTP</a:t>
                      </a:r>
                      <a:endParaRPr lang="zh-TW" sz="900" kern="1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221" marR="15221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900" kern="0" dirty="0">
                          <a:solidFill>
                            <a:srgbClr val="00B050"/>
                          </a:solidFill>
                          <a:effectLst/>
                        </a:rPr>
                        <a:t>●</a:t>
                      </a:r>
                      <a:endParaRPr lang="zh-TW" sz="900" kern="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21" marR="1522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324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SCGH Sheet Summary</a:t>
            </a:r>
            <a:endParaRPr lang="zh-TW" alt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095500"/>
            <a:ext cx="10572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84464011"/>
              </p:ext>
            </p:extLst>
          </p:nvPr>
        </p:nvGraphicFramePr>
        <p:xfrm>
          <a:off x="855346" y="1143000"/>
          <a:ext cx="6231254" cy="16725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235332"/>
                <a:gridCol w="498957"/>
                <a:gridCol w="1270247"/>
                <a:gridCol w="2161514"/>
                <a:gridCol w="1065204"/>
              </a:tblGrid>
              <a:tr h="3168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</a:rPr>
                        <a:t>Category</a:t>
                      </a:r>
                      <a:endParaRPr lang="zh-TW" sz="11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</a:rPr>
                        <a:t>Item No.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</a:rPr>
                        <a:t>Naming Convention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</a:rPr>
                        <a:t>Must/Optional</a:t>
                      </a:r>
                      <a:endParaRPr lang="zh-TW" sz="11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445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</a:rPr>
                        <a:t>SCAN</a:t>
                      </a:r>
                      <a:endParaRPr lang="zh-TW" sz="11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TW" sz="11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</a:rPr>
                        <a:t>SC_PC</a:t>
                      </a:r>
                      <a:endParaRPr lang="zh-TW" sz="11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</a:rPr>
                        <a:t>To generate </a:t>
                      </a:r>
                      <a:r>
                        <a:rPr lang="en-US" sz="1100" kern="100" dirty="0" smtClean="0">
                          <a:solidFill>
                            <a:srgbClr val="000000"/>
                          </a:solidFill>
                          <a:effectLst/>
                        </a:rPr>
                        <a:t>Flow/Instance 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</a:rPr>
                        <a:t>for SCAN</a:t>
                      </a:r>
                      <a:endParaRPr lang="zh-TW" sz="11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B050"/>
                          </a:solidFill>
                          <a:effectLst/>
                        </a:rPr>
                        <a:t>●</a:t>
                      </a:r>
                      <a:endParaRPr lang="zh-TW" sz="1100" kern="100" dirty="0">
                        <a:solidFill>
                          <a:srgbClr val="00B05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445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</a:rPr>
                        <a:t>BIST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zh-TW" sz="11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</a:rPr>
                        <a:t>BI_PC</a:t>
                      </a:r>
                      <a:endParaRPr lang="zh-TW" sz="11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</a:rPr>
                        <a:t>To generate </a:t>
                      </a:r>
                      <a:r>
                        <a:rPr lang="en-US" sz="1100" kern="100" dirty="0" smtClean="0">
                          <a:solidFill>
                            <a:srgbClr val="000000"/>
                          </a:solidFill>
                          <a:effectLst/>
                        </a:rPr>
                        <a:t>Flow/Instance 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</a:rPr>
                        <a:t>for MBIST</a:t>
                      </a:r>
                      <a:endParaRPr lang="zh-TW" sz="11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B050"/>
                          </a:solidFill>
                          <a:effectLst/>
                        </a:rPr>
                        <a:t>●</a:t>
                      </a:r>
                      <a:endParaRPr lang="zh-TW" sz="1100" kern="100" dirty="0">
                        <a:solidFill>
                          <a:srgbClr val="00B05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445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</a:rPr>
                        <a:t>DCTEST_XXXX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</a:rPr>
                        <a:t>PMIC_PC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</a:rPr>
                        <a:t>To define pattern used in DCTEST</a:t>
                      </a:r>
                      <a:endParaRPr lang="zh-TW" sz="110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B050"/>
                          </a:solidFill>
                          <a:effectLst/>
                        </a:rPr>
                        <a:t>●</a:t>
                      </a:r>
                      <a:endParaRPr lang="zh-TW" sz="1100" kern="100" dirty="0">
                        <a:solidFill>
                          <a:srgbClr val="00B05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3425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GUI of </a:t>
            </a:r>
            <a:r>
              <a:rPr lang="en-US" altLang="zh-TW" dirty="0" err="1" smtClean="0"/>
              <a:t>PinMap</a:t>
            </a:r>
            <a:r>
              <a:rPr lang="en-US" altLang="zh-TW" dirty="0" smtClean="0"/>
              <a:t> tool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Pin Map and channel Map</a:t>
            </a:r>
            <a:endParaRPr lang="zh-TW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12620"/>
            <a:ext cx="5791200" cy="410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6790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Format </a:t>
            </a:r>
            <a:r>
              <a:rPr lang="en-US" altLang="zh-TW" dirty="0" smtClean="0"/>
              <a:t>of </a:t>
            </a:r>
            <a:r>
              <a:rPr lang="en-US" altLang="zh-TW" dirty="0" smtClean="0"/>
              <a:t>PA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Site	: To define site for multi site test.</a:t>
            </a:r>
          </a:p>
          <a:p>
            <a:pPr lvl="1"/>
            <a:r>
              <a:rPr lang="en-US" altLang="zh-TW" dirty="0" smtClean="0"/>
              <a:t>Bump Name 	: This is pin name in pin map and channel map.</a:t>
            </a:r>
          </a:p>
          <a:p>
            <a:pPr lvl="1"/>
            <a:r>
              <a:rPr lang="en-US" altLang="zh-TW" dirty="0" smtClean="0"/>
              <a:t>Assignment 	: To define the channel of pin in channel map.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PS		: User can specify this pin is power pin by using syntax “power”.</a:t>
            </a:r>
          </a:p>
          <a:p>
            <a:pPr lvl="1"/>
            <a:r>
              <a:rPr lang="en-US" altLang="zh-TW" dirty="0" smtClean="0"/>
              <a:t>Type	: To define the type of pin in channel map. </a:t>
            </a:r>
            <a:r>
              <a:rPr lang="en-US" altLang="zh-TW" sz="1400" dirty="0" smtClean="0"/>
              <a:t>(ex</a:t>
            </a:r>
            <a:r>
              <a:rPr lang="en-US" altLang="zh-TW" sz="1400" dirty="0" smtClean="0"/>
              <a:t>. </a:t>
            </a:r>
            <a:r>
              <a:rPr lang="en-US" altLang="zh-TW" sz="1400" dirty="0" smtClean="0"/>
              <a:t>I/</a:t>
            </a:r>
            <a:r>
              <a:rPr lang="en-US" altLang="zh-TW" sz="1400" dirty="0" err="1" smtClean="0"/>
              <a:t>O,DCVI,GND,Utility</a:t>
            </a:r>
            <a:r>
              <a:rPr lang="en-US" altLang="zh-TW" sz="1400" dirty="0" smtClean="0"/>
              <a:t>)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ChannelMap</a:t>
            </a:r>
            <a:r>
              <a:rPr lang="en-US" altLang="zh-TW" dirty="0" smtClean="0"/>
              <a:t> Name: To rename or merge the pin name</a:t>
            </a:r>
            <a:r>
              <a:rPr lang="en-US" altLang="zh-TW" dirty="0" smtClean="0"/>
              <a:t>. </a:t>
            </a:r>
            <a:r>
              <a:rPr lang="en-US" altLang="zh-TW" sz="1400" dirty="0" smtClean="0"/>
              <a:t>(ex. </a:t>
            </a:r>
            <a:r>
              <a:rPr lang="en-US" altLang="zh-TW" sz="1400" dirty="0" smtClean="0"/>
              <a:t>BUCK0_LX1_0 &amp; </a:t>
            </a:r>
            <a:r>
              <a:rPr lang="en-US" altLang="zh-TW" sz="1400" dirty="0" smtClean="0"/>
              <a:t>BUCK0_LX1_1 use the same channel </a:t>
            </a:r>
            <a:r>
              <a:rPr lang="en-US" altLang="zh-TW" sz="1400" dirty="0" smtClean="0"/>
              <a:t>and merge </a:t>
            </a:r>
            <a:r>
              <a:rPr lang="en-US" altLang="zh-TW" sz="1400" dirty="0" smtClean="0"/>
              <a:t>into BUCK0_LX1)</a:t>
            </a:r>
            <a:r>
              <a:rPr lang="en-US" altLang="zh-TW" dirty="0" smtClean="0"/>
              <a:t> If </a:t>
            </a:r>
            <a:r>
              <a:rPr lang="en-US" altLang="zh-TW" dirty="0" err="1" smtClean="0"/>
              <a:t>channelMap</a:t>
            </a:r>
            <a:r>
              <a:rPr lang="en-US" altLang="zh-TW" dirty="0" smtClean="0"/>
              <a:t> Name is empty, tool will use Bump Name as pin name. 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Pin Map and channel Map</a:t>
            </a:r>
            <a:endParaRPr lang="zh-TW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81200"/>
            <a:ext cx="8686800" cy="1156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6790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Format of Tester 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Tester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is used to define the slot of instrument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r>
              <a:rPr lang="en-US" altLang="zh-TW" dirty="0" smtClean="0"/>
              <a:t>To generate Pin Group</a:t>
            </a:r>
          </a:p>
          <a:p>
            <a:pPr lvl="1"/>
            <a:r>
              <a:rPr lang="en-US" altLang="zh-TW" dirty="0" smtClean="0"/>
              <a:t>Base on the instrument type in tester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tool will generate All_[</a:t>
            </a:r>
            <a:r>
              <a:rPr lang="en-US" altLang="zh-TW" dirty="0" smtClean="0"/>
              <a:t>instrument </a:t>
            </a:r>
            <a:r>
              <a:rPr lang="en-US" altLang="zh-TW" dirty="0" smtClean="0"/>
              <a:t>type]. </a:t>
            </a:r>
            <a:r>
              <a:rPr lang="en-US" altLang="zh-TW" sz="1400" dirty="0" smtClean="0"/>
              <a:t>(ex. </a:t>
            </a:r>
            <a:r>
              <a:rPr lang="en-US" altLang="zh-TW" sz="1400" dirty="0" smtClean="0"/>
              <a:t>All_IO,All_UVI80)</a:t>
            </a:r>
          </a:p>
          <a:p>
            <a:pPr lvl="1"/>
            <a:r>
              <a:rPr lang="en-US" altLang="zh-TW" dirty="0" smtClean="0"/>
              <a:t>To generate DCVI pin group </a:t>
            </a:r>
            <a:r>
              <a:rPr lang="en-US" altLang="zh-TW" sz="1400" dirty="0" smtClean="0"/>
              <a:t>(ex. DCVI for power pin group and </a:t>
            </a:r>
            <a:r>
              <a:rPr lang="en-US" altLang="zh-TW" sz="1400" dirty="0" err="1" smtClean="0"/>
              <a:t>DCVI_Analog</a:t>
            </a:r>
            <a:r>
              <a:rPr lang="en-US" altLang="zh-TW" sz="1400" dirty="0" smtClean="0"/>
              <a:t> for </a:t>
            </a:r>
            <a:r>
              <a:rPr lang="en-US" altLang="zh-TW" sz="1400" dirty="0" smtClean="0"/>
              <a:t>Analog pin group)</a:t>
            </a:r>
            <a:endParaRPr lang="en-US" altLang="zh-TW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Pin Map and channel Map</a:t>
            </a: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42100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6790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Same channel pins</a:t>
            </a:r>
          </a:p>
          <a:p>
            <a:pPr lvl="1"/>
            <a:r>
              <a:rPr lang="en-US" altLang="zh-TW" dirty="0" smtClean="0"/>
              <a:t>Tool will modify the </a:t>
            </a:r>
            <a:r>
              <a:rPr lang="en-US" altLang="zh-TW" dirty="0" smtClean="0"/>
              <a:t>channel name </a:t>
            </a:r>
            <a:r>
              <a:rPr lang="en-US" altLang="zh-TW" sz="1400" dirty="0" smtClean="0"/>
              <a:t>(ex. S:IDAC_OUT_0_DC30</a:t>
            </a:r>
            <a:r>
              <a:rPr lang="en-US" altLang="zh-TW" sz="1400" dirty="0" smtClean="0"/>
              <a:t>) when the channel are the same.</a:t>
            </a:r>
          </a:p>
          <a:p>
            <a:pPr lvl="1"/>
            <a:endParaRPr lang="en-US" altLang="zh-TW" sz="1400" dirty="0" smtClean="0"/>
          </a:p>
          <a:p>
            <a:pPr lvl="1"/>
            <a:endParaRPr lang="en-US" altLang="zh-TW" sz="1400" dirty="0" smtClean="0"/>
          </a:p>
          <a:p>
            <a:pPr lvl="1"/>
            <a:endParaRPr lang="en-US" altLang="zh-TW" sz="1400" dirty="0" smtClean="0"/>
          </a:p>
          <a:p>
            <a:pPr lvl="1"/>
            <a:endParaRPr lang="en-US" altLang="zh-TW" sz="1400" dirty="0" smtClean="0"/>
          </a:p>
          <a:p>
            <a:pPr lvl="1"/>
            <a:endParaRPr lang="en-US" altLang="zh-TW" sz="1400" dirty="0" smtClean="0"/>
          </a:p>
          <a:p>
            <a:pPr lvl="1"/>
            <a:endParaRPr lang="en-US" altLang="zh-TW" sz="1400" dirty="0" smtClean="0"/>
          </a:p>
          <a:p>
            <a:pPr lvl="1"/>
            <a:endParaRPr lang="en-US" altLang="zh-TW" sz="1400" dirty="0" smtClean="0"/>
          </a:p>
          <a:p>
            <a:r>
              <a:rPr lang="en-US" altLang="zh-TW" dirty="0" smtClean="0"/>
              <a:t>Rule for PMIC only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If the channel type is “DCVI”, tool will generate </a:t>
            </a:r>
            <a:r>
              <a:rPr lang="en-US" altLang="zh-TW" dirty="0" smtClean="0"/>
              <a:t>the secondary pin for </a:t>
            </a:r>
            <a:r>
              <a:rPr lang="en-US" altLang="zh-TW" dirty="0" err="1" smtClean="0"/>
              <a:t>DCDiffMeter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DCTime</a:t>
            </a:r>
            <a:r>
              <a:rPr lang="en-US" altLang="zh-TW" dirty="0" smtClean="0"/>
              <a:t> with the same channel as below.</a:t>
            </a:r>
            <a:endParaRPr lang="en-US" altLang="zh-TW" sz="1400" dirty="0" smtClean="0"/>
          </a:p>
          <a:p>
            <a:pPr lvl="1"/>
            <a:endParaRPr lang="en-US" altLang="zh-TW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Pin Map and channel Map</a:t>
            </a:r>
            <a:endParaRPr lang="zh-TW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09800"/>
            <a:ext cx="8640000" cy="453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801401"/>
            <a:ext cx="8686800" cy="55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867275"/>
            <a:ext cx="8542337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6790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adyne-ppt-template-wide_final">
  <a:themeElements>
    <a:clrScheme name="Custom 20">
      <a:dk1>
        <a:srgbClr val="224186"/>
      </a:dk1>
      <a:lt1>
        <a:srgbClr val="FFFFFF"/>
      </a:lt1>
      <a:dk2>
        <a:srgbClr val="4F5053"/>
      </a:dk2>
      <a:lt2>
        <a:srgbClr val="9FA1A4"/>
      </a:lt2>
      <a:accent1>
        <a:srgbClr val="224186"/>
      </a:accent1>
      <a:accent2>
        <a:srgbClr val="2B7F32"/>
      </a:accent2>
      <a:accent3>
        <a:srgbClr val="8DC63F"/>
      </a:accent3>
      <a:accent4>
        <a:srgbClr val="B0CBEA"/>
      </a:accent4>
      <a:accent5>
        <a:srgbClr val="DEAD0F"/>
      </a:accent5>
      <a:accent6>
        <a:srgbClr val="9FA1A4"/>
      </a:accent6>
      <a:hlink>
        <a:srgbClr val="224186"/>
      </a:hlink>
      <a:folHlink>
        <a:srgbClr val="5D176A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Presentation12" id="{170483F9-DB3A-9B40-811C-8AB3A2C6DAA4}" vid="{DF73B366-5E7A-D947-9831-EC06D64A93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20180508_MP1P_TTR_Item</Template>
  <TotalTime>25447</TotalTime>
  <Words>1281</Words>
  <Application>Microsoft Office PowerPoint</Application>
  <PresentationFormat>On-screen Show (4:3)</PresentationFormat>
  <Paragraphs>278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Teradyne-ppt-template-wide_final</vt:lpstr>
      <vt:lpstr>PMIC T-Autogen Introduction</vt:lpstr>
      <vt:lpstr>General Flow</vt:lpstr>
      <vt:lpstr>Input File</vt:lpstr>
      <vt:lpstr>Test Plan Sheet Summary</vt:lpstr>
      <vt:lpstr>SCGH Sheet Summary</vt:lpstr>
      <vt:lpstr>Pin Map and channel Map</vt:lpstr>
      <vt:lpstr>Pin Map and channel Map</vt:lpstr>
      <vt:lpstr>Pin Map and channel Map</vt:lpstr>
      <vt:lpstr>Pin Map and channel Map</vt:lpstr>
      <vt:lpstr>Global Specs</vt:lpstr>
      <vt:lpstr>DC Specs / Level Sheet</vt:lpstr>
      <vt:lpstr>DC Specs / Level Sheet</vt:lpstr>
      <vt:lpstr>Slide 13</vt:lpstr>
      <vt:lpstr>AC Specs</vt:lpstr>
      <vt:lpstr>Scan and Mbist</vt:lpstr>
      <vt:lpstr>LDO/Acore Work Flow</vt:lpstr>
      <vt:lpstr>LDO T-Autogen</vt:lpstr>
      <vt:lpstr>VBT generate tool</vt:lpstr>
      <vt:lpstr>Syntax Check</vt:lpstr>
      <vt:lpstr>Test number in subflow</vt:lpstr>
      <vt:lpstr>Bin number</vt:lpstr>
      <vt:lpstr>OTP</vt:lpstr>
      <vt:lpstr>Free Running Clock</vt:lpstr>
    </vt:vector>
  </TitlesOfParts>
  <Company>Teradyne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UVS256 Output Compensation Bandwidth</dc:title>
  <dc:creator>Teradyne User</dc:creator>
  <cp:lastModifiedBy>Teradyne User</cp:lastModifiedBy>
  <cp:revision>466</cp:revision>
  <dcterms:created xsi:type="dcterms:W3CDTF">2018-06-06T09:39:52Z</dcterms:created>
  <dcterms:modified xsi:type="dcterms:W3CDTF">2019-05-20T06:52:38Z</dcterms:modified>
</cp:coreProperties>
</file>