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5935"/>
    <a:srgbClr val="FF8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766" autoAdjust="0"/>
  </p:normalViewPr>
  <p:slideViewPr>
    <p:cSldViewPr snapToGrid="0" snapToObjects="1">
      <p:cViewPr varScale="1">
        <p:scale>
          <a:sx n="51" d="100"/>
          <a:sy n="51" d="100"/>
        </p:scale>
        <p:origin x="-23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3FC86-6AC5-B543-A7A1-6DBB62AFAAC2}" type="datetimeFigureOut">
              <a:rPr lang="en-US" smtClean="0"/>
              <a:t>07/10/2016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9C61A-7428-9045-B012-FFD3ABC57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1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9C61A-7428-9045-B012-FFD3ABC577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8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Few studies, but recently an issue in Digital Journalism</a:t>
            </a:r>
          </a:p>
          <a:p>
            <a:r>
              <a:rPr lang="en-US" dirty="0" smtClean="0"/>
              <a:t>My study of NYT presented</a:t>
            </a:r>
            <a:r>
              <a:rPr lang="en-US" baseline="0" dirty="0" smtClean="0"/>
              <a:t> here in 2010</a:t>
            </a:r>
          </a:p>
          <a:p>
            <a:r>
              <a:rPr lang="en-US" baseline="0" dirty="0" smtClean="0"/>
              <a:t>French scholars </a:t>
            </a:r>
            <a:r>
              <a:rPr lang="en-US" baseline="0" dirty="0" err="1" smtClean="0"/>
              <a:t>Parasie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Dagiral</a:t>
            </a:r>
            <a:r>
              <a:rPr lang="en-US" baseline="0" dirty="0" smtClean="0"/>
              <a:t> on Chicago Tribune</a:t>
            </a:r>
          </a:p>
          <a:p>
            <a:r>
              <a:rPr lang="en-US" baseline="0" dirty="0" smtClean="0"/>
              <a:t>Much change has occurred, more organizations telling stories with data, seeking resources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9C61A-7428-9045-B012-FFD3ABC577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64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Comprehensive</a:t>
            </a:r>
            <a:r>
              <a:rPr lang="en-US" baseline="0" dirty="0" smtClean="0"/>
              <a:t> definition may not be suitable for all purposes, this study provides a way to understand different aspects</a:t>
            </a:r>
          </a:p>
          <a:p>
            <a:r>
              <a:rPr lang="en-US" baseline="0" dirty="0" smtClean="0"/>
              <a:t>New and rapidly changing</a:t>
            </a:r>
          </a:p>
          <a:p>
            <a:r>
              <a:rPr lang="en-US" baseline="0" dirty="0" smtClean="0"/>
              <a:t>Lack of aptitude in the profession in working with numbers</a:t>
            </a:r>
          </a:p>
          <a:p>
            <a:r>
              <a:rPr lang="en-US" baseline="0" dirty="0" smtClean="0"/>
              <a:t>Data becoming important not only for storytelling, but for strategy and decision-making using analytics</a:t>
            </a:r>
          </a:p>
          <a:p>
            <a:r>
              <a:rPr lang="en-US" baseline="0" dirty="0" smtClean="0"/>
              <a:t>Tech culture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journalism culture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this analysis does is provide a more nuanced and systematic understanding of data journalism as a research area within the realm of journalism scholarship.</a:t>
            </a:r>
            <a:r>
              <a:rPr lang="en-US" dirty="0" smtClean="0">
                <a:effectLst/>
              </a:rPr>
              <a:t> 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Roles are</a:t>
            </a:r>
            <a:r>
              <a:rPr lang="en-US" baseline="0" dirty="0" smtClean="0">
                <a:effectLst/>
              </a:rPr>
              <a:t> in demand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9C61A-7428-9045-B012-FFD3ABC577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74434" y="268288"/>
            <a:ext cx="5052499" cy="3900300"/>
          </a:xfrm>
          <a:prstGeom prst="rect">
            <a:avLst/>
          </a:prstGeom>
          <a:solidFill>
            <a:srgbClr val="DA5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910" y="4577614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rgbClr val="DA593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2910" y="5626485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07/10/2016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119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graph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17" y="478081"/>
            <a:ext cx="4651467" cy="3488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07/10/2016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07/10/2016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07/10/2016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306088" y="518873"/>
            <a:ext cx="1549377" cy="1174292"/>
          </a:xfrm>
          <a:prstGeom prst="rect">
            <a:avLst/>
          </a:prstGeom>
          <a:solidFill>
            <a:srgbClr val="DA5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A593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DA5935"/>
              </a:buClr>
              <a:defRPr/>
            </a:lvl1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07/10/2016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graph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673" y="600481"/>
            <a:ext cx="1347672" cy="101075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43544" y="599655"/>
            <a:ext cx="369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Journalism:</a:t>
            </a:r>
            <a:r>
              <a:rPr lang="en-US" b="1" baseline="0" dirty="0" smtClean="0"/>
              <a:t> </a:t>
            </a:r>
            <a:r>
              <a:rPr lang="en-US" b="1" dirty="0" smtClean="0"/>
              <a:t>An Explication</a:t>
            </a:r>
            <a:endParaRPr lang="en-US" b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07/10/2016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07/10/2016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07/10/2016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07/10/2016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07/10/2016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602" y="4463916"/>
            <a:ext cx="5458968" cy="10486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Journalism:</a:t>
            </a:r>
            <a:br>
              <a:rPr lang="en-US" dirty="0" smtClean="0"/>
            </a:br>
            <a:r>
              <a:rPr lang="en-US" dirty="0" err="1" smtClean="0"/>
              <a:t>Une</a:t>
            </a:r>
            <a:r>
              <a:rPr lang="en-US" dirty="0" smtClean="0"/>
              <a:t> Explication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602" y="5480103"/>
            <a:ext cx="5458968" cy="116587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97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Traditionnel</a:t>
            </a:r>
            <a:r>
              <a:rPr lang="en-US" dirty="0" smtClean="0"/>
              <a:t>, </a:t>
            </a:r>
            <a:r>
              <a:rPr lang="en-US" dirty="0" err="1" smtClean="0"/>
              <a:t>vraiment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“Data journalism and its practice </a:t>
            </a:r>
            <a:r>
              <a:rPr lang="en-US" b="1" dirty="0"/>
              <a:t>are not new</a:t>
            </a:r>
            <a:r>
              <a:rPr lang="en-US" dirty="0"/>
              <a:t>, along with existing critiques of its practices or of programming in journalism generally “(Howard, Debugging the Backlash, 2014)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“One of the editors points out that analyzing data </a:t>
            </a:r>
            <a:r>
              <a:rPr lang="en-US" b="1" dirty="0"/>
              <a:t>is not in itself something new for journalist</a:t>
            </a:r>
            <a:r>
              <a:rPr lang="en-US" dirty="0"/>
              <a:t>s, however, the new tools that are currently available speed up the process of working with large data sets” (</a:t>
            </a:r>
            <a:r>
              <a:rPr lang="en-US" dirty="0" err="1"/>
              <a:t>Appelgren</a:t>
            </a:r>
            <a:r>
              <a:rPr lang="en-US" dirty="0"/>
              <a:t>, E., &amp; </a:t>
            </a:r>
            <a:r>
              <a:rPr lang="en-US" dirty="0" err="1"/>
              <a:t>Nygren</a:t>
            </a:r>
            <a:r>
              <a:rPr lang="en-US" dirty="0"/>
              <a:t>, G., 2014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"What makes data journalism different to the rest of journalism? Perhaps it is the new possibilities that open up when you combine </a:t>
            </a:r>
            <a:r>
              <a:rPr lang="en-US" b="1" dirty="0" smtClean="0"/>
              <a:t>the traditional ‘nose for news</a:t>
            </a:r>
            <a:r>
              <a:rPr lang="en-US" dirty="0" smtClean="0"/>
              <a:t>’ and ability to tell a compelling story, with the sheer scale and range of digital information now available” (Gray, J., </a:t>
            </a:r>
            <a:r>
              <a:rPr lang="en-US" dirty="0" err="1" smtClean="0"/>
              <a:t>Bounegru</a:t>
            </a:r>
            <a:r>
              <a:rPr lang="en-US" dirty="0" smtClean="0"/>
              <a:t>, L., &amp; Chambers, L., 2012).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55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 </a:t>
            </a:r>
            <a:r>
              <a:rPr lang="en-US" dirty="0" err="1" smtClean="0"/>
              <a:t>exterieure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“It can help explain how a story </a:t>
            </a:r>
            <a:r>
              <a:rPr lang="en-US" b="1" dirty="0"/>
              <a:t>relates to an individual</a:t>
            </a:r>
            <a:r>
              <a:rPr lang="en-US" dirty="0"/>
              <a:t>” (Gray, J., </a:t>
            </a:r>
            <a:r>
              <a:rPr lang="en-US" dirty="0" err="1"/>
              <a:t>Bounegru</a:t>
            </a:r>
            <a:r>
              <a:rPr lang="en-US" dirty="0"/>
              <a:t>, L., &amp; Chambers, L., 2012).  </a:t>
            </a:r>
          </a:p>
          <a:p>
            <a:r>
              <a:rPr lang="en-US" dirty="0"/>
              <a:t>"Data-driven journalism” improves the way journalism can </a:t>
            </a:r>
            <a:r>
              <a:rPr lang="en-US" b="1" dirty="0"/>
              <a:t>contribute to democracy </a:t>
            </a:r>
            <a:r>
              <a:rPr lang="en-US" dirty="0"/>
              <a:t>– especially at a time when a growing number of data sets are released by governments" (</a:t>
            </a:r>
            <a:r>
              <a:rPr lang="en-US" dirty="0" err="1"/>
              <a:t>Parasie</a:t>
            </a:r>
            <a:r>
              <a:rPr lang="en-US" dirty="0"/>
              <a:t> &amp; </a:t>
            </a:r>
            <a:r>
              <a:rPr lang="en-US" dirty="0" err="1"/>
              <a:t>Dagiral</a:t>
            </a:r>
            <a:r>
              <a:rPr lang="en-US" dirty="0"/>
              <a:t>, 2013). </a:t>
            </a:r>
          </a:p>
          <a:p>
            <a:r>
              <a:rPr lang="en-US" dirty="0"/>
              <a:t>“After all, programming and data are journalism. And it can be practiced in such a way that it can create interaction, user engagement, and more information in terms of seeking the truth. Especially when you talk about </a:t>
            </a:r>
            <a:r>
              <a:rPr lang="en-US" b="1" dirty="0"/>
              <a:t>Freedom of Information access to government data </a:t>
            </a:r>
            <a:r>
              <a:rPr lang="en-US" dirty="0"/>
              <a:t>— if the public can have access to that in a way that makes sense to them, or in a way that’s easy for them to use, then that’s just really powerful” (Royal in Garber, 2010).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97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Compétences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“I think schools are making a better effort to train young journalists in many of the skills that fall under the umbrella of data journalism: </a:t>
            </a:r>
            <a:r>
              <a:rPr lang="en-US" b="1" dirty="0"/>
              <a:t>data wrangling, analysis, visualization; statistics; digital literacy (how does the Web work?); Web development</a:t>
            </a:r>
            <a:r>
              <a:rPr lang="en-US" dirty="0"/>
              <a:t>” (Howard, Profile of the Data Journalist, 2014)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Data journalism is </a:t>
            </a:r>
            <a:r>
              <a:rPr lang="en-US" b="1" dirty="0"/>
              <a:t>a new set of skills </a:t>
            </a:r>
            <a:r>
              <a:rPr lang="en-US" dirty="0"/>
              <a:t>for searching, understanding and visualizing digital sources in a time that basic skills from traditional journalism just aren’t </a:t>
            </a:r>
            <a:r>
              <a:rPr lang="en-US" dirty="0" smtClean="0"/>
              <a:t>enough </a:t>
            </a:r>
            <a:r>
              <a:rPr lang="en-US" dirty="0"/>
              <a:t>(Gray, J., </a:t>
            </a:r>
            <a:r>
              <a:rPr lang="en-US" dirty="0" err="1"/>
              <a:t>Bounegru</a:t>
            </a:r>
            <a:r>
              <a:rPr lang="en-US" dirty="0"/>
              <a:t>, L., &amp; Chambers, L., 2012).  </a:t>
            </a:r>
          </a:p>
          <a:p>
            <a:r>
              <a:rPr lang="en-US" dirty="0"/>
              <a:t>"Emergence of a </a:t>
            </a:r>
            <a:r>
              <a:rPr lang="en-US" b="1" dirty="0"/>
              <a:t>new generation of web-based technologies </a:t>
            </a:r>
            <a:r>
              <a:rPr lang="en-US" dirty="0"/>
              <a:t>that have made the presentation and visualization of data-driven stories easy even for those with no database or web development experience" (</a:t>
            </a:r>
            <a:r>
              <a:rPr lang="en-US" dirty="0" err="1"/>
              <a:t>Vallance</a:t>
            </a:r>
            <a:r>
              <a:rPr lang="en-US" dirty="0"/>
              <a:t>-Jones, F., 2013).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235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Hybride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“Data journalism is bridging the gap </a:t>
            </a:r>
            <a:r>
              <a:rPr lang="en-US" b="1" dirty="0"/>
              <a:t>between stat technicians and </a:t>
            </a:r>
            <a:r>
              <a:rPr lang="en-US" b="1" dirty="0" smtClean="0"/>
              <a:t>wordsmiths</a:t>
            </a:r>
            <a:r>
              <a:rPr lang="en-US" dirty="0" smtClean="0"/>
              <a:t>, </a:t>
            </a:r>
            <a:r>
              <a:rPr lang="en-US" b="1" dirty="0" smtClean="0"/>
              <a:t>locating </a:t>
            </a:r>
            <a:r>
              <a:rPr lang="en-US" b="1" dirty="0"/>
              <a:t>outliers and identifying trends</a:t>
            </a:r>
            <a:r>
              <a:rPr lang="en-US" dirty="0"/>
              <a:t> that are not just statistically significant, but relevant to de-compiling the inherently </a:t>
            </a:r>
            <a:r>
              <a:rPr lang="en-US" b="1" dirty="0"/>
              <a:t>complex world </a:t>
            </a:r>
            <a:r>
              <a:rPr lang="en-US" dirty="0"/>
              <a:t>of today.” (Gray, J., </a:t>
            </a:r>
            <a:r>
              <a:rPr lang="en-US" dirty="0" err="1"/>
              <a:t>Bounegru</a:t>
            </a:r>
            <a:r>
              <a:rPr lang="en-US" dirty="0"/>
              <a:t>, L., &amp; Chambers, L., 2012). 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b="1" dirty="0"/>
              <a:t>Sourcing, reporting and presenting stories </a:t>
            </a:r>
            <a:r>
              <a:rPr lang="en-US" dirty="0"/>
              <a:t>through data-driven journalism, and </a:t>
            </a:r>
            <a:r>
              <a:rPr lang="en-US" dirty="0" err="1"/>
              <a:t>visualising</a:t>
            </a:r>
            <a:r>
              <a:rPr lang="en-US" dirty="0"/>
              <a:t> and presenting data (including </a:t>
            </a:r>
            <a:r>
              <a:rPr lang="en-US" b="1" dirty="0"/>
              <a:t>databases, mapping and other interactive graphics</a:t>
            </a:r>
            <a:r>
              <a:rPr lang="en-US" dirty="0"/>
              <a:t>)" (Arthur, 2010).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61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in </a:t>
            </a:r>
            <a:r>
              <a:rPr lang="en-US" dirty="0" err="1" smtClean="0"/>
              <a:t>extenso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289904" cy="3916363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Le Data journalism </a:t>
            </a:r>
            <a:r>
              <a:rPr lang="en-US" i="1" dirty="0" err="1" smtClean="0"/>
              <a:t>est</a:t>
            </a:r>
            <a:r>
              <a:rPr lang="en-US" i="1" dirty="0" smtClean="0"/>
              <a:t> un </a:t>
            </a:r>
            <a:r>
              <a:rPr lang="en-US" i="1" dirty="0" err="1" smtClean="0"/>
              <a:t>processus</a:t>
            </a:r>
            <a:r>
              <a:rPr lang="en-US" i="1" dirty="0" smtClean="0"/>
              <a:t> par le </a:t>
            </a:r>
            <a:r>
              <a:rPr lang="en-US" i="1" dirty="0" err="1" smtClean="0"/>
              <a:t>quel</a:t>
            </a:r>
            <a:r>
              <a:rPr lang="en-US" i="1" dirty="0" smtClean="0"/>
              <a:t> </a:t>
            </a:r>
            <a:r>
              <a:rPr lang="en-US" i="1" dirty="0" err="1" smtClean="0"/>
              <a:t>l’analyse</a:t>
            </a:r>
            <a:r>
              <a:rPr lang="en-US" i="1" dirty="0" smtClean="0"/>
              <a:t> et la presentation de </a:t>
            </a:r>
            <a:r>
              <a:rPr lang="en-US" i="1" dirty="0" err="1" smtClean="0"/>
              <a:t>l’information</a:t>
            </a:r>
            <a:r>
              <a:rPr lang="en-US" i="1" dirty="0" smtClean="0"/>
              <a:t> (data)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employé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but de </a:t>
            </a:r>
            <a:r>
              <a:rPr lang="en-US" i="1" dirty="0" err="1" smtClean="0"/>
              <a:t>mieux</a:t>
            </a:r>
            <a:r>
              <a:rPr lang="en-US" i="1" dirty="0" smtClean="0"/>
              <a:t> informer et engager le public. </a:t>
            </a:r>
            <a:r>
              <a:rPr lang="en-US" i="1" dirty="0" err="1" smtClean="0"/>
              <a:t>Ces</a:t>
            </a:r>
            <a:r>
              <a:rPr lang="en-US" i="1" dirty="0" smtClean="0"/>
              <a:t> </a:t>
            </a:r>
            <a:r>
              <a:rPr lang="en-US" i="1" dirty="0" err="1" smtClean="0"/>
              <a:t>origines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les </a:t>
            </a:r>
            <a:r>
              <a:rPr lang="en-US" i="1" dirty="0" err="1" smtClean="0"/>
              <a:t>domaines</a:t>
            </a:r>
            <a:r>
              <a:rPr lang="en-US" i="1" dirty="0" smtClean="0"/>
              <a:t> de reportage </a:t>
            </a:r>
            <a:r>
              <a:rPr lang="en-US" i="1" dirty="0" err="1" smtClean="0"/>
              <a:t>assisté</a:t>
            </a:r>
            <a:r>
              <a:rPr lang="en-US" i="1" dirty="0" smtClean="0"/>
              <a:t> par </a:t>
            </a:r>
            <a:r>
              <a:rPr lang="en-US" i="1" dirty="0" err="1" smtClean="0"/>
              <a:t>ordinateur</a:t>
            </a:r>
            <a:r>
              <a:rPr lang="en-US" i="1" dirty="0" smtClean="0"/>
              <a:t> et reportage </a:t>
            </a:r>
            <a:r>
              <a:rPr lang="en-US" i="1" dirty="0" err="1" smtClean="0"/>
              <a:t>d’investigation</a:t>
            </a:r>
            <a:r>
              <a:rPr lang="en-US" i="1" dirty="0" smtClean="0"/>
              <a:t>. </a:t>
            </a:r>
            <a:r>
              <a:rPr lang="en-US" i="1" dirty="0" err="1" smtClean="0"/>
              <a:t>Mais</a:t>
            </a:r>
            <a:r>
              <a:rPr lang="en-US" i="1" dirty="0" smtClean="0"/>
              <a:t> les </a:t>
            </a:r>
            <a:r>
              <a:rPr lang="en-US" i="1" dirty="0" err="1" smtClean="0"/>
              <a:t>produits</a:t>
            </a:r>
            <a:r>
              <a:rPr lang="en-US" i="1" dirty="0" smtClean="0"/>
              <a:t> de data journalism </a:t>
            </a:r>
            <a:r>
              <a:rPr lang="en-US" i="1" dirty="0" err="1" smtClean="0"/>
              <a:t>peuvent</a:t>
            </a:r>
            <a:r>
              <a:rPr lang="en-US" i="1" dirty="0" smtClean="0"/>
              <a:t> augmenter </a:t>
            </a:r>
            <a:r>
              <a:rPr lang="en-US" i="1" dirty="0" err="1" smtClean="0"/>
              <a:t>l’engagement</a:t>
            </a:r>
            <a:r>
              <a:rPr lang="en-US" i="1" dirty="0" smtClean="0"/>
              <a:t> par la </a:t>
            </a:r>
            <a:r>
              <a:rPr lang="en-US" i="1" dirty="0" err="1" smtClean="0"/>
              <a:t>personnalisation</a:t>
            </a:r>
            <a:r>
              <a:rPr lang="en-US" i="1" dirty="0" smtClean="0"/>
              <a:t> et les contributions des </a:t>
            </a:r>
            <a:r>
              <a:rPr lang="en-US" i="1" dirty="0" err="1" smtClean="0"/>
              <a:t>utilisateurs</a:t>
            </a:r>
            <a:r>
              <a:rPr lang="en-US" i="1" dirty="0" smtClean="0"/>
              <a:t> qui </a:t>
            </a:r>
            <a:r>
              <a:rPr lang="en-US" i="1" dirty="0" err="1" smtClean="0"/>
              <a:t>deviennent</a:t>
            </a:r>
            <a:r>
              <a:rPr lang="en-US" i="1" dirty="0" smtClean="0"/>
              <a:t> possible par le </a:t>
            </a:r>
            <a:r>
              <a:rPr lang="en-US" i="1" dirty="0" err="1" smtClean="0"/>
              <a:t>developpement</a:t>
            </a:r>
            <a:r>
              <a:rPr lang="en-US" i="1" dirty="0" smtClean="0"/>
              <a:t> web et les techniques de </a:t>
            </a:r>
            <a:r>
              <a:rPr lang="en-US" i="1" dirty="0" err="1" smtClean="0"/>
              <a:t>programmation</a:t>
            </a:r>
            <a:r>
              <a:rPr lang="en-US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568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C’est</a:t>
            </a:r>
            <a:r>
              <a:rPr lang="en-US" dirty="0" smtClean="0"/>
              <a:t> quoi le Data </a:t>
            </a:r>
            <a:r>
              <a:rPr lang="en-US" dirty="0" err="1" smtClean="0"/>
              <a:t>Journalisme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Processus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Produit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Roles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compétences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Il </a:t>
            </a:r>
            <a:r>
              <a:rPr lang="en-US" dirty="0" err="1" smtClean="0"/>
              <a:t>affecte</a:t>
            </a:r>
            <a:r>
              <a:rPr lang="en-US" dirty="0" smtClean="0"/>
              <a:t> qui?</a:t>
            </a:r>
          </a:p>
          <a:p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vraiment</a:t>
            </a:r>
            <a:r>
              <a:rPr lang="en-US" dirty="0" smtClean="0"/>
              <a:t> nouveau?</a:t>
            </a:r>
          </a:p>
          <a:p>
            <a:r>
              <a:rPr lang="en-US" dirty="0" smtClean="0"/>
              <a:t>Tout </a:t>
            </a:r>
            <a:r>
              <a:rPr lang="en-US" dirty="0" err="1" smtClean="0"/>
              <a:t>celà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-2310721" y="10410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992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92904"/>
            <a:ext cx="6508377" cy="1564496"/>
          </a:xfrm>
        </p:spPr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Explication </a:t>
            </a:r>
            <a:r>
              <a:rPr lang="en-US" dirty="0" err="1" smtClean="0"/>
              <a:t>theorique</a:t>
            </a:r>
            <a:r>
              <a:rPr lang="en-US" dirty="0" smtClean="0"/>
              <a:t> du concept</a:t>
            </a:r>
          </a:p>
          <a:p>
            <a:r>
              <a:rPr lang="en-US" dirty="0" smtClean="0"/>
              <a:t>Identification </a:t>
            </a:r>
            <a:r>
              <a:rPr lang="en-US" dirty="0" smtClean="0"/>
              <a:t>des </a:t>
            </a:r>
            <a:r>
              <a:rPr lang="en-US" dirty="0" err="1" smtClean="0"/>
              <a:t>ressources</a:t>
            </a:r>
            <a:endParaRPr lang="en-US" dirty="0" smtClean="0"/>
          </a:p>
          <a:p>
            <a:r>
              <a:rPr lang="en-US" dirty="0" smtClean="0"/>
              <a:t>Identification des </a:t>
            </a:r>
            <a:r>
              <a:rPr lang="en-US" dirty="0" err="1" smtClean="0"/>
              <a:t>prédicats</a:t>
            </a:r>
            <a:endParaRPr lang="en-US" dirty="0" smtClean="0"/>
          </a:p>
          <a:p>
            <a:r>
              <a:rPr lang="en-US" dirty="0" err="1" smtClean="0"/>
              <a:t>Analyser</a:t>
            </a:r>
            <a:r>
              <a:rPr lang="en-US" dirty="0" smtClean="0"/>
              <a:t> la </a:t>
            </a:r>
            <a:r>
              <a:rPr lang="en-US" dirty="0" err="1" smtClean="0"/>
              <a:t>fréquence</a:t>
            </a:r>
            <a:r>
              <a:rPr lang="en-US" dirty="0" smtClean="0"/>
              <a:t> des mots</a:t>
            </a:r>
          </a:p>
          <a:p>
            <a:r>
              <a:rPr lang="en-US" dirty="0" err="1" smtClean="0"/>
              <a:t>Codage</a:t>
            </a:r>
            <a:r>
              <a:rPr lang="en-US" dirty="0" smtClean="0"/>
              <a:t> des dimensions</a:t>
            </a:r>
          </a:p>
          <a:p>
            <a:r>
              <a:rPr lang="en-US" dirty="0" err="1" smtClean="0"/>
              <a:t>Dévelopment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définition</a:t>
            </a:r>
            <a:r>
              <a:rPr lang="en-US" dirty="0" smtClean="0"/>
              <a:t> </a:t>
            </a:r>
            <a:r>
              <a:rPr lang="en-US" dirty="0" err="1" smtClean="0"/>
              <a:t>conceptuelle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3066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8" b="8218"/>
          <a:stretch>
            <a:fillRect/>
          </a:stretch>
        </p:blipFill>
        <p:spPr>
          <a:xfrm>
            <a:off x="727820" y="1980769"/>
            <a:ext cx="6508377" cy="391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9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71" y="2014662"/>
            <a:ext cx="5943600" cy="438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60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79" y="1790628"/>
            <a:ext cx="6619902" cy="41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13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[Data journalism is] “a </a:t>
            </a:r>
            <a:r>
              <a:rPr lang="en-US" b="1" dirty="0"/>
              <a:t>reporting process </a:t>
            </a:r>
            <a:r>
              <a:rPr lang="en-US" dirty="0"/>
              <a:t>that uses spreadsheet programs to generate statistics from public records and data sets" (Hackett, 2013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[Data journalism is] “the</a:t>
            </a:r>
            <a:r>
              <a:rPr lang="en-US" b="1" dirty="0"/>
              <a:t> aggregating, filtering, and visualizing of large sets of data</a:t>
            </a:r>
            <a:r>
              <a:rPr lang="en-US" dirty="0"/>
              <a:t>, based on statistical methods of data analysis” (Dreyfus, S., Lederman, R., &amp; </a:t>
            </a:r>
            <a:r>
              <a:rPr lang="en-US" dirty="0" err="1"/>
              <a:t>Bosua</a:t>
            </a:r>
            <a:r>
              <a:rPr lang="en-US" dirty="0"/>
              <a:t>, R., 2011)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"I would say data journalism is such a wide range now of styles - from </a:t>
            </a:r>
            <a:r>
              <a:rPr lang="en-US" dirty="0" err="1"/>
              <a:t>visualisation</a:t>
            </a:r>
            <a:r>
              <a:rPr lang="en-US" dirty="0"/>
              <a:t> to long form articles. The key thing they have in common is that they're based on numbers and statistics - and that they should aim to get a 'story' from that data. The ultimate display of that story, be it words or graphics, is irrelevant</a:t>
            </a:r>
            <a:r>
              <a:rPr lang="en-US" b="1" dirty="0"/>
              <a:t>, I think - it's more about the process" </a:t>
            </a:r>
            <a:r>
              <a:rPr lang="en-US" dirty="0"/>
              <a:t>(Rogers, 2012).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81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Produit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“Data journalism can help a journalist tell a complex story through</a:t>
            </a:r>
            <a:r>
              <a:rPr lang="en-US" b="1" dirty="0"/>
              <a:t> engaging </a:t>
            </a:r>
            <a:r>
              <a:rPr lang="en-US" b="1" dirty="0" err="1"/>
              <a:t>infographics</a:t>
            </a:r>
            <a:r>
              <a:rPr lang="en-US" dirty="0"/>
              <a:t>” (Gray, J., </a:t>
            </a:r>
            <a:r>
              <a:rPr lang="en-US" dirty="0" err="1"/>
              <a:t>Bounegru</a:t>
            </a:r>
            <a:r>
              <a:rPr lang="en-US" dirty="0"/>
              <a:t>, L., &amp; Chambers, L., 2012)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“Data journalism — </a:t>
            </a:r>
            <a:r>
              <a:rPr lang="en-US" b="1" dirty="0" err="1"/>
              <a:t>interactives</a:t>
            </a:r>
            <a:r>
              <a:rPr lang="en-US" b="1" dirty="0"/>
              <a:t>, </a:t>
            </a:r>
            <a:r>
              <a:rPr lang="en-US" b="1" dirty="0" err="1"/>
              <a:t>infographics</a:t>
            </a:r>
            <a:r>
              <a:rPr lang="en-US" b="1" dirty="0"/>
              <a:t>, charts and tables — </a:t>
            </a:r>
            <a:r>
              <a:rPr lang="en-US" dirty="0"/>
              <a:t>were tapped to convey factual aspects like historical timelines and status of gun control policy” (</a:t>
            </a:r>
            <a:r>
              <a:rPr lang="en-US" dirty="0" err="1"/>
              <a:t>Xie</a:t>
            </a:r>
            <a:r>
              <a:rPr lang="en-US" dirty="0"/>
              <a:t>, 2013). </a:t>
            </a:r>
          </a:p>
          <a:p>
            <a:r>
              <a:rPr lang="en-US" dirty="0"/>
              <a:t>“Some stories are just better told as </a:t>
            </a:r>
            <a:r>
              <a:rPr lang="en-US" b="1" dirty="0"/>
              <a:t>databases and interactive web apps” </a:t>
            </a:r>
            <a:r>
              <a:rPr lang="en-US" dirty="0"/>
              <a:t>(Betancourt, 2009).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1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de </a:t>
            </a:r>
            <a:r>
              <a:rPr lang="en-US" dirty="0" err="1" smtClean="0"/>
              <a:t>domaines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“Data journalism is ‘incomprehensibly enormous,’ in part because it represents the convergence of several fields — </a:t>
            </a:r>
            <a:r>
              <a:rPr lang="en-US" b="1" dirty="0"/>
              <a:t>programming, design, statistics and investigative research</a:t>
            </a:r>
            <a:r>
              <a:rPr lang="en-US" dirty="0"/>
              <a:t>, to name a few” (Bradshaw, 2010)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“In the hands of the most advanced practitioners, data journalism is a powerful tool that integrates</a:t>
            </a:r>
            <a:r>
              <a:rPr lang="en-US" b="1" dirty="0"/>
              <a:t> computer science, statistics, and decades of learning from the social sciences </a:t>
            </a:r>
            <a:r>
              <a:rPr lang="en-US" dirty="0"/>
              <a:t>in making sense of huge databases” (Howard, Art and Sciences, 2014)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“Data journalism is currently an emerging form of storytelling, where traditional journalistic working methods are mixed with </a:t>
            </a:r>
            <a:r>
              <a:rPr lang="en-US" b="1" dirty="0"/>
              <a:t>data analysis, programming and visualization techniques</a:t>
            </a:r>
            <a:r>
              <a:rPr lang="en-US" dirty="0"/>
              <a:t>” (</a:t>
            </a:r>
            <a:r>
              <a:rPr lang="en-US" dirty="0" err="1"/>
              <a:t>Appelgren</a:t>
            </a:r>
            <a:r>
              <a:rPr lang="en-US" dirty="0"/>
              <a:t> &amp; </a:t>
            </a:r>
            <a:r>
              <a:rPr lang="en-US" dirty="0" err="1"/>
              <a:t>Nygren</a:t>
            </a:r>
            <a:r>
              <a:rPr lang="en-US" dirty="0"/>
              <a:t>, 2014).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8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324</TotalTime>
  <Words>1214</Words>
  <Application>Microsoft Macintosh PowerPoint</Application>
  <PresentationFormat>Présentation à l'écran (4:3)</PresentationFormat>
  <Paragraphs>58</Paragraphs>
  <Slides>14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Plaza</vt:lpstr>
      <vt:lpstr>Data Journalism: Une Explication</vt:lpstr>
      <vt:lpstr>C’est quoi le Data Journalisme?</vt:lpstr>
      <vt:lpstr>Method</vt:lpstr>
      <vt:lpstr>Présentation PowerPoint</vt:lpstr>
      <vt:lpstr>Présentation PowerPoint</vt:lpstr>
      <vt:lpstr>Présentation PowerPoint</vt:lpstr>
      <vt:lpstr>Processus</vt:lpstr>
      <vt:lpstr>Produit</vt:lpstr>
      <vt:lpstr>Convergence de domaines</vt:lpstr>
      <vt:lpstr>Traditionnel, vraiment</vt:lpstr>
      <vt:lpstr>Influence exterieure</vt:lpstr>
      <vt:lpstr>Compétences</vt:lpstr>
      <vt:lpstr>Hybride</vt:lpstr>
      <vt:lpstr>Definition in extenso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Journalism: An Explication</dc:title>
  <dc:creator>Cindy Royal</dc:creator>
  <cp:lastModifiedBy>Mac User</cp:lastModifiedBy>
  <cp:revision>24</cp:revision>
  <dcterms:created xsi:type="dcterms:W3CDTF">2015-04-02T17:06:33Z</dcterms:created>
  <dcterms:modified xsi:type="dcterms:W3CDTF">2016-10-07T13:26:01Z</dcterms:modified>
</cp:coreProperties>
</file>