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"/>
  </p:notesMasterIdLst>
  <p:handoutMasterIdLst>
    <p:handoutMasterId r:id="rId8"/>
  </p:handoutMasterIdLst>
  <p:sldIdLst>
    <p:sldId id="256" r:id="rId2"/>
    <p:sldId id="2177" r:id="rId3"/>
    <p:sldId id="2178" r:id="rId4"/>
    <p:sldId id="1462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3753F"/>
    <a:srgbClr val="6D2121"/>
    <a:srgbClr val="394851"/>
    <a:srgbClr val="898C92"/>
    <a:srgbClr val="181717"/>
    <a:srgbClr val="F37440"/>
    <a:srgbClr val="00B2B2"/>
    <a:srgbClr val="16A3C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8" autoAdjust="0"/>
    <p:restoredTop sz="96532" autoAdjust="0"/>
  </p:normalViewPr>
  <p:slideViewPr>
    <p:cSldViewPr snapToGrid="0" snapToObjects="1">
      <p:cViewPr>
        <p:scale>
          <a:sx n="150" d="100"/>
          <a:sy n="150" d="100"/>
        </p:scale>
        <p:origin x="496" y="544"/>
      </p:cViewPr>
      <p:guideLst>
        <p:guide orient="horz" pos="2112"/>
        <p:guide pos="3864"/>
      </p:guideLst>
    </p:cSldViewPr>
  </p:slideViewPr>
  <p:outlineViewPr>
    <p:cViewPr>
      <p:scale>
        <a:sx n="33" d="100"/>
        <a:sy n="33" d="100"/>
      </p:scale>
      <p:origin x="0" y="-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5/2/21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baseline="0" dirty="0">
                <a:latin typeface="+mn-lt"/>
              </a:rPr>
              <a:t>Teradata </a:t>
            </a:r>
            <a:r>
              <a:rPr lang="en-US" sz="1100" baseline="0" dirty="0" err="1">
                <a:latin typeface="+mn-lt"/>
              </a:rPr>
              <a:t>TechByte</a:t>
            </a:r>
            <a:r>
              <a:rPr lang="en-US" sz="1100" dirty="0" err="1">
                <a:latin typeface="+mn-lt"/>
              </a:rPr>
              <a:t>s</a:t>
            </a:r>
            <a:r>
              <a:rPr lang="en-US" sz="1100" dirty="0">
                <a:latin typeface="+mn-lt"/>
              </a:rPr>
              <a:t> Series:  Using R and Python with Teradata Vantage 1.1</a:t>
            </a:r>
            <a:endParaRPr lang="en-US" sz="1100" baseline="0" dirty="0">
              <a:latin typeface="+mn-lt"/>
            </a:endParaRPr>
          </a:p>
          <a:p>
            <a:pPr marL="0" indent="0">
              <a:buNone/>
            </a:pPr>
            <a:r>
              <a:rPr lang="en-US" sz="1100" baseline="0" dirty="0">
                <a:latin typeface="+mn-lt"/>
              </a:rPr>
              <a:t>Audience: Technical </a:t>
            </a:r>
          </a:p>
          <a:p>
            <a:pPr marL="0" indent="0">
              <a:buNone/>
            </a:pPr>
            <a:endParaRPr lang="en-US" sz="1100" baseline="0" dirty="0">
              <a:latin typeface="+mn-lt"/>
            </a:endParaRP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and welcome to another edition of Teradata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TechBytes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My name’s Tim Miller, and I work in Teradata’s Technology and Innovation Office.</a:t>
            </a:r>
            <a:r>
              <a:rPr lang="en-US" sz="1100" dirty="0">
                <a:latin typeface="+mn-lt"/>
              </a:rPr>
              <a:t>  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we’re going to talk about how Teradata’s Vantage platform support the R and Python languages for data science and analytics.  This is the first of a five part </a:t>
            </a:r>
            <a:r>
              <a:rPr lang="en-US" sz="11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TechBytes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series on this topic which will provide you an overview of all the capabilities in Vantage for R and Python. </a:t>
            </a:r>
            <a:r>
              <a:rPr lang="en-US" sz="1100" dirty="0">
                <a:latin typeface="+mn-lt"/>
              </a:rPr>
              <a:t>My co-host for the series is Alexander Kolovos the analytic architect from Teradata’s Product Development organization. </a:t>
            </a:r>
          </a:p>
          <a:p>
            <a:pPr marL="0" indent="0">
              <a:buNone/>
            </a:pP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4376056"/>
            <a:ext cx="5575300" cy="462642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lets talk about the assumptions being made regarding the content of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as well as the key takeaways we hope all listeners walk away with.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off, you should have a good understanding of either the R or Python languages – ideally both.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Second, you should understand the Teradata Vantage platform.  Please see the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episode “The Next Step in Analytics:  Teradata Vantage” from my colleague Rob Armstrong if you have not yet been exposed to Vantage.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Key takeaways from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Understand the motivation behind Teradata’s Vantage R and Python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3 ways to utilize R and Python on Vantage, and the 2 ways Vantage provides performance and scalability to get to a path to production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R or Python can operate externally on directly on the Vantage platform and that there are pros and cons to each.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The Vantage libraries for R and Python leverage the best of open source and Teradata technology.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499024" y="8859079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Verdana" pitchFamily="34" charset="0"/>
              </a:defRPr>
            </a:lvl1pPr>
            <a:lvl2pPr marL="777943" indent="-299209">
              <a:defRPr sz="2900">
                <a:solidFill>
                  <a:schemeClr val="tx1"/>
                </a:solidFill>
                <a:latin typeface="Verdana" pitchFamily="34" charset="0"/>
              </a:defRPr>
            </a:lvl2pPr>
            <a:lvl3pPr marL="1196835" indent="-239367">
              <a:defRPr sz="2900">
                <a:solidFill>
                  <a:schemeClr val="tx1"/>
                </a:solidFill>
                <a:latin typeface="Verdana" pitchFamily="34" charset="0"/>
              </a:defRPr>
            </a:lvl3pPr>
            <a:lvl4pPr marL="1675569" indent="-239367">
              <a:defRPr sz="2900">
                <a:solidFill>
                  <a:schemeClr val="tx1"/>
                </a:solidFill>
                <a:latin typeface="Verdana" pitchFamily="34" charset="0"/>
              </a:defRPr>
            </a:lvl4pPr>
            <a:lvl5pPr marL="2154304" indent="-239367">
              <a:defRPr sz="2900">
                <a:solidFill>
                  <a:schemeClr val="tx1"/>
                </a:solidFill>
                <a:latin typeface="Verdana" pitchFamily="34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01D5BB-A1E2-4E53-8FCF-B3427B12683C}" type="slidenum">
              <a:rPr lang="en-US" sz="1300">
                <a:latin typeface="Arial" pitchFamily="34" charset="0"/>
              </a:rPr>
              <a:pPr/>
              <a:t>2</a:t>
            </a:fld>
            <a:endParaRPr lang="en-US" sz="13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7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17550" y="4376056"/>
            <a:ext cx="5575300" cy="462642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lets talk about the assumptions being made regarding the content of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as well as the key takeaways we hope all listeners walk away with.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First off, you should have a good understanding of either the R or Python languages – ideally both.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Second, you should understand the Teradata Vantage platform.  Please see the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episode “The Next Step in Analytics:  Teradata Vantage” from my colleague Rob Armstrong if you have not yet been exposed to Vantage.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Key takeaways from this </a:t>
            </a:r>
            <a:r>
              <a:rPr lang="en-US" sz="1100" dirty="0" err="1">
                <a:latin typeface="+mn-lt"/>
              </a:rPr>
              <a:t>TechByte</a:t>
            </a:r>
            <a:r>
              <a:rPr lang="en-US" sz="1100" dirty="0">
                <a:latin typeface="+mn-lt"/>
              </a:rPr>
              <a:t> include: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Understand the motivation behind Teradata’s Vantage R and Python integration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3 ways to utilize R and Python on Vantage, and the 2 ways Vantage provides performance and scalability to get to a path to production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R or Python can operate externally on directly on the Vantage platform and that there are pros and cons to each.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+mn-lt"/>
              </a:rPr>
              <a:t>The Vantage libraries for R and Python leverage the best of open source and Teradata technology.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499024" y="8859079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Verdana" pitchFamily="34" charset="0"/>
              </a:defRPr>
            </a:lvl1pPr>
            <a:lvl2pPr marL="777943" indent="-299209">
              <a:defRPr sz="2900">
                <a:solidFill>
                  <a:schemeClr val="tx1"/>
                </a:solidFill>
                <a:latin typeface="Verdana" pitchFamily="34" charset="0"/>
              </a:defRPr>
            </a:lvl2pPr>
            <a:lvl3pPr marL="1196835" indent="-239367">
              <a:defRPr sz="2900">
                <a:solidFill>
                  <a:schemeClr val="tx1"/>
                </a:solidFill>
                <a:latin typeface="Verdana" pitchFamily="34" charset="0"/>
              </a:defRPr>
            </a:lvl3pPr>
            <a:lvl4pPr marL="1675569" indent="-239367">
              <a:defRPr sz="2900">
                <a:solidFill>
                  <a:schemeClr val="tx1"/>
                </a:solidFill>
                <a:latin typeface="Verdana" pitchFamily="34" charset="0"/>
              </a:defRPr>
            </a:lvl4pPr>
            <a:lvl5pPr marL="2154304" indent="-239367">
              <a:defRPr sz="2900">
                <a:solidFill>
                  <a:schemeClr val="tx1"/>
                </a:solidFill>
                <a:latin typeface="Verdana" pitchFamily="34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01D5BB-A1E2-4E53-8FCF-B3427B12683C}" type="slidenum">
              <a:rPr lang="en-US" sz="1300">
                <a:latin typeface="Arial" pitchFamily="34" charset="0"/>
              </a:rPr>
              <a:pPr/>
              <a:t>3</a:t>
            </a:fld>
            <a:endParaRPr lang="en-US" sz="13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1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8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EA50E-D069-473E-AC3B-BF04B1C81984}"/>
              </a:ext>
            </a:extLst>
          </p:cNvPr>
          <p:cNvSpPr txBox="1">
            <a:spLocks/>
          </p:cNvSpPr>
          <p:nvPr/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000000"/>
                </a:solidFill>
                <a:latin typeface="+mn-lt"/>
              </a:rPr>
              <a:t>This concludes Part 1 of </a:t>
            </a:r>
            <a:r>
              <a:rPr lang="en-US" sz="1100" i="1" dirty="0">
                <a:latin typeface="+mn-lt"/>
              </a:rPr>
              <a:t>Using R and Python with Teradata Vantage </a:t>
            </a:r>
            <a:r>
              <a:rPr lang="en-US" sz="1100" dirty="0">
                <a:latin typeface="+mn-lt"/>
              </a:rPr>
              <a:t>– Overview</a:t>
            </a:r>
            <a:endParaRPr lang="en-US" sz="11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528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8C61-4051-8945-8184-CE268C65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514599"/>
            <a:ext cx="6989762" cy="36957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1538B3B-98B9-3548-8C30-3CBF3C6EB0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5118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4652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8567A-F7D8-724C-9C1B-541010997F9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514599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514600"/>
            <a:ext cx="5010912" cy="3695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1B3FEC71-FF53-9747-9744-35489D5BF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60897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33636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8B68C-F4E8-664E-A1DE-77A8DCF297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065FE-036E-6243-9FEB-E98EB258C9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5787" y="2488230"/>
            <a:ext cx="5010912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68830"/>
            <a:ext cx="5009958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4DC6C8-70C3-524F-9EC1-9F5814F031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5999" y="2068830"/>
            <a:ext cx="500697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23940-C381-4D44-8893-94F6FC49562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A83104-EC00-E64F-A934-A99C29C07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096000" y="2488230"/>
            <a:ext cx="5006975" cy="3722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22E265F-93C6-7844-8A45-5A5D8BFA46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797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2057400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Business Challenge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45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8" y="2057400"/>
            <a:ext cx="3273424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1ECE-6B8B-8440-AA3B-8B0B66307ACF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2494192"/>
            <a:ext cx="3273425" cy="3716108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5BF99CF-3C64-C341-BBBD-CD55C0DBA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07585-4BE5-8A4E-8736-005340213D4C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/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/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76EDA047-05B8-004C-A23F-B76A0D5FC4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912654"/>
            <a:ext cx="5007082" cy="29764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ctr">
              <a:lnSpc>
                <a:spcPts val="2700"/>
              </a:lnSpc>
              <a:buNone/>
              <a:defRPr sz="1300" i="1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Figure 1: </a:t>
            </a:r>
            <a:r>
              <a:rPr lang="en-US" dirty="0" err="1"/>
              <a:t>Nulpa</a:t>
            </a:r>
            <a:r>
              <a:rPr lang="en-US" dirty="0"/>
              <a:t> se </a:t>
            </a:r>
            <a:r>
              <a:rPr lang="en-US" dirty="0" err="1"/>
              <a:t>percim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F00B3-C68B-C04E-8325-4E89375F5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084C3-A569-5745-AD51-0618F1E5F6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1500" y="2057400"/>
            <a:ext cx="5081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60716A-7230-FE44-9049-AB0A7AFDE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13207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F32C0DE-DE8B-6E4D-B8BE-BB336B89F12B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CC4F9-716B-3247-9C75-BD4C184CB1C6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10982-7169-9644-9935-26CE3BE66F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149" y="310065"/>
            <a:ext cx="4200144" cy="62362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F82C4F-DD73-EA47-B15C-8C3440212B1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7588D-3CDC-1B42-8ED4-243A4AB7CC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F43555-58BE-2B4F-8ED4-DB4B47A89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8489C6D-2ED7-C047-B694-B028CBDA19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2018</a:t>
            </a:r>
          </a:p>
        </p:txBody>
      </p:sp>
    </p:spTree>
    <p:extLst>
      <p:ext uri="{BB962C8B-B14F-4D97-AF65-F5344CB8AC3E}">
        <p14:creationId xmlns:p14="http://schemas.microsoft.com/office/powerpoint/2010/main" val="4023011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58063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CB0A4-3213-B748-85E5-54E833711A1E}"/>
              </a:ext>
            </a:extLst>
          </p:cNvPr>
          <p:cNvSpPr/>
          <p:nvPr userDrawn="1"/>
        </p:nvSpPr>
        <p:spPr>
          <a:xfrm>
            <a:off x="103789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61005587-9548-1A48-8E5D-E26BE37E4E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93815" y="395288"/>
            <a:ext cx="5538788" cy="61531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4A8D-F768-F346-B2CA-527915E78B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1500" y="2057400"/>
            <a:ext cx="5524500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D5853-1149-9345-BCD2-97C09F9571E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DAEA0E30-B6F9-B440-961D-66F1FB148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5807075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404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F80E3EFC-7105-AB41-8C35-7DCBA3BD91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68300" y="378960"/>
            <a:ext cx="11445327" cy="610066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</a:t>
            </a:r>
            <a:br>
              <a:rPr lang="en-US" dirty="0"/>
            </a:br>
            <a:r>
              <a:rPr lang="en-US" dirty="0"/>
              <a:t>to prompt image insert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2644F0-4B72-BA44-AD99-F7708197ECA6}"/>
              </a:ext>
            </a:extLst>
          </p:cNvPr>
          <p:cNvSpPr/>
          <p:nvPr userDrawn="1"/>
        </p:nvSpPr>
        <p:spPr>
          <a:xfrm>
            <a:off x="512804" y="6308522"/>
            <a:ext cx="413472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0C21D5-8D22-D448-B510-F879B0456224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B63145-947E-1E49-B63C-FD390ADD89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0151" y="2051440"/>
            <a:ext cx="545661" cy="3589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17ECE6-46C5-E048-AE59-6526AE065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45655" y="2529130"/>
            <a:ext cx="3154363" cy="1460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8E3FED6-CA8C-C549-9403-6D6C5D785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45655" y="4811712"/>
            <a:ext cx="3154363" cy="392031"/>
          </a:xfrm>
          <a:prstGeom prst="rect">
            <a:avLst/>
          </a:prstGeom>
        </p:spPr>
        <p:txBody>
          <a:bodyPr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Char char="–"/>
              <a:tabLst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</a:p>
        </p:txBody>
      </p:sp>
    </p:spTree>
    <p:extLst>
      <p:ext uri="{BB962C8B-B14F-4D97-AF65-F5344CB8AC3E}">
        <p14:creationId xmlns:p14="http://schemas.microsoft.com/office/powerpoint/2010/main" val="285884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5A640-B665-1042-BAD6-F280D24E8D50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0FFEED8-C158-354B-8E08-81D626199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6585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23E47F7-6C7A-2545-9A27-16E014FF3A8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85093" y="2057400"/>
            <a:ext cx="10058400" cy="41529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2CBE-84AB-2344-8FCC-A8D1F80744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F8FB952B-89E1-D047-8836-D0891A6C5C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08851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rgbClr val="F3753F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8610E-3EA9-934D-978B-BA5B32A4A6AA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68" name="Text Placeholder 12">
            <a:extLst>
              <a:ext uri="{FF2B5EF4-FFF2-40B4-BE49-F238E27FC236}">
                <a16:creationId xmlns:a16="http://schemas.microsoft.com/office/drawing/2014/main" id="{FE7EE06B-9537-DC4A-9885-1CA7A289B5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3527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 dirty="0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06BA3-6784-E547-88F3-CBAAC862BF3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C76F4-D6CE-9448-9637-B895934B0086}"/>
              </a:ext>
            </a:extLst>
          </p:cNvPr>
          <p:cNvSpPr>
            <a:spLocks noGrp="1"/>
          </p:cNvSpPr>
          <p:nvPr userDrawn="1">
            <p:ph type="dt" sz="half" idx="21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30912755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 userDrawn="1"/>
        </p:nvSpPr>
        <p:spPr>
          <a:xfrm>
            <a:off x="311727" y="310395"/>
            <a:ext cx="11565346" cy="613465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 userDrawn="1"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266151"/>
            <a:ext cx="11565346" cy="6134650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932055F-9606-2248-AEDA-885B4F3090A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282F7-6EBE-DE4C-85EC-58808CA9F628}"/>
              </a:ext>
            </a:extLst>
          </p:cNvPr>
          <p:cNvSpPr/>
          <p:nvPr userDrawn="1"/>
        </p:nvSpPr>
        <p:spPr>
          <a:xfrm>
            <a:off x="837025" y="6410423"/>
            <a:ext cx="12057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898C92"/>
                </a:solidFill>
              </a:rPr>
              <a:t>©2018 Teradata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DF3A5AD-A0ED-EB44-AF88-04C6B2E1ED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996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B5DFBB6-D55A-EA46-8BAC-B31C50546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741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6161C-C185-3045-AD33-7211E53F4B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254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CC40B4E7-8A32-704F-AD1F-200136E570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23605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EDA9C84C-754D-EA41-99DF-C6CCC749FA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14469" y="1283625"/>
            <a:ext cx="3182112" cy="3182112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781D3B2-1085-CC4C-8018-DB9EC85FA8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7968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5C57904-0D71-6A48-A2E3-A9C429DFD7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7226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19C994D5-A8B3-124B-93E1-1975BB5E80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3499" y="5214574"/>
            <a:ext cx="3515175" cy="383537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Presenter Organization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713F98-594C-8042-9213-D6AA027566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2757" y="5598113"/>
            <a:ext cx="3515175" cy="354531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Title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D551929F-A28C-7445-BF24-C092C05B53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254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A77FA5E6-F783-9C4F-95EC-7FDFF669F4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7226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5BC7C1B5-27B8-E140-808C-4B06AA0F17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2757" y="4754880"/>
            <a:ext cx="3515175" cy="459694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Presenter Name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96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EE1A06-AA3D-9643-BF77-20403566C7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CB1739-2088-F54F-A6AF-3FF8B473DB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401"/>
            <a:ext cx="6986588" cy="4152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B582C0-F1B4-5E45-B235-6254D715F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8BCFF-4EA4-A542-89AA-6731D741D22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3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1A50F-18DA-BB46-847F-5CC3413F022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99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74DBC-EE7D-794C-95F9-AD83E5AC472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640B-7E5D-5343-A36C-D300F51C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©2018 Teradata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6331420-2A96-264C-8710-CDCAFB346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3278" y="6446965"/>
            <a:ext cx="27432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100">
                <a:solidFill>
                  <a:srgbClr val="898C92"/>
                </a:solidFill>
              </a:defRPr>
            </a:lvl1pPr>
          </a:lstStyle>
          <a:p>
            <a:r>
              <a:rPr lang="en-US" dirty="0"/>
              <a:t>©2018 Teradata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568E-EAC8-6549-804F-A3A438B67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4" r:id="rId6"/>
    <p:sldLayoutId id="2147483771" r:id="rId7"/>
    <p:sldLayoutId id="2147483794" r:id="rId8"/>
    <p:sldLayoutId id="2147483772" r:id="rId9"/>
    <p:sldLayoutId id="2147483773" r:id="rId10"/>
    <p:sldLayoutId id="2147483775" r:id="rId11"/>
    <p:sldLayoutId id="2147483795" r:id="rId12"/>
    <p:sldLayoutId id="2147483776" r:id="rId13"/>
    <p:sldLayoutId id="214748379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5" r:id="rId22"/>
    <p:sldLayoutId id="2147483786" r:id="rId23"/>
    <p:sldLayoutId id="2147483787" r:id="rId24"/>
    <p:sldLayoutId id="2147483788" r:id="rId25"/>
    <p:sldLayoutId id="2147483789" r:id="rId26"/>
    <p:sldLayoutId id="2147483790" r:id="rId27"/>
    <p:sldLayoutId id="2147483791" r:id="rId28"/>
    <p:sldLayoutId id="2147483793" r:id="rId29"/>
    <p:sldLayoutId id="2147483804" r:id="rId30"/>
    <p:sldLayoutId id="2147483806" r:id="rId3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gsNXyANeQ&amp;list=PL94YoXtBVbdqQW4CdajZ9NIyzxs6v2q8A&amp;index=7&amp;t=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lgsNXyANeQ&amp;list=PL94YoXtBVbdqQW4CdajZ9NIyzxs6v2q8A&amp;index=7&amp;t=0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2EDFFC-8BBB-6E49-B5A5-8D81F4D14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7052" y="904125"/>
            <a:ext cx="8231249" cy="1777430"/>
          </a:xfrm>
        </p:spPr>
        <p:txBody>
          <a:bodyPr/>
          <a:lstStyle/>
          <a:p>
            <a:pPr algn="ctr"/>
            <a:r>
              <a:rPr lang="en-US" dirty="0"/>
              <a:t>Teradata TechBytes</a:t>
            </a:r>
            <a:endParaRPr lang="en-US" sz="800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Using Python with Teradata Vantage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Part 3:  Analytic Functions Modeling – Model Cataloging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B0C73-6CE3-4FF4-AAD0-9AB416E5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7726600" y="5129067"/>
            <a:ext cx="2139810" cy="1420822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FB97B707-371D-D64B-93ED-7B58EA8673C0}"/>
              </a:ext>
            </a:extLst>
          </p:cNvPr>
          <p:cNvSpPr txBox="1">
            <a:spLocks/>
          </p:cNvSpPr>
          <p:nvPr/>
        </p:nvSpPr>
        <p:spPr bwMode="gray">
          <a:xfrm>
            <a:off x="4839126" y="4304870"/>
            <a:ext cx="6688477" cy="1289191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2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1800" b="1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tabLst/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/>
              <a:defRPr sz="1800" b="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Alexander Kolovos – Product Engineering, Teradata</a:t>
            </a:r>
          </a:p>
          <a:p>
            <a:r>
              <a:rPr lang="en-US"/>
              <a:t>Tim Miller – Advanced Analytics Product Management, Teradata</a:t>
            </a:r>
          </a:p>
          <a:p>
            <a:r>
              <a:rPr lang="en-US"/>
              <a:t>Version 2</a:t>
            </a:r>
          </a:p>
          <a:p>
            <a:r>
              <a:rPr lang="en-US"/>
              <a:t>May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0AD528-83BE-F043-9078-04CCFFF4FBDA}"/>
              </a:ext>
            </a:extLst>
          </p:cNvPr>
          <p:cNvSpPr txBox="1">
            <a:spLocks/>
          </p:cNvSpPr>
          <p:nvPr/>
        </p:nvSpPr>
        <p:spPr bwMode="gray">
          <a:xfrm>
            <a:off x="609602" y="1472193"/>
            <a:ext cx="11051568" cy="5021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Assumptions</a:t>
            </a:r>
          </a:p>
          <a:p>
            <a:pPr marL="573088" lvl="1" indent="-287338"/>
            <a:r>
              <a:rPr lang="en-US" sz="1800" dirty="0"/>
              <a:t>Good understanding of the Python language</a:t>
            </a:r>
          </a:p>
          <a:p>
            <a:pPr marL="573088" lvl="1" indent="-287338"/>
            <a:r>
              <a:rPr lang="en-US" sz="1800" dirty="0"/>
              <a:t>General understanding of the Teradata Vantage platform</a:t>
            </a:r>
          </a:p>
          <a:p>
            <a:pPr marL="858838" lvl="2" indent="-285750">
              <a:buFont typeface="Courier New" panose="02070309020205020404" pitchFamily="49" charset="0"/>
              <a:buChar char="o"/>
            </a:pPr>
            <a:r>
              <a:rPr lang="en-US" sz="1800" dirty="0"/>
              <a:t>See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TechBytes - The Next Step in Analytics: Teradata Vantage</a:t>
            </a:r>
            <a:endParaRPr lang="en-US" sz="1800" dirty="0"/>
          </a:p>
          <a:p>
            <a:r>
              <a:rPr lang="en-US" sz="2000" dirty="0"/>
              <a:t>The key takeaway is to illustrate operating with Python on the Vantage platform from your client.</a:t>
            </a:r>
          </a:p>
          <a:p>
            <a:r>
              <a:rPr lang="en-US" sz="2000" dirty="0"/>
              <a:t>There are 4 parts in the Python In Teradata Vantage TechBytes Series: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1</a:t>
            </a:r>
            <a:r>
              <a:rPr lang="en-US" sz="1800" dirty="0"/>
              <a:t>:	Introduction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Connecting to a Vantage Advanced SQL Engine Database with teradataml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Basic operations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2</a:t>
            </a:r>
            <a:r>
              <a:rPr lang="en-US" sz="1800" dirty="0"/>
              <a:t>:	Data Exploration and Transformations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Building an Analytic Data Set (ADS)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3</a:t>
            </a:r>
            <a:r>
              <a:rPr lang="en-US" sz="1800" dirty="0"/>
              <a:t>:	Modeling with Vantage Analytic Functions 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Model Cataloging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4</a:t>
            </a:r>
            <a:r>
              <a:rPr lang="en-US" sz="1800" dirty="0"/>
              <a:t>:	In-Database scripting with the SCRIPT Table Operator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Map functions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Each part comprises of a demo that illustrates corresponding features.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8A5D22C-56B4-4158-A914-3FA5AD75321A}"/>
              </a:ext>
            </a:extLst>
          </p:cNvPr>
          <p:cNvSpPr txBox="1">
            <a:spLocks/>
          </p:cNvSpPr>
          <p:nvPr/>
        </p:nvSpPr>
        <p:spPr bwMode="gray">
          <a:xfrm>
            <a:off x="612353" y="244044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The Python In Teradata Vantage TechBytes Series</a:t>
            </a:r>
            <a:br>
              <a:rPr lang="en-US" sz="3200" dirty="0"/>
            </a:br>
            <a:r>
              <a:rPr lang="en-US" sz="2400" b="0" i="1" dirty="0">
                <a:solidFill>
                  <a:schemeClr val="tx1"/>
                </a:solidFill>
              </a:rPr>
              <a:t>Assumptions, Takeaways, and Overview</a:t>
            </a:r>
            <a:endParaRPr lang="en-US" sz="3100" b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3A7B-8B1C-488C-9483-73374A41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219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-158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0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C83D61-A3F3-224E-B60F-E4E9871A0601}"/>
              </a:ext>
            </a:extLst>
          </p:cNvPr>
          <p:cNvSpPr txBox="1"/>
          <p:nvPr/>
        </p:nvSpPr>
        <p:spPr>
          <a:xfrm>
            <a:off x="609600" y="4777484"/>
            <a:ext cx="11174857" cy="688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0AD528-83BE-F043-9078-04CCFFF4FBDA}"/>
              </a:ext>
            </a:extLst>
          </p:cNvPr>
          <p:cNvSpPr txBox="1">
            <a:spLocks/>
          </p:cNvSpPr>
          <p:nvPr/>
        </p:nvSpPr>
        <p:spPr bwMode="gray">
          <a:xfrm>
            <a:off x="609602" y="1472193"/>
            <a:ext cx="11051568" cy="5021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40" indent="-230188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3" indent="-227013" algn="l" defTabSz="914404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-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4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4" rtl="0" eaLnBrk="1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" indent="-228600" algn="l" defTabSz="914404" rtl="0" eaLnBrk="1" latinLnBrk="0" hangingPunct="1"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4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9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Assumptions</a:t>
            </a:r>
          </a:p>
          <a:p>
            <a:pPr marL="573088" lvl="1" indent="-287338"/>
            <a:r>
              <a:rPr lang="en-US" sz="1800" dirty="0"/>
              <a:t>Good understanding of the Python language</a:t>
            </a:r>
          </a:p>
          <a:p>
            <a:pPr marL="573088" lvl="1" indent="-287338"/>
            <a:r>
              <a:rPr lang="en-US" sz="1800" dirty="0"/>
              <a:t>General understanding of the Teradata Vantage platform</a:t>
            </a:r>
          </a:p>
          <a:p>
            <a:pPr marL="858838" lvl="2" indent="-285750">
              <a:buFont typeface="Courier New" panose="02070309020205020404" pitchFamily="49" charset="0"/>
              <a:buChar char="o"/>
            </a:pPr>
            <a:r>
              <a:rPr lang="en-US" sz="1800" dirty="0"/>
              <a:t>See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TechBytes - The Next Step in Analytics: Teradata Vantage</a:t>
            </a:r>
            <a:endParaRPr lang="en-US" sz="1800" dirty="0"/>
          </a:p>
          <a:p>
            <a:r>
              <a:rPr lang="en-US" sz="2000" dirty="0"/>
              <a:t>The key takeaway is to illustrate operating with Python on the Vantage platform from your client.</a:t>
            </a:r>
          </a:p>
          <a:p>
            <a:r>
              <a:rPr lang="en-US" sz="2000" dirty="0"/>
              <a:t>There are 4 parts in the Python In Teradata Vantage TechBytes Series: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1</a:t>
            </a:r>
            <a:r>
              <a:rPr lang="en-US" sz="1800" dirty="0"/>
              <a:t>:	Introduction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Connecting to a Vantage Advanced SQL Engine Database with teradataml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Basic operations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2</a:t>
            </a:r>
            <a:r>
              <a:rPr lang="en-US" sz="1800" dirty="0"/>
              <a:t>:	Data Exploration and Transformations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Building an Analytic Data Set (ADS)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3</a:t>
            </a:r>
            <a:r>
              <a:rPr lang="en-US" sz="1800" dirty="0"/>
              <a:t>:	Modeling with Vantage Analytic Functions 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Model Cataloging</a:t>
            </a:r>
          </a:p>
          <a:p>
            <a:pPr marL="573088" lvl="1" indent="-287338">
              <a:tabLst>
                <a:tab pos="1422400" algn="l"/>
              </a:tabLst>
            </a:pPr>
            <a:r>
              <a:rPr lang="en-US" sz="1800" b="1" dirty="0"/>
              <a:t>Part 4</a:t>
            </a:r>
            <a:r>
              <a:rPr lang="en-US" sz="1800" dirty="0"/>
              <a:t>:	In-Database scripting with the SCRIPT Table Operator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		Map functions</a:t>
            </a:r>
          </a:p>
          <a:p>
            <a:pPr marL="573088" lvl="1" indent="-287338">
              <a:buNone/>
              <a:tabLst>
                <a:tab pos="1422400" algn="l"/>
              </a:tabLst>
            </a:pPr>
            <a:r>
              <a:rPr lang="en-US" sz="1800" dirty="0"/>
              <a:t>Each part comprises of a demo that illustrates corresponding features.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8A5D22C-56B4-4158-A914-3FA5AD75321A}"/>
              </a:ext>
            </a:extLst>
          </p:cNvPr>
          <p:cNvSpPr txBox="1">
            <a:spLocks/>
          </p:cNvSpPr>
          <p:nvPr/>
        </p:nvSpPr>
        <p:spPr bwMode="gray">
          <a:xfrm>
            <a:off x="612353" y="244044"/>
            <a:ext cx="10972800" cy="9387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2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The Python In Teradata Vantage TechBytes Series</a:t>
            </a:r>
            <a:br>
              <a:rPr lang="en-US" sz="3200" dirty="0"/>
            </a:br>
            <a:r>
              <a:rPr lang="en-US" sz="2400" b="0" i="1" dirty="0">
                <a:solidFill>
                  <a:schemeClr val="tx1"/>
                </a:solidFill>
              </a:rPr>
              <a:t>Assumptions, Takeaways, and Overview</a:t>
            </a:r>
            <a:endParaRPr lang="en-US" sz="3100" b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3A7B-8B1C-488C-9483-73374A41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12192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-1587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E1332-B386-484D-B755-E90D4F66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Python with Teradata</a:t>
            </a:r>
          </a:p>
          <a:p>
            <a:r>
              <a:rPr lang="en-US" dirty="0"/>
              <a:t>Part 3: Demo</a:t>
            </a:r>
          </a:p>
        </p:txBody>
      </p:sp>
    </p:spTree>
    <p:extLst>
      <p:ext uri="{BB962C8B-B14F-4D97-AF65-F5344CB8AC3E}">
        <p14:creationId xmlns:p14="http://schemas.microsoft.com/office/powerpoint/2010/main" val="177895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4174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7311</TotalTime>
  <Words>808</Words>
  <Application>Microsoft Macintosh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Regular</vt:lpstr>
      <vt:lpstr>Calibri</vt:lpstr>
      <vt:lpstr>Courier New</vt:lpstr>
      <vt:lpstr>System Font Regular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angela@bingdesign.com</dc:creator>
  <cp:lastModifiedBy>Kolovos, Alexander</cp:lastModifiedBy>
  <cp:revision>296</cp:revision>
  <cp:lastPrinted>2018-10-31T18:58:49Z</cp:lastPrinted>
  <dcterms:created xsi:type="dcterms:W3CDTF">2018-10-05T16:35:28Z</dcterms:created>
  <dcterms:modified xsi:type="dcterms:W3CDTF">2021-05-03T08:56:12Z</dcterms:modified>
</cp:coreProperties>
</file>