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Lst>
  <p:sldSz cy="5143500" cx="9144000"/>
  <p:notesSz cx="6858000" cy="9144000"/>
  <p:embeddedFontLst>
    <p:embeddedFont>
      <p:font typeface="Proxima Nova"/>
      <p:regular r:id="rId10"/>
      <p:bold r:id="rId11"/>
      <p:italic r:id="rId12"/>
      <p:boldItalic r:id="rId13"/>
    </p:embeddedFont>
    <p:embeddedFont>
      <p:font typeface="Poppins Ligh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229A82-47F1-4AF5-83BD-02419CC9D7E8}">
  <a:tblStyle styleId="{F2229A82-47F1-4AF5-83BD-02419CC9D7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bold.fntdata"/><Relationship Id="rId10" Type="http://schemas.openxmlformats.org/officeDocument/2006/relationships/font" Target="fonts/ProximaNova-regular.fntdata"/><Relationship Id="rId13" Type="http://schemas.openxmlformats.org/officeDocument/2006/relationships/font" Target="fonts/ProximaNova-boldItalic.fntdata"/><Relationship Id="rId12" Type="http://schemas.openxmlformats.org/officeDocument/2006/relationships/font" Target="fonts/ProximaNova-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font" Target="fonts/PoppinsLight-bold.fntdata"/><Relationship Id="rId14" Type="http://schemas.openxmlformats.org/officeDocument/2006/relationships/font" Target="fonts/PoppinsLight-regular.fntdata"/><Relationship Id="rId17" Type="http://schemas.openxmlformats.org/officeDocument/2006/relationships/font" Target="fonts/PoppinsLight-boldItalic.fntdata"/><Relationship Id="rId16" Type="http://schemas.openxmlformats.org/officeDocument/2006/relationships/font" Target="fonts/PoppinsLigh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2a39292b0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f2a39292b0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2a39292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2a39292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1">
  <p:cSld name="BLANK_1">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60" name="Google Shape;60;p14"/>
          <p:cNvCxnSpPr/>
          <p:nvPr/>
        </p:nvCxnSpPr>
        <p:spPr>
          <a:xfrm>
            <a:off x="7878616" y="298463"/>
            <a:ext cx="0" cy="587100"/>
          </a:xfrm>
          <a:prstGeom prst="straightConnector1">
            <a:avLst/>
          </a:prstGeom>
          <a:noFill/>
          <a:ln cap="flat" cmpd="sng" w="9525">
            <a:solidFill>
              <a:schemeClr val="dk2"/>
            </a:solidFill>
            <a:prstDash val="solid"/>
            <a:round/>
            <a:headEnd len="sm" w="sm" type="none"/>
            <a:tailEnd len="sm" w="sm" type="none"/>
          </a:ln>
        </p:spPr>
      </p:cxnSp>
      <p:pic>
        <p:nvPicPr>
          <p:cNvPr id="61" name="Google Shape;61;p14"/>
          <p:cNvPicPr preferRelativeResize="0"/>
          <p:nvPr/>
        </p:nvPicPr>
        <p:blipFill rotWithShape="1">
          <a:blip r:embed="rId2">
            <a:alphaModFix/>
          </a:blip>
          <a:srcRect b="0" l="0" r="0" t="0"/>
          <a:stretch/>
        </p:blipFill>
        <p:spPr>
          <a:xfrm>
            <a:off x="6914438" y="378004"/>
            <a:ext cx="860232" cy="427965"/>
          </a:xfrm>
          <a:prstGeom prst="rect">
            <a:avLst/>
          </a:prstGeom>
          <a:noFill/>
          <a:ln>
            <a:noFill/>
          </a:ln>
        </p:spPr>
      </p:pic>
      <p:pic>
        <p:nvPicPr>
          <p:cNvPr descr="Text&#10;&#10;Description automatically generated" id="62" name="Google Shape;62;p14"/>
          <p:cNvPicPr preferRelativeResize="0"/>
          <p:nvPr/>
        </p:nvPicPr>
        <p:blipFill rotWithShape="1">
          <a:blip r:embed="rId3">
            <a:alphaModFix/>
          </a:blip>
          <a:srcRect b="0" l="0" r="0" t="0"/>
          <a:stretch/>
        </p:blipFill>
        <p:spPr>
          <a:xfrm>
            <a:off x="7861977" y="274000"/>
            <a:ext cx="1201400" cy="6158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63" name="Shape 63"/>
        <p:cNvGrpSpPr/>
        <p:nvPr/>
      </p:nvGrpSpPr>
      <p:grpSpPr>
        <a:xfrm>
          <a:off x="0" y="0"/>
          <a:ext cx="0" cy="0"/>
          <a:chOff x="0" y="0"/>
          <a:chExt cx="0" cy="0"/>
        </a:xfrm>
      </p:grpSpPr>
      <p:sp>
        <p:nvSpPr>
          <p:cNvPr id="64" name="Google Shape;64;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67" name="Shape 67"/>
        <p:cNvGrpSpPr/>
        <p:nvPr/>
      </p:nvGrpSpPr>
      <p:grpSpPr>
        <a:xfrm>
          <a:off x="0" y="0"/>
          <a:ext cx="0" cy="0"/>
          <a:chOff x="0" y="0"/>
          <a:chExt cx="0" cy="0"/>
        </a:xfrm>
      </p:grpSpPr>
      <p:sp>
        <p:nvSpPr>
          <p:cNvPr id="68" name="Google Shape;68;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9" name="Google Shape;6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72" name="Google Shape;72;p16"/>
          <p:cNvCxnSpPr/>
          <p:nvPr/>
        </p:nvCxnSpPr>
        <p:spPr>
          <a:xfrm>
            <a:off x="7884569" y="298463"/>
            <a:ext cx="0" cy="587100"/>
          </a:xfrm>
          <a:prstGeom prst="straightConnector1">
            <a:avLst/>
          </a:prstGeom>
          <a:noFill/>
          <a:ln cap="flat" cmpd="sng" w="9525">
            <a:solidFill>
              <a:schemeClr val="dk2"/>
            </a:solidFill>
            <a:prstDash val="solid"/>
            <a:round/>
            <a:headEnd len="sm" w="sm" type="none"/>
            <a:tailEnd len="sm" w="sm" type="none"/>
          </a:ln>
        </p:spPr>
      </p:cxnSp>
      <p:pic>
        <p:nvPicPr>
          <p:cNvPr id="73" name="Google Shape;73;p16"/>
          <p:cNvPicPr preferRelativeResize="0"/>
          <p:nvPr/>
        </p:nvPicPr>
        <p:blipFill rotWithShape="1">
          <a:blip r:embed="rId2">
            <a:alphaModFix/>
          </a:blip>
          <a:srcRect b="0" l="0" r="0" t="0"/>
          <a:stretch/>
        </p:blipFill>
        <p:spPr>
          <a:xfrm>
            <a:off x="6914438" y="378004"/>
            <a:ext cx="860232" cy="427965"/>
          </a:xfrm>
          <a:prstGeom prst="rect">
            <a:avLst/>
          </a:prstGeom>
          <a:noFill/>
          <a:ln>
            <a:noFill/>
          </a:ln>
        </p:spPr>
      </p:pic>
      <p:pic>
        <p:nvPicPr>
          <p:cNvPr descr="Text&#10;&#10;Description automatically generated" id="74" name="Google Shape;74;p16"/>
          <p:cNvPicPr preferRelativeResize="0"/>
          <p:nvPr/>
        </p:nvPicPr>
        <p:blipFill rotWithShape="1">
          <a:blip r:embed="rId3">
            <a:alphaModFix/>
          </a:blip>
          <a:srcRect b="0" l="0" r="0" t="0"/>
          <a:stretch/>
        </p:blipFill>
        <p:spPr>
          <a:xfrm>
            <a:off x="7866403" y="263797"/>
            <a:ext cx="1201400" cy="6158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75" name="Shape 75"/>
        <p:cNvGrpSpPr/>
        <p:nvPr/>
      </p:nvGrpSpPr>
      <p:grpSpPr>
        <a:xfrm>
          <a:off x="0" y="0"/>
          <a:ext cx="0" cy="0"/>
          <a:chOff x="0" y="0"/>
          <a:chExt cx="0" cy="0"/>
        </a:xfrm>
      </p:grpSpPr>
      <p:sp>
        <p:nvSpPr>
          <p:cNvPr id="76" name="Google Shape;76;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17"/>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81" name="Shape 81"/>
        <p:cNvGrpSpPr/>
        <p:nvPr/>
      </p:nvGrpSpPr>
      <p:grpSpPr>
        <a:xfrm>
          <a:off x="0" y="0"/>
          <a:ext cx="0" cy="0"/>
          <a:chOff x="0" y="0"/>
          <a:chExt cx="0" cy="0"/>
        </a:xfrm>
      </p:grpSpPr>
      <p:sp>
        <p:nvSpPr>
          <p:cNvPr id="82" name="Google Shape;82;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18"/>
          <p:cNvCxnSpPr/>
          <p:nvPr/>
        </p:nvCxnSpPr>
        <p:spPr>
          <a:xfrm>
            <a:off x="7882800" y="298463"/>
            <a:ext cx="0" cy="587100"/>
          </a:xfrm>
          <a:prstGeom prst="straightConnector1">
            <a:avLst/>
          </a:prstGeom>
          <a:noFill/>
          <a:ln cap="flat" cmpd="sng" w="9525">
            <a:solidFill>
              <a:schemeClr val="dk2"/>
            </a:solidFill>
            <a:prstDash val="solid"/>
            <a:round/>
            <a:headEnd len="sm" w="sm" type="none"/>
            <a:tailEnd len="sm" w="sm" type="none"/>
          </a:ln>
        </p:spPr>
      </p:cxnSp>
      <p:pic>
        <p:nvPicPr>
          <p:cNvPr id="88" name="Google Shape;88;p18"/>
          <p:cNvPicPr preferRelativeResize="0"/>
          <p:nvPr/>
        </p:nvPicPr>
        <p:blipFill rotWithShape="1">
          <a:blip r:embed="rId2">
            <a:alphaModFix/>
          </a:blip>
          <a:srcRect b="0" l="0" r="0" t="0"/>
          <a:stretch/>
        </p:blipFill>
        <p:spPr>
          <a:xfrm>
            <a:off x="6914438" y="378004"/>
            <a:ext cx="860232" cy="427965"/>
          </a:xfrm>
          <a:prstGeom prst="rect">
            <a:avLst/>
          </a:prstGeom>
          <a:noFill/>
          <a:ln>
            <a:noFill/>
          </a:ln>
        </p:spPr>
      </p:pic>
      <p:pic>
        <p:nvPicPr>
          <p:cNvPr descr="Text&#10;&#10;Description automatically generated" id="89" name="Google Shape;89;p18"/>
          <p:cNvPicPr preferRelativeResize="0"/>
          <p:nvPr/>
        </p:nvPicPr>
        <p:blipFill rotWithShape="1">
          <a:blip r:embed="rId3">
            <a:alphaModFix/>
          </a:blip>
          <a:srcRect b="0" l="0" r="0" t="0"/>
          <a:stretch/>
        </p:blipFill>
        <p:spPr>
          <a:xfrm>
            <a:off x="7866400" y="273845"/>
            <a:ext cx="1201400" cy="615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9"/>
          <p:cNvSpPr txBox="1"/>
          <p:nvPr/>
        </p:nvSpPr>
        <p:spPr>
          <a:xfrm>
            <a:off x="202075" y="223650"/>
            <a:ext cx="6180600" cy="23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Proxima Nova"/>
                <a:ea typeface="Proxima Nova"/>
                <a:cs typeface="Proxima Nova"/>
                <a:sym typeface="Proxima Nova"/>
              </a:rPr>
              <a:t>HOW TO USE THIS CANVAS</a:t>
            </a:r>
            <a:endParaRPr b="1" sz="4000">
              <a:solidFill>
                <a:schemeClr val="dk1"/>
              </a:solidFill>
              <a:latin typeface="Proxima Nova"/>
              <a:ea typeface="Proxima Nova"/>
              <a:cs typeface="Proxima Nova"/>
              <a:sym typeface="Proxima Nova"/>
            </a:endParaRPr>
          </a:p>
        </p:txBody>
      </p:sp>
      <p:sp>
        <p:nvSpPr>
          <p:cNvPr id="95" name="Google Shape;95;p19"/>
          <p:cNvSpPr txBox="1"/>
          <p:nvPr/>
        </p:nvSpPr>
        <p:spPr>
          <a:xfrm>
            <a:off x="258538" y="2411850"/>
            <a:ext cx="7636800" cy="1139400"/>
          </a:xfrm>
          <a:prstGeom prst="rect">
            <a:avLst/>
          </a:prstGeom>
          <a:noFill/>
          <a:ln>
            <a:noFill/>
          </a:ln>
        </p:spPr>
        <p:txBody>
          <a:bodyPr anchorCtr="0" anchor="t" bIns="68575" lIns="68575" spcFirstLastPara="1" rIns="68575" wrap="square" tIns="68575">
            <a:noAutofit/>
          </a:bodyPr>
          <a:lstStyle/>
          <a:p>
            <a:pPr indent="-355600" lvl="0" marL="457200" rtl="0" algn="l">
              <a:lnSpc>
                <a:spcPct val="129310"/>
              </a:lnSpc>
              <a:spcBef>
                <a:spcPts val="0"/>
              </a:spcBef>
              <a:spcAft>
                <a:spcPts val="0"/>
              </a:spcAft>
              <a:buClr>
                <a:schemeClr val="dk1"/>
              </a:buClr>
              <a:buSzPts val="2000"/>
              <a:buFont typeface="Poppins Light"/>
              <a:buAutoNum type="arabicPeriod"/>
            </a:pPr>
            <a:r>
              <a:rPr lang="en" sz="2000">
                <a:solidFill>
                  <a:schemeClr val="dk1"/>
                </a:solidFill>
                <a:latin typeface="Poppins Light"/>
                <a:ea typeface="Poppins Light"/>
                <a:cs typeface="Poppins Light"/>
                <a:sym typeface="Poppins Light"/>
              </a:rPr>
              <a:t>Go to File </a:t>
            </a:r>
            <a:endParaRPr sz="2000">
              <a:solidFill>
                <a:schemeClr val="dk1"/>
              </a:solidFill>
              <a:latin typeface="Poppins Light"/>
              <a:ea typeface="Poppins Light"/>
              <a:cs typeface="Poppins Light"/>
              <a:sym typeface="Poppins Light"/>
            </a:endParaRPr>
          </a:p>
          <a:p>
            <a:pPr indent="-355600" lvl="0" marL="457200" rtl="0" algn="l">
              <a:lnSpc>
                <a:spcPct val="129310"/>
              </a:lnSpc>
              <a:spcBef>
                <a:spcPts val="0"/>
              </a:spcBef>
              <a:spcAft>
                <a:spcPts val="0"/>
              </a:spcAft>
              <a:buClr>
                <a:schemeClr val="dk1"/>
              </a:buClr>
              <a:buSzPts val="2000"/>
              <a:buFont typeface="Poppins Light"/>
              <a:buAutoNum type="arabicPeriod"/>
            </a:pPr>
            <a:r>
              <a:rPr lang="en" sz="2000">
                <a:solidFill>
                  <a:schemeClr val="dk1"/>
                </a:solidFill>
                <a:latin typeface="Poppins Light"/>
                <a:ea typeface="Poppins Light"/>
                <a:cs typeface="Poppins Light"/>
                <a:sym typeface="Poppins Light"/>
              </a:rPr>
              <a:t>Click Make A Copy </a:t>
            </a:r>
            <a:endParaRPr sz="2000">
              <a:solidFill>
                <a:schemeClr val="dk1"/>
              </a:solidFill>
              <a:latin typeface="Poppins Light"/>
              <a:ea typeface="Poppins Light"/>
              <a:cs typeface="Poppins Light"/>
              <a:sym typeface="Poppins Light"/>
            </a:endParaRPr>
          </a:p>
          <a:p>
            <a:pPr indent="-355600" lvl="0" marL="457200" rtl="0" algn="l">
              <a:lnSpc>
                <a:spcPct val="129310"/>
              </a:lnSpc>
              <a:spcBef>
                <a:spcPts val="0"/>
              </a:spcBef>
              <a:spcAft>
                <a:spcPts val="0"/>
              </a:spcAft>
              <a:buClr>
                <a:schemeClr val="dk1"/>
              </a:buClr>
              <a:buSzPts val="2000"/>
              <a:buFont typeface="Poppins Light"/>
              <a:buAutoNum type="arabicPeriod"/>
            </a:pPr>
            <a:r>
              <a:rPr lang="en" sz="2000">
                <a:solidFill>
                  <a:schemeClr val="dk1"/>
                </a:solidFill>
                <a:latin typeface="Poppins Light"/>
                <a:ea typeface="Poppins Light"/>
                <a:cs typeface="Poppins Light"/>
                <a:sym typeface="Poppins Light"/>
              </a:rPr>
              <a:t>Select ‘Entire Presentation’. </a:t>
            </a:r>
            <a:endParaRPr sz="2000">
              <a:solidFill>
                <a:schemeClr val="dk1"/>
              </a:solidFill>
              <a:latin typeface="Poppins Light"/>
              <a:ea typeface="Poppins Light"/>
              <a:cs typeface="Poppins Light"/>
              <a:sym typeface="Poppins Light"/>
            </a:endParaRPr>
          </a:p>
          <a:p>
            <a:pPr indent="-355600" lvl="0" marL="457200" rtl="0" algn="l">
              <a:lnSpc>
                <a:spcPct val="129310"/>
              </a:lnSpc>
              <a:spcBef>
                <a:spcPts val="0"/>
              </a:spcBef>
              <a:spcAft>
                <a:spcPts val="0"/>
              </a:spcAft>
              <a:buClr>
                <a:schemeClr val="dk1"/>
              </a:buClr>
              <a:buSzPts val="2000"/>
              <a:buFont typeface="Poppins Light"/>
              <a:buAutoNum type="arabicPeriod"/>
            </a:pPr>
            <a:r>
              <a:rPr lang="en" sz="2000">
                <a:solidFill>
                  <a:schemeClr val="dk1"/>
                </a:solidFill>
                <a:latin typeface="Poppins Light"/>
                <a:ea typeface="Poppins Light"/>
                <a:cs typeface="Poppins Light"/>
                <a:sym typeface="Poppins Light"/>
              </a:rPr>
              <a:t>Save it to your Google Drive. </a:t>
            </a:r>
            <a:endParaRPr sz="2000">
              <a:solidFill>
                <a:schemeClr val="dk1"/>
              </a:solidFill>
              <a:latin typeface="Poppins Light"/>
              <a:ea typeface="Poppins Light"/>
              <a:cs typeface="Poppins Light"/>
              <a:sym typeface="Poppins Light"/>
            </a:endParaRPr>
          </a:p>
          <a:p>
            <a:pPr indent="-355600" lvl="0" marL="457200" rtl="0" algn="l">
              <a:lnSpc>
                <a:spcPct val="129310"/>
              </a:lnSpc>
              <a:spcBef>
                <a:spcPts val="0"/>
              </a:spcBef>
              <a:spcAft>
                <a:spcPts val="0"/>
              </a:spcAft>
              <a:buClr>
                <a:schemeClr val="dk1"/>
              </a:buClr>
              <a:buSzPts val="2000"/>
              <a:buFont typeface="Poppins Light"/>
              <a:buAutoNum type="arabicPeriod"/>
            </a:pPr>
            <a:r>
              <a:rPr lang="en" sz="2000">
                <a:solidFill>
                  <a:schemeClr val="dk1"/>
                </a:solidFill>
                <a:latin typeface="Poppins Light"/>
                <a:ea typeface="Poppins Light"/>
                <a:cs typeface="Poppins Light"/>
                <a:sym typeface="Poppins Light"/>
              </a:rPr>
              <a:t>Edit directly into your copy. </a:t>
            </a:r>
            <a:endParaRPr sz="2000">
              <a:solidFill>
                <a:schemeClr val="dk1"/>
              </a:solidFill>
              <a:latin typeface="Poppins Light"/>
              <a:ea typeface="Poppins Light"/>
              <a:cs typeface="Poppins Light"/>
              <a:sym typeface="Poppi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20"/>
          <p:cNvGraphicFramePr/>
          <p:nvPr/>
        </p:nvGraphicFramePr>
        <p:xfrm>
          <a:off x="164400" y="148975"/>
          <a:ext cx="3000000" cy="3000000"/>
        </p:xfrm>
        <a:graphic>
          <a:graphicData uri="http://schemas.openxmlformats.org/drawingml/2006/table">
            <a:tbl>
              <a:tblPr>
                <a:noFill/>
                <a:tableStyleId>{F2229A82-47F1-4AF5-83BD-02419CC9D7E8}</a:tableStyleId>
              </a:tblPr>
              <a:tblGrid>
                <a:gridCol w="2896400"/>
              </a:tblGrid>
              <a:tr h="796100">
                <a:tc>
                  <a:txBody>
                    <a:bodyPr/>
                    <a:lstStyle/>
                    <a:p>
                      <a:pPr indent="0" lvl="0" marL="0" rtl="0" algn="l">
                        <a:spcBef>
                          <a:spcPts val="0"/>
                        </a:spcBef>
                        <a:spcAft>
                          <a:spcPts val="0"/>
                        </a:spcAft>
                        <a:buNone/>
                      </a:pPr>
                      <a:r>
                        <a:t/>
                      </a:r>
                      <a:endParaRPr sz="800"/>
                    </a:p>
                  </a:txBody>
                  <a:tcPr marT="91425" marB="91425" marR="91425" marL="91425"/>
                </a:tc>
              </a:tr>
              <a:tr h="796100">
                <a:tc>
                  <a:txBody>
                    <a:bodyPr/>
                    <a:lstStyle/>
                    <a:p>
                      <a:pPr indent="0" lvl="0" marL="0" rtl="0" algn="l">
                        <a:spcBef>
                          <a:spcPts val="0"/>
                        </a:spcBef>
                        <a:spcAft>
                          <a:spcPts val="0"/>
                        </a:spcAft>
                        <a:buNone/>
                      </a:pPr>
                      <a:r>
                        <a:t/>
                      </a:r>
                      <a:endParaRPr sz="800"/>
                    </a:p>
                  </a:txBody>
                  <a:tcPr marT="91425" marB="91425" marR="91425" marL="91425"/>
                </a:tc>
              </a:tr>
              <a:tr h="796100">
                <a:tc>
                  <a:txBody>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Minimal Viable Product</a:t>
                      </a:r>
                      <a:endParaRPr b="1"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800"/>
                    </a:p>
                  </a:txBody>
                  <a:tcPr marT="91425" marB="91425" marR="91425" marL="91425"/>
                </a:tc>
              </a:tr>
              <a:tr h="796100">
                <a:tc>
                  <a:txBody>
                    <a:bodyPr/>
                    <a:lstStyle/>
                    <a:p>
                      <a:pPr indent="0" lvl="0" marL="0" rtl="0" algn="l">
                        <a:spcBef>
                          <a:spcPts val="0"/>
                        </a:spcBef>
                        <a:spcAft>
                          <a:spcPts val="0"/>
                        </a:spcAft>
                        <a:buNone/>
                      </a:pPr>
                      <a:r>
                        <a:t/>
                      </a:r>
                      <a:endParaRPr sz="800"/>
                    </a:p>
                  </a:txBody>
                  <a:tcPr marT="91425" marB="91425" marR="91425" marL="91425"/>
                </a:tc>
              </a:tr>
              <a:tr h="796100">
                <a:tc>
                  <a:txBody>
                    <a:bodyPr/>
                    <a:lstStyle/>
                    <a:p>
                      <a:pPr indent="0" lvl="0" marL="0" rtl="0" algn="l">
                        <a:spcBef>
                          <a:spcPts val="0"/>
                        </a:spcBef>
                        <a:spcAft>
                          <a:spcPts val="0"/>
                        </a:spcAft>
                        <a:buNone/>
                      </a:pPr>
                      <a:r>
                        <a:t/>
                      </a:r>
                      <a:endParaRPr sz="800"/>
                    </a:p>
                  </a:txBody>
                  <a:tcPr marT="91425" marB="91425" marR="91425" marL="91425"/>
                </a:tc>
              </a:tr>
            </a:tbl>
          </a:graphicData>
        </a:graphic>
      </p:graphicFrame>
      <p:graphicFrame>
        <p:nvGraphicFramePr>
          <p:cNvPr id="101" name="Google Shape;101;p20"/>
          <p:cNvGraphicFramePr/>
          <p:nvPr/>
        </p:nvGraphicFramePr>
        <p:xfrm>
          <a:off x="108563" y="4275900"/>
          <a:ext cx="3000000" cy="3000000"/>
        </p:xfrm>
        <a:graphic>
          <a:graphicData uri="http://schemas.openxmlformats.org/drawingml/2006/table">
            <a:tbl>
              <a:tblPr>
                <a:noFill/>
                <a:tableStyleId>{F2229A82-47F1-4AF5-83BD-02419CC9D7E8}</a:tableStyleId>
              </a:tblPr>
              <a:tblGrid>
                <a:gridCol w="2954150"/>
                <a:gridCol w="2954150"/>
                <a:gridCol w="2954150"/>
              </a:tblGrid>
              <a:tr h="7338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02" name="Google Shape;102;p20"/>
          <p:cNvGraphicFramePr/>
          <p:nvPr/>
        </p:nvGraphicFramePr>
        <p:xfrm>
          <a:off x="3222625" y="492750"/>
          <a:ext cx="3000000" cy="3000000"/>
        </p:xfrm>
        <a:graphic>
          <a:graphicData uri="http://schemas.openxmlformats.org/drawingml/2006/table">
            <a:tbl>
              <a:tblPr>
                <a:noFill/>
                <a:tableStyleId>{F2229A82-47F1-4AF5-83BD-02419CC9D7E8}</a:tableStyleId>
              </a:tblPr>
              <a:tblGrid>
                <a:gridCol w="2634350"/>
              </a:tblGrid>
              <a:tr h="1801950">
                <a:tc>
                  <a:txBody>
                    <a:bodyPr/>
                    <a:lstStyle/>
                    <a:p>
                      <a:pPr indent="0" lvl="0" marL="0" rtl="0" algn="l">
                        <a:spcBef>
                          <a:spcPts val="0"/>
                        </a:spcBef>
                        <a:spcAft>
                          <a:spcPts val="0"/>
                        </a:spcAft>
                        <a:buNone/>
                      </a:pPr>
                      <a:r>
                        <a:t/>
                      </a:r>
                      <a:endParaRPr/>
                    </a:p>
                  </a:txBody>
                  <a:tcPr marT="91425" marB="91425" marR="91425" marL="91425"/>
                </a:tc>
              </a:tr>
              <a:tr h="18019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03" name="Google Shape;103;p20"/>
          <p:cNvGraphicFramePr/>
          <p:nvPr/>
        </p:nvGraphicFramePr>
        <p:xfrm>
          <a:off x="6074625" y="1838650"/>
          <a:ext cx="3000000" cy="3000000"/>
        </p:xfrm>
        <a:graphic>
          <a:graphicData uri="http://schemas.openxmlformats.org/drawingml/2006/table">
            <a:tbl>
              <a:tblPr>
                <a:noFill/>
                <a:tableStyleId>{F2229A82-47F1-4AF5-83BD-02419CC9D7E8}</a:tableStyleId>
              </a:tblPr>
              <a:tblGrid>
                <a:gridCol w="2896400"/>
              </a:tblGrid>
              <a:tr h="1129000">
                <a:tc>
                  <a:txBody>
                    <a:bodyPr/>
                    <a:lstStyle/>
                    <a:p>
                      <a:pPr indent="0" lvl="0" marL="0" rtl="0" algn="l">
                        <a:spcBef>
                          <a:spcPts val="0"/>
                        </a:spcBef>
                        <a:spcAft>
                          <a:spcPts val="0"/>
                        </a:spcAft>
                        <a:buNone/>
                      </a:pPr>
                      <a:r>
                        <a:t/>
                      </a:r>
                      <a:endParaRPr/>
                    </a:p>
                  </a:txBody>
                  <a:tcPr marT="91425" marB="91425" marR="91425" marL="91425"/>
                </a:tc>
              </a:tr>
              <a:tr h="1129000">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4" name="Google Shape;104;p20"/>
          <p:cNvSpPr txBox="1"/>
          <p:nvPr/>
        </p:nvSpPr>
        <p:spPr>
          <a:xfrm>
            <a:off x="3206925" y="16375"/>
            <a:ext cx="2620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Proxima Nova"/>
                <a:ea typeface="Proxima Nova"/>
                <a:cs typeface="Proxima Nova"/>
                <a:sym typeface="Proxima Nova"/>
              </a:rPr>
              <a:t>TEAM CANVAS</a:t>
            </a:r>
            <a:endParaRPr b="1" sz="1800">
              <a:latin typeface="Proxima Nova"/>
              <a:ea typeface="Proxima Nova"/>
              <a:cs typeface="Proxima Nova"/>
              <a:sym typeface="Proxima Nova"/>
            </a:endParaRPr>
          </a:p>
        </p:txBody>
      </p:sp>
      <p:sp>
        <p:nvSpPr>
          <p:cNvPr id="105" name="Google Shape;105;p20"/>
          <p:cNvSpPr txBox="1"/>
          <p:nvPr/>
        </p:nvSpPr>
        <p:spPr>
          <a:xfrm>
            <a:off x="3215725" y="492775"/>
            <a:ext cx="2634300" cy="299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Impact On User</a:t>
            </a:r>
            <a:endParaRPr b="1" sz="900">
              <a:solidFill>
                <a:srgbClr val="FFFFFF"/>
              </a:solidFill>
              <a:latin typeface="Proxima Nova"/>
              <a:ea typeface="Proxima Nova"/>
              <a:cs typeface="Proxima Nova"/>
              <a:sym typeface="Proxima Nova"/>
            </a:endParaRPr>
          </a:p>
        </p:txBody>
      </p:sp>
      <p:sp>
        <p:nvSpPr>
          <p:cNvPr id="106" name="Google Shape;106;p20"/>
          <p:cNvSpPr txBox="1"/>
          <p:nvPr/>
        </p:nvSpPr>
        <p:spPr>
          <a:xfrm>
            <a:off x="164350" y="148975"/>
            <a:ext cx="28965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Problem / Case</a:t>
            </a:r>
            <a:endParaRPr b="1" sz="900">
              <a:solidFill>
                <a:srgbClr val="FFFFFF"/>
              </a:solidFill>
              <a:latin typeface="Proxima Nova"/>
              <a:ea typeface="Proxima Nova"/>
              <a:cs typeface="Proxima Nova"/>
              <a:sym typeface="Proxima Nova"/>
            </a:endParaRPr>
          </a:p>
        </p:txBody>
      </p:sp>
      <p:sp>
        <p:nvSpPr>
          <p:cNvPr id="107" name="Google Shape;107;p20"/>
          <p:cNvSpPr txBox="1"/>
          <p:nvPr/>
        </p:nvSpPr>
        <p:spPr>
          <a:xfrm>
            <a:off x="164350" y="945075"/>
            <a:ext cx="28965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Minimal Viable Product</a:t>
            </a:r>
            <a:endParaRPr b="1" sz="900">
              <a:solidFill>
                <a:srgbClr val="FFFFFF"/>
              </a:solidFill>
              <a:latin typeface="Proxima Nova"/>
              <a:ea typeface="Proxima Nova"/>
              <a:cs typeface="Proxima Nova"/>
              <a:sym typeface="Proxima Nova"/>
            </a:endParaRPr>
          </a:p>
        </p:txBody>
      </p:sp>
      <p:sp>
        <p:nvSpPr>
          <p:cNvPr id="108" name="Google Shape;108;p20"/>
          <p:cNvSpPr txBox="1"/>
          <p:nvPr/>
        </p:nvSpPr>
        <p:spPr>
          <a:xfrm>
            <a:off x="164350" y="1730100"/>
            <a:ext cx="28965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X-Factor</a:t>
            </a:r>
            <a:endParaRPr b="1" sz="900">
              <a:solidFill>
                <a:srgbClr val="FFFFFF"/>
              </a:solidFill>
              <a:latin typeface="Proxima Nova"/>
              <a:ea typeface="Proxima Nova"/>
              <a:cs typeface="Proxima Nova"/>
              <a:sym typeface="Proxima Nova"/>
            </a:endParaRPr>
          </a:p>
        </p:txBody>
      </p:sp>
      <p:sp>
        <p:nvSpPr>
          <p:cNvPr id="109" name="Google Shape;109;p20"/>
          <p:cNvSpPr txBox="1"/>
          <p:nvPr/>
        </p:nvSpPr>
        <p:spPr>
          <a:xfrm>
            <a:off x="164350" y="2541275"/>
            <a:ext cx="28965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External Partners / APIs</a:t>
            </a:r>
            <a:endParaRPr b="1" sz="900">
              <a:solidFill>
                <a:srgbClr val="FFFFFF"/>
              </a:solidFill>
              <a:latin typeface="Proxima Nova"/>
              <a:ea typeface="Proxima Nova"/>
              <a:cs typeface="Proxima Nova"/>
              <a:sym typeface="Proxima Nova"/>
            </a:endParaRPr>
          </a:p>
        </p:txBody>
      </p:sp>
      <p:sp>
        <p:nvSpPr>
          <p:cNvPr id="110" name="Google Shape;110;p20"/>
          <p:cNvSpPr txBox="1"/>
          <p:nvPr/>
        </p:nvSpPr>
        <p:spPr>
          <a:xfrm>
            <a:off x="164350" y="3322225"/>
            <a:ext cx="28965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Working On</a:t>
            </a:r>
            <a:endParaRPr b="1" sz="900">
              <a:solidFill>
                <a:srgbClr val="FFFFFF"/>
              </a:solidFill>
              <a:latin typeface="Proxima Nova"/>
              <a:ea typeface="Proxima Nova"/>
              <a:cs typeface="Proxima Nova"/>
              <a:sym typeface="Proxima Nova"/>
            </a:endParaRPr>
          </a:p>
        </p:txBody>
      </p:sp>
      <p:graphicFrame>
        <p:nvGraphicFramePr>
          <p:cNvPr id="111" name="Google Shape;111;p20"/>
          <p:cNvGraphicFramePr/>
          <p:nvPr/>
        </p:nvGraphicFramePr>
        <p:xfrm>
          <a:off x="6074625" y="148975"/>
          <a:ext cx="3000000" cy="3000000"/>
        </p:xfrm>
        <a:graphic>
          <a:graphicData uri="http://schemas.openxmlformats.org/drawingml/2006/table">
            <a:tbl>
              <a:tblPr>
                <a:noFill/>
                <a:tableStyleId>{F2229A82-47F1-4AF5-83BD-02419CC9D7E8}</a:tableStyleId>
              </a:tblPr>
              <a:tblGrid>
                <a:gridCol w="2851200"/>
              </a:tblGrid>
              <a:tr h="1570775">
                <a:tc>
                  <a:txBody>
                    <a:bodyPr/>
                    <a:lstStyle/>
                    <a:p>
                      <a:pPr indent="0" lvl="0" marL="0" rtl="0" algn="l">
                        <a:spcBef>
                          <a:spcPts val="0"/>
                        </a:spcBef>
                        <a:spcAft>
                          <a:spcPts val="0"/>
                        </a:spcAft>
                        <a:buNone/>
                      </a:pPr>
                      <a:r>
                        <a:rPr i="1" lang="en" sz="1000">
                          <a:solidFill>
                            <a:schemeClr val="dk1"/>
                          </a:solidFill>
                          <a:latin typeface="Proxima Nova"/>
                          <a:ea typeface="Proxima Nova"/>
                          <a:cs typeface="Proxima Nova"/>
                          <a:sym typeface="Proxima Nova"/>
                        </a:rPr>
                        <a:t>Member Name(s) &amp; Roles: </a:t>
                      </a:r>
                      <a:endParaRPr i="1"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1000">
                          <a:solidFill>
                            <a:schemeClr val="dk1"/>
                          </a:solidFill>
                          <a:latin typeface="Proxima Nova"/>
                          <a:ea typeface="Proxima Nova"/>
                          <a:cs typeface="Proxima Nova"/>
                          <a:sym typeface="Proxima Nova"/>
                        </a:rPr>
                        <a:t>Eddie (Leader)</a:t>
                      </a:r>
                      <a:endParaRPr i="1"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1000">
                          <a:solidFill>
                            <a:schemeClr val="dk1"/>
                          </a:solidFill>
                          <a:latin typeface="Proxima Nova"/>
                          <a:ea typeface="Proxima Nova"/>
                          <a:cs typeface="Proxima Nova"/>
                          <a:sym typeface="Proxima Nova"/>
                        </a:rPr>
                        <a:t>Clifford </a:t>
                      </a:r>
                      <a:endParaRPr i="1"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1000">
                          <a:solidFill>
                            <a:schemeClr val="dk1"/>
                          </a:solidFill>
                          <a:latin typeface="Proxima Nova"/>
                          <a:ea typeface="Proxima Nova"/>
                          <a:cs typeface="Proxima Nova"/>
                          <a:sym typeface="Proxima Nova"/>
                        </a:rPr>
                        <a:t>David</a:t>
                      </a:r>
                      <a:br>
                        <a:rPr i="1" lang="en" sz="1000">
                          <a:solidFill>
                            <a:schemeClr val="dk1"/>
                          </a:solidFill>
                          <a:latin typeface="Proxima Nova"/>
                          <a:ea typeface="Proxima Nova"/>
                          <a:cs typeface="Proxima Nova"/>
                          <a:sym typeface="Proxima Nova"/>
                        </a:rPr>
                      </a:br>
                      <a:r>
                        <a:rPr i="1" lang="en" sz="1000">
                          <a:solidFill>
                            <a:schemeClr val="dk1"/>
                          </a:solidFill>
                          <a:latin typeface="Proxima Nova"/>
                          <a:ea typeface="Proxima Nova"/>
                          <a:cs typeface="Proxima Nova"/>
                          <a:sym typeface="Proxima Nova"/>
                        </a:rPr>
                        <a:t>Product Name: Ridesurance</a:t>
                      </a:r>
                      <a:endParaRPr i="1"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i="1"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i="1"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i="1" sz="1000">
                        <a:solidFill>
                          <a:schemeClr val="dk1"/>
                        </a:solidFill>
                        <a:latin typeface="Proxima Nova"/>
                        <a:ea typeface="Proxima Nova"/>
                        <a:cs typeface="Proxima Nova"/>
                        <a:sym typeface="Proxima Nova"/>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1570775">
                <a:tc>
                  <a:txBody>
                    <a:bodyPr/>
                    <a:lstStyle/>
                    <a:p>
                      <a:pPr indent="0" lvl="0" marL="0" rtl="0" algn="l">
                        <a:spcBef>
                          <a:spcPts val="0"/>
                        </a:spcBef>
                        <a:spcAft>
                          <a:spcPts val="0"/>
                        </a:spcAft>
                        <a:buNone/>
                      </a:pPr>
                      <a:r>
                        <a:t/>
                      </a:r>
                      <a:endParaRPr i="1" sz="1000">
                        <a:solidFill>
                          <a:schemeClr val="dk1"/>
                        </a:solidFill>
                        <a:latin typeface="Proxima Nova"/>
                        <a:ea typeface="Proxima Nova"/>
                        <a:cs typeface="Proxima Nova"/>
                        <a:sym typeface="Proxima Nova"/>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bl>
          </a:graphicData>
        </a:graphic>
      </p:graphicFrame>
      <p:sp>
        <p:nvSpPr>
          <p:cNvPr id="112" name="Google Shape;112;p20"/>
          <p:cNvSpPr txBox="1"/>
          <p:nvPr/>
        </p:nvSpPr>
        <p:spPr>
          <a:xfrm>
            <a:off x="105300" y="4257725"/>
            <a:ext cx="29544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Direct Needs / Help Now</a:t>
            </a:r>
            <a:endParaRPr b="1" sz="900">
              <a:solidFill>
                <a:srgbClr val="FFFFFF"/>
              </a:solidFill>
              <a:latin typeface="Proxima Nova"/>
              <a:ea typeface="Proxima Nova"/>
              <a:cs typeface="Proxima Nova"/>
              <a:sym typeface="Proxima Nova"/>
            </a:endParaRPr>
          </a:p>
        </p:txBody>
      </p:sp>
      <p:sp>
        <p:nvSpPr>
          <p:cNvPr id="113" name="Google Shape;113;p20"/>
          <p:cNvSpPr txBox="1"/>
          <p:nvPr/>
        </p:nvSpPr>
        <p:spPr>
          <a:xfrm>
            <a:off x="3062575" y="4257725"/>
            <a:ext cx="29544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3-Month Plan</a:t>
            </a:r>
            <a:endParaRPr b="1" sz="900">
              <a:solidFill>
                <a:srgbClr val="FFFFFF"/>
              </a:solidFill>
              <a:latin typeface="Proxima Nova"/>
              <a:ea typeface="Proxima Nova"/>
              <a:cs typeface="Proxima Nova"/>
              <a:sym typeface="Proxima Nova"/>
            </a:endParaRPr>
          </a:p>
        </p:txBody>
      </p:sp>
      <p:sp>
        <p:nvSpPr>
          <p:cNvPr id="114" name="Google Shape;114;p20"/>
          <p:cNvSpPr txBox="1"/>
          <p:nvPr/>
        </p:nvSpPr>
        <p:spPr>
          <a:xfrm>
            <a:off x="6019850" y="4257725"/>
            <a:ext cx="29544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Future Needs</a:t>
            </a:r>
            <a:endParaRPr b="1" sz="900">
              <a:solidFill>
                <a:srgbClr val="FFFFFF"/>
              </a:solidFill>
              <a:latin typeface="Proxima Nova"/>
              <a:ea typeface="Proxima Nova"/>
              <a:cs typeface="Proxima Nova"/>
              <a:sym typeface="Proxima Nova"/>
            </a:endParaRPr>
          </a:p>
        </p:txBody>
      </p:sp>
      <p:sp>
        <p:nvSpPr>
          <p:cNvPr id="115" name="Google Shape;115;p20"/>
          <p:cNvSpPr txBox="1"/>
          <p:nvPr/>
        </p:nvSpPr>
        <p:spPr>
          <a:xfrm>
            <a:off x="6074625" y="1838650"/>
            <a:ext cx="28965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Dev Topics / To-Dos</a:t>
            </a:r>
            <a:endParaRPr b="1" sz="900">
              <a:solidFill>
                <a:srgbClr val="FFFFFF"/>
              </a:solidFill>
              <a:latin typeface="Proxima Nova"/>
              <a:ea typeface="Proxima Nova"/>
              <a:cs typeface="Proxima Nova"/>
              <a:sym typeface="Proxima Nova"/>
            </a:endParaRPr>
          </a:p>
        </p:txBody>
      </p:sp>
      <p:sp>
        <p:nvSpPr>
          <p:cNvPr id="116" name="Google Shape;116;p20"/>
          <p:cNvSpPr txBox="1"/>
          <p:nvPr/>
        </p:nvSpPr>
        <p:spPr>
          <a:xfrm>
            <a:off x="6074625" y="2920575"/>
            <a:ext cx="28965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Future Features</a:t>
            </a:r>
            <a:endParaRPr b="1" sz="900">
              <a:solidFill>
                <a:srgbClr val="FFFFFF"/>
              </a:solidFill>
              <a:latin typeface="Proxima Nova"/>
              <a:ea typeface="Proxima Nova"/>
              <a:cs typeface="Proxima Nova"/>
              <a:sym typeface="Proxima Nova"/>
            </a:endParaRPr>
          </a:p>
        </p:txBody>
      </p:sp>
      <p:sp>
        <p:nvSpPr>
          <p:cNvPr id="117" name="Google Shape;117;p20"/>
          <p:cNvSpPr txBox="1"/>
          <p:nvPr/>
        </p:nvSpPr>
        <p:spPr>
          <a:xfrm>
            <a:off x="164350" y="319375"/>
            <a:ext cx="28965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Problem Analysis</a:t>
            </a:r>
            <a:endParaRPr i="1" sz="7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Delivery riders do not have enough coverage in regards to accidents and health. </a:t>
            </a:r>
            <a:r>
              <a:rPr i="1" lang="en" sz="700">
                <a:solidFill>
                  <a:schemeClr val="dk1"/>
                </a:solidFill>
                <a:latin typeface="Proxima Nova"/>
                <a:ea typeface="Proxima Nova"/>
                <a:cs typeface="Proxima Nova"/>
                <a:sym typeface="Proxima Nova"/>
              </a:rPr>
              <a:t>Limited knowledge on the riders driving behaviour. </a:t>
            </a:r>
            <a:r>
              <a:rPr i="1" lang="en" sz="700">
                <a:solidFill>
                  <a:schemeClr val="dk1"/>
                </a:solidFill>
                <a:latin typeface="Proxima Nova"/>
                <a:ea typeface="Proxima Nova"/>
                <a:cs typeface="Proxima Nova"/>
                <a:sym typeface="Proxima Nova"/>
              </a:rPr>
              <a:t>Coverage is only limited to App on period or active delivery and certain companies offer limited protection with gap in between</a:t>
            </a:r>
            <a:endParaRPr i="1" sz="700">
              <a:solidFill>
                <a:schemeClr val="dk1"/>
              </a:solidFill>
              <a:latin typeface="Proxima Nova"/>
              <a:ea typeface="Proxima Nova"/>
              <a:cs typeface="Proxima Nova"/>
              <a:sym typeface="Proxima Nova"/>
            </a:endParaRPr>
          </a:p>
        </p:txBody>
      </p:sp>
      <p:sp>
        <p:nvSpPr>
          <p:cNvPr id="118" name="Google Shape;118;p20"/>
          <p:cNvSpPr txBox="1"/>
          <p:nvPr/>
        </p:nvSpPr>
        <p:spPr>
          <a:xfrm>
            <a:off x="164350" y="1119038"/>
            <a:ext cx="28965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Create a model that is able to analysis social media texts to </a:t>
            </a:r>
            <a:r>
              <a:rPr i="1" lang="en" sz="700">
                <a:solidFill>
                  <a:schemeClr val="dk1"/>
                </a:solidFill>
                <a:latin typeface="Proxima Nova"/>
                <a:ea typeface="Proxima Nova"/>
                <a:cs typeface="Proxima Nova"/>
                <a:sym typeface="Proxima Nova"/>
              </a:rPr>
              <a:t>determine</a:t>
            </a:r>
            <a:r>
              <a:rPr i="1" lang="en" sz="700">
                <a:solidFill>
                  <a:schemeClr val="dk1"/>
                </a:solidFill>
                <a:latin typeface="Proxima Nova"/>
                <a:ea typeface="Proxima Nova"/>
                <a:cs typeface="Proxima Nova"/>
                <a:sym typeface="Proxima Nova"/>
              </a:rPr>
              <a:t> personality type (use Myers &amp; Briggs indicator). Create scrappers to scrape the social media for a particular user (anonymised data) posts or texts and plug into the model to determine the personality type that correlates to driving behaviour.</a:t>
            </a:r>
            <a:endParaRPr i="1" sz="700">
              <a:solidFill>
                <a:schemeClr val="dk1"/>
              </a:solidFill>
              <a:latin typeface="Proxima Nova"/>
              <a:ea typeface="Proxima Nova"/>
              <a:cs typeface="Proxima Nova"/>
              <a:sym typeface="Proxima Nova"/>
            </a:endParaRPr>
          </a:p>
        </p:txBody>
      </p:sp>
      <p:sp>
        <p:nvSpPr>
          <p:cNvPr id="119" name="Google Shape;119;p20"/>
          <p:cNvSpPr txBox="1"/>
          <p:nvPr/>
        </p:nvSpPr>
        <p:spPr>
          <a:xfrm>
            <a:off x="94650" y="1802730"/>
            <a:ext cx="2896500" cy="8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Secret Recipe / Special Sauce</a:t>
            </a:r>
            <a:endParaRPr i="1" sz="7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Personalised the underwriting decisions by quoting insurance pricing / premium based on their driving behaviour rather than credit score. Create a personalised risk and personality assessments to determine good or bad risks and rewarding good risks with rebates Enable conversion of bad drivers to good drivers with encouragement of rebates</a:t>
            </a:r>
            <a:endParaRPr i="1" sz="7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i="1" sz="700">
              <a:solidFill>
                <a:schemeClr val="dk1"/>
              </a:solidFill>
              <a:latin typeface="Proxima Nova"/>
              <a:ea typeface="Proxima Nova"/>
              <a:cs typeface="Proxima Nova"/>
              <a:sym typeface="Proxima Nova"/>
            </a:endParaRPr>
          </a:p>
        </p:txBody>
      </p:sp>
      <p:sp>
        <p:nvSpPr>
          <p:cNvPr id="120" name="Google Shape;120;p20"/>
          <p:cNvSpPr txBox="1"/>
          <p:nvPr/>
        </p:nvSpPr>
        <p:spPr>
          <a:xfrm>
            <a:off x="164350" y="2716788"/>
            <a:ext cx="28965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Connected to which partners?</a:t>
            </a:r>
            <a:endParaRPr i="1"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i="1" lang="en" sz="700">
                <a:solidFill>
                  <a:schemeClr val="dk1"/>
                </a:solidFill>
                <a:latin typeface="Proxima Nova"/>
                <a:ea typeface="Proxima Nova"/>
                <a:cs typeface="Proxima Nova"/>
                <a:sym typeface="Proxima Nova"/>
              </a:rPr>
              <a:t>TWINT</a:t>
            </a:r>
            <a:endParaRPr i="1"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i="1" lang="en" sz="700">
                <a:solidFill>
                  <a:schemeClr val="dk1"/>
                </a:solidFill>
                <a:latin typeface="Proxima Nova"/>
                <a:ea typeface="Proxima Nova"/>
                <a:cs typeface="Proxima Nova"/>
                <a:sym typeface="Proxima Nova"/>
              </a:rPr>
              <a:t>PRAW</a:t>
            </a:r>
            <a:endParaRPr i="1" sz="700">
              <a:solidFill>
                <a:schemeClr val="dk1"/>
              </a:solidFill>
              <a:latin typeface="Proxima Nova"/>
              <a:ea typeface="Proxima Nova"/>
              <a:cs typeface="Proxima Nova"/>
              <a:sym typeface="Proxima Nova"/>
            </a:endParaRPr>
          </a:p>
        </p:txBody>
      </p:sp>
      <p:sp>
        <p:nvSpPr>
          <p:cNvPr id="121" name="Google Shape;121;p20"/>
          <p:cNvSpPr txBox="1"/>
          <p:nvPr/>
        </p:nvSpPr>
        <p:spPr>
          <a:xfrm>
            <a:off x="164350" y="3496338"/>
            <a:ext cx="28965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What are you currently working on?</a:t>
            </a:r>
            <a:endParaRPr i="1" sz="7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Extract correlation </a:t>
            </a:r>
            <a:r>
              <a:rPr i="1" lang="en" sz="700">
                <a:solidFill>
                  <a:schemeClr val="dk1"/>
                </a:solidFill>
                <a:latin typeface="Proxima Nova"/>
                <a:ea typeface="Proxima Nova"/>
                <a:cs typeface="Proxima Nova"/>
                <a:sym typeface="Proxima Nova"/>
              </a:rPr>
              <a:t>between</a:t>
            </a:r>
            <a:r>
              <a:rPr i="1" lang="en" sz="700">
                <a:solidFill>
                  <a:schemeClr val="dk1"/>
                </a:solidFill>
                <a:latin typeface="Proxima Nova"/>
                <a:ea typeface="Proxima Nova"/>
                <a:cs typeface="Proxima Nova"/>
                <a:sym typeface="Proxima Nova"/>
              </a:rPr>
              <a:t> the social media behaviour to driving personality or potential risks to determine good or bad risks. This creates a weighted predictors of risks </a:t>
            </a:r>
            <a:br>
              <a:rPr i="1" lang="en" sz="700">
                <a:solidFill>
                  <a:schemeClr val="dk1"/>
                </a:solidFill>
                <a:latin typeface="Proxima Nova"/>
                <a:ea typeface="Proxima Nova"/>
                <a:cs typeface="Proxima Nova"/>
                <a:sym typeface="Proxima Nova"/>
              </a:rPr>
            </a:br>
            <a:r>
              <a:rPr i="1" lang="en" sz="700">
                <a:solidFill>
                  <a:schemeClr val="dk1"/>
                </a:solidFill>
                <a:latin typeface="Proxima Nova"/>
                <a:ea typeface="Proxima Nova"/>
                <a:cs typeface="Proxima Nova"/>
                <a:sym typeface="Proxima Nova"/>
              </a:rPr>
              <a:t>The Deep Learning model to analyse social media texts to determine personality type</a:t>
            </a:r>
            <a:endParaRPr i="1" sz="700">
              <a:solidFill>
                <a:schemeClr val="dk1"/>
              </a:solidFill>
              <a:latin typeface="Proxima Nova"/>
              <a:ea typeface="Proxima Nova"/>
              <a:cs typeface="Proxima Nova"/>
              <a:sym typeface="Proxima Nova"/>
            </a:endParaRPr>
          </a:p>
        </p:txBody>
      </p:sp>
      <p:sp>
        <p:nvSpPr>
          <p:cNvPr id="122" name="Google Shape;122;p20"/>
          <p:cNvSpPr txBox="1"/>
          <p:nvPr/>
        </p:nvSpPr>
        <p:spPr>
          <a:xfrm>
            <a:off x="6074600" y="2022913"/>
            <a:ext cx="2896500" cy="8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What should be dev asap</a:t>
            </a:r>
            <a:endParaRPr i="1" sz="7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A model to analyse texts to </a:t>
            </a:r>
            <a:r>
              <a:rPr i="1" lang="en" sz="700">
                <a:solidFill>
                  <a:schemeClr val="dk1"/>
                </a:solidFill>
                <a:latin typeface="Proxima Nova"/>
                <a:ea typeface="Proxima Nova"/>
                <a:cs typeface="Proxima Nova"/>
                <a:sym typeface="Proxima Nova"/>
              </a:rPr>
              <a:t>classify personality type</a:t>
            </a:r>
            <a:endParaRPr i="1" sz="7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A script to crawl social media data based on certain individual (anonymised)</a:t>
            </a:r>
            <a:endParaRPr i="1" sz="7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Analyse the correlation of personality types  tand the driving behaviour risks</a:t>
            </a:r>
            <a:endParaRPr i="1" sz="700">
              <a:solidFill>
                <a:schemeClr val="dk1"/>
              </a:solidFill>
              <a:latin typeface="Proxima Nova"/>
              <a:ea typeface="Proxima Nova"/>
              <a:cs typeface="Proxima Nova"/>
              <a:sym typeface="Proxima Nova"/>
            </a:endParaRPr>
          </a:p>
        </p:txBody>
      </p:sp>
      <p:sp>
        <p:nvSpPr>
          <p:cNvPr id="123" name="Google Shape;123;p20"/>
          <p:cNvSpPr txBox="1"/>
          <p:nvPr/>
        </p:nvSpPr>
        <p:spPr>
          <a:xfrm>
            <a:off x="6074625" y="3090975"/>
            <a:ext cx="2896500" cy="8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Can apply to other the model to other products like life insurance, medical etc</a:t>
            </a:r>
            <a:endParaRPr i="1" sz="7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Utilise IOT components in the app (speedometer) to track their driving as another factor in underwriting decisions</a:t>
            </a:r>
            <a:endParaRPr i="1" sz="7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Show </a:t>
            </a:r>
            <a:r>
              <a:rPr i="1" lang="en" sz="700">
                <a:solidFill>
                  <a:schemeClr val="dk1"/>
                </a:solidFill>
                <a:latin typeface="Proxima Nova"/>
                <a:ea typeface="Proxima Nova"/>
                <a:cs typeface="Proxima Nova"/>
                <a:sym typeface="Proxima Nova"/>
              </a:rPr>
              <a:t>analytics</a:t>
            </a:r>
            <a:r>
              <a:rPr i="1" lang="en" sz="700">
                <a:solidFill>
                  <a:schemeClr val="dk1"/>
                </a:solidFill>
                <a:latin typeface="Proxima Nova"/>
                <a:ea typeface="Proxima Nova"/>
                <a:cs typeface="Proxima Nova"/>
                <a:sym typeface="Proxima Nova"/>
              </a:rPr>
              <a:t> of good drivers and their potential rebates and gamify it to convert bad drivers to good drivers</a:t>
            </a:r>
            <a:endParaRPr i="1" sz="7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700">
                <a:solidFill>
                  <a:schemeClr val="dk1"/>
                </a:solidFill>
                <a:latin typeface="Proxima Nova"/>
                <a:ea typeface="Proxima Nova"/>
                <a:cs typeface="Proxima Nova"/>
                <a:sym typeface="Proxima Nova"/>
              </a:rPr>
              <a:t>Claims servicing in which user submits a claim, triggers a real time fraud checking by crawling the individual </a:t>
            </a:r>
            <a:r>
              <a:rPr i="1" lang="en" sz="700">
                <a:solidFill>
                  <a:schemeClr val="dk1"/>
                </a:solidFill>
                <a:latin typeface="Proxima Nova"/>
                <a:ea typeface="Proxima Nova"/>
                <a:cs typeface="Proxima Nova"/>
                <a:sym typeface="Proxima Nova"/>
              </a:rPr>
              <a:t>social</a:t>
            </a:r>
            <a:r>
              <a:rPr i="1" lang="en" sz="700">
                <a:solidFill>
                  <a:schemeClr val="dk1"/>
                </a:solidFill>
                <a:latin typeface="Proxima Nova"/>
                <a:ea typeface="Proxima Nova"/>
                <a:cs typeface="Proxima Nova"/>
                <a:sym typeface="Proxima Nova"/>
              </a:rPr>
              <a:t> media posts around the time of </a:t>
            </a:r>
            <a:r>
              <a:rPr i="1" lang="en" sz="700">
                <a:solidFill>
                  <a:schemeClr val="dk1"/>
                </a:solidFill>
                <a:latin typeface="Proxima Nova"/>
                <a:ea typeface="Proxima Nova"/>
                <a:cs typeface="Proxima Nova"/>
                <a:sym typeface="Proxima Nova"/>
              </a:rPr>
              <a:t>the</a:t>
            </a:r>
            <a:r>
              <a:rPr i="1" lang="en" sz="700">
                <a:solidFill>
                  <a:schemeClr val="dk1"/>
                </a:solidFill>
                <a:latin typeface="Proxima Nova"/>
                <a:ea typeface="Proxima Nova"/>
                <a:cs typeface="Proxima Nova"/>
                <a:sym typeface="Proxima Nova"/>
              </a:rPr>
              <a:t> incident</a:t>
            </a:r>
            <a:endParaRPr i="1" sz="700">
              <a:solidFill>
                <a:schemeClr val="dk1"/>
              </a:solidFill>
              <a:latin typeface="Proxima Nova"/>
              <a:ea typeface="Proxima Nova"/>
              <a:cs typeface="Proxima Nova"/>
              <a:sym typeface="Proxima Nova"/>
            </a:endParaRPr>
          </a:p>
        </p:txBody>
      </p:sp>
      <p:sp>
        <p:nvSpPr>
          <p:cNvPr id="124" name="Google Shape;124;p20"/>
          <p:cNvSpPr txBox="1"/>
          <p:nvPr/>
        </p:nvSpPr>
        <p:spPr>
          <a:xfrm>
            <a:off x="3222625" y="801675"/>
            <a:ext cx="2620500" cy="14295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Give </a:t>
            </a:r>
            <a:r>
              <a:rPr lang="en" sz="700">
                <a:solidFill>
                  <a:schemeClr val="dk1"/>
                </a:solidFill>
                <a:latin typeface="Proxima Nova"/>
                <a:ea typeface="Proxima Nova"/>
                <a:cs typeface="Proxima Nova"/>
                <a:sym typeface="Proxima Nova"/>
              </a:rPr>
              <a:t>adequate</a:t>
            </a:r>
            <a:r>
              <a:rPr lang="en" sz="700">
                <a:solidFill>
                  <a:schemeClr val="dk1"/>
                </a:solidFill>
                <a:latin typeface="Proxima Nova"/>
                <a:ea typeface="Proxima Nova"/>
                <a:cs typeface="Proxima Nova"/>
                <a:sym typeface="Proxima Nova"/>
              </a:rPr>
              <a:t> protection to the delivery riders and a personalised quote based on their driving behaviour</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Rewars good driving behaviour</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Pay less for auto insurance</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Covers gaps in protection due to limited protection</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User can learn what are good driving behaviours and is encouraged to improve </a:t>
            </a:r>
            <a:r>
              <a:rPr lang="en" sz="700">
                <a:solidFill>
                  <a:schemeClr val="dk1"/>
                </a:solidFill>
                <a:latin typeface="Proxima Nova"/>
                <a:ea typeface="Proxima Nova"/>
                <a:cs typeface="Proxima Nova"/>
                <a:sym typeface="Proxima Nova"/>
              </a:rPr>
              <a:t>themselves</a:t>
            </a:r>
            <a:r>
              <a:rPr lang="en" sz="700">
                <a:solidFill>
                  <a:schemeClr val="dk1"/>
                </a:solidFill>
                <a:latin typeface="Proxima Nova"/>
                <a:ea typeface="Proxima Nova"/>
                <a:cs typeface="Proxima Nova"/>
                <a:sym typeface="Proxima Nova"/>
              </a:rPr>
              <a:t> using rebates or more offers from participating merchants</a:t>
            </a:r>
            <a:endParaRPr sz="700">
              <a:solidFill>
                <a:schemeClr val="dk1"/>
              </a:solidFill>
              <a:latin typeface="Proxima Nova"/>
              <a:ea typeface="Proxima Nova"/>
              <a:cs typeface="Proxima Nova"/>
              <a:sym typeface="Proxima Nova"/>
            </a:endParaRPr>
          </a:p>
        </p:txBody>
      </p:sp>
      <p:sp>
        <p:nvSpPr>
          <p:cNvPr id="125" name="Google Shape;125;p20"/>
          <p:cNvSpPr txBox="1"/>
          <p:nvPr/>
        </p:nvSpPr>
        <p:spPr>
          <a:xfrm>
            <a:off x="3215725" y="2231175"/>
            <a:ext cx="2634300" cy="299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Impact </a:t>
            </a:r>
            <a:r>
              <a:rPr b="1" lang="en" sz="900">
                <a:solidFill>
                  <a:srgbClr val="FFFFFF"/>
                </a:solidFill>
                <a:latin typeface="Proxima Nova"/>
                <a:ea typeface="Proxima Nova"/>
                <a:cs typeface="Proxima Nova"/>
                <a:sym typeface="Proxima Nova"/>
              </a:rPr>
              <a:t>On Society / Industry</a:t>
            </a:r>
            <a:endParaRPr b="1" sz="900">
              <a:solidFill>
                <a:srgbClr val="FFFFFF"/>
              </a:solidFill>
              <a:latin typeface="Proxima Nova"/>
              <a:ea typeface="Proxima Nova"/>
              <a:cs typeface="Proxima Nova"/>
              <a:sym typeface="Proxima Nova"/>
            </a:endParaRPr>
          </a:p>
        </p:txBody>
      </p:sp>
      <p:sp>
        <p:nvSpPr>
          <p:cNvPr id="126" name="Google Shape;126;p20"/>
          <p:cNvSpPr txBox="1"/>
          <p:nvPr/>
        </p:nvSpPr>
        <p:spPr>
          <a:xfrm>
            <a:off x="3222625" y="2538801"/>
            <a:ext cx="2620500" cy="15120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Allow the insurance industry to add the social media data as one of the criteria that affects the person eligibility or score to obtain their insurance</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Insurance industry can obtain real time data of the applicant using social media to craft a personality profile and extrapolate </a:t>
            </a:r>
            <a:r>
              <a:rPr lang="en" sz="700">
                <a:solidFill>
                  <a:schemeClr val="dk1"/>
                </a:solidFill>
                <a:latin typeface="Proxima Nova"/>
                <a:ea typeface="Proxima Nova"/>
                <a:cs typeface="Proxima Nova"/>
                <a:sym typeface="Proxima Nova"/>
              </a:rPr>
              <a:t>their driving behaviour </a:t>
            </a:r>
            <a:r>
              <a:rPr lang="en" sz="700">
                <a:solidFill>
                  <a:schemeClr val="dk1"/>
                </a:solidFill>
                <a:latin typeface="Proxima Nova"/>
                <a:ea typeface="Proxima Nova"/>
                <a:cs typeface="Proxima Nova"/>
                <a:sym typeface="Proxima Nova"/>
              </a:rPr>
              <a:t>to  better serve the underwriting decisions and release a personalised insurance package </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Creates continuous engagement with the customers that </a:t>
            </a:r>
            <a:r>
              <a:rPr lang="en" sz="700">
                <a:solidFill>
                  <a:schemeClr val="dk1"/>
                </a:solidFill>
                <a:latin typeface="Proxima Nova"/>
                <a:ea typeface="Proxima Nova"/>
                <a:cs typeface="Proxima Nova"/>
                <a:sym typeface="Proxima Nova"/>
              </a:rPr>
              <a:t>encourages</a:t>
            </a:r>
            <a:r>
              <a:rPr lang="en" sz="700">
                <a:solidFill>
                  <a:schemeClr val="dk1"/>
                </a:solidFill>
                <a:latin typeface="Proxima Nova"/>
                <a:ea typeface="Proxima Nova"/>
                <a:cs typeface="Proxima Nova"/>
                <a:sym typeface="Proxima Nova"/>
              </a:rPr>
              <a:t> good driving </a:t>
            </a:r>
            <a:r>
              <a:rPr lang="en" sz="700">
                <a:solidFill>
                  <a:schemeClr val="dk1"/>
                </a:solidFill>
                <a:latin typeface="Proxima Nova"/>
                <a:ea typeface="Proxima Nova"/>
                <a:cs typeface="Proxima Nova"/>
                <a:sym typeface="Proxima Nova"/>
              </a:rPr>
              <a:t>behaviour</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Conversation of bad drivers to good drivers means a safer traffic environment</a:t>
            </a:r>
            <a:endParaRPr sz="700">
              <a:solidFill>
                <a:schemeClr val="dk1"/>
              </a:solidFill>
              <a:latin typeface="Proxima Nova"/>
              <a:ea typeface="Proxima Nova"/>
              <a:cs typeface="Proxima Nova"/>
              <a:sym typeface="Proxima Nova"/>
            </a:endParaRPr>
          </a:p>
        </p:txBody>
      </p:sp>
      <p:sp>
        <p:nvSpPr>
          <p:cNvPr id="127" name="Google Shape;127;p20"/>
          <p:cNvSpPr txBox="1"/>
          <p:nvPr/>
        </p:nvSpPr>
        <p:spPr>
          <a:xfrm>
            <a:off x="105300" y="4428125"/>
            <a:ext cx="2954400" cy="5487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Need to obtain sufficient data on social media behaviour to use as predictors for good and bad risks</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Come up with a formula to calculate discounts to insurance quotes based on the predictors</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Create a standard for driving behaviour profiling</a:t>
            </a:r>
            <a:endParaRPr sz="7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700">
              <a:solidFill>
                <a:schemeClr val="dk1"/>
              </a:solidFill>
              <a:latin typeface="Proxima Nova"/>
              <a:ea typeface="Proxima Nova"/>
              <a:cs typeface="Proxima Nova"/>
              <a:sym typeface="Proxima Nova"/>
            </a:endParaRPr>
          </a:p>
        </p:txBody>
      </p:sp>
      <p:sp>
        <p:nvSpPr>
          <p:cNvPr id="128" name="Google Shape;128;p20"/>
          <p:cNvSpPr txBox="1"/>
          <p:nvPr/>
        </p:nvSpPr>
        <p:spPr>
          <a:xfrm>
            <a:off x="3062600" y="4428125"/>
            <a:ext cx="2954400" cy="5487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Improve on the formula by identifying the false positive and false negative and utilising different </a:t>
            </a:r>
            <a:r>
              <a:rPr lang="en" sz="700">
                <a:solidFill>
                  <a:schemeClr val="dk1"/>
                </a:solidFill>
                <a:latin typeface="Proxima Nova"/>
                <a:ea typeface="Proxima Nova"/>
                <a:cs typeface="Proxima Nova"/>
                <a:sym typeface="Proxima Nova"/>
              </a:rPr>
              <a:t>personality</a:t>
            </a:r>
            <a:r>
              <a:rPr lang="en" sz="700">
                <a:solidFill>
                  <a:schemeClr val="dk1"/>
                </a:solidFill>
                <a:latin typeface="Proxima Nova"/>
                <a:ea typeface="Proxima Nova"/>
                <a:cs typeface="Proxima Nova"/>
                <a:sym typeface="Proxima Nova"/>
              </a:rPr>
              <a:t> measurement (BIg 5 personality)</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Add in new feature to allow crawling of community posts to check what other merchant services are offered that are popular and to identify opportunity to partner up with merchants to provide benefits if subscribe to the </a:t>
            </a:r>
            <a:r>
              <a:rPr lang="en" sz="700">
                <a:solidFill>
                  <a:schemeClr val="dk1"/>
                </a:solidFill>
                <a:latin typeface="Proxima Nova"/>
                <a:ea typeface="Proxima Nova"/>
                <a:cs typeface="Proxima Nova"/>
                <a:sym typeface="Proxima Nova"/>
              </a:rPr>
              <a:t>insurance</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Crawl through posts of riders based on companies to provide coverage based on what the companies do not cover (gaps)</a:t>
            </a:r>
            <a:endParaRPr sz="700">
              <a:solidFill>
                <a:schemeClr val="dk1"/>
              </a:solidFill>
              <a:latin typeface="Proxima Nova"/>
              <a:ea typeface="Proxima Nova"/>
              <a:cs typeface="Proxima Nova"/>
              <a:sym typeface="Proxima Nova"/>
            </a:endParaRPr>
          </a:p>
        </p:txBody>
      </p:sp>
      <p:sp>
        <p:nvSpPr>
          <p:cNvPr id="129" name="Google Shape;129;p20"/>
          <p:cNvSpPr txBox="1"/>
          <p:nvPr/>
        </p:nvSpPr>
        <p:spPr>
          <a:xfrm>
            <a:off x="6019900" y="4428125"/>
            <a:ext cx="2954400" cy="5487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More collaboration with software engineers  &amp; partners for testing, data analysis and improvement to the products</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Adding IOT based modules to keep track on on their driving (eg. speedometer)</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Collaboration with psychology experts to better improve the dataset (survey, studies)  and utilise Big 5 Personality as stronger indicator of driving behaviour</a:t>
            </a:r>
            <a:endParaRPr sz="700">
              <a:solidFill>
                <a:schemeClr val="dk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Alpha Startup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