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07" r:id="rId7"/>
    <p:sldId id="281" r:id="rId8"/>
    <p:sldId id="282" r:id="rId9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C8F"/>
    <a:srgbClr val="FC5F08"/>
    <a:srgbClr val="F6880E"/>
    <a:srgbClr val="FF3505"/>
    <a:srgbClr val="9F5F61"/>
    <a:srgbClr val="AB7173"/>
    <a:srgbClr val="E26F72"/>
    <a:srgbClr val="E4A4A4"/>
    <a:srgbClr val="EBBABA"/>
    <a:srgbClr val="F5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111" d="100"/>
          <a:sy n="111" d="100"/>
        </p:scale>
        <p:origin x="594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4286417322831"/>
          <c:y val="9.2378992840859195E-2"/>
          <c:w val="0.54551439468503937"/>
          <c:h val="0.81827154169097305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ОЗУ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37A2-416B-A9AD-831B2AAC7EBD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2-37A2-416B-A9AD-831B2AAC7EBD}"/>
              </c:ext>
            </c:extLst>
          </c:dPt>
          <c:dLbls>
            <c:dLbl>
              <c:idx val="0"/>
              <c:layout>
                <c:manualLayout>
                  <c:x val="-1.440441238423008E-2"/>
                  <c:y val="-7.670680183975525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A2-416B-A9AD-831B2AAC7EBD}"/>
                </c:ext>
              </c:extLst>
            </c:dLbl>
            <c:dLbl>
              <c:idx val="1"/>
              <c:layout>
                <c:manualLayout>
                  <c:x val="2.0577731977471435E-3"/>
                  <c:y val="4.1092929557011645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7A2-416B-A9AD-831B2AAC7E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1.8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2-416B-A9AD-831B2AAC7EB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17452509187066"/>
          <c:y val="9.1226303616566071E-2"/>
          <c:w val="0.21650949816258677"/>
          <c:h val="5.23864745804099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Пользователи(млн)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DE-46C2-916A-2C477A4E30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8DE-46C2-916A-2C477A4E3001}"/>
              </c:ext>
            </c:extLst>
          </c:dPt>
          <c:dLbls>
            <c:dLbl>
              <c:idx val="0"/>
              <c:layout>
                <c:manualLayout>
                  <c:x val="-6.4777235237738928E-2"/>
                  <c:y val="0.134427323480669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DE8C8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DE-46C2-916A-2C477A4E3001}"/>
                </c:ext>
              </c:extLst>
            </c:dLbl>
            <c:dLbl>
              <c:idx val="1"/>
              <c:layout>
                <c:manualLayout>
                  <c:x val="0.11711812785373489"/>
                  <c:y val="-0.199287053674405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5CDC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659912264513685"/>
                      <c:h val="0.2333690544183350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8DE-46C2-916A-2C477A4E30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Brave</c:v>
                </c:pt>
                <c:pt idx="1">
                  <c:v>firefox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50</c:v>
                </c:pt>
                <c:pt idx="1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E-46C2-916A-2C477A4E300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3733" y="1112808"/>
            <a:ext cx="6119478" cy="2019019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Презентация</a:t>
            </a:r>
            <a:br>
              <a:rPr lang="ru-RU" dirty="0"/>
            </a:br>
            <a:r>
              <a:rPr lang="ru-RU" dirty="0"/>
              <a:t>для менеджеров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5ACFDB1-66CF-5F4A-A713-9CAF4D691AE9}"/>
              </a:ext>
            </a:extLst>
          </p:cNvPr>
          <p:cNvSpPr txBox="1">
            <a:spLocks/>
          </p:cNvSpPr>
          <p:nvPr/>
        </p:nvSpPr>
        <p:spPr>
          <a:xfrm>
            <a:off x="3036261" y="5572664"/>
            <a:ext cx="6202630" cy="1091460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/>
                </a:solidFill>
              </a:rPr>
              <a:t>Подготовил</a:t>
            </a:r>
          </a:p>
          <a:p>
            <a:r>
              <a:rPr lang="ru-RU" sz="3200" dirty="0">
                <a:solidFill>
                  <a:schemeClr val="bg1"/>
                </a:solidFill>
              </a:rPr>
              <a:t>СТАРУШКО РОМАН Ис-202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75" y="127975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Сравнение </a:t>
            </a:r>
            <a:r>
              <a:rPr lang="en-US" dirty="0">
                <a:solidFill>
                  <a:srgbClr val="FFC000"/>
                </a:solidFill>
              </a:rPr>
              <a:t>Firefox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ru-RU" dirty="0">
                <a:solidFill>
                  <a:srgbClr val="202C8F"/>
                </a:solidFill>
              </a:rPr>
              <a:t>и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Brave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1714763"/>
            <a:ext cx="6583680" cy="97823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>
                <a:solidFill>
                  <a:srgbClr val="202C8F"/>
                </a:solidFill>
                <a:latin typeface="+mj-lt"/>
              </a:rPr>
              <a:t>Потребление ОЗУ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F16BA384-0FE5-7DFE-43C9-8A2EA8074B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828677"/>
              </p:ext>
            </p:extLst>
          </p:nvPr>
        </p:nvGraphicFramePr>
        <p:xfrm>
          <a:off x="-646022" y="2320506"/>
          <a:ext cx="6171720" cy="463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DA00888-423C-4EFC-CDAC-8F69AF340ED5}"/>
              </a:ext>
            </a:extLst>
          </p:cNvPr>
          <p:cNvSpPr txBox="1">
            <a:spLocks/>
          </p:cNvSpPr>
          <p:nvPr/>
        </p:nvSpPr>
        <p:spPr>
          <a:xfrm>
            <a:off x="4724400" y="2536166"/>
            <a:ext cx="7467600" cy="1531357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D4D730C-E482-859C-2A5D-D923ADBF7CF1}"/>
              </a:ext>
            </a:extLst>
          </p:cNvPr>
          <p:cNvSpPr txBox="1">
            <a:spLocks/>
          </p:cNvSpPr>
          <p:nvPr/>
        </p:nvSpPr>
        <p:spPr>
          <a:xfrm>
            <a:off x="4635260" y="4155159"/>
            <a:ext cx="7352581" cy="1467534"/>
          </a:xfrm>
          <a:prstGeom prst="rect">
            <a:avLst/>
          </a:prstGeom>
        </p:spPr>
        <p:txBody>
          <a:bodyPr vert="horz" lIns="91440" tIns="0" rIns="91440" bIns="0" rtlCol="0">
            <a:normAutofit fontScale="62500" lnSpcReduction="20000"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cs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202C8F"/>
                </a:solidFill>
                <a:latin typeface="+mj-lt"/>
              </a:rPr>
              <a:t>Firefox </a:t>
            </a:r>
            <a:r>
              <a:rPr lang="ru-RU" sz="4000" dirty="0">
                <a:solidFill>
                  <a:srgbClr val="202C8F"/>
                </a:solidFill>
                <a:latin typeface="+mj-lt"/>
              </a:rPr>
              <a:t>задействует </a:t>
            </a:r>
            <a:r>
              <a:rPr lang="ru-RU" sz="4000" dirty="0">
                <a:solidFill>
                  <a:srgbClr val="9F5F61"/>
                </a:solidFill>
                <a:latin typeface="+mj-lt"/>
              </a:rPr>
              <a:t>мень</a:t>
            </a:r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ше р</a:t>
            </a:r>
            <a:r>
              <a:rPr lang="ru-RU" sz="4000" dirty="0">
                <a:solidFill>
                  <a:srgbClr val="202C8F"/>
                </a:solidFill>
                <a:latin typeface="+mj-lt"/>
              </a:rPr>
              <a:t>есурсов и позволяет выпо</a:t>
            </a:r>
            <a:r>
              <a:rPr lang="ru-RU" sz="4000" dirty="0">
                <a:solidFill>
                  <a:srgbClr val="FDFB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л</a:t>
            </a:r>
            <a:r>
              <a:rPr lang="ru-RU" sz="4000" dirty="0">
                <a:solidFill>
                  <a:srgbClr val="FDFBF6"/>
                </a:solidFill>
                <a:latin typeface="+mj-lt"/>
              </a:rPr>
              <a:t>нят</a:t>
            </a:r>
            <a:r>
              <a:rPr lang="ru-RU" sz="4000" dirty="0">
                <a:solidFill>
                  <a:srgbClr val="9F5F61"/>
                </a:solidFill>
                <a:latin typeface="+mj-lt"/>
              </a:rPr>
              <a:t>ь</a:t>
            </a:r>
            <a:r>
              <a:rPr lang="ru-RU" sz="4000" dirty="0">
                <a:solidFill>
                  <a:srgbClr val="202C8F"/>
                </a:solidFill>
                <a:latin typeface="+mj-lt"/>
              </a:rPr>
              <a:t> </a:t>
            </a:r>
            <a:r>
              <a:rPr lang="ru-RU" sz="4000" dirty="0">
                <a:solidFill>
                  <a:srgbClr val="9F5F61"/>
                </a:solidFill>
                <a:latin typeface="+mj-lt"/>
              </a:rPr>
              <a:t>зад</a:t>
            </a:r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ачи бо</a:t>
            </a:r>
            <a:r>
              <a:rPr lang="ru-RU" sz="4000" dirty="0">
                <a:solidFill>
                  <a:srgbClr val="202C8F"/>
                </a:solidFill>
                <a:latin typeface="+mj-lt"/>
              </a:rPr>
              <a:t>лее эффективно!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25878"/>
            <a:ext cx="9333781" cy="85779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РАЗНЫЕ</a:t>
            </a:r>
            <a:r>
              <a:rPr lang="ru-RU" dirty="0"/>
              <a:t> ПОДХОДЫ К РАБОТЕ</a:t>
            </a:r>
          </a:p>
        </p:txBody>
      </p:sp>
      <p:pic>
        <p:nvPicPr>
          <p:cNvPr id="1026" name="Picture 2" descr="Brave Browser icon SVG Vector &amp; PNG Free Download | UXWing">
            <a:extLst>
              <a:ext uri="{FF2B5EF4-FFF2-40B4-BE49-F238E27FC236}">
                <a16:creationId xmlns:a16="http://schemas.microsoft.com/office/drawing/2014/main" id="{D2B8DD15-B7A1-70EF-8B0D-CDAADDAD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54" y="1455169"/>
            <a:ext cx="985837" cy="115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efox logo - Wikipedia">
            <a:extLst>
              <a:ext uri="{FF2B5EF4-FFF2-40B4-BE49-F238E27FC236}">
                <a16:creationId xmlns:a16="http://schemas.microsoft.com/office/drawing/2014/main" id="{AFC288FD-FF8B-2A8E-769B-56A6700A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105" y="1478127"/>
            <a:ext cx="1111370" cy="11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B7F854-A203-EAA7-9FCC-15FACDBFDFAD}"/>
              </a:ext>
            </a:extLst>
          </p:cNvPr>
          <p:cNvSpPr txBox="1">
            <a:spLocks/>
          </p:cNvSpPr>
          <p:nvPr/>
        </p:nvSpPr>
        <p:spPr>
          <a:xfrm>
            <a:off x="1081628" y="2810144"/>
            <a:ext cx="2153278" cy="38243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C3F29"/>
                </a:solidFill>
              </a:rPr>
              <a:t>Brave</a:t>
            </a:r>
            <a:endParaRPr lang="ru-RU" dirty="0">
              <a:solidFill>
                <a:srgbClr val="EC3F29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F11B0B1-4DA1-1978-D41C-DDF902A6A67A}"/>
              </a:ext>
            </a:extLst>
          </p:cNvPr>
          <p:cNvSpPr txBox="1">
            <a:spLocks/>
          </p:cNvSpPr>
          <p:nvPr/>
        </p:nvSpPr>
        <p:spPr>
          <a:xfrm>
            <a:off x="7999675" y="2803943"/>
            <a:ext cx="2402230" cy="38243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E42D64"/>
                </a:solidFill>
              </a:rPr>
              <a:t>F</a:t>
            </a:r>
            <a:r>
              <a:rPr lang="en-US" dirty="0">
                <a:solidFill>
                  <a:srgbClr val="EA2848"/>
                </a:solidFill>
              </a:rPr>
              <a:t>i</a:t>
            </a:r>
            <a:r>
              <a:rPr lang="en-US" dirty="0">
                <a:solidFill>
                  <a:srgbClr val="F02227"/>
                </a:solidFill>
              </a:rPr>
              <a:t>r</a:t>
            </a:r>
            <a:r>
              <a:rPr lang="en-US" dirty="0">
                <a:solidFill>
                  <a:srgbClr val="ED3D25"/>
                </a:solidFill>
              </a:rPr>
              <a:t>efox</a:t>
            </a:r>
            <a:endParaRPr lang="ru-RU" dirty="0">
              <a:solidFill>
                <a:srgbClr val="ED3D25"/>
              </a:solidFill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E9E54E-28EA-0D97-FD86-663086BD63D3}"/>
              </a:ext>
            </a:extLst>
          </p:cNvPr>
          <p:cNvSpPr txBox="1">
            <a:spLocks/>
          </p:cNvSpPr>
          <p:nvPr/>
        </p:nvSpPr>
        <p:spPr>
          <a:xfrm>
            <a:off x="509409" y="3296637"/>
            <a:ext cx="5586592" cy="182242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1F2C8F"/>
                </a:solidFill>
              </a:rPr>
              <a:t>-Упор на </a:t>
            </a:r>
            <a:r>
              <a:rPr lang="ru-RU" sz="1600" dirty="0">
                <a:solidFill>
                  <a:srgbClr val="EC3F29"/>
                </a:solidFill>
              </a:rPr>
              <a:t>безопасность</a:t>
            </a:r>
            <a:r>
              <a:rPr lang="ru-RU" sz="1600" dirty="0">
                <a:solidFill>
                  <a:srgbClr val="1F2C8F"/>
                </a:solidFill>
              </a:rPr>
              <a:t> данных</a:t>
            </a:r>
          </a:p>
          <a:p>
            <a:r>
              <a:rPr lang="ru-RU" sz="1600" dirty="0">
                <a:solidFill>
                  <a:srgbClr val="1F2C8F"/>
                </a:solidFill>
              </a:rPr>
              <a:t>-Быстрый браузер на основе</a:t>
            </a:r>
            <a:r>
              <a:rPr lang="en-US" sz="1600" dirty="0">
                <a:solidFill>
                  <a:srgbClr val="1F2C8F"/>
                </a:solidFill>
              </a:rPr>
              <a:t> </a:t>
            </a:r>
            <a:r>
              <a:rPr lang="en-US" sz="1600" dirty="0">
                <a:solidFill>
                  <a:srgbClr val="EC3F29"/>
                </a:solidFill>
              </a:rPr>
              <a:t>chromium</a:t>
            </a:r>
            <a:endParaRPr lang="ru-RU" sz="1600" dirty="0">
              <a:solidFill>
                <a:srgbClr val="EC3F29"/>
              </a:solidFill>
            </a:endParaRPr>
          </a:p>
          <a:p>
            <a:r>
              <a:rPr lang="ru-RU" sz="1600" dirty="0">
                <a:solidFill>
                  <a:srgbClr val="1F2C8F"/>
                </a:solidFill>
              </a:rPr>
              <a:t>-доступны только </a:t>
            </a:r>
            <a:r>
              <a:rPr lang="en-US" sz="1600" dirty="0">
                <a:solidFill>
                  <a:srgbClr val="1F2C8F"/>
                </a:solidFill>
              </a:rPr>
              <a:t>chrome </a:t>
            </a:r>
            <a:r>
              <a:rPr lang="ru-RU" sz="1600" dirty="0">
                <a:solidFill>
                  <a:srgbClr val="1F2C8F"/>
                </a:solidFill>
              </a:rPr>
              <a:t>расширения</a:t>
            </a:r>
          </a:p>
          <a:p>
            <a:r>
              <a:rPr lang="ru-RU" sz="1600" dirty="0">
                <a:solidFill>
                  <a:srgbClr val="1F2C8F"/>
                </a:solidFill>
              </a:rPr>
              <a:t>-</a:t>
            </a:r>
            <a:r>
              <a:rPr lang="ru-RU" sz="1600" dirty="0" err="1">
                <a:solidFill>
                  <a:srgbClr val="EC3F29"/>
                </a:solidFill>
              </a:rPr>
              <a:t>шиФРОВАНИЕ</a:t>
            </a:r>
            <a:r>
              <a:rPr lang="ru-RU" sz="1600" dirty="0">
                <a:solidFill>
                  <a:srgbClr val="EC3F29"/>
                </a:solidFill>
              </a:rPr>
              <a:t> </a:t>
            </a:r>
            <a:r>
              <a:rPr lang="ru-RU" sz="1600" dirty="0">
                <a:solidFill>
                  <a:srgbClr val="1F2C8F"/>
                </a:solidFill>
              </a:rPr>
              <a:t>И РЕЖИМ </a:t>
            </a:r>
            <a:r>
              <a:rPr lang="en-US" sz="1600" dirty="0">
                <a:solidFill>
                  <a:srgbClr val="EC3F29"/>
                </a:solidFill>
              </a:rPr>
              <a:t>TOR</a:t>
            </a:r>
            <a:endParaRPr lang="ru-RU" sz="1600" dirty="0">
              <a:solidFill>
                <a:srgbClr val="EC3F29"/>
              </a:solidFill>
            </a:endParaRPr>
          </a:p>
          <a:p>
            <a:r>
              <a:rPr lang="ru-RU" sz="1600" dirty="0">
                <a:solidFill>
                  <a:srgbClr val="1F2C8F"/>
                </a:solidFill>
              </a:rPr>
              <a:t> 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F1F8223-E0B7-3C5C-A7B5-349E01AECA74}"/>
              </a:ext>
            </a:extLst>
          </p:cNvPr>
          <p:cNvSpPr txBox="1">
            <a:spLocks/>
          </p:cNvSpPr>
          <p:nvPr/>
        </p:nvSpPr>
        <p:spPr>
          <a:xfrm>
            <a:off x="6963179" y="3046739"/>
            <a:ext cx="5586592" cy="182242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rgbClr val="1F2C8F"/>
                </a:solidFill>
              </a:rPr>
              <a:t>-Имеет гибкую </a:t>
            </a:r>
            <a:r>
              <a:rPr lang="ru-RU" sz="1600" dirty="0">
                <a:solidFill>
                  <a:srgbClr val="ED3D25"/>
                </a:solidFill>
              </a:rPr>
              <a:t>настройку </a:t>
            </a:r>
          </a:p>
          <a:p>
            <a:r>
              <a:rPr lang="ru-RU" sz="1600" dirty="0">
                <a:solidFill>
                  <a:srgbClr val="1F2C8F"/>
                </a:solidFill>
              </a:rPr>
              <a:t>-полностью </a:t>
            </a:r>
            <a:r>
              <a:rPr lang="ru-RU" sz="1600" dirty="0">
                <a:solidFill>
                  <a:srgbClr val="ED3D25"/>
                </a:solidFill>
              </a:rPr>
              <a:t>бесплатен</a:t>
            </a:r>
          </a:p>
          <a:p>
            <a:r>
              <a:rPr lang="ru-RU" sz="1600" dirty="0">
                <a:solidFill>
                  <a:srgbClr val="1F2C8F"/>
                </a:solidFill>
              </a:rPr>
              <a:t>-широкая поддержка </a:t>
            </a:r>
            <a:r>
              <a:rPr lang="ru-RU" sz="1600" dirty="0">
                <a:solidFill>
                  <a:srgbClr val="E42D64"/>
                </a:solidFill>
              </a:rPr>
              <a:t>р</a:t>
            </a:r>
            <a:r>
              <a:rPr lang="ru-RU" sz="1600" dirty="0">
                <a:solidFill>
                  <a:srgbClr val="EA2848"/>
                </a:solidFill>
              </a:rPr>
              <a:t>а</a:t>
            </a:r>
            <a:r>
              <a:rPr lang="ru-RU" sz="1600" dirty="0">
                <a:solidFill>
                  <a:srgbClr val="F02227"/>
                </a:solidFill>
              </a:rPr>
              <a:t>с</a:t>
            </a:r>
            <a:r>
              <a:rPr lang="ru-RU" sz="1600" dirty="0">
                <a:solidFill>
                  <a:srgbClr val="ED3D25"/>
                </a:solidFill>
              </a:rPr>
              <a:t>ширений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4" y="-1247514"/>
            <a:ext cx="8117457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Пользовательская база</a:t>
            </a: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25153BAA-6A6F-9568-DA88-E66FB08F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252297"/>
              </p:ext>
            </p:extLst>
          </p:nvPr>
        </p:nvGraphicFramePr>
        <p:xfrm>
          <a:off x="505125" y="1746349"/>
          <a:ext cx="4670724" cy="4313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3C732DF1-EC6D-1E8D-3191-7318D74E00AA}"/>
              </a:ext>
            </a:extLst>
          </p:cNvPr>
          <p:cNvSpPr txBox="1">
            <a:spLocks/>
          </p:cNvSpPr>
          <p:nvPr/>
        </p:nvSpPr>
        <p:spPr>
          <a:xfrm rot="10800000" flipV="1">
            <a:off x="4543240" y="1936132"/>
            <a:ext cx="7499235" cy="2708694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ru-RU"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Благодаря своей свободе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кастомизации</a:t>
            </a:r>
            <a:r>
              <a:rPr lang="ru-RU" sz="2000" dirty="0"/>
              <a:t> и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</a:rPr>
              <a:t>простоте в освоении </a:t>
            </a:r>
            <a:r>
              <a:rPr lang="en-US" sz="2000" dirty="0">
                <a:solidFill>
                  <a:srgbClr val="FF0000"/>
                </a:solidFill>
              </a:rPr>
              <a:t>Firefox</a:t>
            </a:r>
            <a:r>
              <a:rPr lang="en-US" sz="2000" dirty="0"/>
              <a:t> </a:t>
            </a:r>
            <a:r>
              <a:rPr lang="ru-RU" sz="2000" dirty="0"/>
              <a:t>остается значительно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</a:rPr>
              <a:t>более популярным </a:t>
            </a:r>
            <a:r>
              <a:rPr lang="ru-RU" sz="2000" dirty="0"/>
              <a:t>браузером среди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12" y="-202182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Общие черты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8912" y="2242644"/>
            <a:ext cx="8556031" cy="349769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sz="2400" dirty="0"/>
              <a:t>	</a:t>
            </a:r>
            <a:r>
              <a:rPr lang="ru-RU" sz="2000" dirty="0">
                <a:latin typeface="+mj-lt"/>
              </a:rPr>
              <a:t>Несмотря на различия в философии оба браузера способны прекрасно справляться с рабочими задачами.</a:t>
            </a:r>
          </a:p>
          <a:p>
            <a:pPr marL="0" indent="0" rtl="0">
              <a:buNone/>
            </a:pPr>
            <a:r>
              <a:rPr lang="ru-RU" sz="2000" dirty="0">
                <a:latin typeface="+mj-lt"/>
              </a:rPr>
              <a:t>	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Brave </a:t>
            </a:r>
            <a:r>
              <a:rPr lang="ru-RU" sz="2000" dirty="0">
                <a:solidFill>
                  <a:srgbClr val="1F2C8F"/>
                </a:solidFill>
                <a:latin typeface="+mj-lt"/>
              </a:rPr>
              <a:t>предпочтительно использовать при работе с чувствительными данными в целях избежания утечек</a:t>
            </a:r>
          </a:p>
          <a:p>
            <a:pPr marL="0" indent="0" rtl="0">
              <a:buNone/>
            </a:pPr>
            <a:r>
              <a:rPr lang="ru-RU" sz="2000" dirty="0">
                <a:solidFill>
                  <a:srgbClr val="1F2C8F"/>
                </a:solidFill>
                <a:latin typeface="+mj-lt"/>
              </a:rPr>
              <a:t>	</a:t>
            </a:r>
            <a:r>
              <a:rPr lang="en-US" sz="2000" dirty="0">
                <a:solidFill>
                  <a:srgbClr val="FC5F08"/>
                </a:solidFill>
                <a:latin typeface="+mj-lt"/>
              </a:rPr>
              <a:t>Firefox </a:t>
            </a:r>
            <a:r>
              <a:rPr lang="ru-RU" sz="2000" dirty="0">
                <a:solidFill>
                  <a:srgbClr val="1F2C8F"/>
                </a:solidFill>
                <a:latin typeface="+mj-lt"/>
              </a:rPr>
              <a:t>можно использовать для комфортного выполнения корпоративных задач</a:t>
            </a:r>
            <a:endParaRPr lang="ru-RU" sz="2000" dirty="0">
              <a:solidFill>
                <a:srgbClr val="FC5F08"/>
              </a:solidFill>
              <a:latin typeface="+mj-lt"/>
            </a:endParaRPr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{A44A078F-D61E-4511-A1B3-CDE98CF94DB0}tf78438558_win32</Template>
  <TotalTime>44</TotalTime>
  <Words>139</Words>
  <Application>Microsoft Office PowerPoint</Application>
  <PresentationFormat>Широкоэкранный</PresentationFormat>
  <Paragraphs>29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Пользовательская</vt:lpstr>
      <vt:lpstr>Презентация для менеджеров</vt:lpstr>
      <vt:lpstr>Сравнение Firefox и Brave</vt:lpstr>
      <vt:lpstr>РАЗНЫЕ ПОДХОДЫ К РАБОТЕ</vt:lpstr>
      <vt:lpstr>Пользовательская база</vt:lpstr>
      <vt:lpstr>Общие черты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Teraforse _</dc:creator>
  <cp:lastModifiedBy>Teraforse _</cp:lastModifiedBy>
  <cp:revision>1</cp:revision>
  <dcterms:created xsi:type="dcterms:W3CDTF">2025-06-03T17:41:55Z</dcterms:created>
  <dcterms:modified xsi:type="dcterms:W3CDTF">2025-06-03T18:26:51Z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