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94EC4-F078-4E5A-BA58-8C62855EA21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8DC2CE-9A93-48CF-BC2E-9E05DE5B38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04FACA-0869-48B1-95F9-72D1F4E67D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C0EFAA-8C71-469E-9492-E4A9750529A0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86D9CB-74FF-425C-8696-69D4C76A21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B64F2-7562-4021-831A-EEA31D3EAAD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CE9C1-C90B-445B-9D5B-3226E63710A0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4758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E3CC9-B7FB-4E9F-ACE1-AB0B7041AAD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5A078-844D-45DF-8761-62B78029301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A256B1-D509-44DD-B4B4-8BFD9A7088B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A48307-9855-4C01-A3C6-7EC04DC8FED1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E5CAA-A6D9-4AF2-9201-0A7E0ED3374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FAA87C-4F15-4671-A43F-99ECD95F3D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307C8A8-CA2B-4586-8E4C-D8E28472F275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143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1D7B0AE-93D3-4080-B233-2C33E3721B8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1B0DF6-02DF-4E51-ACEF-5760FBC9392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E7FD31-31E7-4D09-BB13-B6D228A56C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6B7B4C-7316-436C-8883-80FB9ABB812F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FDEC1-941D-4C87-8F3E-9DCF1BD0C95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2A6802-705F-4BCF-BD55-0A99BFF0F1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2531B-3709-4AF4-91AB-5E72E90F6DA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65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77B66-C522-47CC-A1C2-BF0D0B0DF7C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68F7FD-FD92-4AA5-BD16-DD2DB0728E24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07CDC5-CC01-4253-993F-EAA2A469086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825111-7406-462D-B397-371110D56648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86E276-26FD-4852-97EB-054A54D7E77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7FB31B-66F7-40AF-9940-0202301FBF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9BD454-28AC-49F4-BEEF-D2128DF4901D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60984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EE085-08C2-4C20-8511-AE9181BA3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4DEEBD-28D2-4C35-BC19-A0D8CF3F4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FCF3D-E13F-4720-8308-691C9AF785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21D683-CBAE-4C1D-B5AB-87D8CC8FE9D0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BD27C-FB9F-416A-B7A6-A227446322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2C119-4997-406B-81BE-C07A8B0742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CF67E7-1A6A-4635-AC8C-58DA232D50C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23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922BC-5237-4BDD-ACCE-AD155ADE14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B8B59-35EC-4858-82FF-C737A5C5F7F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FBCDFA-0943-4B07-AB4B-8F3410919F8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612742-B4E3-435E-85F4-7B16AE8770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DBC657-8596-425B-92F7-FE88342BD72D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9AA38D-F942-46DF-9146-227B90BA53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EB8E45-0CD6-404D-9C87-7B253C14DC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FF2ACC-97EA-478D-AD08-5EF19FFDB55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52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D2226-7EEE-46EC-BC44-3AD77EA671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643F88-5521-40B2-A279-02BF21006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6818E9-A21B-42CB-92A2-6C7C2E4F3EA1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B919FFE-E966-4915-A878-5A566389B0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716D83-8985-4BE1-9713-9A00B73C22C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C0411D-4652-4AA5-94E0-6A484F1BB03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BF7D50-5582-4501-8339-3754D3A44AEB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AB9053C-CD43-41FD-B5BA-E2C092393A7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9447F-3AF7-4CAD-9D06-1792E26E35A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8A920E-4170-44C1-BFD4-C1C948B537D6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4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04FA4-69FB-45CB-BFBF-020A71A5124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AEF322-43B0-4B15-9825-51FCBF3EA1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3F3492-6C2B-4C2C-8488-6A00B47B17C2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D057A33-C9F1-4CAB-9B3B-57F3223B38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237F78-B01F-482D-8FC3-DA1D361206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6C30A0-92F2-4EB1-93C7-F0A28798714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65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D100B1E-13F2-48F6-89D8-65B6AAED25C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43DC4A-25A1-4AC8-BDB9-41EE334E0AA2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1480EF-9034-4F0A-A9DF-921744EF42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0EFAFD-C1F3-4A64-8F6F-23AA444814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7CF25B-2A65-4965-B86A-F2098FA7347E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697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B4FA6-A02C-4B2C-AD98-EF80B9941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9FDBC0-2E4A-44D9-976B-9F6F71197EE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DFF0B9-062B-4BEB-A199-7DDE1A1A18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7E4A09-3A05-4A90-89A9-06767626CA5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A7FC98-1E48-417F-B462-B2D3CE66A991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7577CB-4E67-4C2F-A062-B1CC5D6A42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AF7EE0-40D4-460D-AA1D-ECE5FCA91F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FBACBE-7748-4AAC-837B-71E0CD8D7B83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1065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FCA6B5-FD75-4F56-B5F8-F885DE03E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3C6B3E-E085-434A-881E-50881E8A4AA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2BD1A51-A7B2-4A26-9279-8A8D69FEEFD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D4214-34D7-4B00-B682-068B65EDF7F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7F515F-E81A-4101-B51D-A18A80EA0A8B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ED012F-0AE8-4664-90B2-3D28568B61F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9828D4-AB2A-453C-B493-5CDF374383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256C25-508F-4CAD-8F02-D746E67871B9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442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AEF4-8810-464A-A371-674195238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E2264-CEE2-4F0D-BBF1-0EEF7D973E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1A0DF2-F9F3-4596-AEEA-FB9DDF1F6B4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7F27FDB-3CA9-487D-B457-967145F02AA1}" type="datetime1">
              <a:rPr lang="ru-RU"/>
              <a:pPr lvl="0"/>
              <a:t>22.09.2024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84BF9-40D3-4B4C-AE7E-4474657603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1A1020-594D-4708-AC2B-565A995EB1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ru-RU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678EACE-4A7B-4E0A-B23B-3EC850FCDD58}" type="slidenum"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ru-RU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ru-RU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13EC95C7-4BFD-4DE0-B135-B29BE0B0C29C}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gradFill>
            <a:gsLst>
              <a:gs pos="0">
                <a:srgbClr val="156082"/>
              </a:gs>
              <a:gs pos="100000">
                <a:srgbClr val="E97132"/>
              </a:gs>
            </a:gsLst>
            <a:lin ang="27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6DD0AA0-1E1D-460F-B90A-0D26C82E70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1264" y="590062"/>
            <a:ext cx="5409654" cy="2838937"/>
          </a:xfrm>
        </p:spPr>
        <p:txBody>
          <a:bodyPr anchorCtr="0"/>
          <a:lstStyle/>
          <a:p>
            <a:pPr lvl="0" algn="l"/>
            <a:r>
              <a:rPr lang="ru-RU" sz="5600">
                <a:solidFill>
                  <a:srgbClr val="FFFFFF"/>
                </a:solidFill>
              </a:rPr>
              <a:t>WorkCase_V2</a:t>
            </a:r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003A6F20-FB57-4681-9E8C-B656A03978D0}"/>
              </a:ext>
            </a:extLst>
          </p:cNvPr>
          <p:cNvSpPr>
            <a:spLocks noMove="1" noResize="1"/>
          </p:cNvSpPr>
          <p:nvPr/>
        </p:nvSpPr>
        <p:spPr>
          <a:xfrm>
            <a:off x="6817601" y="2744544"/>
            <a:ext cx="139034" cy="13903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39038"/>
              <a:gd name="f7" fmla="val 129601"/>
              <a:gd name="f8" fmla="val 60082"/>
              <a:gd name="f9" fmla="val 78956"/>
              <a:gd name="f10" fmla="val 9437"/>
              <a:gd name="f11" fmla="val 4225"/>
              <a:gd name="f12" fmla="val 74731"/>
              <a:gd name="f13" fmla="val 69519"/>
              <a:gd name="f14" fmla="val 64307"/>
              <a:gd name="f15" fmla="val 134813"/>
              <a:gd name="f16" fmla="+- 0 0 -90"/>
              <a:gd name="f17" fmla="*/ f3 1 139038"/>
              <a:gd name="f18" fmla="*/ f4 1 139038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39038"/>
              <a:gd name="f25" fmla="*/ 129601 f22 1"/>
              <a:gd name="f26" fmla="*/ 60082 f22 1"/>
              <a:gd name="f27" fmla="*/ 78956 f22 1"/>
              <a:gd name="f28" fmla="*/ 9437 f22 1"/>
              <a:gd name="f29" fmla="*/ 69519 f22 1"/>
              <a:gd name="f30" fmla="*/ 0 f22 1"/>
              <a:gd name="f31" fmla="*/ 139038 f22 1"/>
              <a:gd name="f32" fmla="+- f23 0 f1"/>
              <a:gd name="f33" fmla="*/ f25 1 139038"/>
              <a:gd name="f34" fmla="*/ f26 1 139038"/>
              <a:gd name="f35" fmla="*/ f27 1 139038"/>
              <a:gd name="f36" fmla="*/ f28 1 139038"/>
              <a:gd name="f37" fmla="*/ f29 1 139038"/>
              <a:gd name="f38" fmla="*/ f30 1 139038"/>
              <a:gd name="f39" fmla="*/ f31 1 139038"/>
              <a:gd name="f40" fmla="*/ f19 1 f24"/>
              <a:gd name="f41" fmla="*/ f20 1 f24"/>
              <a:gd name="f42" fmla="*/ f33 1 f24"/>
              <a:gd name="f43" fmla="*/ f34 1 f24"/>
              <a:gd name="f44" fmla="*/ f35 1 f24"/>
              <a:gd name="f45" fmla="*/ f36 1 f24"/>
              <a:gd name="f46" fmla="*/ f37 1 f24"/>
              <a:gd name="f47" fmla="*/ f38 1 f24"/>
              <a:gd name="f48" fmla="*/ f39 1 f24"/>
              <a:gd name="f49" fmla="*/ f40 f17 1"/>
              <a:gd name="f50" fmla="*/ f41 f17 1"/>
              <a:gd name="f51" fmla="*/ f41 f18 1"/>
              <a:gd name="f52" fmla="*/ f40 f18 1"/>
              <a:gd name="f53" fmla="*/ f42 f17 1"/>
              <a:gd name="f54" fmla="*/ f43 f18 1"/>
              <a:gd name="f55" fmla="*/ f44 f17 1"/>
              <a:gd name="f56" fmla="*/ f45 f18 1"/>
              <a:gd name="f57" fmla="*/ f46 f17 1"/>
              <a:gd name="f58" fmla="*/ f47 f18 1"/>
              <a:gd name="f59" fmla="*/ f43 f17 1"/>
              <a:gd name="f60" fmla="*/ f45 f17 1"/>
              <a:gd name="f61" fmla="*/ f47 f17 1"/>
              <a:gd name="f62" fmla="*/ f46 f18 1"/>
              <a:gd name="f63" fmla="*/ f44 f18 1"/>
              <a:gd name="f64" fmla="*/ f42 f18 1"/>
              <a:gd name="f65" fmla="*/ f48 f18 1"/>
              <a:gd name="f66" fmla="*/ f48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53" y="f54"/>
              </a:cxn>
              <a:cxn ang="f32">
                <a:pos x="f55" y="f54"/>
              </a:cxn>
              <a:cxn ang="f32">
                <a:pos x="f55" y="f56"/>
              </a:cxn>
              <a:cxn ang="f32">
                <a:pos x="f57" y="f58"/>
              </a:cxn>
              <a:cxn ang="f32">
                <a:pos x="f59" y="f56"/>
              </a:cxn>
              <a:cxn ang="f32">
                <a:pos x="f59" y="f54"/>
              </a:cxn>
              <a:cxn ang="f32">
                <a:pos x="f60" y="f54"/>
              </a:cxn>
              <a:cxn ang="f32">
                <a:pos x="f61" y="f62"/>
              </a:cxn>
              <a:cxn ang="f32">
                <a:pos x="f60" y="f63"/>
              </a:cxn>
              <a:cxn ang="f32">
                <a:pos x="f59" y="f63"/>
              </a:cxn>
              <a:cxn ang="f32">
                <a:pos x="f59" y="f64"/>
              </a:cxn>
              <a:cxn ang="f32">
                <a:pos x="f57" y="f65"/>
              </a:cxn>
              <a:cxn ang="f32">
                <a:pos x="f55" y="f64"/>
              </a:cxn>
              <a:cxn ang="f32">
                <a:pos x="f55" y="f63"/>
              </a:cxn>
              <a:cxn ang="f32">
                <a:pos x="f53" y="f63"/>
              </a:cxn>
              <a:cxn ang="f32">
                <a:pos x="f66" y="f62"/>
              </a:cxn>
              <a:cxn ang="f32">
                <a:pos x="f53" y="f54"/>
              </a:cxn>
            </a:cxnLst>
            <a:rect l="f49" t="f52" r="f50" b="f51"/>
            <a:pathLst>
              <a:path w="139038" h="139038">
                <a:moveTo>
                  <a:pt x="f7" y="f8"/>
                </a:moveTo>
                <a:lnTo>
                  <a:pt x="f9" y="f8"/>
                </a:lnTo>
                <a:lnTo>
                  <a:pt x="f9" y="f10"/>
                </a:lnTo>
                <a:cubicBezTo>
                  <a:pt x="f9" y="f11"/>
                  <a:pt x="f12" y="f5"/>
                  <a:pt x="f13" y="f5"/>
                </a:cubicBezTo>
                <a:cubicBezTo>
                  <a:pt x="f14" y="f5"/>
                  <a:pt x="f8" y="f11"/>
                  <a:pt x="f8" y="f10"/>
                </a:cubicBezTo>
                <a:lnTo>
                  <a:pt x="f8" y="f8"/>
                </a:lnTo>
                <a:lnTo>
                  <a:pt x="f10" y="f8"/>
                </a:lnTo>
                <a:cubicBezTo>
                  <a:pt x="f11" y="f8"/>
                  <a:pt x="f5" y="f14"/>
                  <a:pt x="f5" y="f13"/>
                </a:cubicBezTo>
                <a:cubicBezTo>
                  <a:pt x="f5" y="f12"/>
                  <a:pt x="f11" y="f9"/>
                  <a:pt x="f10" y="f9"/>
                </a:cubicBezTo>
                <a:lnTo>
                  <a:pt x="f8" y="f9"/>
                </a:lnTo>
                <a:lnTo>
                  <a:pt x="f8" y="f7"/>
                </a:lnTo>
                <a:cubicBezTo>
                  <a:pt x="f8" y="f15"/>
                  <a:pt x="f14" y="f6"/>
                  <a:pt x="f13" y="f6"/>
                </a:cubicBezTo>
                <a:cubicBezTo>
                  <a:pt x="f12" y="f6"/>
                  <a:pt x="f9" y="f15"/>
                  <a:pt x="f9" y="f7"/>
                </a:cubicBezTo>
                <a:lnTo>
                  <a:pt x="f9" y="f9"/>
                </a:lnTo>
                <a:lnTo>
                  <a:pt x="f7" y="f9"/>
                </a:lnTo>
                <a:cubicBezTo>
                  <a:pt x="f15" y="f9"/>
                  <a:pt x="f6" y="f12"/>
                  <a:pt x="f6" y="f13"/>
                </a:cubicBezTo>
                <a:cubicBezTo>
                  <a:pt x="f6" y="f14"/>
                  <a:pt x="f15" y="f8"/>
                  <a:pt x="f7" y="f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" name="Graphic 12">
            <a:extLst>
              <a:ext uri="{FF2B5EF4-FFF2-40B4-BE49-F238E27FC236}">
                <a16:creationId xmlns:a16="http://schemas.microsoft.com/office/drawing/2014/main" id="{4F864A40-9695-4940-BD78-B9BB7E66CDDE}"/>
              </a:ext>
            </a:extLst>
          </p:cNvPr>
          <p:cNvSpPr>
            <a:spLocks noMove="1" noResize="1"/>
          </p:cNvSpPr>
          <p:nvPr/>
        </p:nvSpPr>
        <p:spPr>
          <a:xfrm>
            <a:off x="7176375" y="2973839"/>
            <a:ext cx="91138" cy="9113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91138"/>
              <a:gd name="f7" fmla="val 45569"/>
              <a:gd name="f8" fmla="val 70736"/>
              <a:gd name="f9" fmla="val 20402"/>
              <a:gd name="f10" fmla="+- 0 0 -90"/>
              <a:gd name="f11" fmla="*/ f3 1 91138"/>
              <a:gd name="f12" fmla="*/ f4 1 91138"/>
              <a:gd name="f13" fmla="val f5"/>
              <a:gd name="f14" fmla="val f6"/>
              <a:gd name="f15" fmla="*/ f10 f0 1"/>
              <a:gd name="f16" fmla="+- f14 0 f13"/>
              <a:gd name="f17" fmla="*/ f15 1 f2"/>
              <a:gd name="f18" fmla="*/ f16 1 91138"/>
              <a:gd name="f19" fmla="*/ 91138 f16 1"/>
              <a:gd name="f20" fmla="*/ 45569 f16 1"/>
              <a:gd name="f21" fmla="*/ 0 f16 1"/>
              <a:gd name="f22" fmla="+- f17 0 f1"/>
              <a:gd name="f23" fmla="*/ f19 1 91138"/>
              <a:gd name="f24" fmla="*/ f20 1 91138"/>
              <a:gd name="f25" fmla="*/ f21 1 91138"/>
              <a:gd name="f26" fmla="*/ f13 1 f18"/>
              <a:gd name="f27" fmla="*/ f14 1 f18"/>
              <a:gd name="f28" fmla="*/ f23 1 f18"/>
              <a:gd name="f29" fmla="*/ f24 1 f18"/>
              <a:gd name="f30" fmla="*/ f25 1 f18"/>
              <a:gd name="f31" fmla="*/ f26 f11 1"/>
              <a:gd name="f32" fmla="*/ f27 f11 1"/>
              <a:gd name="f33" fmla="*/ f27 f12 1"/>
              <a:gd name="f34" fmla="*/ f26 f12 1"/>
              <a:gd name="f35" fmla="*/ f28 f11 1"/>
              <a:gd name="f36" fmla="*/ f29 f12 1"/>
              <a:gd name="f37" fmla="*/ f29 f11 1"/>
              <a:gd name="f38" fmla="*/ f28 f12 1"/>
              <a:gd name="f39" fmla="*/ f30 f11 1"/>
              <a:gd name="f40" fmla="*/ f30 f1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2">
                <a:pos x="f35" y="f36"/>
              </a:cxn>
              <a:cxn ang="f22">
                <a:pos x="f37" y="f38"/>
              </a:cxn>
              <a:cxn ang="f22">
                <a:pos x="f39" y="f36"/>
              </a:cxn>
              <a:cxn ang="f22">
                <a:pos x="f37" y="f40"/>
              </a:cxn>
              <a:cxn ang="f22">
                <a:pos x="f35" y="f36"/>
              </a:cxn>
            </a:cxnLst>
            <a:rect l="f31" t="f34" r="f32" b="f33"/>
            <a:pathLst>
              <a:path w="91138" h="91138">
                <a:moveTo>
                  <a:pt x="f6" y="f7"/>
                </a:moveTo>
                <a:cubicBezTo>
                  <a:pt x="f6" y="f8"/>
                  <a:pt x="f8" y="f6"/>
                  <a:pt x="f7" y="f6"/>
                </a:cubicBezTo>
                <a:cubicBezTo>
                  <a:pt x="f9" y="f6"/>
                  <a:pt x="f5" y="f8"/>
                  <a:pt x="f5" y="f7"/>
                </a:cubicBezTo>
                <a:cubicBezTo>
                  <a:pt x="f5" y="f9"/>
                  <a:pt x="f9" y="f5"/>
                  <a:pt x="f7" y="f5"/>
                </a:cubicBezTo>
                <a:cubicBezTo>
                  <a:pt x="f8" y="f5"/>
                  <a:pt x="f6" y="f9"/>
                  <a:pt x="f6" y="f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" name="Graphic 15">
            <a:extLst>
              <a:ext uri="{FF2B5EF4-FFF2-40B4-BE49-F238E27FC236}">
                <a16:creationId xmlns:a16="http://schemas.microsoft.com/office/drawing/2014/main" id="{5A0C2D31-B205-40E0-BAAD-EEE32F3AA6A1}"/>
              </a:ext>
            </a:extLst>
          </p:cNvPr>
          <p:cNvSpPr>
            <a:spLocks noMove="1" noResize="1"/>
          </p:cNvSpPr>
          <p:nvPr/>
        </p:nvSpPr>
        <p:spPr>
          <a:xfrm>
            <a:off x="6802066" y="3198269"/>
            <a:ext cx="127714" cy="127714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27713"/>
              <a:gd name="f7" fmla="val 63857"/>
              <a:gd name="f8" fmla="val 18874"/>
              <a:gd name="f9" fmla="val 88700"/>
              <a:gd name="f10" fmla="val 108839"/>
              <a:gd name="f11" fmla="val 39013"/>
              <a:gd name="f12" fmla="val 18898"/>
              <a:gd name="f13" fmla="val 39023"/>
              <a:gd name="f14" fmla="val 28590"/>
              <a:gd name="f15" fmla="val 99124"/>
              <a:gd name="f16" fmla="+- 0 0 -90"/>
              <a:gd name="f17" fmla="*/ f3 1 127713"/>
              <a:gd name="f18" fmla="*/ f4 1 127713"/>
              <a:gd name="f19" fmla="val f5"/>
              <a:gd name="f20" fmla="val f6"/>
              <a:gd name="f21" fmla="*/ f16 f0 1"/>
              <a:gd name="f22" fmla="+- f20 0 f19"/>
              <a:gd name="f23" fmla="*/ f21 1 f2"/>
              <a:gd name="f24" fmla="*/ f22 1 127713"/>
              <a:gd name="f25" fmla="*/ 63857 f22 1"/>
              <a:gd name="f26" fmla="*/ 18874 f22 1"/>
              <a:gd name="f27" fmla="*/ 108839 f22 1"/>
              <a:gd name="f28" fmla="*/ 0 f22 1"/>
              <a:gd name="f29" fmla="*/ 127713 f22 1"/>
              <a:gd name="f30" fmla="+- f23 0 f1"/>
              <a:gd name="f31" fmla="*/ f25 1 127713"/>
              <a:gd name="f32" fmla="*/ f26 1 127713"/>
              <a:gd name="f33" fmla="*/ f27 1 127713"/>
              <a:gd name="f34" fmla="*/ f28 1 127713"/>
              <a:gd name="f35" fmla="*/ f29 1 127713"/>
              <a:gd name="f36" fmla="*/ f19 1 f24"/>
              <a:gd name="f37" fmla="*/ f20 1 f24"/>
              <a:gd name="f38" fmla="*/ f31 1 f24"/>
              <a:gd name="f39" fmla="*/ f32 1 f24"/>
              <a:gd name="f40" fmla="*/ f33 1 f24"/>
              <a:gd name="f41" fmla="*/ f34 1 f24"/>
              <a:gd name="f42" fmla="*/ f35 1 f24"/>
              <a:gd name="f43" fmla="*/ f36 f17 1"/>
              <a:gd name="f44" fmla="*/ f37 f17 1"/>
              <a:gd name="f45" fmla="*/ f37 f18 1"/>
              <a:gd name="f46" fmla="*/ f36 f18 1"/>
              <a:gd name="f47" fmla="*/ f38 f17 1"/>
              <a:gd name="f48" fmla="*/ f39 f18 1"/>
              <a:gd name="f49" fmla="*/ f40 f17 1"/>
              <a:gd name="f50" fmla="*/ f38 f18 1"/>
              <a:gd name="f51" fmla="*/ f40 f18 1"/>
              <a:gd name="f52" fmla="*/ f39 f17 1"/>
              <a:gd name="f53" fmla="*/ f41 f18 1"/>
              <a:gd name="f54" fmla="*/ f41 f17 1"/>
              <a:gd name="f55" fmla="*/ f42 f18 1"/>
              <a:gd name="f56" fmla="*/ f42 f17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7" y="f48"/>
              </a:cxn>
              <a:cxn ang="f30">
                <a:pos x="f49" y="f50"/>
              </a:cxn>
              <a:cxn ang="f30">
                <a:pos x="f47" y="f51"/>
              </a:cxn>
              <a:cxn ang="f30">
                <a:pos x="f52" y="f50"/>
              </a:cxn>
              <a:cxn ang="f30">
                <a:pos x="f47" y="f48"/>
              </a:cxn>
              <a:cxn ang="f30">
                <a:pos x="f47" y="f53"/>
              </a:cxn>
              <a:cxn ang="f30">
                <a:pos x="f54" y="f50"/>
              </a:cxn>
              <a:cxn ang="f30">
                <a:pos x="f47" y="f55"/>
              </a:cxn>
              <a:cxn ang="f30">
                <a:pos x="f56" y="f50"/>
              </a:cxn>
              <a:cxn ang="f30">
                <a:pos x="f47" y="f53"/>
              </a:cxn>
            </a:cxnLst>
            <a:rect l="f43" t="f46" r="f44" b="f45"/>
            <a:pathLst>
              <a:path w="127713" h="127713">
                <a:moveTo>
                  <a:pt x="f7" y="f8"/>
                </a:moveTo>
                <a:cubicBezTo>
                  <a:pt x="f9" y="f8"/>
                  <a:pt x="f10" y="f11"/>
                  <a:pt x="f10" y="f7"/>
                </a:cubicBezTo>
                <a:cubicBezTo>
                  <a:pt x="f10" y="f9"/>
                  <a:pt x="f9" y="f10"/>
                  <a:pt x="f7" y="f10"/>
                </a:cubicBezTo>
                <a:cubicBezTo>
                  <a:pt x="f11" y="f10"/>
                  <a:pt x="f8" y="f9"/>
                  <a:pt x="f8" y="f7"/>
                </a:cubicBezTo>
                <a:cubicBezTo>
                  <a:pt x="f12" y="f13"/>
                  <a:pt x="f13" y="f12"/>
                  <a:pt x="f7" y="f8"/>
                </a:cubicBezTo>
                <a:moveTo>
                  <a:pt x="f7" y="f5"/>
                </a:moveTo>
                <a:cubicBezTo>
                  <a:pt x="f14" y="f5"/>
                  <a:pt x="f5" y="f14"/>
                  <a:pt x="f5" y="f7"/>
                </a:cubicBezTo>
                <a:cubicBezTo>
                  <a:pt x="f5" y="f15"/>
                  <a:pt x="f14" y="f6"/>
                  <a:pt x="f7" y="f6"/>
                </a:cubicBezTo>
                <a:cubicBezTo>
                  <a:pt x="f15" y="f6"/>
                  <a:pt x="f6" y="f15"/>
                  <a:pt x="f6" y="f7"/>
                </a:cubicBezTo>
                <a:cubicBezTo>
                  <a:pt x="f6" y="f14"/>
                  <a:pt x="f15" y="f5"/>
                  <a:pt x="f7" y="f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cxnSp>
        <p:nvCxnSpPr>
          <p:cNvPr id="8" name="Straight Connector 15">
            <a:extLst>
              <a:ext uri="{FF2B5EF4-FFF2-40B4-BE49-F238E27FC236}">
                <a16:creationId xmlns:a16="http://schemas.microsoft.com/office/drawing/2014/main" id="{107CDEC9-D16E-4DF1-B4B5-AFB24723384A}"/>
              </a:ext>
            </a:extLst>
          </p:cNvPr>
          <p:cNvCxnSpPr>
            <a:cxnSpLocks noMove="1" noResize="1"/>
          </p:cNvCxnSpPr>
          <p:nvPr/>
        </p:nvCxnSpPr>
        <p:spPr>
          <a:xfrm>
            <a:off x="1301264" y="3496318"/>
            <a:ext cx="0" cy="3352803"/>
          </a:xfrm>
          <a:prstGeom prst="straightConnector1">
            <a:avLst/>
          </a:prstGeom>
          <a:noFill/>
          <a:ln w="25402" cap="sq">
            <a:solidFill>
              <a:srgbClr val="FFFFFF"/>
            </a:solidFill>
            <a:prstDash val="solid"/>
            <a:bevel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b="1" dirty="0" err="1"/>
              <a:t>Встановлення</a:t>
            </a:r>
            <a:r>
              <a:rPr lang="ru-RU" sz="4900" b="1" dirty="0"/>
              <a:t> </a:t>
            </a:r>
            <a:r>
              <a:rPr lang="ru-RU" sz="4900" b="1" dirty="0" err="1"/>
              <a:t>графічної</a:t>
            </a:r>
            <a:r>
              <a:rPr lang="ru-RU" sz="4900" b="1" dirty="0"/>
              <a:t> </a:t>
            </a:r>
            <a:r>
              <a:rPr lang="ru-RU" sz="4900" b="1" dirty="0" err="1"/>
              <a:t>оболонки</a:t>
            </a:r>
            <a:r>
              <a:rPr lang="ru-RU" sz="4900" b="1" dirty="0"/>
              <a:t> </a:t>
            </a:r>
            <a:r>
              <a:rPr lang="en-US" sz="4900" b="1" dirty="0"/>
              <a:t>GNOME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3" y="1825627"/>
            <a:ext cx="5060792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термінальним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вводом-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виводом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оболонку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GNOME.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цього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пакет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GNOME.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обраного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дистрибутиву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відрізнятися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GNOME,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перезавантажити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машину.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перезавантаження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повинні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побачити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GNOME.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Тепер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машину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графічним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GNOME.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зможете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переглядати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взаємодіяти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машиною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миші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клавіатури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Gnome 3 ist ferti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948" y="2497874"/>
            <a:ext cx="4521855" cy="281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238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4900" dirty="0" err="1"/>
              <a:t>Встановлення</a:t>
            </a:r>
            <a:r>
              <a:rPr lang="ru-RU" sz="4900" dirty="0"/>
              <a:t> </a:t>
            </a:r>
            <a:r>
              <a:rPr lang="ru-RU" sz="4900" dirty="0" err="1"/>
              <a:t>другої</a:t>
            </a:r>
            <a:r>
              <a:rPr lang="ru-RU" sz="4900" dirty="0"/>
              <a:t> </a:t>
            </a:r>
            <a:r>
              <a:rPr lang="ru-RU" sz="4900" dirty="0" err="1"/>
              <a:t>графічної</a:t>
            </a:r>
            <a:r>
              <a:rPr lang="ru-RU" sz="4900" dirty="0"/>
              <a:t> </a:t>
            </a:r>
            <a:r>
              <a:rPr lang="ru-RU" sz="4900" dirty="0" err="1" smtClean="0"/>
              <a:t>оболонки</a:t>
            </a:r>
            <a:r>
              <a:rPr lang="ru-RU" sz="4900" dirty="0" smtClean="0"/>
              <a:t> </a:t>
            </a:r>
            <a:r>
              <a:rPr lang="en-US" sz="4900" dirty="0">
                <a:solidFill>
                  <a:schemeClr val="tx1"/>
                </a:solidFill>
              </a:rPr>
              <a:t>XFCE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3" y="1825627"/>
            <a:ext cx="4101787" cy="4351336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XFCE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бути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менеджера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пакетів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такого як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встановлення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XFCE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машину з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подібним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дистрибутивом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GNU/Linux,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команду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xfce4.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8" name="Picture 6" descr="https://cdn.gamma.app/vz07arutoace6fh/generated-images/8BN5_1TdrAA2DU4Benwn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942" y="1825627"/>
            <a:ext cx="5556861" cy="380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082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82855" y="1536007"/>
            <a:ext cx="7826295" cy="1325559"/>
          </a:xfrm>
        </p:spPr>
        <p:txBody>
          <a:bodyPr/>
          <a:lstStyle/>
          <a:p>
            <a:r>
              <a:rPr lang="ru-RU" dirty="0" err="1" smtClean="0"/>
              <a:t>Порівняння</a:t>
            </a:r>
            <a:r>
              <a:rPr lang="ru-RU" dirty="0" smtClean="0"/>
              <a:t> </a:t>
            </a:r>
            <a:r>
              <a:rPr lang="en-US" dirty="0" smtClean="0"/>
              <a:t>GNOME </a:t>
            </a:r>
            <a:r>
              <a:rPr lang="ru-RU" dirty="0"/>
              <a:t>та </a:t>
            </a:r>
            <a:r>
              <a:rPr lang="en-US" dirty="0"/>
              <a:t>XFCE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3" y="3029959"/>
            <a:ext cx="10515600" cy="2467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GNOME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мінімалістичний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продуктивність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 великими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сенсорних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екранів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він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як-от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оперативної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пам'яті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процесорної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потужності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GNOME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більш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орієнтована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спрощений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через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активні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простори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пропонує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розширень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але не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завжди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гнучкі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XFC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 -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класичний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робочий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стіл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простим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інтерфейсом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схожий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підходить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старих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слабких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своїй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легкості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й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меншому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використанню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ресурсів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Більше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можливостей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простота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класичного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й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кастомізація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73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D2724-28FC-4456-B374-CADB2FF5107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віртуальної</a:t>
            </a:r>
            <a:r>
              <a:rPr lang="ru-RU" dirty="0"/>
              <a:t> </a:t>
            </a:r>
            <a:r>
              <a:rPr lang="ru-RU" dirty="0" err="1"/>
              <a:t>машини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1CF22-DAD0-42A9-867E-6D7D0C95A86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Натисніть «Створити» у вікні інструменту.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Введіть назву віртуальної машини.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Оберіть тип і версію ОС, яка буде встановлюватись. У нашому випадку це Windows 7 64-bit.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Вкажіть об’єм оперативної пам’яті, яка буде виділена для віртуальної машини (рекомендується не менше 2 ГБ).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Щоб віртуальна машина була не дуже «тяжкою», краще виділяти 50% пам’яті від тієї, яка є доступною на основному ПК.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Вкажіть параметри жорсткого диску та оберіть тип файлу віртуального диску машини. В «Експертному режимі» за потребою можна знайти більше налаштувань жорсткого диску.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Оберіть формат зберігання (у нашому випадку це «динамічний»).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r>
              <a:rPr lang="ru-RU" sz="1800">
                <a:solidFill>
                  <a:srgbClr val="262626"/>
                </a:solidFill>
                <a:latin typeface="Times New Roman"/>
                <a:ea typeface="Open Sans"/>
                <a:cs typeface="Open Sans"/>
              </a:rPr>
              <a:t>Натисніть «Створити».</a:t>
            </a:r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  <a:p>
            <a:pPr lvl="0"/>
            <a:endParaRPr lang="ru-RU" sz="1800">
              <a:solidFill>
                <a:srgbClr val="26262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349B1-2B68-4A56-BC12-CC8725F943F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4000">
                <a:ea typeface="Roboto"/>
              </a:rPr>
              <a:t>Вибір/додавання доступного для віртуальної машини обладняння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D44B1-7AEE-4805-BBDE-5221D86FA51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sz="1800">
                <a:latin typeface="Times New Roman"/>
              </a:rPr>
              <a:t>У розділі системи міститься основне обладнання, таке як оперативна пам’ять, процесор і приводи: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</a:rPr>
              <a:t>Материнська плата</a:t>
            </a:r>
            <a:r>
              <a:rPr lang="ru-RU" sz="1800">
                <a:latin typeface="Times New Roman"/>
              </a:rPr>
              <a:t> :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Оперативна пам'ять (RAM) : Виберіть кількість пам'яті, яку буде використовувати ВМ. Пам'ятайте, що не варто виділяти більше, ніж можна підтримувати вашу хост-машину.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Порядок завантаження (Boot Order) : Виберіть пристрій, з якого ваша віртуальна машина буде завантажуватися (жорсткий диск, оптичний привід або мережа).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</a:rPr>
              <a:t>Процесор</a:t>
            </a:r>
            <a:r>
              <a:rPr lang="ru-RU" sz="1800">
                <a:latin typeface="Times New Roman"/>
              </a:rPr>
              <a:t> :</a:t>
            </a:r>
            <a:endParaRPr lang="ru-RU" sz="1800">
              <a:latin typeface="Times New Roman"/>
              <a:cs typeface="Times New Roman"/>
            </a:endParaRPr>
          </a:p>
          <a:p>
            <a:pPr marL="285750" lvl="0" indent="-285750"/>
            <a:r>
              <a:rPr lang="ru-RU" sz="1800">
                <a:latin typeface="Times New Roman"/>
              </a:rPr>
              <a:t>Налаштуйте кількість ядер, які використовують ВМ. Можна також увімкнути PAE/NX та Прискорення.</a:t>
            </a:r>
            <a:endParaRPr lang="ru-RU" sz="180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b="1">
                <a:latin typeface="Times New Roman"/>
                <a:cs typeface="Times New Roman"/>
              </a:rPr>
              <a:t>Накопичувачі:</a:t>
            </a:r>
          </a:p>
          <a:p>
            <a:pPr marL="0" lvl="0"/>
            <a:r>
              <a:rPr lang="ru-RU" sz="1800" b="1">
                <a:latin typeface="Times New Roman"/>
                <a:cs typeface="Times New Roman"/>
              </a:rPr>
              <a:t> </a:t>
            </a:r>
            <a:r>
              <a:rPr lang="ru-RU" sz="1800">
                <a:latin typeface="Times New Roman"/>
              </a:rPr>
              <a:t>Вкладка </a:t>
            </a:r>
            <a:r>
              <a:rPr lang="ru-RU" sz="1800" b="1">
                <a:latin typeface="Times New Roman"/>
              </a:rPr>
              <a:t>Носії</a:t>
            </a:r>
            <a:r>
              <a:rPr lang="ru-RU" sz="1800">
                <a:latin typeface="Times New Roman"/>
              </a:rPr>
              <a:t> (Storage) дозволяє робити нові віртуальні диски.</a:t>
            </a:r>
          </a:p>
          <a:p>
            <a:pPr marL="285750" lvl="0" indent="-285750"/>
            <a:endParaRPr lang="ru-RU"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18926-0C3C-4FAC-B0FE-2C6A6699AD2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/>
              <a:t>Налаштування мережі та підключення до точнок Wi-Fi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93BD5-8C50-4497-B8F8-A15451FC2D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1800">
                <a:latin typeface="Times New Roman"/>
              </a:rPr>
              <a:t>Якщо вам просто потрібен доступ до інтернету: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Виберіть віртуальну машину в списку, натисніть </a:t>
            </a:r>
            <a:r>
              <a:rPr lang="ru-RU" sz="1800" b="1">
                <a:latin typeface="Times New Roman"/>
              </a:rPr>
              <a:t>Settings</a:t>
            </a:r>
            <a:r>
              <a:rPr lang="ru-RU" sz="1800">
                <a:latin typeface="Times New Roman"/>
              </a:rPr>
              <a:t> (Налаштування).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Перейдіть у розділ </a:t>
            </a:r>
            <a:r>
              <a:rPr lang="ru-RU" sz="1800" b="1">
                <a:latin typeface="Times New Roman"/>
              </a:rPr>
              <a:t>Network</a:t>
            </a:r>
            <a:r>
              <a:rPr lang="ru-RU" sz="1800">
                <a:latin typeface="Times New Roman"/>
              </a:rPr>
              <a:t> (Мережа).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Переконайтеся, що перший адаптер встановлено в режим </a:t>
            </a:r>
            <a:r>
              <a:rPr lang="ru-RU" sz="1800" b="1">
                <a:latin typeface="Times New Roman"/>
              </a:rPr>
              <a:t>NAT</a:t>
            </a:r>
            <a:r>
              <a:rPr lang="ru-RU" sz="1800">
                <a:latin typeface="Times New Roman"/>
              </a:rPr>
              <a:t>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r>
              <a:rPr lang="ru-RU" sz="1800">
                <a:latin typeface="Times New Roman"/>
              </a:rPr>
              <a:t>Запустіть віртуальну машину — вона повинна отримати інтернет через Wi-Fi хоста.</a:t>
            </a:r>
            <a:endParaRPr lang="ru-RU" sz="1800">
              <a:latin typeface="Times New Roman"/>
              <a:cs typeface="Times New Roman"/>
            </a:endParaRPr>
          </a:p>
          <a:p>
            <a:pPr lvl="0"/>
            <a:endParaRPr lang="ru-RU"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B63373-D0DC-4902-976A-AA296399338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ru-RU" dirty="0" err="1"/>
              <a:t>зовнішніми</a:t>
            </a:r>
            <a:r>
              <a:rPr lang="ru-RU" dirty="0"/>
              <a:t> </a:t>
            </a:r>
            <a:r>
              <a:rPr lang="ru-RU" dirty="0" err="1"/>
              <a:t>носіями</a:t>
            </a:r>
            <a:r>
              <a:rPr lang="ru-RU" dirty="0"/>
              <a:t> (</a:t>
            </a:r>
            <a:r>
              <a:rPr lang="ru-RU" dirty="0" err="1"/>
              <a:t>Flash-пам'ять</a:t>
            </a:r>
            <a:r>
              <a:rPr lang="ru-RU" dirty="0"/>
              <a:t>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5AFF98-0E7B-4B3F-B28C-B71CC5F4511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1800" b="1" dirty="0" err="1">
                <a:latin typeface="Times New Roman"/>
                <a:cs typeface="Times New Roman"/>
              </a:rPr>
              <a:t>Додавання</a:t>
            </a:r>
            <a:r>
              <a:rPr lang="ru-RU" sz="1800" b="1" dirty="0">
                <a:latin typeface="Times New Roman"/>
                <a:cs typeface="Times New Roman"/>
              </a:rPr>
              <a:t> USB-контролера у </a:t>
            </a:r>
            <a:r>
              <a:rPr lang="ru-RU" sz="1800" b="1" dirty="0" err="1">
                <a:latin typeface="Times New Roman"/>
                <a:cs typeface="Times New Roman"/>
              </a:rPr>
              <a:t>віртуальну</a:t>
            </a:r>
            <a:r>
              <a:rPr lang="ru-RU" sz="1800" b="1" dirty="0">
                <a:latin typeface="Times New Roman"/>
                <a:cs typeface="Times New Roman"/>
              </a:rPr>
              <a:t> машину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 err="1">
                <a:latin typeface="Times New Roman"/>
              </a:rPr>
              <a:t>Виберіть</a:t>
            </a:r>
            <a:r>
              <a:rPr lang="ru-RU" sz="1800" dirty="0">
                <a:latin typeface="Times New Roman"/>
              </a:rPr>
              <a:t> вашу </a:t>
            </a:r>
            <a:r>
              <a:rPr lang="ru-RU" sz="1800" dirty="0" err="1">
                <a:latin typeface="Times New Roman"/>
              </a:rPr>
              <a:t>віртуальну</a:t>
            </a:r>
            <a:r>
              <a:rPr lang="ru-RU" sz="1800" dirty="0">
                <a:latin typeface="Times New Roman"/>
              </a:rPr>
              <a:t> машину в списку.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 err="1">
                <a:latin typeface="Times New Roman"/>
              </a:rPr>
              <a:t>Натисніть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b="1" dirty="0" err="1">
                <a:latin typeface="Times New Roman"/>
              </a:rPr>
              <a:t>Settings</a:t>
            </a:r>
            <a:r>
              <a:rPr lang="ru-RU" sz="1800" dirty="0">
                <a:latin typeface="Times New Roman"/>
              </a:rPr>
              <a:t> (</a:t>
            </a:r>
            <a:r>
              <a:rPr lang="ru-RU" sz="1800" dirty="0" err="1">
                <a:latin typeface="Times New Roman"/>
              </a:rPr>
              <a:t>Налаштування</a:t>
            </a:r>
            <a:r>
              <a:rPr lang="ru-RU" sz="1800" dirty="0">
                <a:latin typeface="Times New Roman"/>
              </a:rPr>
              <a:t>).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 err="1">
                <a:latin typeface="Times New Roman"/>
              </a:rPr>
              <a:t>Перейдіть</a:t>
            </a:r>
            <a:r>
              <a:rPr lang="ru-RU" sz="1800" dirty="0">
                <a:latin typeface="Times New Roman"/>
              </a:rPr>
              <a:t> до </a:t>
            </a:r>
            <a:r>
              <a:rPr lang="ru-RU" sz="1800" dirty="0" err="1">
                <a:latin typeface="Times New Roman"/>
              </a:rPr>
              <a:t>розділу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b="1" dirty="0">
                <a:latin typeface="Times New Roman"/>
              </a:rPr>
              <a:t>USB</a:t>
            </a:r>
            <a:r>
              <a:rPr lang="ru-RU" sz="1800" dirty="0">
                <a:latin typeface="Times New Roman"/>
              </a:rPr>
              <a:t>.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 err="1">
                <a:latin typeface="Times New Roman"/>
              </a:rPr>
              <a:t>Активуйте</a:t>
            </a:r>
            <a:r>
              <a:rPr lang="ru-RU" sz="1800" dirty="0">
                <a:latin typeface="Times New Roman"/>
              </a:rPr>
              <a:t> USB-контролер, </a:t>
            </a:r>
            <a:r>
              <a:rPr lang="ru-RU" sz="1800" dirty="0" err="1">
                <a:latin typeface="Times New Roman"/>
              </a:rPr>
              <a:t>вибравши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відповідний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варіант</a:t>
            </a:r>
            <a:r>
              <a:rPr lang="ru-RU" sz="1800" dirty="0">
                <a:latin typeface="Times New Roman"/>
              </a:rPr>
              <a:t> (USB 1.1, 2.0 </a:t>
            </a:r>
            <a:r>
              <a:rPr lang="ru-RU" sz="1800" dirty="0" err="1">
                <a:latin typeface="Times New Roman"/>
              </a:rPr>
              <a:t>або</a:t>
            </a:r>
            <a:r>
              <a:rPr lang="ru-RU" sz="1800" dirty="0">
                <a:latin typeface="Times New Roman"/>
              </a:rPr>
              <a:t> 3.0 — </a:t>
            </a:r>
            <a:r>
              <a:rPr lang="ru-RU" sz="1800" dirty="0" err="1">
                <a:latin typeface="Times New Roman"/>
              </a:rPr>
              <a:t>залежно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від</a:t>
            </a:r>
            <a:r>
              <a:rPr lang="ru-RU" sz="1800" dirty="0">
                <a:latin typeface="Times New Roman"/>
              </a:rPr>
              <a:t> того, </a:t>
            </a:r>
            <a:r>
              <a:rPr lang="ru-RU" sz="1800" dirty="0" err="1">
                <a:latin typeface="Times New Roman"/>
              </a:rPr>
              <a:t>який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пристрій</a:t>
            </a:r>
            <a:r>
              <a:rPr lang="ru-RU" sz="1800" dirty="0">
                <a:latin typeface="Times New Roman"/>
              </a:rPr>
              <a:t> і тип </a:t>
            </a:r>
            <a:r>
              <a:rPr lang="ru-RU" sz="1800" dirty="0" err="1">
                <a:latin typeface="Times New Roman"/>
              </a:rPr>
              <a:t>розширення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ви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використовуєте</a:t>
            </a:r>
            <a:r>
              <a:rPr lang="ru-RU" sz="1800" dirty="0">
                <a:latin typeface="Times New Roman"/>
              </a:rPr>
              <a:t>).</a:t>
            </a:r>
            <a:endParaRPr lang="ru-RU" sz="1800" dirty="0">
              <a:latin typeface="Times New Roman"/>
              <a:cs typeface="Times New Roman"/>
            </a:endParaRPr>
          </a:p>
          <a:p>
            <a:pPr marL="0" lvl="0" indent="0">
              <a:buNone/>
            </a:pPr>
            <a:r>
              <a:rPr lang="ru-RU" sz="1800" dirty="0">
                <a:latin typeface="Times New Roman"/>
                <a:cs typeface="Times New Roman"/>
              </a:rPr>
              <a:t> </a:t>
            </a:r>
            <a:r>
              <a:rPr lang="ru-RU" sz="1800" b="1" dirty="0" err="1">
                <a:latin typeface="Times New Roman"/>
                <a:cs typeface="Times New Roman"/>
              </a:rPr>
              <a:t>Додавання</a:t>
            </a:r>
            <a:r>
              <a:rPr lang="ru-RU" sz="1800" b="1" dirty="0">
                <a:latin typeface="Times New Roman"/>
                <a:cs typeface="Times New Roman"/>
              </a:rPr>
              <a:t> USB-пристрою до </a:t>
            </a:r>
            <a:r>
              <a:rPr lang="ru-RU" sz="1800" b="1" dirty="0" err="1">
                <a:latin typeface="Times New Roman"/>
                <a:cs typeface="Times New Roman"/>
              </a:rPr>
              <a:t>віртуальної</a:t>
            </a:r>
            <a:r>
              <a:rPr lang="ru-RU" sz="1800" b="1" dirty="0">
                <a:latin typeface="Times New Roman"/>
                <a:cs typeface="Times New Roman"/>
              </a:rPr>
              <a:t> </a:t>
            </a:r>
            <a:r>
              <a:rPr lang="ru-RU" sz="1800" b="1" dirty="0" err="1">
                <a:latin typeface="Times New Roman"/>
                <a:cs typeface="Times New Roman"/>
              </a:rPr>
              <a:t>машини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 err="1">
                <a:latin typeface="Times New Roman"/>
              </a:rPr>
              <a:t>Підключіть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флеш-накопичувач</a:t>
            </a:r>
            <a:r>
              <a:rPr lang="ru-RU" sz="1800" dirty="0">
                <a:latin typeface="Times New Roman"/>
              </a:rPr>
              <a:t> до </a:t>
            </a:r>
            <a:r>
              <a:rPr lang="ru-RU" sz="1800" dirty="0" err="1">
                <a:latin typeface="Times New Roman"/>
              </a:rPr>
              <a:t>вашого</a:t>
            </a:r>
            <a:r>
              <a:rPr lang="ru-RU" sz="1800" dirty="0">
                <a:latin typeface="Times New Roman"/>
              </a:rPr>
              <a:t> хоста (</a:t>
            </a:r>
            <a:r>
              <a:rPr lang="ru-RU" sz="1800" dirty="0" err="1">
                <a:latin typeface="Times New Roman"/>
              </a:rPr>
              <a:t>фізичного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комп’ютера</a:t>
            </a:r>
            <a:r>
              <a:rPr lang="ru-RU" sz="1800" dirty="0">
                <a:latin typeface="Times New Roman"/>
              </a:rPr>
              <a:t>).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>
                <a:latin typeface="Times New Roman"/>
              </a:rPr>
              <a:t>У </a:t>
            </a:r>
            <a:r>
              <a:rPr lang="ru-RU" sz="1800" dirty="0" err="1">
                <a:latin typeface="Times New Roman"/>
              </a:rPr>
              <a:t>вікні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налаштувань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VirtualBox</a:t>
            </a:r>
            <a:r>
              <a:rPr lang="ru-RU" sz="1800" dirty="0">
                <a:latin typeface="Times New Roman"/>
              </a:rPr>
              <a:t>, у </a:t>
            </a:r>
            <a:r>
              <a:rPr lang="ru-RU" sz="1800" dirty="0" err="1">
                <a:latin typeface="Times New Roman"/>
              </a:rPr>
              <a:t>розділі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b="1" dirty="0">
                <a:latin typeface="Times New Roman"/>
              </a:rPr>
              <a:t>USB</a:t>
            </a:r>
            <a:r>
              <a:rPr lang="ru-RU" sz="1800" dirty="0">
                <a:latin typeface="Times New Roman"/>
              </a:rPr>
              <a:t>, </a:t>
            </a:r>
            <a:r>
              <a:rPr lang="ru-RU" sz="1800" dirty="0" err="1">
                <a:latin typeface="Times New Roman"/>
              </a:rPr>
              <a:t>натисніть</a:t>
            </a:r>
            <a:r>
              <a:rPr lang="ru-RU" sz="1800" dirty="0">
                <a:latin typeface="Times New Roman"/>
              </a:rPr>
              <a:t> на </a:t>
            </a:r>
            <a:r>
              <a:rPr lang="ru-RU" sz="1800" dirty="0" err="1">
                <a:latin typeface="Times New Roman"/>
              </a:rPr>
              <a:t>іконку</a:t>
            </a:r>
            <a:r>
              <a:rPr lang="ru-RU" sz="1800" dirty="0">
                <a:latin typeface="Times New Roman"/>
              </a:rPr>
              <a:t> з USB-плюсом (список </a:t>
            </a:r>
            <a:r>
              <a:rPr lang="ru-RU" sz="1800" dirty="0" err="1">
                <a:latin typeface="Times New Roman"/>
              </a:rPr>
              <a:t>підключених</a:t>
            </a:r>
            <a:r>
              <a:rPr lang="ru-RU" sz="1800" dirty="0">
                <a:latin typeface="Times New Roman"/>
              </a:rPr>
              <a:t> USB-</a:t>
            </a:r>
            <a:r>
              <a:rPr lang="ru-RU" sz="1800" dirty="0" err="1">
                <a:latin typeface="Times New Roman"/>
              </a:rPr>
              <a:t>пристроїв</a:t>
            </a:r>
            <a:r>
              <a:rPr lang="ru-RU" sz="1800" dirty="0">
                <a:latin typeface="Times New Roman"/>
              </a:rPr>
              <a:t>).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r>
              <a:rPr lang="ru-RU" sz="1800" dirty="0" err="1">
                <a:latin typeface="Times New Roman"/>
              </a:rPr>
              <a:t>Виберіть</a:t>
            </a:r>
            <a:r>
              <a:rPr lang="ru-RU" sz="1800" dirty="0">
                <a:latin typeface="Times New Roman"/>
              </a:rPr>
              <a:t> ваш USB-</a:t>
            </a:r>
            <a:r>
              <a:rPr lang="ru-RU" sz="1800" dirty="0" err="1">
                <a:latin typeface="Times New Roman"/>
              </a:rPr>
              <a:t>пристрій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зі</a:t>
            </a:r>
            <a:r>
              <a:rPr lang="ru-RU" sz="1800" dirty="0">
                <a:latin typeface="Times New Roman"/>
              </a:rPr>
              <a:t> списку. </a:t>
            </a:r>
            <a:r>
              <a:rPr lang="ru-RU" sz="1800" dirty="0" err="1">
                <a:latin typeface="Times New Roman"/>
              </a:rPr>
              <a:t>Це</a:t>
            </a:r>
            <a:r>
              <a:rPr lang="ru-RU" sz="1800" dirty="0">
                <a:latin typeface="Times New Roman"/>
              </a:rPr>
              <a:t> дозволить </a:t>
            </a:r>
            <a:r>
              <a:rPr lang="ru-RU" sz="1800" dirty="0" err="1">
                <a:latin typeface="Times New Roman"/>
              </a:rPr>
              <a:t>віртуальній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машині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використовувати</a:t>
            </a:r>
            <a:r>
              <a:rPr lang="ru-RU" sz="1800" dirty="0">
                <a:latin typeface="Times New Roman"/>
              </a:rPr>
              <a:t> </a:t>
            </a:r>
            <a:r>
              <a:rPr lang="ru-RU" sz="1800" dirty="0" err="1">
                <a:latin typeface="Times New Roman"/>
              </a:rPr>
              <a:t>флешку</a:t>
            </a:r>
            <a:r>
              <a:rPr lang="ru-RU" sz="1800" dirty="0">
                <a:latin typeface="Times New Roman"/>
              </a:rPr>
              <a:t>.</a:t>
            </a:r>
            <a:endParaRPr lang="ru-RU" sz="1800" dirty="0">
              <a:latin typeface="Times New Roman"/>
              <a:cs typeface="Times New Roman"/>
            </a:endParaRPr>
          </a:p>
          <a:p>
            <a:pPr lvl="0"/>
            <a:endParaRPr lang="ru-RU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5568E-E367-04DC-28AC-3BD4CE96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VirtualBox</a:t>
            </a: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2F677B-D578-B1E5-1C67-AA4540761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93" b="38904"/>
          <a:stretch/>
        </p:blipFill>
        <p:spPr>
          <a:xfrm>
            <a:off x="10403841" y="260032"/>
            <a:ext cx="1354568" cy="1621087"/>
          </a:xfrm>
          <a:prstGeom prst="rect">
            <a:avLst/>
          </a:prstGeom>
        </p:spPr>
      </p:pic>
      <p:pic>
        <p:nvPicPr>
          <p:cNvPr id="11" name="Місце для вмісту 10">
            <a:extLst>
              <a:ext uri="{FF2B5EF4-FFF2-40B4-BE49-F238E27FC236}">
                <a16:creationId xmlns:a16="http://schemas.microsoft.com/office/drawing/2014/main" id="{394D0E2F-A799-213C-6716-43392CFDF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-249" r="38792" b="249"/>
          <a:stretch/>
        </p:blipFill>
        <p:spPr>
          <a:xfrm>
            <a:off x="142239" y="2206748"/>
            <a:ext cx="6338632" cy="294384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6FBE8A4-997C-A82F-3AC5-F65A68FD8753}"/>
              </a:ext>
            </a:extLst>
          </p:cNvPr>
          <p:cNvSpPr txBox="1"/>
          <p:nvPr/>
        </p:nvSpPr>
        <p:spPr>
          <a:xfrm>
            <a:off x="1" y="5120640"/>
            <a:ext cx="12049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Завантажуєм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будь-який зручний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VirtualBox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натискаєм створити (або додати якщо є готовий файл), відкриваєм потрібний файл та виділяєм накопичувачі та процесори(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ревомендовано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 2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накопичувач від 40 та 2 двох ядер процесора )</a:t>
            </a:r>
          </a:p>
          <a:p>
            <a:r>
              <a:rPr lang="uk-UA" dirty="0"/>
              <a:t> </a:t>
            </a:r>
          </a:p>
          <a:p>
            <a:endParaRPr lang="uk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4370692F-C805-39DE-B7D9-6E00EFB44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871" y="2206748"/>
            <a:ext cx="5196257" cy="291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10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E9C7B4-233D-7916-E415-CC84A1E4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Запускаємо </a:t>
            </a:r>
            <a:r>
              <a:rPr lang="en-US" dirty="0" err="1"/>
              <a:t>Linuks</a:t>
            </a:r>
            <a:endParaRPr lang="uk-UA" dirty="0"/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52968696-F55B-AAFE-160A-8C7BA0886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8057" y="3484495"/>
            <a:ext cx="4468607" cy="3248106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7BF9ACE-4AAA-4252-06CF-E529A639305E}"/>
              </a:ext>
            </a:extLst>
          </p:cNvPr>
          <p:cNvSpPr txBox="1"/>
          <p:nvPr/>
        </p:nvSpPr>
        <p:spPr>
          <a:xfrm flipH="1">
            <a:off x="579120" y="4368800"/>
            <a:ext cx="3352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Після завантаження закриваєм машину та відкриваєм з графічним інтерфейсом, коли висвітиться іконка входу в систему вводим логін та пароль (за замовчуванням там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kali kali)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60DD0D2-4800-DF13-336D-D0B3C54C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36" y="1439645"/>
            <a:ext cx="8246664" cy="204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9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Місце для вмісту 5" descr="Зображення, що містить знімок екрана, Мультимедійне програмне забезпечення, Графічний редактор, Редагування&#10;&#10;Автоматично згенерований опис">
            <a:extLst>
              <a:ext uri="{FF2B5EF4-FFF2-40B4-BE49-F238E27FC236}">
                <a16:creationId xmlns:a16="http://schemas.microsoft.com/office/drawing/2014/main" id="{48ABC3CB-DDDC-59F3-721B-39B6E6E7E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8" y="8594"/>
            <a:ext cx="12179917" cy="6849405"/>
          </a:xfrm>
        </p:spPr>
      </p:pic>
    </p:spTree>
    <p:extLst>
      <p:ext uri="{BB962C8B-B14F-4D97-AF65-F5344CB8AC3E}">
        <p14:creationId xmlns:p14="http://schemas.microsoft.com/office/powerpoint/2010/main" val="220754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3" y="833480"/>
            <a:ext cx="10515600" cy="1325559"/>
          </a:xfrm>
        </p:spPr>
        <p:txBody>
          <a:bodyPr>
            <a:normAutofit fontScale="90000"/>
          </a:bodyPr>
          <a:lstStyle/>
          <a:p>
            <a:r>
              <a:rPr lang="ru-RU" sz="4900" b="1" dirty="0" err="1"/>
              <a:t>Встановлення</a:t>
            </a:r>
            <a:r>
              <a:rPr lang="ru-RU" sz="4900" b="1" dirty="0"/>
              <a:t> </a:t>
            </a:r>
            <a:r>
              <a:rPr lang="ru-RU" sz="4900" b="1" dirty="0" err="1"/>
              <a:t>мінімальної</a:t>
            </a:r>
            <a:r>
              <a:rPr lang="ru-RU" sz="4900" b="1" dirty="0"/>
              <a:t> </a:t>
            </a:r>
            <a:r>
              <a:rPr lang="ru-RU" sz="4900" b="1" dirty="0" err="1"/>
              <a:t>конфігурації</a:t>
            </a:r>
            <a:r>
              <a:rPr lang="ru-RU" sz="4900" b="1" dirty="0"/>
              <a:t> </a:t>
            </a:r>
            <a:r>
              <a:rPr lang="en-US" sz="4900" b="1" dirty="0"/>
              <a:t>GNU/Linux</a:t>
            </a:r>
            <a:r>
              <a:rPr lang="en-US" b="1" dirty="0"/>
              <a:t/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3" y="3018807"/>
            <a:ext cx="4882373" cy="2646012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Після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потрібно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ній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операційну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GNU/Linux.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мінімальної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конфігурації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вам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знадобиться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встановити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базові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пакети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ядро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утиліти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командного рядка та менеджер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пакетів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Також потрібно завантажити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дистрибутиву.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налаштуваннях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віртуальної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машини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перейдіть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вкладку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Носії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підключіть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завантажений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файл як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оптичний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диск.</a:t>
            </a:r>
          </a:p>
          <a:p>
            <a:endParaRPr lang="ru-RU" dirty="0"/>
          </a:p>
        </p:txBody>
      </p:sp>
      <p:pic>
        <p:nvPicPr>
          <p:cNvPr id="1026" name="Picture 2" descr="ОПЕРАЦІЙНА СИСТЕМА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665" y="2740192"/>
            <a:ext cx="4023886" cy="26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1312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765</Words>
  <Application>Microsoft Office PowerPoint</Application>
  <PresentationFormat>Широкоэкранный</PresentationFormat>
  <Paragraphs>50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Open Sans</vt:lpstr>
      <vt:lpstr>Roboto</vt:lpstr>
      <vt:lpstr>Times New Roman</vt:lpstr>
      <vt:lpstr>Тема Office</vt:lpstr>
      <vt:lpstr>WorkCase_V2</vt:lpstr>
      <vt:lpstr>Створення віртуальної машини </vt:lpstr>
      <vt:lpstr>Вибір/додавання доступного для віртуальної машини обладняння</vt:lpstr>
      <vt:lpstr>Налаштування мережі та підключення до точнок Wi-Fi</vt:lpstr>
      <vt:lpstr>Можливість роботи з зовнішніми носіями (Flash-пам'ять)</vt:lpstr>
      <vt:lpstr>VirtualBox</vt:lpstr>
      <vt:lpstr>Запускаємо Linuks</vt:lpstr>
      <vt:lpstr>Презентация PowerPoint</vt:lpstr>
      <vt:lpstr>Встановлення мінімальної конфігурації GNU/Linux </vt:lpstr>
      <vt:lpstr>Встановлення графічної оболонки GNOME </vt:lpstr>
      <vt:lpstr>Встановлення другої графічної оболонки XFCE </vt:lpstr>
      <vt:lpstr>Порівняння GNOME та XFCE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WorkCase_V2</dc:title>
  <dc:creator>Olobansiy</dc:creator>
  <cp:lastModifiedBy>Тимофій Бережний</cp:lastModifiedBy>
  <cp:revision>102</cp:revision>
  <dcterms:created xsi:type="dcterms:W3CDTF">2024-09-20T18:44:49Z</dcterms:created>
  <dcterms:modified xsi:type="dcterms:W3CDTF">2024-09-22T09:50:30Z</dcterms:modified>
</cp:coreProperties>
</file>