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Genty" panose="020B0604020202020204" charset="0"/>
      <p:regular r:id="rId15"/>
    </p:embeddedFont>
    <p:embeddedFont>
      <p:font typeface="Nunito Sans Italics" panose="020B0604020202020204" charset="-52"/>
      <p:regular r:id="rId16"/>
    </p:embeddedFont>
    <p:embeddedFont>
      <p:font typeface="Nunito Sans" panose="020B0604020202020204" charset="-52"/>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0" d="100"/>
          <a:sy n="60" d="100"/>
        </p:scale>
        <p:origin x="13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n-it.com.ua/uk/blog/instrukcija-git-dlja-novachkiv-shho-ce-take-jak-vin-pracjuie-ta-jaki-ie-osnovni-komandi/" TargetMode="Externa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8F0"/>
        </a:solidFill>
        <a:effectLst/>
      </p:bgPr>
    </p:bg>
    <p:spTree>
      <p:nvGrpSpPr>
        <p:cNvPr id="1" name=""/>
        <p:cNvGrpSpPr/>
        <p:nvPr/>
      </p:nvGrpSpPr>
      <p:grpSpPr>
        <a:xfrm>
          <a:off x="0" y="0"/>
          <a:ext cx="0" cy="0"/>
          <a:chOff x="0" y="0"/>
          <a:chExt cx="0" cy="0"/>
        </a:xfrm>
      </p:grpSpPr>
      <p:sp>
        <p:nvSpPr>
          <p:cNvPr id="2" name="Freeform 2"/>
          <p:cNvSpPr/>
          <p:nvPr/>
        </p:nvSpPr>
        <p:spPr>
          <a:xfrm>
            <a:off x="14580905" y="6684681"/>
            <a:ext cx="8424068" cy="8413538"/>
          </a:xfrm>
          <a:custGeom>
            <a:avLst/>
            <a:gdLst/>
            <a:ahLst/>
            <a:cxnLst/>
            <a:rect l="l" t="t" r="r" b="b"/>
            <a:pathLst>
              <a:path w="8424068" h="8413538">
                <a:moveTo>
                  <a:pt x="0" y="0"/>
                </a:moveTo>
                <a:lnTo>
                  <a:pt x="8424069" y="0"/>
                </a:lnTo>
                <a:lnTo>
                  <a:pt x="8424069"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636847" y="-4619865"/>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2675471" y="4382738"/>
            <a:ext cx="12937058" cy="1759649"/>
          </a:xfrm>
          <a:prstGeom prst="rect">
            <a:avLst/>
          </a:prstGeom>
        </p:spPr>
        <p:txBody>
          <a:bodyPr lIns="0" tIns="0" rIns="0" bIns="0" rtlCol="0" anchor="t">
            <a:spAutoFit/>
          </a:bodyPr>
          <a:lstStyle/>
          <a:p>
            <a:pPr algn="just">
              <a:lnSpc>
                <a:spcPts val="13136"/>
              </a:lnSpc>
            </a:pPr>
            <a:r>
              <a:rPr lang="en-US" sz="13136">
                <a:solidFill>
                  <a:srgbClr val="051D40"/>
                </a:solidFill>
                <a:latin typeface="Genty"/>
                <a:ea typeface="Genty"/>
                <a:cs typeface="Genty"/>
                <a:sym typeface="Genty"/>
              </a:rPr>
              <a:t>WORK-CASE №1</a:t>
            </a:r>
          </a:p>
        </p:txBody>
      </p:sp>
      <p:sp>
        <p:nvSpPr>
          <p:cNvPr id="5" name="TextBox 5"/>
          <p:cNvSpPr txBox="1"/>
          <p:nvPr/>
        </p:nvSpPr>
        <p:spPr>
          <a:xfrm>
            <a:off x="210720" y="8494567"/>
            <a:ext cx="7153002" cy="1584616"/>
          </a:xfrm>
          <a:prstGeom prst="rect">
            <a:avLst/>
          </a:prstGeom>
        </p:spPr>
        <p:txBody>
          <a:bodyPr lIns="0" tIns="0" rIns="0" bIns="0" rtlCol="0" anchor="t">
            <a:spAutoFit/>
          </a:bodyPr>
          <a:lstStyle/>
          <a:p>
            <a:pPr algn="l">
              <a:lnSpc>
                <a:spcPts val="3136"/>
              </a:lnSpc>
            </a:pPr>
            <a:r>
              <a:rPr lang="en-US" sz="3136" i="1">
                <a:solidFill>
                  <a:srgbClr val="051D40"/>
                </a:solidFill>
                <a:latin typeface="Nunito Sans Italics"/>
                <a:ea typeface="Nunito Sans Italics"/>
                <a:cs typeface="Nunito Sans Italics"/>
                <a:sym typeface="Nunito Sans Italics"/>
              </a:rPr>
              <a:t>Презентацію робили студенти групи КСМ-23Б: Бережний Тимофій, Лобода Данило, Рибалка Богдан</a:t>
            </a:r>
          </a:p>
        </p:txBody>
      </p:sp>
      <p:sp>
        <p:nvSpPr>
          <p:cNvPr id="6" name="TextBox 6"/>
          <p:cNvSpPr txBox="1"/>
          <p:nvPr/>
        </p:nvSpPr>
        <p:spPr>
          <a:xfrm>
            <a:off x="4556511" y="5820124"/>
            <a:ext cx="9174978" cy="587375"/>
          </a:xfrm>
          <a:prstGeom prst="rect">
            <a:avLst/>
          </a:prstGeom>
        </p:spPr>
        <p:txBody>
          <a:bodyPr lIns="0" tIns="0" rIns="0" bIns="0" rtlCol="0" anchor="t">
            <a:spAutoFit/>
          </a:bodyPr>
          <a:lstStyle/>
          <a:p>
            <a:pPr algn="ctr">
              <a:lnSpc>
                <a:spcPts val="4899"/>
              </a:lnSpc>
            </a:pPr>
            <a:r>
              <a:rPr lang="en-US" sz="3499">
                <a:solidFill>
                  <a:srgbClr val="051D40"/>
                </a:solidFill>
                <a:latin typeface="Nunito Sans"/>
                <a:ea typeface="Nunito Sans"/>
                <a:cs typeface="Nunito Sans"/>
                <a:sym typeface="Nunito Sans"/>
              </a:rPr>
              <a:t>Коротко про git та початок роботи із ним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4075966" y="8026486"/>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418531" y="-5695168"/>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2243140" y="2441662"/>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4"/>
            <a:stretch>
              <a:fillRect/>
            </a:stretch>
          </a:blipFill>
        </p:spPr>
      </p:sp>
      <p:sp>
        <p:nvSpPr>
          <p:cNvPr id="5" name="TextBox 5"/>
          <p:cNvSpPr txBox="1"/>
          <p:nvPr/>
        </p:nvSpPr>
        <p:spPr>
          <a:xfrm>
            <a:off x="1028700" y="876567"/>
            <a:ext cx="10131212" cy="1565095"/>
          </a:xfrm>
          <a:prstGeom prst="rect">
            <a:avLst/>
          </a:prstGeom>
        </p:spPr>
        <p:txBody>
          <a:bodyPr lIns="0" tIns="0" rIns="0" bIns="0" rtlCol="0" anchor="t">
            <a:spAutoFit/>
          </a:bodyPr>
          <a:lstStyle/>
          <a:p>
            <a:pPr algn="ctr">
              <a:lnSpc>
                <a:spcPts val="11707"/>
              </a:lnSpc>
            </a:pPr>
            <a:r>
              <a:rPr lang="en-US" sz="11707">
                <a:solidFill>
                  <a:srgbClr val="051D40"/>
                </a:solidFill>
                <a:latin typeface="Genty"/>
                <a:ea typeface="Genty"/>
                <a:cs typeface="Genty"/>
                <a:sym typeface="Genty"/>
              </a:rPr>
              <a:t>What is git?</a:t>
            </a:r>
          </a:p>
        </p:txBody>
      </p:sp>
      <p:sp>
        <p:nvSpPr>
          <p:cNvPr id="6" name="TextBox 6"/>
          <p:cNvSpPr txBox="1"/>
          <p:nvPr/>
        </p:nvSpPr>
        <p:spPr>
          <a:xfrm>
            <a:off x="1070503" y="3057525"/>
            <a:ext cx="10047605" cy="4181475"/>
          </a:xfrm>
          <a:prstGeom prst="rect">
            <a:avLst/>
          </a:prstGeom>
        </p:spPr>
        <p:txBody>
          <a:bodyPr lIns="0" tIns="0" rIns="0" bIns="0" rtlCol="0" anchor="t">
            <a:spAutoFit/>
          </a:bodyPr>
          <a:lstStyle/>
          <a:p>
            <a:pPr algn="just">
              <a:lnSpc>
                <a:spcPts val="4199"/>
              </a:lnSpc>
            </a:pPr>
            <a:r>
              <a:rPr lang="en-US" sz="3499">
                <a:solidFill>
                  <a:srgbClr val="051D40"/>
                </a:solidFill>
                <a:latin typeface="Nunito Sans"/>
                <a:ea typeface="Nunito Sans"/>
                <a:cs typeface="Nunito Sans"/>
                <a:sym typeface="Nunito Sans"/>
              </a:rPr>
              <a:t>  Git — це система керування версіями, яка дозволяє розробникам відстежувати зміни в коді, спільно працювати над проектами та легко повертатися до попередньої версії коду. Основні елементи використання Git — забезпечують можливість командної роботи, збереження історії змін та інтеграцію різних частин об’єкта без конфліктів.</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4774468" y="-6236912"/>
            <a:ext cx="8424068" cy="8413538"/>
          </a:xfrm>
          <a:custGeom>
            <a:avLst/>
            <a:gdLst/>
            <a:ahLst/>
            <a:cxnLst/>
            <a:rect l="l" t="t" r="r" b="b"/>
            <a:pathLst>
              <a:path w="8424068" h="841353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89135" y="4849570"/>
            <a:ext cx="14142815" cy="5033132"/>
            <a:chOff x="0" y="0"/>
            <a:chExt cx="3724857" cy="1325599"/>
          </a:xfrm>
        </p:grpSpPr>
        <p:sp>
          <p:nvSpPr>
            <p:cNvPr id="4" name="Freeform 4"/>
            <p:cNvSpPr/>
            <p:nvPr/>
          </p:nvSpPr>
          <p:spPr>
            <a:xfrm>
              <a:off x="0" y="0"/>
              <a:ext cx="3724857" cy="1325599"/>
            </a:xfrm>
            <a:custGeom>
              <a:avLst/>
              <a:gdLst/>
              <a:ahLst/>
              <a:cxnLst/>
              <a:rect l="l" t="t" r="r" b="b"/>
              <a:pathLst>
                <a:path w="3724857" h="1325599">
                  <a:moveTo>
                    <a:pt x="20802" y="0"/>
                  </a:moveTo>
                  <a:lnTo>
                    <a:pt x="3704055" y="0"/>
                  </a:lnTo>
                  <a:cubicBezTo>
                    <a:pt x="3715544" y="0"/>
                    <a:pt x="3724857" y="9313"/>
                    <a:pt x="3724857" y="20802"/>
                  </a:cubicBezTo>
                  <a:lnTo>
                    <a:pt x="3724857" y="1304797"/>
                  </a:lnTo>
                  <a:cubicBezTo>
                    <a:pt x="3724857" y="1310314"/>
                    <a:pt x="3722665" y="1315605"/>
                    <a:pt x="3718764" y="1319506"/>
                  </a:cubicBezTo>
                  <a:cubicBezTo>
                    <a:pt x="3714863" y="1323407"/>
                    <a:pt x="3709572" y="1325599"/>
                    <a:pt x="3704055" y="1325599"/>
                  </a:cubicBezTo>
                  <a:lnTo>
                    <a:pt x="20802" y="1325599"/>
                  </a:lnTo>
                  <a:cubicBezTo>
                    <a:pt x="15285" y="1325599"/>
                    <a:pt x="9994" y="1323407"/>
                    <a:pt x="6093" y="1319506"/>
                  </a:cubicBezTo>
                  <a:cubicBezTo>
                    <a:pt x="2192" y="1315605"/>
                    <a:pt x="0" y="1310314"/>
                    <a:pt x="0" y="1304797"/>
                  </a:cubicBezTo>
                  <a:lnTo>
                    <a:pt x="0" y="20802"/>
                  </a:lnTo>
                  <a:cubicBezTo>
                    <a:pt x="0" y="15285"/>
                    <a:pt x="2192" y="9994"/>
                    <a:pt x="6093" y="6093"/>
                  </a:cubicBezTo>
                  <a:cubicBezTo>
                    <a:pt x="9994" y="2192"/>
                    <a:pt x="15285" y="0"/>
                    <a:pt x="20802" y="0"/>
                  </a:cubicBezTo>
                  <a:close/>
                </a:path>
              </a:pathLst>
            </a:custGeom>
            <a:solidFill>
              <a:srgbClr val="B1D4E0"/>
            </a:solidFill>
            <a:ln w="38100" cap="rnd">
              <a:solidFill>
                <a:srgbClr val="B1D4E0"/>
              </a:solidFill>
              <a:prstDash val="solid"/>
              <a:round/>
            </a:ln>
          </p:spPr>
        </p:sp>
        <p:sp>
          <p:nvSpPr>
            <p:cNvPr id="5" name="TextBox 5"/>
            <p:cNvSpPr txBox="1"/>
            <p:nvPr/>
          </p:nvSpPr>
          <p:spPr>
            <a:xfrm>
              <a:off x="0" y="-38100"/>
              <a:ext cx="3724857" cy="1363699"/>
            </a:xfrm>
            <a:prstGeom prst="rect">
              <a:avLst/>
            </a:prstGeom>
          </p:spPr>
          <p:txBody>
            <a:bodyPr lIns="50800" tIns="50800" rIns="50800" bIns="50800" rtlCol="0" anchor="ctr"/>
            <a:lstStyle/>
            <a:p>
              <a:pPr algn="just">
                <a:lnSpc>
                  <a:spcPts val="3079"/>
                </a:lnSpc>
                <a:spcBef>
                  <a:spcPct val="0"/>
                </a:spcBef>
              </a:pPr>
              <a:r>
                <a:rPr lang="en-US" sz="2199">
                  <a:solidFill>
                    <a:srgbClr val="000000"/>
                  </a:solidFill>
                  <a:latin typeface="Nunito Sans"/>
                  <a:ea typeface="Nunito Sans"/>
                  <a:cs typeface="Nunito Sans"/>
                  <a:sym typeface="Nunito Sans"/>
                </a:rPr>
                <a:t>  </a:t>
              </a:r>
            </a:p>
          </p:txBody>
        </p:sp>
      </p:grpSp>
      <p:sp>
        <p:nvSpPr>
          <p:cNvPr id="6" name="Freeform 6"/>
          <p:cNvSpPr/>
          <p:nvPr/>
        </p:nvSpPr>
        <p:spPr>
          <a:xfrm>
            <a:off x="14523255" y="2176627"/>
            <a:ext cx="3289722" cy="3075890"/>
          </a:xfrm>
          <a:custGeom>
            <a:avLst/>
            <a:gdLst/>
            <a:ahLst/>
            <a:cxnLst/>
            <a:rect l="l" t="t" r="r" b="b"/>
            <a:pathLst>
              <a:path w="3289722" h="3075890">
                <a:moveTo>
                  <a:pt x="0" y="0"/>
                </a:moveTo>
                <a:lnTo>
                  <a:pt x="3289723" y="0"/>
                </a:lnTo>
                <a:lnTo>
                  <a:pt x="3289723" y="3075890"/>
                </a:lnTo>
                <a:lnTo>
                  <a:pt x="0" y="3075890"/>
                </a:lnTo>
                <a:lnTo>
                  <a:pt x="0" y="0"/>
                </a:lnTo>
                <a:close/>
              </a:path>
            </a:pathLst>
          </a:custGeom>
          <a:blipFill>
            <a:blip r:embed="rId4"/>
            <a:stretch>
              <a:fillRect/>
            </a:stretch>
          </a:blipFill>
        </p:spPr>
      </p:sp>
      <p:sp>
        <p:nvSpPr>
          <p:cNvPr id="7" name="TextBox 7"/>
          <p:cNvSpPr txBox="1"/>
          <p:nvPr/>
        </p:nvSpPr>
        <p:spPr>
          <a:xfrm>
            <a:off x="4400679" y="719302"/>
            <a:ext cx="13412299" cy="3133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Describe what Git is used for.</a:t>
            </a:r>
          </a:p>
        </p:txBody>
      </p:sp>
      <p:sp>
        <p:nvSpPr>
          <p:cNvPr id="8" name="TextBox 8"/>
          <p:cNvSpPr txBox="1"/>
          <p:nvPr/>
        </p:nvSpPr>
        <p:spPr>
          <a:xfrm>
            <a:off x="410875" y="4940119"/>
            <a:ext cx="13929768" cy="4813934"/>
          </a:xfrm>
          <a:prstGeom prst="rect">
            <a:avLst/>
          </a:prstGeom>
        </p:spPr>
        <p:txBody>
          <a:bodyPr lIns="0" tIns="0" rIns="0" bIns="0" rtlCol="0" anchor="t">
            <a:spAutoFit/>
          </a:bodyPr>
          <a:lstStyle/>
          <a:p>
            <a:pPr algn="just">
              <a:lnSpc>
                <a:spcPts val="2940"/>
              </a:lnSpc>
            </a:pPr>
            <a:r>
              <a:rPr lang="en-US" sz="2100">
                <a:solidFill>
                  <a:srgbClr val="051D40"/>
                </a:solidFill>
                <a:latin typeface="Nunito Sans"/>
                <a:ea typeface="Nunito Sans"/>
                <a:cs typeface="Nunito Sans"/>
                <a:sym typeface="Nunito Sans"/>
              </a:rPr>
              <a:t>Git is a version control system used to track changes in source code during software development. It allows multiple developers to collaborate on projects, manage code updates, and maintain a history of changes. Git is widely used for the following purposes: 1. **Version Control**: Git keeps a detailed history of all changes made to a project, allowing developers to track modifications, revert to previous versions, and understand how the code has evolved over time. 2. **Collaboration**: Git enables multiple developers to work on the same project simultaneously by branching and merging their code, preventing conflicts and ensuring smoother collaboration. 3. **Backup and Restore**: Since Git keeps a full history of the project, it acts as a backup system. Developers can recover lost or deleted code by reverting to previous versions. 4. **Branching**: Developers can create separate branches for new features or bug fixes, allowing them to work independently without affecting the main codebase until the changes are fully tested and ready to merge. 5. **Distributed Workflow**: Git is decentralized, meaning every developer has a full copy of the repository, making it easier to work offline and maintain a project’s integrity even if the central server goes down. Learn more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1966107" y="8611375"/>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65133" y="-5798355"/>
            <a:ext cx="7766021" cy="7756313"/>
          </a:xfrm>
          <a:custGeom>
            <a:avLst/>
            <a:gdLst/>
            <a:ahLst/>
            <a:cxnLst/>
            <a:rect l="l" t="t" r="r" b="b"/>
            <a:pathLst>
              <a:path w="7766021" h="7756313">
                <a:moveTo>
                  <a:pt x="0" y="0"/>
                </a:moveTo>
                <a:lnTo>
                  <a:pt x="7766021" y="0"/>
                </a:lnTo>
                <a:lnTo>
                  <a:pt x="7766021" y="7756313"/>
                </a:lnTo>
                <a:lnTo>
                  <a:pt x="0" y="775631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460303">
            <a:off x="318417" y="4592783"/>
            <a:ext cx="5436952" cy="3024305"/>
          </a:xfrm>
          <a:custGeom>
            <a:avLst/>
            <a:gdLst/>
            <a:ahLst/>
            <a:cxnLst/>
            <a:rect l="l" t="t" r="r" b="b"/>
            <a:pathLst>
              <a:path w="5436952" h="3024305">
                <a:moveTo>
                  <a:pt x="0" y="0"/>
                </a:moveTo>
                <a:lnTo>
                  <a:pt x="5436952" y="0"/>
                </a:lnTo>
                <a:lnTo>
                  <a:pt x="5436952" y="3024305"/>
                </a:lnTo>
                <a:lnTo>
                  <a:pt x="0" y="3024305"/>
                </a:lnTo>
                <a:lnTo>
                  <a:pt x="0" y="0"/>
                </a:lnTo>
                <a:close/>
              </a:path>
            </a:pathLst>
          </a:custGeom>
          <a:blipFill>
            <a:blip r:embed="rId4"/>
            <a:stretch>
              <a:fillRect/>
            </a:stretch>
          </a:blipFill>
        </p:spPr>
      </p:sp>
      <p:sp>
        <p:nvSpPr>
          <p:cNvPr id="5" name="TextBox 5"/>
          <p:cNvSpPr txBox="1"/>
          <p:nvPr/>
        </p:nvSpPr>
        <p:spPr>
          <a:xfrm>
            <a:off x="7652674" y="510748"/>
            <a:ext cx="9855466" cy="2519484"/>
          </a:xfrm>
          <a:prstGeom prst="rect">
            <a:avLst/>
          </a:prstGeom>
        </p:spPr>
        <p:txBody>
          <a:bodyPr lIns="0" tIns="0" rIns="0" bIns="0" rtlCol="0" anchor="t">
            <a:spAutoFit/>
          </a:bodyPr>
          <a:lstStyle/>
          <a:p>
            <a:pPr algn="ctr">
              <a:lnSpc>
                <a:spcPts val="9665"/>
              </a:lnSpc>
            </a:pPr>
            <a:r>
              <a:rPr lang="en-US" sz="9665">
                <a:solidFill>
                  <a:srgbClr val="051D40"/>
                </a:solidFill>
                <a:latin typeface="Genty"/>
                <a:ea typeface="Genty"/>
                <a:cs typeface="Genty"/>
                <a:sym typeface="Genty"/>
              </a:rPr>
              <a:t>Difference between git and github</a:t>
            </a:r>
          </a:p>
        </p:txBody>
      </p:sp>
      <p:sp>
        <p:nvSpPr>
          <p:cNvPr id="6" name="TextBox 6"/>
          <p:cNvSpPr txBox="1"/>
          <p:nvPr/>
        </p:nvSpPr>
        <p:spPr>
          <a:xfrm>
            <a:off x="5964001" y="3210953"/>
            <a:ext cx="12004212" cy="5229225"/>
          </a:xfrm>
          <a:prstGeom prst="rect">
            <a:avLst/>
          </a:prstGeom>
        </p:spPr>
        <p:txBody>
          <a:bodyPr lIns="0" tIns="0" rIns="0" bIns="0" rtlCol="0" anchor="t">
            <a:spAutoFit/>
          </a:bodyPr>
          <a:lstStyle/>
          <a:p>
            <a:pPr algn="just">
              <a:lnSpc>
                <a:spcPts val="4199"/>
              </a:lnSpc>
            </a:pPr>
            <a:r>
              <a:rPr lang="en-US" sz="3499">
                <a:solidFill>
                  <a:srgbClr val="051D40"/>
                </a:solidFill>
                <a:latin typeface="Nunito Sans"/>
                <a:ea typeface="Nunito Sans"/>
                <a:cs typeface="Nunito Sans"/>
                <a:sym typeface="Nunito Sans"/>
              </a:rPr>
              <a:t>   Git — це система контролю версій, яка дозволяє керувати змінами в коді. Ви можете використовувати Git на своєму комп’ютері без підключення до Інтернету. Git зберігає історію змін локально та допомагає керувати процесом розробки. </a:t>
            </a:r>
          </a:p>
          <a:p>
            <a:pPr algn="just">
              <a:lnSpc>
                <a:spcPts val="4199"/>
              </a:lnSpc>
            </a:pPr>
            <a:r>
              <a:rPr lang="en-US" sz="3499">
                <a:solidFill>
                  <a:srgbClr val="051D40"/>
                </a:solidFill>
                <a:latin typeface="Nunito Sans"/>
                <a:ea typeface="Nunito Sans"/>
                <a:cs typeface="Nunito Sans"/>
                <a:sym typeface="Nunito Sans"/>
              </a:rPr>
              <a:t>   GitHub — це веб-служба, яка використовує Git для зберігання та керування проектами в Інтернеті. GitHub дозволяє зберігати ваші проекти в Інтернеті, співпрацювати з іншими розробниками, ділитися своїм кодом зі світом і багато іншого.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5282463" y="8026486"/>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774468" y="-6236912"/>
            <a:ext cx="8424068" cy="8413538"/>
          </a:xfrm>
          <a:custGeom>
            <a:avLst/>
            <a:gdLst/>
            <a:ahLst/>
            <a:cxnLst/>
            <a:rect l="l" t="t" r="r" b="b"/>
            <a:pathLst>
              <a:path w="8424068" h="841353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3520198" y="3174718"/>
            <a:ext cx="11484464" cy="6646634"/>
          </a:xfrm>
          <a:custGeom>
            <a:avLst/>
            <a:gdLst/>
            <a:ahLst/>
            <a:cxnLst/>
            <a:rect l="l" t="t" r="r" b="b"/>
            <a:pathLst>
              <a:path w="11484464" h="6646634">
                <a:moveTo>
                  <a:pt x="0" y="0"/>
                </a:moveTo>
                <a:lnTo>
                  <a:pt x="11484465" y="0"/>
                </a:lnTo>
                <a:lnTo>
                  <a:pt x="11484465" y="6646634"/>
                </a:lnTo>
                <a:lnTo>
                  <a:pt x="0" y="6646634"/>
                </a:lnTo>
                <a:lnTo>
                  <a:pt x="0" y="0"/>
                </a:lnTo>
                <a:close/>
              </a:path>
            </a:pathLst>
          </a:custGeom>
          <a:blipFill>
            <a:blip r:embed="rId4"/>
            <a:stretch>
              <a:fillRect/>
            </a:stretch>
          </a:blipFill>
          <a:ln w="19050" cap="rnd">
            <a:solidFill>
              <a:srgbClr val="000000"/>
            </a:solidFill>
            <a:prstDash val="solid"/>
            <a:round/>
          </a:ln>
        </p:spPr>
      </p:sp>
      <p:sp>
        <p:nvSpPr>
          <p:cNvPr id="5" name="TextBox 5"/>
          <p:cNvSpPr txBox="1"/>
          <p:nvPr/>
        </p:nvSpPr>
        <p:spPr>
          <a:xfrm>
            <a:off x="3951681" y="219075"/>
            <a:ext cx="10384637" cy="3133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Basic commands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5217732" y="7102154"/>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3883010" y="-4628577"/>
            <a:ext cx="7766021" cy="7756313"/>
          </a:xfrm>
          <a:custGeom>
            <a:avLst/>
            <a:gdLst/>
            <a:ahLst/>
            <a:cxnLst/>
            <a:rect l="l" t="t" r="r" b="b"/>
            <a:pathLst>
              <a:path w="7766021" h="7756313">
                <a:moveTo>
                  <a:pt x="0" y="0"/>
                </a:moveTo>
                <a:lnTo>
                  <a:pt x="7766020" y="0"/>
                </a:lnTo>
                <a:lnTo>
                  <a:pt x="7766020" y="7756313"/>
                </a:lnTo>
                <a:lnTo>
                  <a:pt x="0" y="775631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1170591" y="3352800"/>
            <a:ext cx="5870930" cy="4954338"/>
            <a:chOff x="0" y="0"/>
            <a:chExt cx="2019912" cy="1704556"/>
          </a:xfrm>
        </p:grpSpPr>
        <p:sp>
          <p:nvSpPr>
            <p:cNvPr id="5" name="Freeform 5"/>
            <p:cNvSpPr/>
            <p:nvPr/>
          </p:nvSpPr>
          <p:spPr>
            <a:xfrm>
              <a:off x="0" y="0"/>
              <a:ext cx="2019912" cy="1704556"/>
            </a:xfrm>
            <a:custGeom>
              <a:avLst/>
              <a:gdLst/>
              <a:ahLst/>
              <a:cxnLst/>
              <a:rect l="l" t="t" r="r" b="b"/>
              <a:pathLst>
                <a:path w="2019912" h="1704556">
                  <a:moveTo>
                    <a:pt x="67253" y="0"/>
                  </a:moveTo>
                  <a:lnTo>
                    <a:pt x="1952659" y="0"/>
                  </a:lnTo>
                  <a:cubicBezTo>
                    <a:pt x="1989802" y="0"/>
                    <a:pt x="2019912" y="30110"/>
                    <a:pt x="2019912" y="67253"/>
                  </a:cubicBezTo>
                  <a:lnTo>
                    <a:pt x="2019912" y="1637303"/>
                  </a:lnTo>
                  <a:cubicBezTo>
                    <a:pt x="2019912" y="1674446"/>
                    <a:pt x="1989802" y="1704556"/>
                    <a:pt x="1952659" y="1704556"/>
                  </a:cubicBezTo>
                  <a:lnTo>
                    <a:pt x="67253" y="1704556"/>
                  </a:lnTo>
                  <a:cubicBezTo>
                    <a:pt x="30110" y="1704556"/>
                    <a:pt x="0" y="1674446"/>
                    <a:pt x="0" y="1637303"/>
                  </a:cubicBezTo>
                  <a:lnTo>
                    <a:pt x="0" y="67253"/>
                  </a:lnTo>
                  <a:cubicBezTo>
                    <a:pt x="0" y="30110"/>
                    <a:pt x="30110" y="0"/>
                    <a:pt x="67253" y="0"/>
                  </a:cubicBezTo>
                  <a:close/>
                </a:path>
              </a:pathLst>
            </a:custGeom>
            <a:solidFill>
              <a:srgbClr val="B1D4E0"/>
            </a:solidFill>
            <a:ln w="95250" cap="rnd">
              <a:solidFill>
                <a:srgbClr val="B1D4E0"/>
              </a:solidFill>
              <a:prstDash val="solid"/>
              <a:round/>
            </a:ln>
          </p:spPr>
        </p:sp>
        <p:sp>
          <p:nvSpPr>
            <p:cNvPr id="6" name="TextBox 6"/>
            <p:cNvSpPr txBox="1"/>
            <p:nvPr/>
          </p:nvSpPr>
          <p:spPr>
            <a:xfrm>
              <a:off x="0" y="-38100"/>
              <a:ext cx="2019912" cy="1742656"/>
            </a:xfrm>
            <a:prstGeom prst="rect">
              <a:avLst/>
            </a:prstGeom>
          </p:spPr>
          <p:txBody>
            <a:bodyPr lIns="50800" tIns="50800" rIns="50800" bIns="50800" rtlCol="0" anchor="ctr"/>
            <a:lstStyle/>
            <a:p>
              <a:pPr algn="just">
                <a:lnSpc>
                  <a:spcPts val="3219"/>
                </a:lnSpc>
                <a:spcBef>
                  <a:spcPct val="0"/>
                </a:spcBef>
              </a:pPr>
              <a:r>
                <a:rPr lang="en-US" sz="2299">
                  <a:solidFill>
                    <a:srgbClr val="000000"/>
                  </a:solidFill>
                  <a:latin typeface="Nunito Sans"/>
                  <a:ea typeface="Nunito Sans"/>
                  <a:cs typeface="Nunito Sans"/>
                  <a:sym typeface="Nunito Sans"/>
                </a:rPr>
                <a:t>  У Git коміт (від англ. commit ) — це одна з основних операцій, яка фіксує знімок (моментальний знімок) поточного стану вашого репозиторію. Коли ви робите коміт, ви зберігаєте всі зміни, які були додані в індекс (промежуточну область), як нову версію файлів у проекті. Коміт зберігає інформацію про автора, час створення та повідомлення, яке описує зміни.</a:t>
              </a:r>
            </a:p>
          </p:txBody>
        </p:sp>
      </p:grpSp>
      <p:grpSp>
        <p:nvGrpSpPr>
          <p:cNvPr id="7" name="Group 7"/>
          <p:cNvGrpSpPr/>
          <p:nvPr/>
        </p:nvGrpSpPr>
        <p:grpSpPr>
          <a:xfrm>
            <a:off x="11388370" y="4800581"/>
            <a:ext cx="5870930" cy="4962239"/>
            <a:chOff x="0" y="0"/>
            <a:chExt cx="2019912" cy="1707274"/>
          </a:xfrm>
        </p:grpSpPr>
        <p:sp>
          <p:nvSpPr>
            <p:cNvPr id="8" name="Freeform 8"/>
            <p:cNvSpPr/>
            <p:nvPr/>
          </p:nvSpPr>
          <p:spPr>
            <a:xfrm>
              <a:off x="0" y="0"/>
              <a:ext cx="2019912" cy="1707274"/>
            </a:xfrm>
            <a:custGeom>
              <a:avLst/>
              <a:gdLst/>
              <a:ahLst/>
              <a:cxnLst/>
              <a:rect l="l" t="t" r="r" b="b"/>
              <a:pathLst>
                <a:path w="2019912" h="1707274">
                  <a:moveTo>
                    <a:pt x="67253" y="0"/>
                  </a:moveTo>
                  <a:lnTo>
                    <a:pt x="1952659" y="0"/>
                  </a:lnTo>
                  <a:cubicBezTo>
                    <a:pt x="1989802" y="0"/>
                    <a:pt x="2019912" y="30110"/>
                    <a:pt x="2019912" y="67253"/>
                  </a:cubicBezTo>
                  <a:lnTo>
                    <a:pt x="2019912" y="1640021"/>
                  </a:lnTo>
                  <a:cubicBezTo>
                    <a:pt x="2019912" y="1677164"/>
                    <a:pt x="1989802" y="1707274"/>
                    <a:pt x="1952659" y="1707274"/>
                  </a:cubicBezTo>
                  <a:lnTo>
                    <a:pt x="67253" y="1707274"/>
                  </a:lnTo>
                  <a:cubicBezTo>
                    <a:pt x="30110" y="1707274"/>
                    <a:pt x="0" y="1677164"/>
                    <a:pt x="0" y="1640021"/>
                  </a:cubicBezTo>
                  <a:lnTo>
                    <a:pt x="0" y="67253"/>
                  </a:lnTo>
                  <a:cubicBezTo>
                    <a:pt x="0" y="30110"/>
                    <a:pt x="30110" y="0"/>
                    <a:pt x="67253" y="0"/>
                  </a:cubicBezTo>
                  <a:close/>
                </a:path>
              </a:pathLst>
            </a:custGeom>
            <a:solidFill>
              <a:srgbClr val="B1D4E0"/>
            </a:solidFill>
            <a:ln w="95250" cap="rnd">
              <a:solidFill>
                <a:srgbClr val="B1D4E0"/>
              </a:solidFill>
              <a:prstDash val="solid"/>
              <a:round/>
            </a:ln>
          </p:spPr>
        </p:sp>
        <p:sp>
          <p:nvSpPr>
            <p:cNvPr id="9" name="TextBox 9"/>
            <p:cNvSpPr txBox="1"/>
            <p:nvPr/>
          </p:nvSpPr>
          <p:spPr>
            <a:xfrm>
              <a:off x="0" y="-38100"/>
              <a:ext cx="2019912" cy="1745374"/>
            </a:xfrm>
            <a:prstGeom prst="rect">
              <a:avLst/>
            </a:prstGeom>
          </p:spPr>
          <p:txBody>
            <a:bodyPr lIns="50800" tIns="50800" rIns="50800" bIns="50800" rtlCol="0" anchor="ctr"/>
            <a:lstStyle/>
            <a:p>
              <a:pPr algn="just">
                <a:lnSpc>
                  <a:spcPts val="3080"/>
                </a:lnSpc>
              </a:pPr>
              <a:r>
                <a:rPr lang="en-US" sz="2200">
                  <a:solidFill>
                    <a:srgbClr val="000000"/>
                  </a:solidFill>
                  <a:latin typeface="Nunito Sans"/>
                  <a:ea typeface="Nunito Sans"/>
                  <a:cs typeface="Nunito Sans"/>
                  <a:sym typeface="Nunito Sans"/>
                </a:rPr>
                <a:t>          Основні етапи створення комітету:</a:t>
              </a:r>
            </a:p>
            <a:p>
              <a:pPr algn="just">
                <a:lnSpc>
                  <a:spcPts val="3080"/>
                </a:lnSpc>
              </a:pPr>
              <a:endParaRPr lang="en-US" sz="2200">
                <a:solidFill>
                  <a:srgbClr val="000000"/>
                </a:solidFill>
                <a:latin typeface="Nunito Sans"/>
                <a:ea typeface="Nunito Sans"/>
                <a:cs typeface="Nunito Sans"/>
                <a:sym typeface="Nunito Sans"/>
              </a:endParaRPr>
            </a:p>
            <a:p>
              <a:pPr marL="474981" lvl="1" indent="-237491" algn="just">
                <a:lnSpc>
                  <a:spcPts val="3080"/>
                </a:lnSpc>
                <a:buAutoNum type="arabicPeriod"/>
              </a:pPr>
              <a:r>
                <a:rPr lang="en-US" sz="2200">
                  <a:solidFill>
                    <a:srgbClr val="000000"/>
                  </a:solidFill>
                  <a:latin typeface="Nunito Sans"/>
                  <a:ea typeface="Nunito Sans"/>
                  <a:cs typeface="Nunito Sans"/>
                  <a:sym typeface="Nunito Sans"/>
                </a:rPr>
                <a:t>Змінюйте файли — пишете код, редагуєте або видаляєте файли.</a:t>
              </a:r>
            </a:p>
            <a:p>
              <a:pPr marL="474981" lvl="1" indent="-237491" algn="just">
                <a:lnSpc>
                  <a:spcPts val="3080"/>
                </a:lnSpc>
                <a:buAutoNum type="arabicPeriod"/>
              </a:pPr>
              <a:r>
                <a:rPr lang="en-US" sz="2200">
                  <a:solidFill>
                    <a:srgbClr val="000000"/>
                  </a:solidFill>
                  <a:latin typeface="Nunito Sans"/>
                  <a:ea typeface="Nunito Sans"/>
                  <a:cs typeface="Nunito Sans"/>
                  <a:sym typeface="Nunito Sans"/>
                </a:rPr>
                <a:t>Додайте файли в індекс за допомогою команди git add, що готує їх до комісії.</a:t>
              </a:r>
            </a:p>
            <a:p>
              <a:pPr marL="474981" lvl="1" indent="-237491" algn="just">
                <a:lnSpc>
                  <a:spcPts val="3080"/>
                </a:lnSpc>
                <a:buAutoNum type="arabicPeriod"/>
              </a:pPr>
              <a:r>
                <a:rPr lang="en-US" sz="2200">
                  <a:solidFill>
                    <a:srgbClr val="000000"/>
                  </a:solidFill>
                  <a:latin typeface="Nunito Sans"/>
                  <a:ea typeface="Nunito Sans"/>
                  <a:cs typeface="Nunito Sans"/>
                  <a:sym typeface="Nunito Sans"/>
                </a:rPr>
                <a:t>Створюйте коміт за допомогою команди git commit -m "Повідомлення про коміт". Це фіксує всі зміни, додані в індекс.</a:t>
              </a:r>
            </a:p>
            <a:p>
              <a:pPr algn="ctr">
                <a:lnSpc>
                  <a:spcPts val="2659"/>
                </a:lnSpc>
                <a:spcBef>
                  <a:spcPct val="0"/>
                </a:spcBef>
              </a:pPr>
              <a:endParaRPr lang="en-US" sz="2200">
                <a:solidFill>
                  <a:srgbClr val="000000"/>
                </a:solidFill>
                <a:latin typeface="Nunito Sans"/>
                <a:ea typeface="Nunito Sans"/>
                <a:cs typeface="Nunito Sans"/>
                <a:sym typeface="Nunito Sans"/>
              </a:endParaRPr>
            </a:p>
          </p:txBody>
        </p:sp>
      </p:grpSp>
      <p:sp>
        <p:nvSpPr>
          <p:cNvPr id="10" name="Freeform 10"/>
          <p:cNvSpPr/>
          <p:nvPr/>
        </p:nvSpPr>
        <p:spPr>
          <a:xfrm>
            <a:off x="10511259" y="1028700"/>
            <a:ext cx="6748041" cy="3352800"/>
          </a:xfrm>
          <a:custGeom>
            <a:avLst/>
            <a:gdLst/>
            <a:ahLst/>
            <a:cxnLst/>
            <a:rect l="l" t="t" r="r" b="b"/>
            <a:pathLst>
              <a:path w="6748041" h="3352800">
                <a:moveTo>
                  <a:pt x="0" y="0"/>
                </a:moveTo>
                <a:lnTo>
                  <a:pt x="6748041" y="0"/>
                </a:lnTo>
                <a:lnTo>
                  <a:pt x="6748041" y="3352800"/>
                </a:lnTo>
                <a:lnTo>
                  <a:pt x="0" y="3352800"/>
                </a:lnTo>
                <a:lnTo>
                  <a:pt x="0" y="0"/>
                </a:lnTo>
                <a:close/>
              </a:path>
            </a:pathLst>
          </a:custGeom>
          <a:blipFill>
            <a:blip r:embed="rId4"/>
            <a:stretch>
              <a:fillRect/>
            </a:stretch>
          </a:blipFill>
        </p:spPr>
      </p:sp>
      <p:sp>
        <p:nvSpPr>
          <p:cNvPr id="11" name="TextBox 11"/>
          <p:cNvSpPr txBox="1"/>
          <p:nvPr/>
        </p:nvSpPr>
        <p:spPr>
          <a:xfrm>
            <a:off x="0" y="219075"/>
            <a:ext cx="10384637" cy="3133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What is a commit in Git?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5282463" y="8026486"/>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774468" y="-6236912"/>
            <a:ext cx="8424068" cy="8413538"/>
          </a:xfrm>
          <a:custGeom>
            <a:avLst/>
            <a:gdLst/>
            <a:ahLst/>
            <a:cxnLst/>
            <a:rect l="l" t="t" r="r" b="b"/>
            <a:pathLst>
              <a:path w="8424068" h="841353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0" y="2903343"/>
            <a:ext cx="14200200" cy="4386833"/>
            <a:chOff x="0" y="0"/>
            <a:chExt cx="3739970" cy="1155380"/>
          </a:xfrm>
        </p:grpSpPr>
        <p:sp>
          <p:nvSpPr>
            <p:cNvPr id="5" name="Freeform 5"/>
            <p:cNvSpPr/>
            <p:nvPr/>
          </p:nvSpPr>
          <p:spPr>
            <a:xfrm>
              <a:off x="0" y="0"/>
              <a:ext cx="3739971" cy="1155380"/>
            </a:xfrm>
            <a:custGeom>
              <a:avLst/>
              <a:gdLst/>
              <a:ahLst/>
              <a:cxnLst/>
              <a:rect l="l" t="t" r="r" b="b"/>
              <a:pathLst>
                <a:path w="3739971" h="1155380">
                  <a:moveTo>
                    <a:pt x="15266" y="0"/>
                  </a:moveTo>
                  <a:lnTo>
                    <a:pt x="3724705" y="0"/>
                  </a:lnTo>
                  <a:cubicBezTo>
                    <a:pt x="3733136" y="0"/>
                    <a:pt x="3739971" y="6835"/>
                    <a:pt x="3739971" y="15266"/>
                  </a:cubicBezTo>
                  <a:lnTo>
                    <a:pt x="3739971" y="1140114"/>
                  </a:lnTo>
                  <a:cubicBezTo>
                    <a:pt x="3739971" y="1148545"/>
                    <a:pt x="3733136" y="1155380"/>
                    <a:pt x="3724705" y="1155380"/>
                  </a:cubicBezTo>
                  <a:lnTo>
                    <a:pt x="15266" y="1155380"/>
                  </a:lnTo>
                  <a:cubicBezTo>
                    <a:pt x="6835" y="1155380"/>
                    <a:pt x="0" y="1148545"/>
                    <a:pt x="0" y="1140114"/>
                  </a:cubicBezTo>
                  <a:lnTo>
                    <a:pt x="0" y="15266"/>
                  </a:lnTo>
                  <a:cubicBezTo>
                    <a:pt x="0" y="6835"/>
                    <a:pt x="6835" y="0"/>
                    <a:pt x="15266" y="0"/>
                  </a:cubicBezTo>
                  <a:close/>
                </a:path>
              </a:pathLst>
            </a:custGeom>
            <a:solidFill>
              <a:srgbClr val="B1D4E0"/>
            </a:solidFill>
          </p:spPr>
        </p:sp>
        <p:sp>
          <p:nvSpPr>
            <p:cNvPr id="6" name="TextBox 6"/>
            <p:cNvSpPr txBox="1"/>
            <p:nvPr/>
          </p:nvSpPr>
          <p:spPr>
            <a:xfrm>
              <a:off x="0" y="-66675"/>
              <a:ext cx="3739970" cy="1222055"/>
            </a:xfrm>
            <a:prstGeom prst="rect">
              <a:avLst/>
            </a:prstGeom>
          </p:spPr>
          <p:txBody>
            <a:bodyPr lIns="50800" tIns="50800" rIns="50800" bIns="50800" rtlCol="0" anchor="ctr"/>
            <a:lstStyle/>
            <a:p>
              <a:pPr algn="just">
                <a:lnSpc>
                  <a:spcPts val="4759"/>
                </a:lnSpc>
                <a:spcBef>
                  <a:spcPct val="0"/>
                </a:spcBef>
              </a:pPr>
              <a:r>
                <a:rPr lang="en-US" sz="3399">
                  <a:solidFill>
                    <a:srgbClr val="000000"/>
                  </a:solidFill>
                  <a:latin typeface="Nunito Sans"/>
                  <a:ea typeface="Nunito Sans"/>
                  <a:cs typeface="Nunito Sans"/>
                  <a:sym typeface="Nunito Sans"/>
                </a:rPr>
                <a:t>Коміт у системі керування версіями, такій як Git, дозволяє відслідковувати зміни у файлах шляхом створення запису про зміну, який включає в себе внесені зміни до вибраних файлів. Кожен коміт містить інформацію про те, які файли були змінені, їхні відмінності від попередніх версій, та звідки були зроблені зміни. Це дозволяє не тільки відслідковувати історію змін, але й відновлювати попередні версії файлів у разі потреби.</a:t>
              </a:r>
            </a:p>
          </p:txBody>
        </p:sp>
      </p:grpSp>
      <p:sp>
        <p:nvSpPr>
          <p:cNvPr id="7" name="Freeform 7"/>
          <p:cNvSpPr/>
          <p:nvPr/>
        </p:nvSpPr>
        <p:spPr>
          <a:xfrm>
            <a:off x="11598171" y="6580833"/>
            <a:ext cx="4500085" cy="2891305"/>
          </a:xfrm>
          <a:custGeom>
            <a:avLst/>
            <a:gdLst/>
            <a:ahLst/>
            <a:cxnLst/>
            <a:rect l="l" t="t" r="r" b="b"/>
            <a:pathLst>
              <a:path w="4500085" h="2891305">
                <a:moveTo>
                  <a:pt x="0" y="0"/>
                </a:moveTo>
                <a:lnTo>
                  <a:pt x="4500085" y="0"/>
                </a:lnTo>
                <a:lnTo>
                  <a:pt x="4500085" y="2891305"/>
                </a:lnTo>
                <a:lnTo>
                  <a:pt x="0" y="2891305"/>
                </a:lnTo>
                <a:lnTo>
                  <a:pt x="0" y="0"/>
                </a:lnTo>
                <a:close/>
              </a:path>
            </a:pathLst>
          </a:custGeom>
          <a:blipFill>
            <a:blip r:embed="rId4"/>
            <a:stretch>
              <a:fillRect/>
            </a:stretch>
          </a:blipFill>
        </p:spPr>
      </p:sp>
      <p:sp>
        <p:nvSpPr>
          <p:cNvPr id="8" name="Freeform 8"/>
          <p:cNvSpPr/>
          <p:nvPr/>
        </p:nvSpPr>
        <p:spPr>
          <a:xfrm>
            <a:off x="1422810" y="6396010"/>
            <a:ext cx="7100913" cy="4065273"/>
          </a:xfrm>
          <a:custGeom>
            <a:avLst/>
            <a:gdLst/>
            <a:ahLst/>
            <a:cxnLst/>
            <a:rect l="l" t="t" r="r" b="b"/>
            <a:pathLst>
              <a:path w="7100913" h="4065273">
                <a:moveTo>
                  <a:pt x="0" y="0"/>
                </a:moveTo>
                <a:lnTo>
                  <a:pt x="7100913" y="0"/>
                </a:lnTo>
                <a:lnTo>
                  <a:pt x="7100913" y="4065273"/>
                </a:lnTo>
                <a:lnTo>
                  <a:pt x="0" y="4065273"/>
                </a:lnTo>
                <a:lnTo>
                  <a:pt x="0" y="0"/>
                </a:lnTo>
                <a:close/>
              </a:path>
            </a:pathLst>
          </a:custGeom>
          <a:blipFill>
            <a:blip r:embed="rId5"/>
            <a:stretch>
              <a:fillRect/>
            </a:stretch>
          </a:blipFill>
        </p:spPr>
      </p:sp>
      <p:sp>
        <p:nvSpPr>
          <p:cNvPr id="9" name="TextBox 9"/>
          <p:cNvSpPr txBox="1"/>
          <p:nvPr/>
        </p:nvSpPr>
        <p:spPr>
          <a:xfrm>
            <a:off x="2452141" y="296656"/>
            <a:ext cx="15835859" cy="2606688"/>
          </a:xfrm>
          <a:prstGeom prst="rect">
            <a:avLst/>
          </a:prstGeom>
        </p:spPr>
        <p:txBody>
          <a:bodyPr lIns="0" tIns="0" rIns="0" bIns="0" rtlCol="0" anchor="t">
            <a:spAutoFit/>
          </a:bodyPr>
          <a:lstStyle/>
          <a:p>
            <a:pPr algn="ctr">
              <a:lnSpc>
                <a:spcPts val="10000"/>
              </a:lnSpc>
            </a:pPr>
            <a:r>
              <a:rPr lang="en-US" sz="10000">
                <a:solidFill>
                  <a:srgbClr val="051D40"/>
                </a:solidFill>
                <a:latin typeface="Genty"/>
                <a:ea typeface="Genty"/>
                <a:cs typeface="Genty"/>
                <a:sym typeface="Genty"/>
              </a:rPr>
              <a:t>How does commit allow you to track changes in files?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1966107" y="8611375"/>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65133" y="-5798355"/>
            <a:ext cx="7766021" cy="7756313"/>
          </a:xfrm>
          <a:custGeom>
            <a:avLst/>
            <a:gdLst/>
            <a:ahLst/>
            <a:cxnLst/>
            <a:rect l="l" t="t" r="r" b="b"/>
            <a:pathLst>
              <a:path w="7766021" h="7756313">
                <a:moveTo>
                  <a:pt x="0" y="0"/>
                </a:moveTo>
                <a:lnTo>
                  <a:pt x="7766021" y="0"/>
                </a:lnTo>
                <a:lnTo>
                  <a:pt x="7766021" y="7756313"/>
                </a:lnTo>
                <a:lnTo>
                  <a:pt x="0" y="775631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3951681" y="2307820"/>
            <a:ext cx="10384637" cy="1609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Сonclusion</a:t>
            </a:r>
          </a:p>
        </p:txBody>
      </p:sp>
      <p:grpSp>
        <p:nvGrpSpPr>
          <p:cNvPr id="5" name="Group 5"/>
          <p:cNvGrpSpPr/>
          <p:nvPr/>
        </p:nvGrpSpPr>
        <p:grpSpPr>
          <a:xfrm>
            <a:off x="854083" y="4153475"/>
            <a:ext cx="5284198" cy="4044780"/>
            <a:chOff x="0" y="0"/>
            <a:chExt cx="1537717" cy="1177043"/>
          </a:xfrm>
        </p:grpSpPr>
        <p:sp>
          <p:nvSpPr>
            <p:cNvPr id="6" name="Freeform 6"/>
            <p:cNvSpPr/>
            <p:nvPr/>
          </p:nvSpPr>
          <p:spPr>
            <a:xfrm>
              <a:off x="0" y="0"/>
              <a:ext cx="1537717" cy="1177043"/>
            </a:xfrm>
            <a:custGeom>
              <a:avLst/>
              <a:gdLst/>
              <a:ahLst/>
              <a:cxnLst/>
              <a:rect l="l" t="t" r="r" b="b"/>
              <a:pathLst>
                <a:path w="1537717" h="1177043">
                  <a:moveTo>
                    <a:pt x="74720" y="0"/>
                  </a:moveTo>
                  <a:lnTo>
                    <a:pt x="1462997" y="0"/>
                  </a:lnTo>
                  <a:cubicBezTo>
                    <a:pt x="1504264" y="0"/>
                    <a:pt x="1537717" y="33454"/>
                    <a:pt x="1537717" y="74720"/>
                  </a:cubicBezTo>
                  <a:lnTo>
                    <a:pt x="1537717" y="1102322"/>
                  </a:lnTo>
                  <a:cubicBezTo>
                    <a:pt x="1537717" y="1122139"/>
                    <a:pt x="1529845" y="1141145"/>
                    <a:pt x="1515832" y="1155158"/>
                  </a:cubicBezTo>
                  <a:cubicBezTo>
                    <a:pt x="1501819" y="1169170"/>
                    <a:pt x="1482814" y="1177043"/>
                    <a:pt x="1462997" y="1177043"/>
                  </a:cubicBezTo>
                  <a:lnTo>
                    <a:pt x="74720" y="1177043"/>
                  </a:lnTo>
                  <a:cubicBezTo>
                    <a:pt x="54903" y="1177043"/>
                    <a:pt x="35898" y="1169170"/>
                    <a:pt x="21885" y="1155158"/>
                  </a:cubicBezTo>
                  <a:cubicBezTo>
                    <a:pt x="7872" y="1141145"/>
                    <a:pt x="0" y="1122139"/>
                    <a:pt x="0" y="1102322"/>
                  </a:cubicBezTo>
                  <a:lnTo>
                    <a:pt x="0" y="74720"/>
                  </a:lnTo>
                  <a:cubicBezTo>
                    <a:pt x="0" y="54903"/>
                    <a:pt x="7872" y="35898"/>
                    <a:pt x="21885" y="21885"/>
                  </a:cubicBezTo>
                  <a:cubicBezTo>
                    <a:pt x="35898" y="7872"/>
                    <a:pt x="54903" y="0"/>
                    <a:pt x="74720" y="0"/>
                  </a:cubicBezTo>
                  <a:close/>
                </a:path>
              </a:pathLst>
            </a:custGeom>
            <a:solidFill>
              <a:srgbClr val="B1D4E0"/>
            </a:solidFill>
          </p:spPr>
        </p:sp>
        <p:sp>
          <p:nvSpPr>
            <p:cNvPr id="7" name="TextBox 7"/>
            <p:cNvSpPr txBox="1"/>
            <p:nvPr/>
          </p:nvSpPr>
          <p:spPr>
            <a:xfrm>
              <a:off x="0" y="-38100"/>
              <a:ext cx="1537717" cy="1215143"/>
            </a:xfrm>
            <a:prstGeom prst="rect">
              <a:avLst/>
            </a:prstGeom>
          </p:spPr>
          <p:txBody>
            <a:bodyPr lIns="50800" tIns="50800" rIns="50800" bIns="50800" rtlCol="0" anchor="ctr"/>
            <a:lstStyle/>
            <a:p>
              <a:pPr algn="just">
                <a:lnSpc>
                  <a:spcPts val="3359"/>
                </a:lnSpc>
                <a:spcBef>
                  <a:spcPct val="0"/>
                </a:spcBef>
              </a:pPr>
              <a:r>
                <a:rPr lang="en-US" sz="2399">
                  <a:solidFill>
                    <a:srgbClr val="000000"/>
                  </a:solidFill>
                  <a:latin typeface="Nunito Sans"/>
                  <a:ea typeface="Nunito Sans"/>
                  <a:cs typeface="Nunito Sans"/>
                  <a:sym typeface="Nunito Sans"/>
                </a:rPr>
                <a:t>Git — система керування версіями, що дозволяє відслідковувати зміни в коді та працювати спільно з іншими розробниками.</a:t>
              </a:r>
            </a:p>
          </p:txBody>
        </p:sp>
      </p:grpSp>
      <p:sp>
        <p:nvSpPr>
          <p:cNvPr id="8" name="TextBox 8"/>
          <p:cNvSpPr txBox="1"/>
          <p:nvPr/>
        </p:nvSpPr>
        <p:spPr>
          <a:xfrm>
            <a:off x="1146997" y="4535793"/>
            <a:ext cx="4699349" cy="607707"/>
          </a:xfrm>
          <a:prstGeom prst="rect">
            <a:avLst/>
          </a:prstGeom>
        </p:spPr>
        <p:txBody>
          <a:bodyPr lIns="0" tIns="0" rIns="0" bIns="0" rtlCol="0" anchor="t">
            <a:spAutoFit/>
          </a:bodyPr>
          <a:lstStyle/>
          <a:p>
            <a:pPr algn="ctr">
              <a:lnSpc>
                <a:spcPts val="4525"/>
              </a:lnSpc>
            </a:pPr>
            <a:r>
              <a:rPr lang="en-US" sz="4525">
                <a:solidFill>
                  <a:srgbClr val="051D40"/>
                </a:solidFill>
                <a:latin typeface="Genty"/>
                <a:ea typeface="Genty"/>
                <a:cs typeface="Genty"/>
                <a:sym typeface="Genty"/>
              </a:rPr>
              <a:t>GIT</a:t>
            </a:r>
          </a:p>
        </p:txBody>
      </p:sp>
      <p:grpSp>
        <p:nvGrpSpPr>
          <p:cNvPr id="9" name="Group 9"/>
          <p:cNvGrpSpPr/>
          <p:nvPr/>
        </p:nvGrpSpPr>
        <p:grpSpPr>
          <a:xfrm>
            <a:off x="6503571" y="4153475"/>
            <a:ext cx="5284198" cy="4044780"/>
            <a:chOff x="0" y="0"/>
            <a:chExt cx="1537717" cy="1177043"/>
          </a:xfrm>
        </p:grpSpPr>
        <p:sp>
          <p:nvSpPr>
            <p:cNvPr id="10" name="Freeform 10"/>
            <p:cNvSpPr/>
            <p:nvPr/>
          </p:nvSpPr>
          <p:spPr>
            <a:xfrm>
              <a:off x="0" y="0"/>
              <a:ext cx="1537717" cy="1177043"/>
            </a:xfrm>
            <a:custGeom>
              <a:avLst/>
              <a:gdLst/>
              <a:ahLst/>
              <a:cxnLst/>
              <a:rect l="l" t="t" r="r" b="b"/>
              <a:pathLst>
                <a:path w="1537717" h="1177043">
                  <a:moveTo>
                    <a:pt x="74720" y="0"/>
                  </a:moveTo>
                  <a:lnTo>
                    <a:pt x="1462997" y="0"/>
                  </a:lnTo>
                  <a:cubicBezTo>
                    <a:pt x="1504264" y="0"/>
                    <a:pt x="1537717" y="33454"/>
                    <a:pt x="1537717" y="74720"/>
                  </a:cubicBezTo>
                  <a:lnTo>
                    <a:pt x="1537717" y="1102322"/>
                  </a:lnTo>
                  <a:cubicBezTo>
                    <a:pt x="1537717" y="1122139"/>
                    <a:pt x="1529845" y="1141145"/>
                    <a:pt x="1515832" y="1155158"/>
                  </a:cubicBezTo>
                  <a:cubicBezTo>
                    <a:pt x="1501819" y="1169170"/>
                    <a:pt x="1482814" y="1177043"/>
                    <a:pt x="1462997" y="1177043"/>
                  </a:cubicBezTo>
                  <a:lnTo>
                    <a:pt x="74720" y="1177043"/>
                  </a:lnTo>
                  <a:cubicBezTo>
                    <a:pt x="54903" y="1177043"/>
                    <a:pt x="35898" y="1169170"/>
                    <a:pt x="21885" y="1155158"/>
                  </a:cubicBezTo>
                  <a:cubicBezTo>
                    <a:pt x="7872" y="1141145"/>
                    <a:pt x="0" y="1122139"/>
                    <a:pt x="0" y="1102322"/>
                  </a:cubicBezTo>
                  <a:lnTo>
                    <a:pt x="0" y="74720"/>
                  </a:lnTo>
                  <a:cubicBezTo>
                    <a:pt x="0" y="54903"/>
                    <a:pt x="7872" y="35898"/>
                    <a:pt x="21885" y="21885"/>
                  </a:cubicBezTo>
                  <a:cubicBezTo>
                    <a:pt x="35898" y="7872"/>
                    <a:pt x="54903" y="0"/>
                    <a:pt x="74720" y="0"/>
                  </a:cubicBezTo>
                  <a:close/>
                </a:path>
              </a:pathLst>
            </a:custGeom>
            <a:solidFill>
              <a:srgbClr val="B1D4E0"/>
            </a:solidFill>
          </p:spPr>
        </p:sp>
        <p:sp>
          <p:nvSpPr>
            <p:cNvPr id="11" name="TextBox 11"/>
            <p:cNvSpPr txBox="1"/>
            <p:nvPr/>
          </p:nvSpPr>
          <p:spPr>
            <a:xfrm>
              <a:off x="0" y="-38100"/>
              <a:ext cx="1537717" cy="1215143"/>
            </a:xfrm>
            <a:prstGeom prst="rect">
              <a:avLst/>
            </a:prstGeom>
          </p:spPr>
          <p:txBody>
            <a:bodyPr lIns="50800" tIns="50800" rIns="50800" bIns="50800" rtlCol="0" anchor="ctr"/>
            <a:lstStyle/>
            <a:p>
              <a:pPr algn="just">
                <a:lnSpc>
                  <a:spcPts val="3359"/>
                </a:lnSpc>
                <a:spcBef>
                  <a:spcPct val="0"/>
                </a:spcBef>
              </a:pPr>
              <a:r>
                <a:rPr lang="en-US" sz="2399">
                  <a:solidFill>
                    <a:srgbClr val="000000"/>
                  </a:solidFill>
                  <a:latin typeface="Nunito Sans"/>
                  <a:ea typeface="Nunito Sans"/>
                  <a:cs typeface="Nunito Sans"/>
                  <a:sym typeface="Nunito Sans"/>
                </a:rPr>
                <a:t>GitHub — онлайн-платформа для зберігання Git-репозиторіїв, що полегшує спільну роботу над проєктами.</a:t>
              </a:r>
            </a:p>
          </p:txBody>
        </p:sp>
      </p:grpSp>
      <p:sp>
        <p:nvSpPr>
          <p:cNvPr id="12" name="TextBox 12"/>
          <p:cNvSpPr txBox="1"/>
          <p:nvPr/>
        </p:nvSpPr>
        <p:spPr>
          <a:xfrm>
            <a:off x="6795995" y="4535793"/>
            <a:ext cx="4699349" cy="607707"/>
          </a:xfrm>
          <a:prstGeom prst="rect">
            <a:avLst/>
          </a:prstGeom>
        </p:spPr>
        <p:txBody>
          <a:bodyPr lIns="0" tIns="0" rIns="0" bIns="0" rtlCol="0" anchor="t">
            <a:spAutoFit/>
          </a:bodyPr>
          <a:lstStyle/>
          <a:p>
            <a:pPr algn="ctr">
              <a:lnSpc>
                <a:spcPts val="4525"/>
              </a:lnSpc>
            </a:pPr>
            <a:r>
              <a:rPr lang="en-US" sz="4525">
                <a:solidFill>
                  <a:srgbClr val="051D40"/>
                </a:solidFill>
                <a:latin typeface="Genty"/>
                <a:ea typeface="Genty"/>
                <a:cs typeface="Genty"/>
                <a:sym typeface="Genty"/>
              </a:rPr>
              <a:t>GITHUB</a:t>
            </a:r>
          </a:p>
        </p:txBody>
      </p:sp>
      <p:grpSp>
        <p:nvGrpSpPr>
          <p:cNvPr id="13" name="Group 13"/>
          <p:cNvGrpSpPr/>
          <p:nvPr/>
        </p:nvGrpSpPr>
        <p:grpSpPr>
          <a:xfrm>
            <a:off x="12149719" y="4153475"/>
            <a:ext cx="5284198" cy="4044780"/>
            <a:chOff x="0" y="0"/>
            <a:chExt cx="1537717" cy="1177043"/>
          </a:xfrm>
        </p:grpSpPr>
        <p:sp>
          <p:nvSpPr>
            <p:cNvPr id="14" name="Freeform 14"/>
            <p:cNvSpPr/>
            <p:nvPr/>
          </p:nvSpPr>
          <p:spPr>
            <a:xfrm>
              <a:off x="0" y="0"/>
              <a:ext cx="1537717" cy="1177043"/>
            </a:xfrm>
            <a:custGeom>
              <a:avLst/>
              <a:gdLst/>
              <a:ahLst/>
              <a:cxnLst/>
              <a:rect l="l" t="t" r="r" b="b"/>
              <a:pathLst>
                <a:path w="1537717" h="1177043">
                  <a:moveTo>
                    <a:pt x="74720" y="0"/>
                  </a:moveTo>
                  <a:lnTo>
                    <a:pt x="1462997" y="0"/>
                  </a:lnTo>
                  <a:cubicBezTo>
                    <a:pt x="1504264" y="0"/>
                    <a:pt x="1537717" y="33454"/>
                    <a:pt x="1537717" y="74720"/>
                  </a:cubicBezTo>
                  <a:lnTo>
                    <a:pt x="1537717" y="1102322"/>
                  </a:lnTo>
                  <a:cubicBezTo>
                    <a:pt x="1537717" y="1122139"/>
                    <a:pt x="1529845" y="1141145"/>
                    <a:pt x="1515832" y="1155158"/>
                  </a:cubicBezTo>
                  <a:cubicBezTo>
                    <a:pt x="1501819" y="1169170"/>
                    <a:pt x="1482814" y="1177043"/>
                    <a:pt x="1462997" y="1177043"/>
                  </a:cubicBezTo>
                  <a:lnTo>
                    <a:pt x="74720" y="1177043"/>
                  </a:lnTo>
                  <a:cubicBezTo>
                    <a:pt x="54903" y="1177043"/>
                    <a:pt x="35898" y="1169170"/>
                    <a:pt x="21885" y="1155158"/>
                  </a:cubicBezTo>
                  <a:cubicBezTo>
                    <a:pt x="7872" y="1141145"/>
                    <a:pt x="0" y="1122139"/>
                    <a:pt x="0" y="1102322"/>
                  </a:cubicBezTo>
                  <a:lnTo>
                    <a:pt x="0" y="74720"/>
                  </a:lnTo>
                  <a:cubicBezTo>
                    <a:pt x="0" y="54903"/>
                    <a:pt x="7872" y="35898"/>
                    <a:pt x="21885" y="21885"/>
                  </a:cubicBezTo>
                  <a:cubicBezTo>
                    <a:pt x="35898" y="7872"/>
                    <a:pt x="54903" y="0"/>
                    <a:pt x="74720" y="0"/>
                  </a:cubicBezTo>
                  <a:close/>
                </a:path>
              </a:pathLst>
            </a:custGeom>
            <a:solidFill>
              <a:srgbClr val="B1D4E0"/>
            </a:solidFill>
          </p:spPr>
        </p:sp>
        <p:sp>
          <p:nvSpPr>
            <p:cNvPr id="15" name="TextBox 15"/>
            <p:cNvSpPr txBox="1"/>
            <p:nvPr/>
          </p:nvSpPr>
          <p:spPr>
            <a:xfrm>
              <a:off x="0" y="-38100"/>
              <a:ext cx="1537717" cy="1215143"/>
            </a:xfrm>
            <a:prstGeom prst="rect">
              <a:avLst/>
            </a:prstGeom>
          </p:spPr>
          <p:txBody>
            <a:bodyPr lIns="50800" tIns="50800" rIns="50800" bIns="50800" rtlCol="0" anchor="ctr"/>
            <a:lstStyle/>
            <a:p>
              <a:pPr algn="just">
                <a:lnSpc>
                  <a:spcPts val="3359"/>
                </a:lnSpc>
                <a:spcBef>
                  <a:spcPct val="0"/>
                </a:spcBef>
              </a:pPr>
              <a:r>
                <a:rPr lang="en-US" sz="2399">
                  <a:solidFill>
                    <a:srgbClr val="000000"/>
                  </a:solidFill>
                  <a:latin typeface="Nunito Sans"/>
                  <a:ea typeface="Nunito Sans"/>
                  <a:cs typeface="Nunito Sans"/>
                  <a:sym typeface="Nunito Sans"/>
                </a:rPr>
                <a:t>Коміт — фіксація змін у Git, яка створює "знімок" стану файлів, дозволяючи відслідковувати історію проєкту.</a:t>
              </a:r>
            </a:p>
          </p:txBody>
        </p:sp>
      </p:grpSp>
      <p:sp>
        <p:nvSpPr>
          <p:cNvPr id="16" name="TextBox 16"/>
          <p:cNvSpPr txBox="1"/>
          <p:nvPr/>
        </p:nvSpPr>
        <p:spPr>
          <a:xfrm>
            <a:off x="12442143" y="4535793"/>
            <a:ext cx="4699349" cy="607707"/>
          </a:xfrm>
          <a:prstGeom prst="rect">
            <a:avLst/>
          </a:prstGeom>
        </p:spPr>
        <p:txBody>
          <a:bodyPr lIns="0" tIns="0" rIns="0" bIns="0" rtlCol="0" anchor="t">
            <a:spAutoFit/>
          </a:bodyPr>
          <a:lstStyle/>
          <a:p>
            <a:pPr algn="ctr">
              <a:lnSpc>
                <a:spcPts val="4525"/>
              </a:lnSpc>
            </a:pPr>
            <a:r>
              <a:rPr lang="en-US" sz="4525">
                <a:solidFill>
                  <a:srgbClr val="051D40"/>
                </a:solidFill>
                <a:latin typeface="Genty"/>
                <a:ea typeface="Genty"/>
                <a:cs typeface="Genty"/>
                <a:sym typeface="Genty"/>
              </a:rPr>
              <a:t>COMMIT</a:t>
            </a:r>
          </a:p>
        </p:txBody>
      </p:sp>
      <p:sp>
        <p:nvSpPr>
          <p:cNvPr id="17" name="TextBox 17"/>
          <p:cNvSpPr txBox="1"/>
          <p:nvPr/>
        </p:nvSpPr>
        <p:spPr>
          <a:xfrm>
            <a:off x="671439" y="8674505"/>
            <a:ext cx="5649487" cy="1180465"/>
          </a:xfrm>
          <a:prstGeom prst="rect">
            <a:avLst/>
          </a:prstGeom>
        </p:spPr>
        <p:txBody>
          <a:bodyPr lIns="0" tIns="0" rIns="0" bIns="0" rtlCol="0" anchor="t">
            <a:spAutoFit/>
          </a:bodyPr>
          <a:lstStyle/>
          <a:p>
            <a:pPr algn="ctr">
              <a:lnSpc>
                <a:spcPts val="4759"/>
              </a:lnSpc>
            </a:pPr>
            <a:r>
              <a:rPr lang="en-US" sz="3399">
                <a:solidFill>
                  <a:srgbClr val="051D40"/>
                </a:solidFill>
                <a:latin typeface="Nunito Sans"/>
                <a:ea typeface="Nunito Sans"/>
                <a:cs typeface="Nunito Sans"/>
                <a:sym typeface="Nunito Sans"/>
              </a:rPr>
              <a:t>P.S. Дуже класно та цікаво працювати разом!</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TextBox 2"/>
          <p:cNvSpPr txBox="1"/>
          <p:nvPr/>
        </p:nvSpPr>
        <p:spPr>
          <a:xfrm>
            <a:off x="1693392" y="1943100"/>
            <a:ext cx="15506700" cy="1538883"/>
          </a:xfrm>
          <a:prstGeom prst="rect">
            <a:avLst/>
          </a:prstGeom>
        </p:spPr>
        <p:txBody>
          <a:bodyPr wrap="square" lIns="0" tIns="0" rIns="0" bIns="0" rtlCol="0" anchor="t">
            <a:spAutoFit/>
          </a:bodyPr>
          <a:lstStyle/>
          <a:p>
            <a:pPr algn="l">
              <a:lnSpc>
                <a:spcPts val="6020"/>
              </a:lnSpc>
            </a:pPr>
            <a:r>
              <a:rPr lang="en-US" sz="4300" u="sng" dirty="0">
                <a:solidFill>
                  <a:srgbClr val="000000"/>
                </a:solidFill>
                <a:latin typeface="Nunito Sans"/>
                <a:ea typeface="Nunito Sans"/>
                <a:cs typeface="Nunito Sans"/>
                <a:sym typeface="Nunito Sans"/>
                <a:hlinkClick r:id="rId2" tooltip="https://dan-it.com.ua/uk/blog/instrukcija-git-dlja-novachkiv-shho-ce-take-jak-vin-pracjuie-ta-jaki-ie-osnovni-komandi/"/>
              </a:rPr>
              <a:t>https://dan-it.com.ua/uk/blog/instrukcija-git-dlja-novachkiv-shho-ce-take-jak-vin-pracjuie-ta-jaki-ie-osnovni-komandi/</a:t>
            </a:r>
          </a:p>
        </p:txBody>
      </p:sp>
      <p:sp>
        <p:nvSpPr>
          <p:cNvPr id="3" name="TextBox 3"/>
          <p:cNvSpPr txBox="1"/>
          <p:nvPr/>
        </p:nvSpPr>
        <p:spPr>
          <a:xfrm>
            <a:off x="6096000" y="0"/>
            <a:ext cx="5169767" cy="2359620"/>
          </a:xfrm>
          <a:prstGeom prst="rect">
            <a:avLst/>
          </a:prstGeom>
        </p:spPr>
        <p:txBody>
          <a:bodyPr wrap="square" lIns="0" tIns="0" rIns="0" bIns="0" rtlCol="0" anchor="t">
            <a:spAutoFit/>
          </a:bodyPr>
          <a:lstStyle/>
          <a:p>
            <a:pPr algn="ctr">
              <a:lnSpc>
                <a:spcPts val="18358"/>
              </a:lnSpc>
            </a:pPr>
            <a:r>
              <a:rPr lang="en-US" sz="13112" dirty="0">
                <a:solidFill>
                  <a:srgbClr val="000000"/>
                </a:solidFill>
                <a:latin typeface="Genty"/>
                <a:ea typeface="Genty"/>
                <a:cs typeface="Genty"/>
                <a:sym typeface="Genty"/>
              </a:rPr>
              <a:t>Source</a:t>
            </a:r>
          </a:p>
        </p:txBody>
      </p:sp>
      <p:sp>
        <p:nvSpPr>
          <p:cNvPr id="4" name="Freeform 4"/>
          <p:cNvSpPr/>
          <p:nvPr/>
        </p:nvSpPr>
        <p:spPr>
          <a:xfrm rot="-1386033">
            <a:off x="15607429" y="8230592"/>
            <a:ext cx="7860655" cy="7850830"/>
          </a:xfrm>
          <a:custGeom>
            <a:avLst/>
            <a:gdLst/>
            <a:ahLst/>
            <a:cxnLst/>
            <a:rect l="l" t="t" r="r" b="b"/>
            <a:pathLst>
              <a:path w="7860655" h="7850830">
                <a:moveTo>
                  <a:pt x="0" y="0"/>
                </a:moveTo>
                <a:lnTo>
                  <a:pt x="7860656" y="0"/>
                </a:lnTo>
                <a:lnTo>
                  <a:pt x="7860656" y="7850829"/>
                </a:lnTo>
                <a:lnTo>
                  <a:pt x="0" y="785082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6766771" y="646933"/>
            <a:ext cx="8424068" cy="8413538"/>
          </a:xfrm>
          <a:custGeom>
            <a:avLst/>
            <a:gdLst/>
            <a:ahLst/>
            <a:cxnLst/>
            <a:rect l="l" t="t" r="r" b="b"/>
            <a:pathLst>
              <a:path w="8424068" h="8413538">
                <a:moveTo>
                  <a:pt x="0" y="0"/>
                </a:moveTo>
                <a:lnTo>
                  <a:pt x="8424069" y="0"/>
                </a:lnTo>
                <a:lnTo>
                  <a:pt x="8424069" y="8413538"/>
                </a:lnTo>
                <a:lnTo>
                  <a:pt x="0" y="841353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692</Words>
  <Application>Microsoft Office PowerPoint</Application>
  <PresentationFormat>Произвольный</PresentationFormat>
  <Paragraphs>31</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Calibri</vt:lpstr>
      <vt:lpstr>Genty</vt:lpstr>
      <vt:lpstr>Nunito Sans Italics</vt:lpstr>
      <vt:lpstr>Arial</vt:lpstr>
      <vt:lpstr>Nunito Sans</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Docs to Decks – презентація</dc:title>
  <cp:lastModifiedBy>Тимофій Бережний</cp:lastModifiedBy>
  <cp:revision>2</cp:revision>
  <dcterms:created xsi:type="dcterms:W3CDTF">2006-08-16T00:00:00Z</dcterms:created>
  <dcterms:modified xsi:type="dcterms:W3CDTF">2024-09-13T18:51:32Z</dcterms:modified>
  <dc:identifier>DAGQNI7YpXU</dc:identifier>
</cp:coreProperties>
</file>