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4" r:id="rId2"/>
    <p:sldId id="258" r:id="rId3"/>
    <p:sldId id="259" r:id="rId4"/>
    <p:sldId id="261" r:id="rId5"/>
    <p:sldId id="262" r:id="rId6"/>
    <p:sldId id="266" r:id="rId7"/>
    <p:sldId id="267" r:id="rId8"/>
    <p:sldId id="268" r:id="rId9"/>
    <p:sldId id="269" r:id="rId10"/>
    <p:sldId id="270" r:id="rId11"/>
    <p:sldId id="278" r:id="rId12"/>
    <p:sldId id="276" r:id="rId13"/>
    <p:sldId id="277" r:id="rId14"/>
    <p:sldId id="273" r:id="rId15"/>
    <p:sldId id="274" r:id="rId16"/>
    <p:sldId id="275" r:id="rId17"/>
    <p:sldId id="279" r:id="rId18"/>
    <p:sldId id="260" r:id="rId19"/>
    <p:sldId id="263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A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10" autoAdjust="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EB36AA-56EE-4896-8021-6930FDA4CF57}" type="datetimeFigureOut">
              <a:rPr lang="ru-RU" smtClean="0"/>
              <a:t>17.02.2022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3273B-DB61-4505-856E-3C53F58BF5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74776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C73F4-9AC2-4E83-B75D-D64EFC32D734}" type="datetimeFigureOut">
              <a:rPr lang="ru-RU" smtClean="0"/>
              <a:t>17.02.2022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21F68-F536-425C-BF1E-DD1B374FB3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94761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21F68-F536-425C-BF1E-DD1B374FB33E}" type="slidenum">
              <a:rPr lang="ru-RU" smtClean="0"/>
              <a:t>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895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B21F68-F536-425C-BF1E-DD1B374FB33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7720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5"/>
          <a:stretch/>
        </p:blipFill>
        <p:spPr>
          <a:xfrm>
            <a:off x="716612" y="306326"/>
            <a:ext cx="11091297" cy="62388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4" name="Прямоугольник 13"/>
          <p:cNvSpPr/>
          <p:nvPr userDrawn="1"/>
        </p:nvSpPr>
        <p:spPr>
          <a:xfrm>
            <a:off x="5774506" y="306326"/>
            <a:ext cx="6033403" cy="6238854"/>
          </a:xfrm>
          <a:prstGeom prst="rect">
            <a:avLst/>
          </a:prstGeom>
          <a:solidFill>
            <a:srgbClr val="E6E6E6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391887" y="306326"/>
            <a:ext cx="5382619" cy="6252542"/>
          </a:xfrm>
          <a:prstGeom prst="rect">
            <a:avLst/>
          </a:prstGeom>
          <a:gradFill>
            <a:gsLst>
              <a:gs pos="0">
                <a:srgbClr val="27A530"/>
              </a:gs>
              <a:gs pos="67000">
                <a:srgbClr val="15ADD6"/>
              </a:gs>
              <a:gs pos="46000">
                <a:srgbClr val="99CE68"/>
              </a:gs>
              <a:gs pos="27000">
                <a:srgbClr val="EAE225"/>
              </a:gs>
              <a:gs pos="92000">
                <a:srgbClr val="2589CA"/>
              </a:gs>
            </a:gsLst>
            <a:lin ang="19200000" scaled="0"/>
          </a:gradFill>
          <a:ln w="587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xmlns="" id="{CBC5F2EB-A7EF-7341-95C5-1D35103D9A8D}"/>
              </a:ext>
            </a:extLst>
          </p:cNvPr>
          <p:cNvSpPr/>
          <p:nvPr userDrawn="1"/>
        </p:nvSpPr>
        <p:spPr>
          <a:xfrm>
            <a:off x="8928100" y="6104068"/>
            <a:ext cx="2879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Проект ПЕРЕЗАПУСК</a:t>
            </a:r>
            <a:endParaRPr lang="ru-RU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6706" y="3048714"/>
            <a:ext cx="5257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19" name="Заголовок 1"/>
          <p:cNvSpPr>
            <a:spLocks noGrp="1"/>
          </p:cNvSpPr>
          <p:nvPr>
            <p:ph type="ctrTitle"/>
          </p:nvPr>
        </p:nvSpPr>
        <p:spPr>
          <a:xfrm>
            <a:off x="516706" y="1366982"/>
            <a:ext cx="5257800" cy="16099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pic>
        <p:nvPicPr>
          <p:cNvPr id="5" name="Рисунок 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79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6" name="Рисунок 15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7" name="Рисунок 16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8" name="Рисунок 17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9" name="Рисунок 18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1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44839"/>
          </a:xfrm>
        </p:spPr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1650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54453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1650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754453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315363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7804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1505527"/>
            <a:ext cx="6172200" cy="5037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505527"/>
            <a:ext cx="3932237" cy="50377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 flipV="1">
            <a:off x="4977606" y="1505527"/>
            <a:ext cx="794" cy="5037713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pic>
        <p:nvPicPr>
          <p:cNvPr id="4" name="Рисунок 3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1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2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7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29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6" r:id="rId5"/>
    <p:sldLayoutId id="2147483655" r:id="rId6"/>
    <p:sldLayoutId id="2147483654" r:id="rId7"/>
    <p:sldLayoutId id="2147483649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1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wmf"/><Relationship Id="rId20" Type="http://schemas.openxmlformats.org/officeDocument/2006/relationships/image" Target="../media/image12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5.png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image" Target="../media/image14.png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9.wmf"/><Relationship Id="rId22" Type="http://schemas.openxmlformats.org/officeDocument/2006/relationships/image" Target="../media/image13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1"/>
          <p:cNvSpPr txBox="1">
            <a:spLocks/>
          </p:cNvSpPr>
          <p:nvPr/>
        </p:nvSpPr>
        <p:spPr>
          <a:xfrm>
            <a:off x="637308" y="3048714"/>
            <a:ext cx="5137197" cy="1578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Мадумаров Александр Асхатович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Заголовок 2"/>
          <p:cNvSpPr txBox="1">
            <a:spLocks/>
          </p:cNvSpPr>
          <p:nvPr/>
        </p:nvSpPr>
        <p:spPr>
          <a:xfrm>
            <a:off x="669635" y="1873030"/>
            <a:ext cx="5072542" cy="9698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2BA63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</a:rPr>
              <a:t>Индивидуальный проект</a:t>
            </a:r>
            <a:endParaRPr lang="ru-RU" sz="2400" b="1" dirty="0">
              <a:solidFill>
                <a:schemeClr val="tx1">
                  <a:lumMod val="95000"/>
                  <a:lumOff val="5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8" name="Текст 1"/>
          <p:cNvSpPr txBox="1">
            <a:spLocks/>
          </p:cNvSpPr>
          <p:nvPr/>
        </p:nvSpPr>
        <p:spPr>
          <a:xfrm>
            <a:off x="701964" y="6008969"/>
            <a:ext cx="5072542" cy="474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chemeClr val="tx1"/>
                </a:solidFill>
                <a:latin typeface="+mj-lt"/>
              </a:rPr>
              <a:t>февраль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’2</a:t>
            </a:r>
            <a:r>
              <a:rPr lang="ru-RU" dirty="0" smtClean="0">
                <a:solidFill>
                  <a:schemeClr val="tx1"/>
                </a:solidFill>
                <a:latin typeface="+mj-lt"/>
              </a:rPr>
              <a:t>2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04698" y="5747359"/>
            <a:ext cx="3318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Школа </a:t>
            </a:r>
            <a:r>
              <a:rPr lang="en-US" sz="2800" dirty="0" smtClean="0"/>
              <a:t>Data Engineer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2635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Группы процессов</a:t>
            </a:r>
            <a:r>
              <a:rPr lang="en-GB" dirty="0"/>
              <a:t> </a:t>
            </a:r>
            <a:r>
              <a:rPr lang="en-GB" dirty="0" err="1" smtClean="0"/>
              <a:t>CheckData</a:t>
            </a:r>
            <a:r>
              <a:rPr lang="ru-RU" dirty="0" smtClean="0"/>
              <a:t> </a:t>
            </a:r>
            <a:r>
              <a:rPr lang="ru-RU" dirty="0"/>
              <a:t>и </a:t>
            </a:r>
            <a:r>
              <a:rPr lang="en-GB" dirty="0" err="1"/>
              <a:t>CreateReport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2468958"/>
            <a:ext cx="38086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Группы процессов</a:t>
            </a:r>
            <a:r>
              <a:rPr lang="en-GB" dirty="0" smtClean="0"/>
              <a:t> </a:t>
            </a:r>
            <a:r>
              <a:rPr lang="en-GB" dirty="0" err="1"/>
              <a:t>checkData</a:t>
            </a:r>
            <a:r>
              <a:rPr lang="ru-RU" dirty="0" smtClean="0"/>
              <a:t> и </a:t>
            </a:r>
            <a:r>
              <a:rPr lang="en-GB" dirty="0" err="1"/>
              <a:t>CreateReport</a:t>
            </a:r>
            <a:r>
              <a:rPr lang="ru-RU" dirty="0" smtClean="0"/>
              <a:t> представляют собой процессы, запускающие ранее сгенерированные функции: проверку условия для внешних ключей и формирование отчета.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255" y="1665723"/>
            <a:ext cx="6624544" cy="363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11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Группы процессов</a:t>
            </a:r>
            <a:r>
              <a:rPr lang="en-GB" dirty="0"/>
              <a:t> </a:t>
            </a:r>
            <a:r>
              <a:rPr lang="en-GB" dirty="0" err="1" smtClean="0"/>
              <a:t>Kibana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195840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Группы процессов</a:t>
            </a:r>
            <a:r>
              <a:rPr lang="en-GB" dirty="0" smtClean="0"/>
              <a:t> </a:t>
            </a:r>
            <a:r>
              <a:rPr lang="en-GB" dirty="0" err="1" smtClean="0"/>
              <a:t>Kibana</a:t>
            </a:r>
            <a:r>
              <a:rPr lang="en-GB" dirty="0"/>
              <a:t> </a:t>
            </a:r>
            <a:r>
              <a:rPr lang="ru-RU" dirty="0" smtClean="0"/>
              <a:t>запускает скрипт </a:t>
            </a:r>
            <a:r>
              <a:rPr lang="en-GB" dirty="0"/>
              <a:t>Python </a:t>
            </a:r>
            <a:r>
              <a:rPr lang="en-GB" dirty="0" smtClean="0"/>
              <a:t>index_clear.py </a:t>
            </a:r>
            <a:r>
              <a:rPr lang="ru-RU" dirty="0" smtClean="0"/>
              <a:t>для очистки старых данных,</a:t>
            </a:r>
            <a:r>
              <a:rPr lang="en-GB" dirty="0" smtClean="0"/>
              <a:t> </a:t>
            </a:r>
            <a:r>
              <a:rPr lang="ru-RU" dirty="0" smtClean="0"/>
              <a:t>создает запрос в базу данных, полученные данные переводятся в </a:t>
            </a:r>
            <a:r>
              <a:rPr lang="en-GB" dirty="0" err="1" smtClean="0"/>
              <a:t>Json</a:t>
            </a:r>
            <a:r>
              <a:rPr lang="en-GB" dirty="0" smtClean="0"/>
              <a:t> </a:t>
            </a:r>
            <a:r>
              <a:rPr lang="ru-RU" dirty="0" smtClean="0"/>
              <a:t>и делятся на части, после чего происходит загрузка в </a:t>
            </a:r>
            <a:r>
              <a:rPr lang="en-GB" dirty="0" err="1" smtClean="0"/>
              <a:t>ElasticSearch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072" y="2116257"/>
            <a:ext cx="6874625" cy="474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8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Проверка записываемых данных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537932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Проверка данных проходит в два этапа. На первом этапе при вставке данных в </a:t>
            </a:r>
            <a:r>
              <a:rPr lang="en-GB" dirty="0" smtClean="0"/>
              <a:t>SQL </a:t>
            </a:r>
            <a:r>
              <a:rPr lang="ru-RU" dirty="0" smtClean="0"/>
              <a:t>запросе проверяются стандартные величины такие как: номер карты, номер аккаунта, номер телефона.</a:t>
            </a:r>
            <a:r>
              <a:rPr lang="en-GB" dirty="0" smtClean="0"/>
              <a:t> </a:t>
            </a:r>
            <a:r>
              <a:rPr lang="ru-RU" dirty="0" smtClean="0"/>
              <a:t>Идет проверка на соответствие длине и состоят ли они из чисел.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423" y="2881594"/>
            <a:ext cx="9972978" cy="218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11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Проверка записываемых данных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537932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На втором этапе после вставки данных функция </a:t>
            </a:r>
            <a:r>
              <a:rPr lang="en-GB" dirty="0" err="1" smtClean="0"/>
              <a:t>check_data</a:t>
            </a:r>
            <a:r>
              <a:rPr lang="ru-RU" dirty="0" smtClean="0"/>
              <a:t> делает проверку всех внешних ключей на наличие их в ответных таблицах и вносит данные о проверке в таблицу </a:t>
            </a:r>
            <a:r>
              <a:rPr lang="en-GB" dirty="0" smtClean="0"/>
              <a:t>logs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477" y="2529863"/>
            <a:ext cx="5360323" cy="356284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29863"/>
            <a:ext cx="4957294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9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Построение отчета </a:t>
            </a:r>
            <a:r>
              <a:rPr lang="en-GB" dirty="0" smtClean="0"/>
              <a:t>Report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256481" y="1272129"/>
            <a:ext cx="591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Совершение операции в разных городах в течение 1 часа.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990" y="1795990"/>
            <a:ext cx="7529931" cy="474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51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Построение отчета </a:t>
            </a:r>
            <a:r>
              <a:rPr lang="en-GB" dirty="0" smtClean="0"/>
              <a:t>Report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852614" y="1213940"/>
            <a:ext cx="2486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Попытка подбора сумм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964" y="1679612"/>
            <a:ext cx="6572069" cy="501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43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Построение отчета </a:t>
            </a:r>
            <a:r>
              <a:rPr lang="en-GB" dirty="0" smtClean="0"/>
              <a:t>Report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302252" y="1264099"/>
            <a:ext cx="5587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Результат</a:t>
            </a:r>
            <a:r>
              <a:rPr lang="en-GB" dirty="0" smtClean="0"/>
              <a:t>:</a:t>
            </a:r>
            <a:r>
              <a:rPr lang="en-US" dirty="0"/>
              <a:t> </a:t>
            </a:r>
            <a:r>
              <a:rPr lang="ru-RU" dirty="0" smtClean="0"/>
              <a:t>Всего найдена 61 мошенническая операция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541" y="1762740"/>
            <a:ext cx="6200915" cy="485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5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Визуализация данных </a:t>
            </a:r>
            <a:r>
              <a:rPr lang="ru-RU" dirty="0" smtClean="0"/>
              <a:t>в </a:t>
            </a:r>
            <a:r>
              <a:rPr lang="en-GB" dirty="0" err="1"/>
              <a:t>Kibana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304" y="1258634"/>
            <a:ext cx="7277391" cy="559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0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55889"/>
            <a:ext cx="10515600" cy="752475"/>
          </a:xfrm>
        </p:spPr>
        <p:txBody>
          <a:bodyPr/>
          <a:lstStyle/>
          <a:p>
            <a:r>
              <a:rPr lang="ru-RU" dirty="0" smtClean="0"/>
              <a:t>Используемые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Apache</a:t>
            </a:r>
            <a:r>
              <a:rPr lang="ru-RU" dirty="0" smtClean="0"/>
              <a:t> </a:t>
            </a:r>
            <a:r>
              <a:rPr lang="en-GB" dirty="0"/>
              <a:t>NIFI</a:t>
            </a:r>
            <a:r>
              <a:rPr lang="ru-RU" dirty="0"/>
              <a:t> </a:t>
            </a:r>
            <a:endParaRPr lang="en-GB" dirty="0" smtClean="0"/>
          </a:p>
          <a:p>
            <a:r>
              <a:rPr lang="en-GB" dirty="0" smtClean="0"/>
              <a:t>Python</a:t>
            </a:r>
            <a:endParaRPr lang="ru-RU" dirty="0" smtClean="0"/>
          </a:p>
          <a:p>
            <a:r>
              <a:rPr lang="en-GB" dirty="0" err="1" smtClean="0"/>
              <a:t>Elasticsearch</a:t>
            </a:r>
            <a:endParaRPr lang="en-GB" dirty="0" smtClean="0"/>
          </a:p>
          <a:p>
            <a:r>
              <a:rPr lang="en-GB" dirty="0" err="1"/>
              <a:t>Kibana</a:t>
            </a:r>
            <a:endParaRPr lang="en-GB" dirty="0" smtClean="0"/>
          </a:p>
          <a:p>
            <a:r>
              <a:rPr lang="ru-RU" dirty="0" smtClean="0"/>
              <a:t>Оконные </a:t>
            </a:r>
            <a:r>
              <a:rPr lang="ru-RU" dirty="0"/>
              <a:t>функции</a:t>
            </a:r>
          </a:p>
          <a:p>
            <a:r>
              <a:rPr lang="ru-RU" dirty="0"/>
              <a:t>Аналитические </a:t>
            </a:r>
            <a:r>
              <a:rPr lang="ru-RU" dirty="0" smtClean="0"/>
              <a:t>функции</a:t>
            </a:r>
            <a:endParaRPr lang="en-GB" dirty="0" smtClean="0"/>
          </a:p>
          <a:p>
            <a:r>
              <a:rPr lang="ru-RU" dirty="0" err="1" smtClean="0"/>
              <a:t>Партицирование</a:t>
            </a:r>
            <a:endParaRPr lang="ru-RU" dirty="0" smtClean="0"/>
          </a:p>
          <a:p>
            <a:r>
              <a:rPr lang="en-GB" dirty="0" smtClean="0"/>
              <a:t>REFERENCES</a:t>
            </a:r>
          </a:p>
          <a:p>
            <a:r>
              <a:rPr lang="ru-RU" dirty="0"/>
              <a:t>Общие табличные выражения (</a:t>
            </a:r>
            <a:r>
              <a:rPr lang="en-GB" dirty="0"/>
              <a:t>CTE)</a:t>
            </a:r>
            <a:endParaRPr lang="ru-RU" dirty="0"/>
          </a:p>
          <a:p>
            <a:r>
              <a:rPr lang="ru-RU" dirty="0" err="1"/>
              <a:t>Констрейнты</a:t>
            </a:r>
            <a:endParaRPr lang="en-US" dirty="0"/>
          </a:p>
          <a:p>
            <a:r>
              <a:rPr lang="en-US" dirty="0" err="1"/>
              <a:t>GreenPlum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0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0796" y="2440549"/>
            <a:ext cx="91900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 smtClean="0">
                <a:solidFill>
                  <a:srgbClr val="2BA630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90794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себе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3152" y="1569704"/>
            <a:ext cx="7949184" cy="4351338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>
                <a:cs typeface="Times New Roman" panose="02020603050405020304" pitchFamily="18" charset="0"/>
              </a:rPr>
              <a:t>Мадумаров Александр Асхатович</a:t>
            </a:r>
          </a:p>
          <a:p>
            <a:r>
              <a:rPr lang="ru-RU" dirty="0" smtClean="0">
                <a:cs typeface="Times New Roman" panose="02020603050405020304" pitchFamily="18" charset="0"/>
              </a:rPr>
              <a:t>Москва</a:t>
            </a:r>
          </a:p>
          <a:p>
            <a:r>
              <a:rPr lang="ru-RU" dirty="0" smtClean="0">
                <a:cs typeface="Times New Roman" panose="02020603050405020304" pitchFamily="18" charset="0"/>
              </a:rPr>
              <a:t>К переезду готов</a:t>
            </a:r>
          </a:p>
          <a:p>
            <a:r>
              <a:rPr lang="ru-RU" dirty="0" smtClean="0">
                <a:cs typeface="Times New Roman" panose="02020603050405020304" pitchFamily="18" charset="0"/>
              </a:rPr>
              <a:t>Образование</a:t>
            </a:r>
            <a:r>
              <a:rPr lang="en-US" dirty="0" smtClean="0">
                <a:cs typeface="Times New Roman" panose="02020603050405020304" pitchFamily="18" charset="0"/>
              </a:rPr>
              <a:t>:</a:t>
            </a:r>
            <a:r>
              <a:rPr lang="ru-RU" dirty="0" smtClean="0">
                <a:cs typeface="Times New Roman" panose="02020603050405020304" pitchFamily="18" charset="0"/>
              </a:rPr>
              <a:t> 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Смоленский государственный университет</a:t>
            </a:r>
            <a:r>
              <a:rPr lang="ru-RU" dirty="0" smtClean="0">
                <a:cs typeface="Times New Roman" panose="02020603050405020304" pitchFamily="18" charset="0"/>
              </a:rPr>
              <a:t>, </a:t>
            </a:r>
            <a:r>
              <a:rPr lang="ru-RU" dirty="0"/>
              <a:t>Физико-математический, Прикладная математика и информатика</a:t>
            </a:r>
            <a:r>
              <a:rPr lang="ru-RU" dirty="0" smtClean="0">
                <a:cs typeface="Times New Roman" panose="02020603050405020304" pitchFamily="18" charset="0"/>
              </a:rPr>
              <a:t>, </a:t>
            </a:r>
            <a:r>
              <a:rPr lang="en-GB" dirty="0" smtClean="0">
                <a:cs typeface="Times New Roman" panose="02020603050405020304" pitchFamily="18" charset="0"/>
              </a:rPr>
              <a:t>2018</a:t>
            </a:r>
            <a:r>
              <a:rPr lang="ru-RU" dirty="0" smtClean="0">
                <a:cs typeface="Times New Roman" panose="02020603050405020304" pitchFamily="18" charset="0"/>
              </a:rPr>
              <a:t>.</a:t>
            </a:r>
          </a:p>
          <a:p>
            <a:r>
              <a:rPr lang="ru-RU" dirty="0" smtClean="0">
                <a:cs typeface="Times New Roman" panose="02020603050405020304" pitchFamily="18" charset="0"/>
              </a:rPr>
              <a:t>Руководитель проектов по обслуживанию СКС, ВКС, АРМ, Оргтехники. </a:t>
            </a:r>
          </a:p>
          <a:p>
            <a:r>
              <a:rPr lang="ru-RU" dirty="0"/>
              <a:t>Заключение, сопровождение, завершение государственных контрактов в </a:t>
            </a:r>
            <a:r>
              <a:rPr lang="ru-RU" dirty="0" err="1"/>
              <a:t>it</a:t>
            </a:r>
            <a:r>
              <a:rPr lang="ru-RU" dirty="0"/>
              <a:t> </a:t>
            </a:r>
            <a:r>
              <a:rPr lang="ru-RU" dirty="0" smtClean="0"/>
              <a:t>– сфере</a:t>
            </a:r>
          </a:p>
          <a:p>
            <a:r>
              <a:rPr lang="ru-RU" dirty="0" smtClean="0">
                <a:cs typeface="Times New Roman" panose="02020603050405020304" pitchFamily="18" charset="0"/>
              </a:rPr>
              <a:t>+7 977 339 96 81	</a:t>
            </a:r>
            <a:endParaRPr lang="en-US" dirty="0">
              <a:cs typeface="Times New Roman" panose="02020603050405020304" pitchFamily="18" charset="0"/>
            </a:endParaRPr>
          </a:p>
          <a:p>
            <a:r>
              <a:rPr lang="en-GB" dirty="0" smtClean="0">
                <a:cs typeface="Times New Roman" panose="02020603050405020304" pitchFamily="18" charset="0"/>
              </a:rPr>
              <a:t>Teran45@yandex.ru</a:t>
            </a:r>
            <a:endParaRPr lang="en-US" dirty="0" smtClean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69704"/>
            <a:ext cx="2552336" cy="340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44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ходе выполнения проекта был разработан </a:t>
            </a:r>
            <a:r>
              <a:rPr lang="en-GB" dirty="0" smtClean="0"/>
              <a:t>ETL </a:t>
            </a:r>
            <a:r>
              <a:rPr lang="ru-RU" dirty="0" smtClean="0"/>
              <a:t>процесс, базирующийся на масштабируемой системе для потоковой обработки данных в real-time </a:t>
            </a:r>
            <a:r>
              <a:rPr lang="en-GB" dirty="0" smtClean="0"/>
              <a:t>Apache</a:t>
            </a:r>
            <a:r>
              <a:rPr lang="ru-RU" dirty="0" smtClean="0"/>
              <a:t> </a:t>
            </a:r>
            <a:r>
              <a:rPr lang="en-GB" dirty="0" smtClean="0"/>
              <a:t>NIFI</a:t>
            </a:r>
            <a:r>
              <a:rPr lang="ru-RU" dirty="0" smtClean="0"/>
              <a:t>, конечным результатом которого стала подготовка витрины данных </a:t>
            </a:r>
            <a:r>
              <a:rPr lang="en-GB" dirty="0" smtClean="0"/>
              <a:t>Report</a:t>
            </a:r>
            <a:r>
              <a:rPr lang="ru-RU" dirty="0" smtClean="0"/>
              <a:t> с визуализацией данных.</a:t>
            </a:r>
            <a:endParaRPr lang="en-GB" dirty="0" smtClean="0"/>
          </a:p>
          <a:p>
            <a:r>
              <a:rPr lang="en-GB" dirty="0"/>
              <a:t>https://dev.azure.com/SberATD/DE%20Nov%2021/_git/student_madumarov?path=/exam&amp;version=GBmain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02016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Бизнес-логика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838200" y="3214906"/>
            <a:ext cx="1234732" cy="553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Источник</a:t>
            </a:r>
            <a:endParaRPr lang="ru-RU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394232" y="3214906"/>
            <a:ext cx="1460906" cy="553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Таблица данных</a:t>
            </a:r>
            <a:endParaRPr lang="ru-RU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5091479" y="1816871"/>
            <a:ext cx="1452834" cy="553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Транзакции</a:t>
            </a:r>
            <a:endParaRPr lang="ru-RU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5091479" y="2515888"/>
            <a:ext cx="1452833" cy="553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Аккаунты</a:t>
            </a:r>
            <a:endParaRPr lang="ru-RU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5091480" y="3214906"/>
            <a:ext cx="1452832" cy="553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Терминалы</a:t>
            </a:r>
            <a:endParaRPr lang="ru-RU" dirty="0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5091480" y="3913924"/>
            <a:ext cx="1452832" cy="553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Карты</a:t>
            </a:r>
            <a:endParaRPr lang="ru-RU" dirty="0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5091480" y="4562601"/>
            <a:ext cx="1452832" cy="553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Клиенты</a:t>
            </a:r>
            <a:endParaRPr lang="ru-RU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7780654" y="3214906"/>
            <a:ext cx="1460906" cy="553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Отчет</a:t>
            </a:r>
            <a:endParaRPr lang="ru-RU" dirty="0"/>
          </a:p>
        </p:txBody>
      </p:sp>
      <p:cxnSp>
        <p:nvCxnSpPr>
          <p:cNvPr id="7" name="Прямая со стрелкой 6"/>
          <p:cNvCxnSpPr>
            <a:stCxn id="5" idx="3"/>
            <a:endCxn id="12" idx="1"/>
          </p:cNvCxnSpPr>
          <p:nvPr/>
        </p:nvCxnSpPr>
        <p:spPr>
          <a:xfrm>
            <a:off x="2072932" y="3491556"/>
            <a:ext cx="321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ная линия уступом 21"/>
          <p:cNvCxnSpPr>
            <a:stCxn id="12" idx="3"/>
            <a:endCxn id="14" idx="1"/>
          </p:cNvCxnSpPr>
          <p:nvPr/>
        </p:nvCxnSpPr>
        <p:spPr>
          <a:xfrm flipV="1">
            <a:off x="3855138" y="2792538"/>
            <a:ext cx="1236341" cy="6990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оединительная линия уступом 23"/>
          <p:cNvCxnSpPr>
            <a:stCxn id="12" idx="3"/>
            <a:endCxn id="13" idx="1"/>
          </p:cNvCxnSpPr>
          <p:nvPr/>
        </p:nvCxnSpPr>
        <p:spPr>
          <a:xfrm flipV="1">
            <a:off x="3855138" y="2093521"/>
            <a:ext cx="1236341" cy="13980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12" idx="3"/>
            <a:endCxn id="19" idx="1"/>
          </p:cNvCxnSpPr>
          <p:nvPr/>
        </p:nvCxnSpPr>
        <p:spPr>
          <a:xfrm>
            <a:off x="3855138" y="3491556"/>
            <a:ext cx="1236342" cy="6990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Соединительная линия уступом 29"/>
          <p:cNvCxnSpPr>
            <a:stCxn id="12" idx="3"/>
            <a:endCxn id="20" idx="1"/>
          </p:cNvCxnSpPr>
          <p:nvPr/>
        </p:nvCxnSpPr>
        <p:spPr>
          <a:xfrm>
            <a:off x="3855138" y="3491556"/>
            <a:ext cx="1236342" cy="13476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Стрелка вправо 32"/>
          <p:cNvSpPr/>
          <p:nvPr/>
        </p:nvSpPr>
        <p:spPr>
          <a:xfrm>
            <a:off x="6806961" y="3214906"/>
            <a:ext cx="599893" cy="553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5" name="Прямая со стрелкой 34"/>
          <p:cNvCxnSpPr>
            <a:stCxn id="12" idx="3"/>
            <a:endCxn id="18" idx="1"/>
          </p:cNvCxnSpPr>
          <p:nvPr/>
        </p:nvCxnSpPr>
        <p:spPr>
          <a:xfrm>
            <a:off x="3855138" y="3491556"/>
            <a:ext cx="1236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37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Скругленный прямоугольник 42"/>
          <p:cNvSpPr/>
          <p:nvPr/>
        </p:nvSpPr>
        <p:spPr>
          <a:xfrm>
            <a:off x="3675630" y="1509232"/>
            <a:ext cx="6001291" cy="392360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46" name="Объект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664464"/>
              </p:ext>
            </p:extLst>
          </p:nvPr>
        </p:nvGraphicFramePr>
        <p:xfrm>
          <a:off x="7655366" y="1749496"/>
          <a:ext cx="878401" cy="1606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" name="Точечный рисунок" r:id="rId3" imgW="1171440" imgH="2143080" progId="Paint.Picture">
                  <p:embed/>
                </p:oleObj>
              </mc:Choice>
              <mc:Fallback>
                <p:oleObj name="Точечный рисунок" r:id="rId3" imgW="1171440" imgH="21430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55366" y="1749496"/>
                        <a:ext cx="878401" cy="16068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Объект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5081"/>
              </p:ext>
            </p:extLst>
          </p:nvPr>
        </p:nvGraphicFramePr>
        <p:xfrm>
          <a:off x="6391456" y="1755782"/>
          <a:ext cx="926258" cy="1094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3" name="Точечный рисунок" r:id="rId5" imgW="1209600" imgH="1428840" progId="Paint.Picture">
                  <p:embed/>
                </p:oleObj>
              </mc:Choice>
              <mc:Fallback>
                <p:oleObj name="Точечный рисунок" r:id="rId5" imgW="1209600" imgH="14288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91456" y="1755782"/>
                        <a:ext cx="926258" cy="10940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Скругленный прямоугольник 40"/>
          <p:cNvSpPr/>
          <p:nvPr/>
        </p:nvSpPr>
        <p:spPr>
          <a:xfrm>
            <a:off x="3107980" y="2731764"/>
            <a:ext cx="5710209" cy="392360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данных</a:t>
            </a:r>
            <a:endParaRPr lang="ru-RU" dirty="0"/>
          </a:p>
        </p:txBody>
      </p:sp>
      <p:sp>
        <p:nvSpPr>
          <p:cNvPr id="21" name="Стрелка вправо 20"/>
          <p:cNvSpPr/>
          <p:nvPr/>
        </p:nvSpPr>
        <p:spPr>
          <a:xfrm>
            <a:off x="1779790" y="4578460"/>
            <a:ext cx="389513" cy="230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 вправо 22"/>
          <p:cNvSpPr/>
          <p:nvPr/>
        </p:nvSpPr>
        <p:spPr>
          <a:xfrm rot="19535635">
            <a:off x="3534918" y="3859036"/>
            <a:ext cx="389513" cy="230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право 23"/>
          <p:cNvSpPr/>
          <p:nvPr/>
        </p:nvSpPr>
        <p:spPr>
          <a:xfrm rot="1440292">
            <a:off x="3535905" y="5184823"/>
            <a:ext cx="389513" cy="230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53690"/>
              </p:ext>
            </p:extLst>
          </p:nvPr>
        </p:nvGraphicFramePr>
        <p:xfrm>
          <a:off x="4004124" y="5187085"/>
          <a:ext cx="900636" cy="109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4" name="Точечный рисунок" r:id="rId7" imgW="1162080" imgH="1409760" progId="Paint.Picture">
                  <p:embed/>
                </p:oleObj>
              </mc:Choice>
              <mc:Fallback>
                <p:oleObj name="Точечный рисунок" r:id="rId7" imgW="1162080" imgH="14097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04124" y="5187085"/>
                        <a:ext cx="900636" cy="1092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181186"/>
              </p:ext>
            </p:extLst>
          </p:nvPr>
        </p:nvGraphicFramePr>
        <p:xfrm>
          <a:off x="3961145" y="3473024"/>
          <a:ext cx="782520" cy="826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5" name="Точечный рисунок" r:id="rId9" imgW="1009800" imgH="1066680" progId="Paint.Picture">
                  <p:embed/>
                </p:oleObj>
              </mc:Choice>
              <mc:Fallback>
                <p:oleObj name="Точечный рисунок" r:id="rId9" imgW="1009800" imgH="10666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61145" y="3473024"/>
                        <a:ext cx="782520" cy="8268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4082828"/>
              </p:ext>
            </p:extLst>
          </p:nvPr>
        </p:nvGraphicFramePr>
        <p:xfrm>
          <a:off x="5048482" y="3471036"/>
          <a:ext cx="782520" cy="95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6" name="Точечный рисунок" r:id="rId11" imgW="1009800" imgH="1228680" progId="Paint.Picture">
                  <p:embed/>
                </p:oleObj>
              </mc:Choice>
              <mc:Fallback>
                <p:oleObj name="Точечный рисунок" r:id="rId11" imgW="1009800" imgH="12286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48482" y="3471036"/>
                        <a:ext cx="782520" cy="952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0695736"/>
              </p:ext>
            </p:extLst>
          </p:nvPr>
        </p:nvGraphicFramePr>
        <p:xfrm>
          <a:off x="6135819" y="3420998"/>
          <a:ext cx="908018" cy="1653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7" name="Точечный рисунок" r:id="rId13" imgW="1171440" imgH="2133720" progId="Paint.Picture">
                  <p:embed/>
                </p:oleObj>
              </mc:Choice>
              <mc:Fallback>
                <p:oleObj name="Точечный рисунок" r:id="rId13" imgW="1171440" imgH="21337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135819" y="3420998"/>
                        <a:ext cx="908018" cy="16536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Стрелка вправо 28"/>
          <p:cNvSpPr/>
          <p:nvPr/>
        </p:nvSpPr>
        <p:spPr>
          <a:xfrm>
            <a:off x="4797876" y="3797700"/>
            <a:ext cx="196677" cy="1246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Стрелка вправо 29"/>
          <p:cNvSpPr/>
          <p:nvPr/>
        </p:nvSpPr>
        <p:spPr>
          <a:xfrm>
            <a:off x="5888311" y="3830618"/>
            <a:ext cx="196677" cy="1246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5009881" y="4624234"/>
            <a:ext cx="949804" cy="3336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Function </a:t>
            </a:r>
            <a:r>
              <a:rPr lang="en-GB" sz="1000" dirty="0" err="1"/>
              <a:t>check_data</a:t>
            </a:r>
            <a:r>
              <a:rPr lang="en-GB" sz="1000" dirty="0"/>
              <a:t>()</a:t>
            </a:r>
            <a:endParaRPr lang="ru-RU" sz="1000" dirty="0"/>
          </a:p>
        </p:txBody>
      </p:sp>
      <p:sp>
        <p:nvSpPr>
          <p:cNvPr id="36" name="Стрелка вправо 35"/>
          <p:cNvSpPr/>
          <p:nvPr/>
        </p:nvSpPr>
        <p:spPr>
          <a:xfrm rot="5400000">
            <a:off x="5364916" y="5031932"/>
            <a:ext cx="239734" cy="220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37" name="Объект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757096"/>
              </p:ext>
            </p:extLst>
          </p:nvPr>
        </p:nvGraphicFramePr>
        <p:xfrm>
          <a:off x="5174586" y="5322260"/>
          <a:ext cx="620394" cy="696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8" name="Точечный рисунок" r:id="rId15" imgW="895320" imgH="1047600" progId="Paint.Picture">
                  <p:embed/>
                </p:oleObj>
              </mc:Choice>
              <mc:Fallback>
                <p:oleObj name="Точечный рисунок" r:id="rId15" imgW="895320" imgH="10476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174586" y="5322260"/>
                        <a:ext cx="620394" cy="6963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Скругленный прямоугольник 37"/>
          <p:cNvSpPr/>
          <p:nvPr/>
        </p:nvSpPr>
        <p:spPr>
          <a:xfrm>
            <a:off x="7128709" y="4624234"/>
            <a:ext cx="949804" cy="3336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Function </a:t>
            </a:r>
            <a:r>
              <a:rPr lang="en-GB" sz="1000" dirty="0"/>
              <a:t>report()</a:t>
            </a:r>
            <a:endParaRPr lang="ru-RU" sz="1000" dirty="0"/>
          </a:p>
        </p:txBody>
      </p:sp>
      <p:sp>
        <p:nvSpPr>
          <p:cNvPr id="39" name="Стрелка вправо 38"/>
          <p:cNvSpPr/>
          <p:nvPr/>
        </p:nvSpPr>
        <p:spPr>
          <a:xfrm rot="5400000">
            <a:off x="7464644" y="5031932"/>
            <a:ext cx="239734" cy="220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40" name="Объект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0702577"/>
              </p:ext>
            </p:extLst>
          </p:nvPr>
        </p:nvGraphicFramePr>
        <p:xfrm>
          <a:off x="7305071" y="5322260"/>
          <a:ext cx="657022" cy="1107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9" name="Точечный рисунок" r:id="rId17" imgW="847800" imgH="1428840" progId="Paint.Picture">
                  <p:embed/>
                </p:oleObj>
              </mc:Choice>
              <mc:Fallback>
                <p:oleObj name="Точечный рисунок" r:id="rId17" imgW="847800" imgH="14288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305071" y="5322260"/>
                        <a:ext cx="657022" cy="1107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3392291" y="3061334"/>
            <a:ext cx="866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SCD 1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8810747" y="1935832"/>
            <a:ext cx="866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SCD 2</a:t>
            </a:r>
            <a:endParaRPr lang="ru-RU" dirty="0"/>
          </a:p>
        </p:txBody>
      </p:sp>
      <p:graphicFrame>
        <p:nvGraphicFramePr>
          <p:cNvPr id="45" name="Объект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9007602"/>
              </p:ext>
            </p:extLst>
          </p:nvPr>
        </p:nvGraphicFramePr>
        <p:xfrm>
          <a:off x="3960961" y="1749496"/>
          <a:ext cx="805871" cy="836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0" name="Точечный рисунок" r:id="rId19" imgW="1009800" imgH="1047600" progId="Paint.Picture">
                  <p:embed/>
                </p:oleObj>
              </mc:Choice>
              <mc:Fallback>
                <p:oleObj name="Точечный рисунок" r:id="rId19" imgW="1009800" imgH="10476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960961" y="1749496"/>
                        <a:ext cx="805871" cy="8362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Объект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2943228"/>
              </p:ext>
            </p:extLst>
          </p:nvPr>
        </p:nvGraphicFramePr>
        <p:xfrm>
          <a:off x="5108874" y="1755782"/>
          <a:ext cx="944930" cy="95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" name="Точечный рисунок" r:id="rId21" imgW="1219320" imgH="1228680" progId="Paint.Picture">
                  <p:embed/>
                </p:oleObj>
              </mc:Choice>
              <mc:Fallback>
                <p:oleObj name="Точечный рисунок" r:id="rId21" imgW="1219320" imgH="12286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108874" y="1755782"/>
                        <a:ext cx="944930" cy="952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Рисунок 2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459581" y="3857266"/>
            <a:ext cx="922007" cy="168760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38200" y="3276105"/>
            <a:ext cx="837435" cy="283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3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Группы процессов</a:t>
            </a:r>
            <a:r>
              <a:rPr lang="en-GB" dirty="0"/>
              <a:t> Apache</a:t>
            </a:r>
            <a:r>
              <a:rPr lang="ru-RU" dirty="0"/>
              <a:t> </a:t>
            </a:r>
            <a:r>
              <a:rPr lang="en-GB" dirty="0"/>
              <a:t>NIFI</a:t>
            </a:r>
            <a:r>
              <a:rPr lang="ru-RU" dirty="0"/>
              <a:t>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272" y="1531437"/>
            <a:ext cx="6301456" cy="518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50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XLSXtoCSV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2040743"/>
            <a:ext cx="30272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Группа процессов</a:t>
            </a:r>
            <a:r>
              <a:rPr lang="en-GB" dirty="0" smtClean="0"/>
              <a:t> </a:t>
            </a:r>
            <a:r>
              <a:rPr lang="en-GB" dirty="0" err="1" smtClean="0"/>
              <a:t>XLSXtoCSV</a:t>
            </a:r>
            <a:r>
              <a:rPr lang="ru-RU" dirty="0"/>
              <a:t> </a:t>
            </a:r>
            <a:r>
              <a:rPr lang="ru-RU" dirty="0" smtClean="0"/>
              <a:t>представляет собой вызов скрипта </a:t>
            </a:r>
            <a:r>
              <a:rPr lang="en-GB" dirty="0"/>
              <a:t>convert.py Python </a:t>
            </a:r>
            <a:r>
              <a:rPr lang="ru-RU" dirty="0" smtClean="0"/>
              <a:t>для конвертации данных из </a:t>
            </a:r>
            <a:r>
              <a:rPr lang="en-GB" dirty="0" err="1" smtClean="0"/>
              <a:t>xlsx</a:t>
            </a:r>
            <a:r>
              <a:rPr lang="en-GB" dirty="0" smtClean="0"/>
              <a:t> </a:t>
            </a:r>
            <a:r>
              <a:rPr lang="ru-RU" dirty="0" smtClean="0"/>
              <a:t>в </a:t>
            </a:r>
            <a:r>
              <a:rPr lang="en-GB" dirty="0" smtClean="0"/>
              <a:t>csv.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234" y="1468429"/>
            <a:ext cx="7267381" cy="262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63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getData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3128591"/>
            <a:ext cx="33597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Группа процессов</a:t>
            </a:r>
            <a:r>
              <a:rPr lang="en-GB" dirty="0" smtClean="0"/>
              <a:t> </a:t>
            </a:r>
            <a:r>
              <a:rPr lang="en-GB" dirty="0" err="1"/>
              <a:t>getData</a:t>
            </a:r>
            <a:r>
              <a:rPr lang="ru-RU" dirty="0" smtClean="0"/>
              <a:t> представляет собой набор процессов и обработчиков данных, конечной целью которых является направление данных в таблицу </a:t>
            </a:r>
            <a:r>
              <a:rPr lang="en-GB" dirty="0" err="1" smtClean="0"/>
              <a:t>all_data</a:t>
            </a:r>
            <a:r>
              <a:rPr lang="en-GB" dirty="0" smtClean="0"/>
              <a:t>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664" y="1544437"/>
            <a:ext cx="6656136" cy="519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55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0698" y="365125"/>
            <a:ext cx="11446626" cy="75247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Группы процессов</a:t>
            </a:r>
            <a:r>
              <a:rPr lang="en-GB" dirty="0"/>
              <a:t> P</a:t>
            </a:r>
            <a:r>
              <a:rPr lang="en-GB" dirty="0" smtClean="0"/>
              <a:t>arsing</a:t>
            </a:r>
            <a:r>
              <a:rPr lang="ru-RU" dirty="0"/>
              <a:t>, </a:t>
            </a:r>
            <a:r>
              <a:rPr lang="en-GB" dirty="0" err="1"/>
              <a:t>InsertDataHist</a:t>
            </a:r>
            <a:r>
              <a:rPr lang="ru-RU" dirty="0"/>
              <a:t> и </a:t>
            </a:r>
            <a:r>
              <a:rPr lang="en-GB" dirty="0" smtClean="0"/>
              <a:t>Update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38199" y="1671547"/>
            <a:ext cx="38910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Группы процессов</a:t>
            </a:r>
            <a:r>
              <a:rPr lang="en-GB" dirty="0" smtClean="0"/>
              <a:t> Parsing</a:t>
            </a:r>
            <a:r>
              <a:rPr lang="ru-RU" dirty="0" smtClean="0"/>
              <a:t>, </a:t>
            </a:r>
            <a:r>
              <a:rPr lang="en-GB" dirty="0" err="1"/>
              <a:t>InsertDataHist</a:t>
            </a:r>
            <a:r>
              <a:rPr lang="ru-RU" dirty="0" smtClean="0"/>
              <a:t> и </a:t>
            </a:r>
            <a:r>
              <a:rPr lang="en-GB" dirty="0"/>
              <a:t>U</a:t>
            </a:r>
            <a:r>
              <a:rPr lang="en-GB" dirty="0" smtClean="0"/>
              <a:t>pdate</a:t>
            </a:r>
            <a:r>
              <a:rPr lang="ru-RU" dirty="0" smtClean="0"/>
              <a:t> имеют схожую структуру. Происходит генерация </a:t>
            </a:r>
            <a:r>
              <a:rPr lang="en-GB" dirty="0" smtClean="0"/>
              <a:t>SQL </a:t>
            </a:r>
            <a:r>
              <a:rPr lang="ru-RU" dirty="0" smtClean="0"/>
              <a:t>запроса в формате </a:t>
            </a:r>
            <a:r>
              <a:rPr lang="en-GB" dirty="0" smtClean="0"/>
              <a:t>XML, </a:t>
            </a:r>
            <a:r>
              <a:rPr lang="ru-RU" dirty="0" smtClean="0"/>
              <a:t>что </a:t>
            </a:r>
            <a:r>
              <a:rPr lang="ru-RU" dirty="0"/>
              <a:t>позволяет </a:t>
            </a:r>
            <a:r>
              <a:rPr lang="ru-RU" dirty="0" smtClean="0"/>
              <a:t>масштабировать </a:t>
            </a:r>
            <a:r>
              <a:rPr lang="ru-RU" dirty="0"/>
              <a:t>цепочку для сбора-записи данных. Основная идея масштабирования состоит в том, чтобы держать список таблиц в одном месте, а при его обработке разделять и распараллеливать сборы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254" y="1671547"/>
            <a:ext cx="6450677" cy="502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32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</TotalTime>
  <Words>390</Words>
  <Application>Microsoft Office PowerPoint</Application>
  <PresentationFormat>Широкоэкранный</PresentationFormat>
  <Paragraphs>67</Paragraphs>
  <Slides>19</Slides>
  <Notes>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Segoe UI Light</vt:lpstr>
      <vt:lpstr>Times New Roman</vt:lpstr>
      <vt:lpstr>Тема Office</vt:lpstr>
      <vt:lpstr>Точечный рисунок</vt:lpstr>
      <vt:lpstr>Презентация PowerPoint</vt:lpstr>
      <vt:lpstr>О себе</vt:lpstr>
      <vt:lpstr>Описание проекта</vt:lpstr>
      <vt:lpstr>Бизнес-логика</vt:lpstr>
      <vt:lpstr>Модель данных</vt:lpstr>
      <vt:lpstr>Группы процессов Apache NIFI </vt:lpstr>
      <vt:lpstr>XLSXtoCSV</vt:lpstr>
      <vt:lpstr>getData</vt:lpstr>
      <vt:lpstr>Группы процессов Parsing, InsertDataHist и Update</vt:lpstr>
      <vt:lpstr>Группы процессов CheckData и CreateReport</vt:lpstr>
      <vt:lpstr>Группы процессов Kibana</vt:lpstr>
      <vt:lpstr>Проверка записываемых данных</vt:lpstr>
      <vt:lpstr>Проверка записываемых данных</vt:lpstr>
      <vt:lpstr>Построение отчета Report</vt:lpstr>
      <vt:lpstr>Построение отчета Report</vt:lpstr>
      <vt:lpstr>Построение отчета Report</vt:lpstr>
      <vt:lpstr>Визуализация данных в Kibana</vt:lpstr>
      <vt:lpstr>Используемые технологии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Шумихина Ольга Ивановна</dc:creator>
  <cp:lastModifiedBy>Александр Мадумаров</cp:lastModifiedBy>
  <cp:revision>62</cp:revision>
  <dcterms:created xsi:type="dcterms:W3CDTF">2021-02-19T10:44:02Z</dcterms:created>
  <dcterms:modified xsi:type="dcterms:W3CDTF">2022-02-17T10:59:54Z</dcterms:modified>
</cp:coreProperties>
</file>