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3" r:id="rId4"/>
    <p:sldId id="264" r:id="rId5"/>
    <p:sldId id="267" r:id="rId6"/>
    <p:sldId id="270" r:id="rId7"/>
    <p:sldId id="257" r:id="rId8"/>
    <p:sldId id="268" r:id="rId9"/>
    <p:sldId id="258" r:id="rId10"/>
    <p:sldId id="261" r:id="rId11"/>
    <p:sldId id="262" r:id="rId12"/>
    <p:sldId id="271" r:id="rId13"/>
    <p:sldId id="272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1263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3ADFE-E63F-4EB5-9ED4-58CADAE94B66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C2ED8-AFDF-4C37-B93A-46AAFD0B3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535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1" name="Slide Image Placeholder 1">
            <a:extLst>
              <a:ext uri="{FF2B5EF4-FFF2-40B4-BE49-F238E27FC236}">
                <a16:creationId xmlns:a16="http://schemas.microsoft.com/office/drawing/2014/main" id="{ED7D5046-7590-45FF-9CE8-5D172D82F4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42" name="Notes Placeholder 2">
            <a:extLst>
              <a:ext uri="{FF2B5EF4-FFF2-40B4-BE49-F238E27FC236}">
                <a16:creationId xmlns:a16="http://schemas.microsoft.com/office/drawing/2014/main" id="{344604AA-260D-42FE-8FC5-B09B30A3CA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68643" name="Slide Number Placeholder 3">
            <a:extLst>
              <a:ext uri="{FF2B5EF4-FFF2-40B4-BE49-F238E27FC236}">
                <a16:creationId xmlns:a16="http://schemas.microsoft.com/office/drawing/2014/main" id="{59756CAC-D6EB-40A1-A731-4EE018EB32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0E00682-F286-4DCD-AE8B-159ECF62D657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5258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1" name="Slide Image Placeholder 1">
            <a:extLst>
              <a:ext uri="{FF2B5EF4-FFF2-40B4-BE49-F238E27FC236}">
                <a16:creationId xmlns:a16="http://schemas.microsoft.com/office/drawing/2014/main" id="{ED7D5046-7590-45FF-9CE8-5D172D82F4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42" name="Notes Placeholder 2">
            <a:extLst>
              <a:ext uri="{FF2B5EF4-FFF2-40B4-BE49-F238E27FC236}">
                <a16:creationId xmlns:a16="http://schemas.microsoft.com/office/drawing/2014/main" id="{344604AA-260D-42FE-8FC5-B09B30A3CA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68643" name="Slide Number Placeholder 3">
            <a:extLst>
              <a:ext uri="{FF2B5EF4-FFF2-40B4-BE49-F238E27FC236}">
                <a16:creationId xmlns:a16="http://schemas.microsoft.com/office/drawing/2014/main" id="{59756CAC-D6EB-40A1-A731-4EE018EB32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0E00682-F286-4DCD-AE8B-159ECF62D657}" type="slidenum">
              <a:rPr lang="en-US" altLang="zh-CN" sz="1200"/>
              <a:pPr eaLnBrk="1" hangingPunct="1"/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11361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1" name="Slide Image Placeholder 1">
            <a:extLst>
              <a:ext uri="{FF2B5EF4-FFF2-40B4-BE49-F238E27FC236}">
                <a16:creationId xmlns:a16="http://schemas.microsoft.com/office/drawing/2014/main" id="{ED7D5046-7590-45FF-9CE8-5D172D82F4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42" name="Notes Placeholder 2">
            <a:extLst>
              <a:ext uri="{FF2B5EF4-FFF2-40B4-BE49-F238E27FC236}">
                <a16:creationId xmlns:a16="http://schemas.microsoft.com/office/drawing/2014/main" id="{344604AA-260D-42FE-8FC5-B09B30A3CA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68643" name="Slide Number Placeholder 3">
            <a:extLst>
              <a:ext uri="{FF2B5EF4-FFF2-40B4-BE49-F238E27FC236}">
                <a16:creationId xmlns:a16="http://schemas.microsoft.com/office/drawing/2014/main" id="{59756CAC-D6EB-40A1-A731-4EE018EB32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0E00682-F286-4DCD-AE8B-159ECF62D657}" type="slidenum">
              <a:rPr lang="en-US" altLang="zh-CN" sz="1200"/>
              <a:pPr eaLnBrk="1" hangingPunct="1"/>
              <a:t>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004198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1" name="Slide Image Placeholder 1">
            <a:extLst>
              <a:ext uri="{FF2B5EF4-FFF2-40B4-BE49-F238E27FC236}">
                <a16:creationId xmlns:a16="http://schemas.microsoft.com/office/drawing/2014/main" id="{ED7D5046-7590-45FF-9CE8-5D172D82F4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42" name="Notes Placeholder 2">
            <a:extLst>
              <a:ext uri="{FF2B5EF4-FFF2-40B4-BE49-F238E27FC236}">
                <a16:creationId xmlns:a16="http://schemas.microsoft.com/office/drawing/2014/main" id="{344604AA-260D-42FE-8FC5-B09B30A3CA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68643" name="Slide Number Placeholder 3">
            <a:extLst>
              <a:ext uri="{FF2B5EF4-FFF2-40B4-BE49-F238E27FC236}">
                <a16:creationId xmlns:a16="http://schemas.microsoft.com/office/drawing/2014/main" id="{59756CAC-D6EB-40A1-A731-4EE018EB32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0E00682-F286-4DCD-AE8B-159ECF62D657}" type="slidenum">
              <a:rPr lang="en-US" altLang="zh-CN" sz="1200"/>
              <a:pPr eaLnBrk="1" hangingPunct="1"/>
              <a:t>12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59229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17465A-CF3C-4D1F-8732-F2FC54D486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DBA3A8-7968-41AA-AD92-AA961B9CBF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DB52C9-3C64-44AA-8133-9508149365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172EB-DB01-4A30-8F0A-BEB73BE7128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etzongyi@nyc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vbird.org/linux_basic/centos7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unoob.com/linux/linux-tutorial.html" TargetMode="External"/><Relationship Id="rId4" Type="http://schemas.openxmlformats.org/officeDocument/2006/relationships/hyperlink" Target="https://www.lifewire.com/beginners-guide-to-linux-409023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ark.greenend.org.uk/~sgtatham/putty/lates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How to Login MySQL Server?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39752" y="3645024"/>
            <a:ext cx="392742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PMingLiU"/>
              </a:rPr>
              <a:t>Instructor: Dr. Lee </a:t>
            </a:r>
            <a:r>
              <a:rPr lang="en-US" altLang="zh-CN" b="1" dirty="0" err="1" smtClean="0">
                <a:latin typeface="Times New Roman" panose="02020603050405020304" pitchFamily="18" charset="0"/>
                <a:ea typeface="PMingLiU"/>
              </a:rPr>
              <a:t>Tzong</a:t>
            </a:r>
            <a:r>
              <a:rPr lang="en-US" altLang="zh-CN" b="1" dirty="0" smtClean="0">
                <a:latin typeface="Times New Roman" panose="02020603050405020304" pitchFamily="18" charset="0"/>
                <a:ea typeface="PMingLiU"/>
              </a:rPr>
              <a:t>-Yi (</a:t>
            </a:r>
            <a:r>
              <a:rPr lang="zh-TW" altLang="en-US" b="1" dirty="0" smtClean="0">
                <a:latin typeface="Times New Roman" panose="02020603050405020304" pitchFamily="18" charset="0"/>
                <a:ea typeface="PMingLiU"/>
              </a:rPr>
              <a:t>李宗夷</a:t>
            </a:r>
            <a:r>
              <a:rPr lang="en-US" altLang="zh-CN" b="1" dirty="0" smtClean="0">
                <a:latin typeface="Times New Roman" panose="02020603050405020304" pitchFamily="18" charset="0"/>
                <a:ea typeface="PMingLiU"/>
              </a:rPr>
              <a:t>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</a:rPr>
              <a:t>Email: </a:t>
            </a:r>
            <a:r>
              <a:rPr lang="en-US" altLang="zh-CN" b="1" dirty="0" smtClean="0">
                <a:latin typeface="Times New Roman" panose="02020603050405020304" pitchFamily="18" charset="0"/>
                <a:hlinkClick r:id="rId2"/>
              </a:rPr>
              <a:t>leetzongyi@nycu.edu.tw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</a:p>
          <a:p>
            <a:endParaRPr lang="en-US" altLang="zh-CN" b="1" dirty="0" smtClean="0">
              <a:latin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</a:endParaRPr>
          </a:p>
          <a:p>
            <a:endParaRPr lang="en-US" altLang="zh-CN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68543"/>
            <a:ext cx="6902424" cy="457376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TW" dirty="0" smtClean="0"/>
              <a:t>Login the 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 DBMS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612776"/>
          </a:xfrm>
        </p:spPr>
        <p:txBody>
          <a:bodyPr/>
          <a:lstStyle/>
          <a:p>
            <a:r>
              <a:rPr lang="en-US" altLang="zh-TW" dirty="0" smtClean="0"/>
              <a:t>Input the </a:t>
            </a:r>
            <a:r>
              <a:rPr lang="en-US" altLang="zh-TW" dirty="0" err="1" smtClean="0">
                <a:solidFill>
                  <a:srgbClr val="FF0000"/>
                </a:solidFill>
              </a:rPr>
              <a:t>mysql</a:t>
            </a:r>
            <a:r>
              <a:rPr lang="en-US" altLang="zh-TW" dirty="0" smtClean="0">
                <a:solidFill>
                  <a:srgbClr val="FF0000"/>
                </a:solidFill>
              </a:rPr>
              <a:t> –u student –</a:t>
            </a:r>
            <a:r>
              <a:rPr lang="en-US" altLang="zh-TW" dirty="0" err="1" smtClean="0">
                <a:solidFill>
                  <a:srgbClr val="FF0000"/>
                </a:solidFill>
              </a:rPr>
              <a:t>p’student</a:t>
            </a:r>
            <a:r>
              <a:rPr lang="en-US" altLang="zh-TW" dirty="0" smtClean="0">
                <a:solidFill>
                  <a:srgbClr val="FF0000"/>
                </a:solidFill>
              </a:rPr>
              <a:t>’ </a:t>
            </a:r>
            <a:r>
              <a:rPr lang="en-US" altLang="zh-TW" dirty="0" smtClean="0"/>
              <a:t>in the command line to login 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73416" y="3284984"/>
            <a:ext cx="27363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3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4736" t="16286" r="59840" b="21075"/>
          <a:stretch>
            <a:fillRect/>
          </a:stretch>
        </p:blipFill>
        <p:spPr bwMode="auto">
          <a:xfrm>
            <a:off x="539552" y="260648"/>
            <a:ext cx="8136904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259632" y="1115779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59632" y="3501008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59632" y="4509120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6003070"/>
            <a:ext cx="475252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Now you can practice the SQL queries in the command line of MySQL DBMS!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1448185" y="6417476"/>
            <a:ext cx="165618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0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2097CF63-5765-42AD-AACE-262DBB35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Linux Basic Commands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2A49BDBB-B88D-4D1F-8C6E-83650132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</a:rPr>
              <a:t>pwd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print working </a:t>
            </a:r>
            <a:r>
              <a:rPr lang="en-US" altLang="zh-CN" dirty="0" smtClean="0"/>
              <a:t>directory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ls</a:t>
            </a:r>
          </a:p>
          <a:p>
            <a:pPr lvl="1"/>
            <a:r>
              <a:rPr lang="en-US" altLang="zh-CN" dirty="0"/>
              <a:t>used to view the contents of a directory. 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cd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to navigate through the Linux files and directories. E.g., cd file, cd .. </a:t>
            </a:r>
            <a:endParaRPr lang="en-US" altLang="zh-CN" dirty="0" smtClean="0"/>
          </a:p>
          <a:p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mkdir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used to create a directory. E.g., </a:t>
            </a:r>
            <a:r>
              <a:rPr lang="en-US" altLang="zh-CN" dirty="0" err="1"/>
              <a:t>mkdir</a:t>
            </a:r>
            <a:r>
              <a:rPr lang="en-US" altLang="zh-CN" dirty="0"/>
              <a:t> file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to move files. E.g.,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rf</a:t>
            </a:r>
            <a:r>
              <a:rPr lang="en-US" altLang="zh-CN" dirty="0" smtClean="0"/>
              <a:t> file.</a:t>
            </a:r>
            <a:endParaRPr lang="en-US" altLang="zh-CN" dirty="0"/>
          </a:p>
          <a:p>
            <a:pPr lvl="1"/>
            <a:endParaRPr lang="en-US" altLang="zh-CN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2EB-DB01-4A30-8F0A-BEB73BE7128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9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鳥哥的 </a:t>
            </a:r>
            <a:r>
              <a:rPr lang="en-US" altLang="zh-TW" dirty="0"/>
              <a:t>Linux </a:t>
            </a:r>
            <a:r>
              <a:rPr lang="zh-TW" altLang="en-US" dirty="0"/>
              <a:t>私房</a:t>
            </a:r>
            <a:r>
              <a:rPr lang="zh-TW" altLang="en-US" dirty="0" smtClean="0"/>
              <a:t>菜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://linux.vbird.org/linux_basic/centos7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868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What is a server?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91" y="2705100"/>
            <a:ext cx="2466975" cy="18478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2EB-DB01-4A30-8F0A-BEB73BE71281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85800" y="1867197"/>
            <a:ext cx="3177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Computers in TC301</a:t>
            </a:r>
          </a:p>
          <a:p>
            <a:r>
              <a:rPr lang="zh-CN" altLang="en-US" i="0" dirty="0" smtClean="0"/>
              <a:t>（</a:t>
            </a:r>
            <a:r>
              <a:rPr lang="en-US" altLang="zh-CN" i="0" dirty="0" smtClean="0"/>
              <a:t>Linux server</a:t>
            </a:r>
            <a:r>
              <a:rPr lang="zh-CN" altLang="en-US" i="0" dirty="0" smtClean="0"/>
              <a:t>）</a:t>
            </a:r>
            <a:endParaRPr lang="zh-CN" altLang="en-US" i="0" dirty="0"/>
          </a:p>
        </p:txBody>
      </p:sp>
      <p:cxnSp>
        <p:nvCxnSpPr>
          <p:cNvPr id="9" name="直接箭头连接符 8"/>
          <p:cNvCxnSpPr>
            <a:stCxn id="11" idx="1"/>
            <a:endCxn id="5" idx="3"/>
          </p:cNvCxnSpPr>
          <p:nvPr/>
        </p:nvCxnSpPr>
        <p:spPr bwMode="auto">
          <a:xfrm flipH="1">
            <a:off x="3222566" y="3629025"/>
            <a:ext cx="24162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60" y="2743200"/>
            <a:ext cx="3163661" cy="17716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13830" y="1836003"/>
            <a:ext cx="2918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Your computer </a:t>
            </a:r>
          </a:p>
          <a:p>
            <a:r>
              <a:rPr lang="zh-CN" altLang="en-US" i="0" dirty="0" smtClean="0"/>
              <a:t>（</a:t>
            </a:r>
            <a:r>
              <a:rPr lang="en-US" altLang="zh-CN" i="0" dirty="0" smtClean="0"/>
              <a:t>Windows or Mac</a:t>
            </a:r>
            <a:r>
              <a:rPr lang="zh-CN" altLang="en-US" i="0" dirty="0" smtClean="0"/>
              <a:t>）</a:t>
            </a:r>
            <a:endParaRPr lang="zh-CN" altLang="en-US" i="0" dirty="0"/>
          </a:p>
        </p:txBody>
      </p:sp>
      <p:sp>
        <p:nvSpPr>
          <p:cNvPr id="19" name="文本框 18"/>
          <p:cNvSpPr txBox="1"/>
          <p:nvPr/>
        </p:nvSpPr>
        <p:spPr>
          <a:xfrm>
            <a:off x="3222566" y="3100922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Remote control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219200" y="5001845"/>
            <a:ext cx="6781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A server is a computer or system that provides resources, data, services, or programs to other computers, known as clients, over a network. In theory, whenever computers share resources with client machines they are considered servers. There are many types of servers, including web servers, mail servers, and virtual servers.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950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work on Linux OS?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://www.runoob.com/wp-content/uploads/2014/06/003vPl7Rty6E8kZRlAEdc6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7094"/>
            <a:ext cx="657225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32" y="1649239"/>
            <a:ext cx="8141136" cy="10952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8960" y="2857219"/>
            <a:ext cx="22322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Tree-like structure: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7248" y="5805870"/>
            <a:ext cx="84588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111111"/>
                </a:solidFill>
                <a:latin typeface="Helvetica Neue"/>
              </a:rPr>
              <a:t>For Linux Beginners: </a:t>
            </a:r>
            <a:r>
              <a:rPr lang="en-US" altLang="zh-TW" sz="1600" b="1" u="sng" dirty="0">
                <a:solidFill>
                  <a:srgbClr val="00748B"/>
                </a:solidFill>
                <a:latin typeface="inherit"/>
                <a:hlinkClick r:id="rId4"/>
              </a:rPr>
              <a:t>https://www.lifewire.com/beginners-guide-to-linux-4090233</a:t>
            </a:r>
            <a:endParaRPr lang="zh-TW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61608" y="6414608"/>
            <a:ext cx="8782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111111"/>
                </a:solidFill>
                <a:latin typeface="Helvetica Neue"/>
              </a:rPr>
              <a:t>Linux Reference Manual (in Chinese)</a:t>
            </a:r>
            <a:r>
              <a:rPr lang="en-US" altLang="zh-TW" sz="1600" dirty="0">
                <a:solidFill>
                  <a:srgbClr val="111111"/>
                </a:solidFill>
                <a:latin typeface="Helvetica Neue"/>
              </a:rPr>
              <a:t>: </a:t>
            </a:r>
            <a:r>
              <a:rPr lang="en-US" altLang="zh-TW" sz="1600" u="sng" dirty="0">
                <a:solidFill>
                  <a:srgbClr val="00748B"/>
                </a:solidFill>
                <a:latin typeface="Helvetica Neue"/>
                <a:hlinkClick r:id="rId5"/>
              </a:rPr>
              <a:t>http://www.runoob.com/linux/linux-tutorial.html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3471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2097CF63-5765-42AD-AACE-262DBB35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Linux file system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structure: directory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2EB-DB01-4A30-8F0A-BEB73BE71281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6" name="Picture 2" descr="Linux Directory Structure Explained for Beginners – Valters.EU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5410200" y="1972122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higher directory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10200" y="4876651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lower directory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3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2097CF63-5765-42AD-AACE-262DBB35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2A49BDBB-B88D-4D1F-8C6E-83650132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Mac</a:t>
            </a:r>
            <a:endParaRPr lang="en-US" altLang="zh-CN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Windows</a:t>
            </a:r>
            <a:endParaRPr lang="en-US" altLang="zh-CN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lvl="1"/>
            <a:r>
              <a:rPr lang="en-US" altLang="zh-CN" dirty="0"/>
              <a:t>Download </a:t>
            </a:r>
            <a:r>
              <a:rPr lang="en-US" altLang="zh-CN" dirty="0" smtClean="0"/>
              <a:t>putty</a:t>
            </a:r>
          </a:p>
          <a:p>
            <a:pPr lvl="2"/>
            <a:r>
              <a:rPr lang="en-US" altLang="zh-CN" u="sng" dirty="0">
                <a:hlinkClick r:id="rId3"/>
              </a:rPr>
              <a:t>https://www.chiark.greenend.org.uk/~sgtatham/putty/latest.html</a:t>
            </a:r>
            <a:endParaRPr lang="zh-CN" altLang="en-US" u="sng" dirty="0"/>
          </a:p>
          <a:p>
            <a:pPr lvl="1"/>
            <a:r>
              <a:rPr lang="en-US" altLang="zh-CN" dirty="0"/>
              <a:t> Input “WIN + R” and search “</a:t>
            </a:r>
            <a:r>
              <a:rPr lang="en-US" altLang="zh-CN" dirty="0" err="1"/>
              <a:t>cmd</a:t>
            </a:r>
            <a:r>
              <a:rPr lang="en-US" altLang="zh-CN" dirty="0"/>
              <a:t>” </a:t>
            </a:r>
            <a:endParaRPr lang="zh-CN" altLang="en-US" dirty="0"/>
          </a:p>
          <a:p>
            <a:pPr lvl="1"/>
            <a:endParaRPr lang="en-US" altLang="zh-CN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2EB-DB01-4A30-8F0A-BEB73BE71281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 rotWithShape="1">
          <a:blip r:embed="rId4"/>
          <a:srcRect l="5310" t="9367" r="2655" b="11329"/>
          <a:stretch/>
        </p:blipFill>
        <p:spPr bwMode="auto">
          <a:xfrm>
            <a:off x="723900" y="1752600"/>
            <a:ext cx="7924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9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2097CF63-5765-42AD-AACE-262DBB35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 to log in Linux server?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2A49BDBB-B88D-4D1F-8C6E-83650132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768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Command</a:t>
            </a:r>
          </a:p>
          <a:p>
            <a:pPr lvl="1"/>
            <a:r>
              <a:rPr lang="en-US" altLang="zh-CN" dirty="0"/>
              <a:t>ssh –p 22 </a:t>
            </a:r>
            <a:r>
              <a:rPr lang="en-US" altLang="zh-CN" dirty="0" err="1"/>
              <a:t>account@server</a:t>
            </a:r>
            <a:r>
              <a:rPr lang="en-US" altLang="zh-CN" dirty="0"/>
              <a:t> IP</a:t>
            </a:r>
          </a:p>
          <a:p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800" u="sng" dirty="0" err="1">
                <a:latin typeface="Times New Roman" panose="02020603050405020304" pitchFamily="18" charset="0"/>
                <a:ea typeface="Arial" panose="020B0604020202020204" pitchFamily="34" charset="0"/>
              </a:rPr>
              <a:t>s</a:t>
            </a:r>
            <a:r>
              <a:rPr lang="en-US" altLang="zh-CN" sz="2800" u="sng" dirty="0" err="1" smtClean="0">
                <a:latin typeface="Times New Roman" panose="02020603050405020304" pitchFamily="18" charset="0"/>
                <a:ea typeface="Arial" panose="020B0604020202020204" pitchFamily="34" charset="0"/>
              </a:rPr>
              <a:t>sh</a:t>
            </a:r>
            <a:r>
              <a:rPr lang="en-US" altLang="zh-CN" sz="2800" u="sng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 –p 22 </a:t>
            </a:r>
            <a:r>
              <a:rPr lang="en-US" altLang="zh-CN" sz="2800" u="sng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NYCU-BiOmicsLab@</a:t>
            </a:r>
            <a:r>
              <a:rPr lang="en-US" altLang="zh-CN" sz="28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140.113.118.199</a:t>
            </a:r>
            <a:endParaRPr lang="en-US" altLang="zh-CN" sz="2800" u="sng" dirty="0" smtClean="0">
              <a:solidFill>
                <a:srgbClr val="FF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   </a:t>
            </a:r>
            <a:r>
              <a:rPr lang="en-US" altLang="zh-CN" dirty="0" err="1" smtClean="0">
                <a:latin typeface="Times New Roman" panose="02020603050405020304" pitchFamily="18" charset="0"/>
                <a:ea typeface="Arial" panose="020B0604020202020204" pitchFamily="34" charset="0"/>
              </a:rPr>
              <a:t>pwd</a:t>
            </a:r>
            <a:r>
              <a:rPr lang="en-US" altLang="zh-CN" dirty="0">
                <a:latin typeface="Times New Roman" panose="02020603050405020304" pitchFamily="18" charset="0"/>
                <a:ea typeface="Arial" panose="020B0604020202020204" pitchFamily="34" charset="0"/>
              </a:rPr>
              <a:t>: biomics317@nycu</a:t>
            </a:r>
            <a:endParaRPr lang="en-US" altLang="zh-CN" dirty="0" smtClean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2EB-DB01-4A30-8F0A-BEB73BE7128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86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1143000"/>
          </a:xfrm>
        </p:spPr>
        <p:txBody>
          <a:bodyPr>
            <a:noAutofit/>
          </a:bodyPr>
          <a:lstStyle/>
          <a:p>
            <a:r>
              <a:rPr lang="en-US" altLang="zh-TW" sz="4000" dirty="0" smtClean="0"/>
              <a:t>Download the Putty </a:t>
            </a:r>
            <a:r>
              <a:rPr lang="en-US" altLang="zh-TW" sz="4000" dirty="0"/>
              <a:t>P</a:t>
            </a:r>
            <a:r>
              <a:rPr lang="en-US" altLang="zh-TW" sz="4000" dirty="0" smtClean="0"/>
              <a:t>rogram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1: Download the </a:t>
            </a:r>
            <a:r>
              <a:rPr lang="en-US" altLang="zh-TW" dirty="0">
                <a:solidFill>
                  <a:srgbClr val="FF0000"/>
                </a:solidFill>
              </a:rPr>
              <a:t>putty-64bit-0.79-installer</a:t>
            </a:r>
            <a:r>
              <a:rPr lang="en-US" altLang="zh-TW" dirty="0" smtClean="0"/>
              <a:t> from E3 system. </a:t>
            </a:r>
            <a:endParaRPr lang="en-US" altLang="zh-TW" u="sng" dirty="0" smtClean="0">
              <a:solidFill>
                <a:srgbClr val="0000FF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Step 2: Install the </a:t>
            </a:r>
            <a:r>
              <a:rPr lang="en-US" altLang="zh-TW" dirty="0" smtClean="0">
                <a:solidFill>
                  <a:srgbClr val="FF0000"/>
                </a:solidFill>
              </a:rPr>
              <a:t>putty-64bit-0.79-installer</a:t>
            </a:r>
            <a:r>
              <a:rPr lang="en-US" altLang="zh-TW" dirty="0" smtClean="0"/>
              <a:t>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Step 3: Execute the </a:t>
            </a:r>
            <a:r>
              <a:rPr lang="en-US" altLang="zh-TW" dirty="0" smtClean="0">
                <a:solidFill>
                  <a:srgbClr val="FF0000"/>
                </a:solidFill>
              </a:rPr>
              <a:t>putty.exe</a:t>
            </a:r>
            <a:r>
              <a:rPr lang="en-US" altLang="zh-TW" dirty="0" smtClean="0"/>
              <a:t> program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Putty visual interface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2EB-DB01-4A30-8F0A-BEB73BE71281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066800"/>
            <a:ext cx="5181600" cy="49925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6934200" y="2133600"/>
            <a:ext cx="208788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latin typeface="Arial" charset="0"/>
                <a:cs typeface="Arial" charset="0"/>
              </a:rPr>
              <a:t>The first step: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Input server </a:t>
            </a:r>
            <a:r>
              <a:rPr lang="en-US" altLang="zh-CN" sz="1800" dirty="0" smtClean="0">
                <a:latin typeface="Arial" charset="0"/>
                <a:cs typeface="Arial" charset="0"/>
              </a:rPr>
              <a:t>IP</a:t>
            </a:r>
            <a:endParaRPr kumimoji="0" lang="zh-CN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H="1">
            <a:off x="4343400" y="2438400"/>
            <a:ext cx="2590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6934200" y="5489344"/>
            <a:ext cx="208788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latin typeface="Arial" charset="0"/>
                <a:cs typeface="Arial" charset="0"/>
              </a:rPr>
              <a:t>The second step: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Open</a:t>
            </a:r>
            <a:endParaRPr kumimoji="0" lang="zh-CN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" name="直接箭头连接符 10"/>
          <p:cNvCxnSpPr>
            <a:stCxn id="10" idx="1"/>
          </p:cNvCxnSpPr>
          <p:nvPr/>
        </p:nvCxnSpPr>
        <p:spPr bwMode="auto">
          <a:xfrm flipH="1" flipV="1">
            <a:off x="5257800" y="5785052"/>
            <a:ext cx="1676400" cy="9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345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09" y="2928890"/>
            <a:ext cx="4446424" cy="389947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 the login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17567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Linux server IP : </a:t>
            </a:r>
            <a:r>
              <a:rPr lang="en-US" altLang="zh-TW" dirty="0" smtClean="0">
                <a:solidFill>
                  <a:srgbClr val="FF0000"/>
                </a:solidFill>
              </a:rPr>
              <a:t>140.113.118.199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Port : 22</a:t>
            </a:r>
          </a:p>
          <a:p>
            <a:r>
              <a:rPr lang="en-US" altLang="zh-TW" dirty="0" smtClean="0"/>
              <a:t>User account/password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en-US" altLang="zh-TW" dirty="0"/>
              <a:t>NYCU-</a:t>
            </a:r>
            <a:r>
              <a:rPr lang="en-US" altLang="zh-TW" dirty="0" err="1"/>
              <a:t>BiOmicsLab</a:t>
            </a:r>
            <a:r>
              <a:rPr lang="en-US" altLang="zh-TW" dirty="0"/>
              <a:t> </a:t>
            </a:r>
            <a:r>
              <a:rPr lang="en-US" altLang="zh-TW" dirty="0" smtClean="0"/>
              <a:t>/ </a:t>
            </a:r>
            <a:r>
              <a:rPr lang="en-US" altLang="zh-TW" dirty="0"/>
              <a:t>biomics317@nycu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87824" y="6540332"/>
            <a:ext cx="79208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/>
          <p:cNvCxnSpPr>
            <a:stCxn id="10" idx="3"/>
          </p:cNvCxnSpPr>
          <p:nvPr/>
        </p:nvCxnSpPr>
        <p:spPr>
          <a:xfrm flipV="1">
            <a:off x="3779912" y="5407742"/>
            <a:ext cx="1240270" cy="127660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73" y="3727819"/>
            <a:ext cx="5179475" cy="2942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358</Words>
  <Application>Microsoft Office PowerPoint</Application>
  <PresentationFormat>如螢幕大小 (4:3)</PresentationFormat>
  <Paragraphs>79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4" baseType="lpstr">
      <vt:lpstr>等线</vt:lpstr>
      <vt:lpstr>Helvetica Neue</vt:lpstr>
      <vt:lpstr>inherit</vt:lpstr>
      <vt:lpstr>MS PGothic</vt:lpstr>
      <vt:lpstr>宋体</vt:lpstr>
      <vt:lpstr>新細明體</vt:lpstr>
      <vt:lpstr>新細明體</vt:lpstr>
      <vt:lpstr>Arial</vt:lpstr>
      <vt:lpstr>Calibri</vt:lpstr>
      <vt:lpstr>Times New Roman</vt:lpstr>
      <vt:lpstr>Office 佈景主題</vt:lpstr>
      <vt:lpstr>How to Login MySQL Server?</vt:lpstr>
      <vt:lpstr>What is a server?</vt:lpstr>
      <vt:lpstr>How to work on Linux OS? </vt:lpstr>
      <vt:lpstr>Linux file system structure: directory tree</vt:lpstr>
      <vt:lpstr>Terminal</vt:lpstr>
      <vt:lpstr>How to log in Linux server?</vt:lpstr>
      <vt:lpstr>Download the Putty Program</vt:lpstr>
      <vt:lpstr>Putty visual interface</vt:lpstr>
      <vt:lpstr>Setup the login information</vt:lpstr>
      <vt:lpstr>Login the MySQL DBMS</vt:lpstr>
      <vt:lpstr>PowerPoint 簡報</vt:lpstr>
      <vt:lpstr>Linux Basic Commands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Login MySQL?</dc:title>
  <cp:lastModifiedBy>francis</cp:lastModifiedBy>
  <cp:revision>24</cp:revision>
  <dcterms:modified xsi:type="dcterms:W3CDTF">2023-10-23T12:29:22Z</dcterms:modified>
</cp:coreProperties>
</file>