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24"/>
  </p:notesMasterIdLst>
  <p:sldIdLst>
    <p:sldId id="299" r:id="rId6"/>
    <p:sldId id="318" r:id="rId7"/>
    <p:sldId id="313" r:id="rId8"/>
    <p:sldId id="314" r:id="rId9"/>
    <p:sldId id="315" r:id="rId10"/>
    <p:sldId id="316" r:id="rId11"/>
    <p:sldId id="334" r:id="rId12"/>
    <p:sldId id="317" r:id="rId13"/>
    <p:sldId id="323" r:id="rId14"/>
    <p:sldId id="324" r:id="rId15"/>
    <p:sldId id="325" r:id="rId16"/>
    <p:sldId id="321" r:id="rId17"/>
    <p:sldId id="320" r:id="rId18"/>
    <p:sldId id="322" r:id="rId19"/>
    <p:sldId id="326" r:id="rId20"/>
    <p:sldId id="327" r:id="rId21"/>
    <p:sldId id="328" r:id="rId22"/>
    <p:sldId id="329" r:id="rId23"/>
    <p:sldId id="331" r:id="rId24"/>
    <p:sldId id="330" r:id="rId25"/>
    <p:sldId id="332" r:id="rId26"/>
    <p:sldId id="333" r:id="rId27"/>
    <p:sldId id="336" r:id="rId28"/>
    <p:sldId id="337" r:id="rId29"/>
    <p:sldId id="338" r:id="rId30"/>
    <p:sldId id="335" r:id="rId31"/>
    <p:sldId id="347" r:id="rId32"/>
    <p:sldId id="339" r:id="rId33"/>
    <p:sldId id="340" r:id="rId34"/>
    <p:sldId id="341" r:id="rId35"/>
    <p:sldId id="342" r:id="rId36"/>
    <p:sldId id="343" r:id="rId37"/>
    <p:sldId id="344" r:id="rId38"/>
    <p:sldId id="345" r:id="rId39"/>
    <p:sldId id="346" r:id="rId40"/>
    <p:sldId id="348" r:id="rId41"/>
    <p:sldId id="353" r:id="rId42"/>
    <p:sldId id="351" r:id="rId43"/>
    <p:sldId id="358" r:id="rId44"/>
    <p:sldId id="355" r:id="rId45"/>
    <p:sldId id="356" r:id="rId46"/>
    <p:sldId id="357" r:id="rId47"/>
    <p:sldId id="359" r:id="rId48"/>
    <p:sldId id="360" r:id="rId49"/>
    <p:sldId id="362" r:id="rId50"/>
    <p:sldId id="363" r:id="rId51"/>
    <p:sldId id="364" r:id="rId52"/>
    <p:sldId id="365" r:id="rId53"/>
    <p:sldId id="366" r:id="rId54"/>
    <p:sldId id="368" r:id="rId55"/>
    <p:sldId id="369" r:id="rId56"/>
    <p:sldId id="370" r:id="rId57"/>
    <p:sldId id="371" r:id="rId58"/>
    <p:sldId id="372" r:id="rId59"/>
    <p:sldId id="373" r:id="rId60"/>
    <p:sldId id="374" r:id="rId61"/>
    <p:sldId id="375" r:id="rId62"/>
    <p:sldId id="378" r:id="rId63"/>
    <p:sldId id="376" r:id="rId64"/>
    <p:sldId id="377" r:id="rId65"/>
    <p:sldId id="379" r:id="rId66"/>
    <p:sldId id="380" r:id="rId67"/>
    <p:sldId id="382" r:id="rId68"/>
    <p:sldId id="381" r:id="rId69"/>
    <p:sldId id="383" r:id="rId70"/>
    <p:sldId id="384" r:id="rId71"/>
    <p:sldId id="385" r:id="rId72"/>
    <p:sldId id="386" r:id="rId73"/>
    <p:sldId id="387" r:id="rId74"/>
    <p:sldId id="388" r:id="rId75"/>
    <p:sldId id="389" r:id="rId76"/>
    <p:sldId id="390" r:id="rId77"/>
    <p:sldId id="391" r:id="rId78"/>
    <p:sldId id="392" r:id="rId79"/>
    <p:sldId id="393" r:id="rId80"/>
    <p:sldId id="394" r:id="rId81"/>
    <p:sldId id="395" r:id="rId82"/>
    <p:sldId id="406" r:id="rId83"/>
    <p:sldId id="407" r:id="rId84"/>
    <p:sldId id="408" r:id="rId85"/>
    <p:sldId id="409" r:id="rId86"/>
    <p:sldId id="410" r:id="rId87"/>
    <p:sldId id="411" r:id="rId88"/>
    <p:sldId id="412" r:id="rId89"/>
    <p:sldId id="413" r:id="rId90"/>
    <p:sldId id="414" r:id="rId91"/>
    <p:sldId id="415" r:id="rId92"/>
    <p:sldId id="416" r:id="rId93"/>
    <p:sldId id="417" r:id="rId94"/>
    <p:sldId id="418" r:id="rId95"/>
    <p:sldId id="419" r:id="rId96"/>
    <p:sldId id="420" r:id="rId97"/>
    <p:sldId id="421" r:id="rId98"/>
    <p:sldId id="422" r:id="rId99"/>
    <p:sldId id="423" r:id="rId100"/>
    <p:sldId id="424" r:id="rId101"/>
    <p:sldId id="425" r:id="rId102"/>
    <p:sldId id="426" r:id="rId103"/>
    <p:sldId id="427" r:id="rId104"/>
    <p:sldId id="428" r:id="rId105"/>
    <p:sldId id="429" r:id="rId106"/>
    <p:sldId id="430" r:id="rId107"/>
    <p:sldId id="431" r:id="rId108"/>
    <p:sldId id="432" r:id="rId109"/>
    <p:sldId id="433" r:id="rId110"/>
    <p:sldId id="447" r:id="rId111"/>
    <p:sldId id="437" r:id="rId112"/>
    <p:sldId id="436" r:id="rId113"/>
    <p:sldId id="438" r:id="rId114"/>
    <p:sldId id="439" r:id="rId115"/>
    <p:sldId id="440" r:id="rId116"/>
    <p:sldId id="443" r:id="rId117"/>
    <p:sldId id="441" r:id="rId118"/>
    <p:sldId id="442" r:id="rId119"/>
    <p:sldId id="444" r:id="rId120"/>
    <p:sldId id="445" r:id="rId121"/>
    <p:sldId id="446" r:id="rId122"/>
    <p:sldId id="435"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1D0FF"/>
    <a:srgbClr val="FFCC00"/>
    <a:srgbClr val="B07BD7"/>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5154" autoAdjust="0"/>
  </p:normalViewPr>
  <p:slideViewPr>
    <p:cSldViewPr>
      <p:cViewPr varScale="1">
        <p:scale>
          <a:sx n="54" d="100"/>
          <a:sy n="54" d="100"/>
        </p:scale>
        <p:origin x="77" y="605"/>
      </p:cViewPr>
      <p:guideLst>
        <p:guide orient="horz" pos="2160"/>
        <p:guide pos="2880"/>
      </p:guideLst>
    </p:cSldViewPr>
  </p:slideViewPr>
  <p:outlineViewPr>
    <p:cViewPr>
      <p:scale>
        <a:sx n="33" d="100"/>
        <a:sy n="33" d="100"/>
      </p:scale>
      <p:origin x="0" y="-73818"/>
    </p:cViewPr>
  </p:outlineViewPr>
  <p:notesTextViewPr>
    <p:cViewPr>
      <p:scale>
        <a:sx n="100" d="100"/>
        <a:sy n="100" d="100"/>
      </p:scale>
      <p:origin x="0" y="0"/>
    </p:cViewPr>
  </p:notesTextViewPr>
  <p:sorterViewPr>
    <p:cViewPr>
      <p:scale>
        <a:sx n="100" d="100"/>
        <a:sy n="100" d="100"/>
      </p:scale>
      <p:origin x="0" y="-18444"/>
    </p:cViewPr>
  </p:sorterViewPr>
  <p:notesViewPr>
    <p:cSldViewPr>
      <p:cViewPr varScale="1">
        <p:scale>
          <a:sx n="92" d="100"/>
          <a:sy n="92" d="100"/>
        </p:scale>
        <p:origin x="373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tableStyles" Target="tableStyles.xml"/><Relationship Id="rId5" Type="http://schemas.openxmlformats.org/officeDocument/2006/relationships/slideMaster" Target="slideMasters/slideMaster1.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slide" Target="slides/slide113.xml"/><Relationship Id="rId12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6/4/2019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dirty="0"/>
          </a:p>
        </p:txBody>
      </p:sp>
    </p:spTree>
    <p:extLst>
      <p:ext uri="{BB962C8B-B14F-4D97-AF65-F5344CB8AC3E}">
        <p14:creationId xmlns:p14="http://schemas.microsoft.com/office/powerpoint/2010/main" val="1154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guides will be released for different languages.</a:t>
            </a:r>
          </a:p>
          <a:p>
            <a:r>
              <a:rPr lang="en-US" dirty="0"/>
              <a:t>The entire guide won’t apply to every section.</a:t>
            </a:r>
          </a:p>
          <a:p>
            <a:r>
              <a:rPr lang="en-US" dirty="0"/>
              <a:t>Newly applicable sections will be covered in each objective</a:t>
            </a:r>
          </a:p>
          <a:p>
            <a:r>
              <a:rPr lang="en-US" dirty="0"/>
              <a:t>The “Requirements” section will be evaluated during all Progress Checks</a:t>
            </a:r>
          </a:p>
          <a:p>
            <a:r>
              <a:rPr lang="en-US" dirty="0"/>
              <a:t>The “Recommendations” section will *NOT* be evaluated</a:t>
            </a:r>
            <a:r>
              <a:rPr lang="en-US" baseline="0" dirty="0"/>
              <a:t> but represent ‘best practices’ conducive to learning</a:t>
            </a:r>
          </a:p>
          <a:p>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a:t>
            </a:fld>
            <a:endParaRPr lang="en-US" dirty="0"/>
          </a:p>
        </p:txBody>
      </p:sp>
    </p:spTree>
    <p:extLst>
      <p:ext uri="{BB962C8B-B14F-4D97-AF65-F5344CB8AC3E}">
        <p14:creationId xmlns:p14="http://schemas.microsoft.com/office/powerpoint/2010/main" val="624242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a:t>NARRATIVE:  </a:t>
            </a:r>
            <a:r>
              <a:rPr lang="en-US" dirty="0"/>
              <a:t>At this point</a:t>
            </a:r>
            <a:r>
              <a:rPr lang="en-US" baseline="0" dirty="0"/>
              <a:t> the integer variable “this” has been initialized with 9.  As we can see, its value is stored at memory address 0x0090C088.  Assignment operators (see: =) are old hat so we’ll skip discussing it.</a:t>
            </a:r>
            <a:endParaRPr lang="en-US" dirty="0"/>
          </a:p>
          <a:p>
            <a:endParaRPr lang="en-US"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a:t>
            </a:r>
          </a:p>
          <a:p>
            <a:endParaRPr lang="en-US" baseline="0" dirty="0"/>
          </a:p>
          <a:p>
            <a:r>
              <a:rPr lang="en-US" b="1" baseline="0" dirty="0"/>
              <a:t>NOTE:</a:t>
            </a:r>
            <a:r>
              <a:rPr lang="en-US" baseline="0" dirty="0"/>
              <a:t>  Student(s) may ask, “Why is it at the bottom?”  </a:t>
            </a:r>
            <a:r>
              <a:rPr lang="en-US" b="1" baseline="0" dirty="0"/>
              <a:t>Short Answer:</a:t>
            </a:r>
            <a:r>
              <a:rPr lang="en-US" baseline="0" dirty="0"/>
              <a:t>  Because it was placed on top of the stack.  </a:t>
            </a:r>
            <a:r>
              <a:rPr lang="en-US" b="1" baseline="0" dirty="0"/>
              <a:t>Running Out Of Time Answer:</a:t>
            </a:r>
            <a:r>
              <a:rPr lang="en-US" baseline="0" dirty="0"/>
              <a:t>  That question will be completely addressed in depth as part of a longer objective.  </a:t>
            </a:r>
            <a:r>
              <a:rPr lang="en-US" b="1" baseline="0" dirty="0"/>
              <a:t>Medium Answer:</a:t>
            </a:r>
            <a:r>
              <a:rPr lang="en-US" baseline="0" dirty="0"/>
              <a:t>  Since “this” has a storage class of “temporary” (reference: Objective (I.3.a) Functions – Scope Rules), it is “pushed” on top of the stack memory.  </a:t>
            </a:r>
            <a:r>
              <a:rPr lang="en-US" b="1" baseline="0" dirty="0"/>
              <a:t>Long Answer:</a:t>
            </a:r>
            <a:r>
              <a:rPr lang="en-US" baseline="0" dirty="0"/>
              <a:t>  &lt;fill in later&gt; *or* refer to the “Running Out Of Time Answer”</a:t>
            </a:r>
          </a:p>
          <a:p>
            <a:endParaRPr lang="en-US" baseline="0" dirty="0"/>
          </a:p>
          <a:p>
            <a:r>
              <a:rPr lang="en-US" b="1" baseline="0" dirty="0"/>
              <a:t>DESIGN NOTE:</a:t>
            </a:r>
            <a:r>
              <a:rPr lang="en-US" baseline="0" dirty="0"/>
              <a:t>  A certain shade of blue (Blue, Accent 2) has frequently been used to call the attention of the students to modifications in this and previous slide shows.  This “memory visualization” will use shades of red for multiple reasons.  1. Visual Studio sometimes uses this color to highlight values in the debug mode memory window.  2. “Blue, Accent 2” doesn’t look good against a black background.  3. The same shade of red (Dark Red, Background 2, Lighter 60%) was chosen to best replicate call outs in the VS memory window, be aesthetically pleasing against both a black and gray background, and match (for the sake of learning and association).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15</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1" dirty="0"/>
              <a:t>NARRATIVE:  </a:t>
            </a:r>
            <a:r>
              <a:rPr lang="en-US" dirty="0"/>
              <a:t>In a similar fashion,</a:t>
            </a:r>
            <a:r>
              <a:rPr lang="en-US" baseline="0" dirty="0"/>
              <a:t> the integer variable “that” has been initialized with 0.  As we can see, its value is stored at memory address 0x0090C07C.  Assignment operators (see: [=]) are old hat so we’ll skip discussing it.</a:t>
            </a:r>
            <a:endParaRPr lang="en-US" dirty="0"/>
          </a:p>
          <a:p>
            <a:endParaRPr lang="en-US" dirty="0"/>
          </a:p>
          <a:p>
            <a:endParaRPr lang="en-US"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NOTE:</a:t>
            </a:r>
            <a:r>
              <a:rPr lang="en-US" baseline="0" dirty="0"/>
              <a:t>  If the students haven’t already asked why the variables are showing up on the bottom, the likelihood will increase with this slide.  </a:t>
            </a:r>
            <a:r>
              <a:rPr lang="en-US" b="1" baseline="0" dirty="0"/>
              <a:t>Short Answer:</a:t>
            </a:r>
            <a:r>
              <a:rPr lang="en-US" baseline="0" dirty="0"/>
              <a:t>  Because it was placed on top of the stack.  </a:t>
            </a:r>
            <a:r>
              <a:rPr lang="en-US" b="1" baseline="0" dirty="0"/>
              <a:t>Running Out Of Time Answer:</a:t>
            </a:r>
            <a:r>
              <a:rPr lang="en-US" baseline="0" dirty="0"/>
              <a:t>  That question will be completely addressed in depth as part of a longer objective.  </a:t>
            </a:r>
            <a:r>
              <a:rPr lang="en-US" b="1" baseline="0" dirty="0"/>
              <a:t>Medium Answer:</a:t>
            </a:r>
            <a:r>
              <a:rPr lang="en-US" baseline="0" dirty="0"/>
              <a:t>  Since “this” has a storage class of “temporary” (reference: Objective (I.3.a) Functions – Scope Rules), it is “pushed” on top of the stack memory.  </a:t>
            </a:r>
            <a:r>
              <a:rPr lang="en-US" b="1" baseline="0" dirty="0"/>
              <a:t>Long Answer:</a:t>
            </a:r>
            <a:r>
              <a:rPr lang="en-US" baseline="0" dirty="0"/>
              <a:t>  &lt;fill in later&gt; *or* refer to the “Running Out Of Time Answer”</a:t>
            </a:r>
          </a:p>
          <a:p>
            <a:endParaRPr lang="en-US" baseline="0" dirty="0"/>
          </a:p>
          <a:p>
            <a:endParaRPr lang="en-US" baseline="0" dirty="0"/>
          </a:p>
          <a:p>
            <a:r>
              <a:rPr lang="en-US" b="1" baseline="0" dirty="0"/>
              <a:t>DESIGN NOTE:</a:t>
            </a:r>
            <a:r>
              <a:rPr lang="en-US" baseline="0" dirty="0"/>
              <a:t>  A certain shade of blue (Blue, Accent 2) has frequently been used to call the attention of the students to modifications in this and previous slide shows.  This “memory visualization” will use shades of red for multiple reasons.  1. Visual Studio sometimes uses this color to highlight values in the debug mode memory window.  2. “Blue, Accent 2” doesn’t look good against a black background.  3. The same shade of red (Dark Red, Background 2, Lighter 60%) was chosen to best replicate call outs in the VS memory window, be aesthetically pleasing against both a black and gray background, and match (for the sake of learning and association).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16</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NARRATIVE:  </a:t>
            </a:r>
            <a:r>
              <a:rPr lang="en-US" dirty="0"/>
              <a:t>Here, a pointer</a:t>
            </a:r>
            <a:r>
              <a:rPr lang="en-US" baseline="0" dirty="0"/>
              <a:t> variable, </a:t>
            </a:r>
            <a:r>
              <a:rPr lang="en-US" baseline="0" dirty="0" err="1"/>
              <a:t>int_ptr</a:t>
            </a:r>
            <a:r>
              <a:rPr lang="en-US" baseline="0" dirty="0"/>
              <a:t>, has been declared but not defined.  </a:t>
            </a:r>
            <a:r>
              <a:rPr lang="en-US" baseline="0" dirty="0" err="1"/>
              <a:t>int_ptr</a:t>
            </a:r>
            <a:r>
              <a:rPr lang="en-US" baseline="0" dirty="0"/>
              <a:t> will hold a memory address that contains an integer.  To be more specific, the memory address stored in </a:t>
            </a:r>
            <a:r>
              <a:rPr lang="en-US" baseline="0" dirty="0" err="1"/>
              <a:t>int_ptr</a:t>
            </a:r>
            <a:r>
              <a:rPr lang="en-US" baseline="0" dirty="0"/>
              <a:t> point to a memory address whose value should be interpreted as an integer.  The values found at its memory address, which we can see is 0x0090C070, are still </a:t>
            </a:r>
            <a:r>
              <a:rPr lang="en-US" baseline="0" dirty="0" err="1"/>
              <a:t>unitialized</a:t>
            </a:r>
            <a:r>
              <a:rPr lang="en-US" baseline="0" dirty="0"/>
              <a:t> (as indicated by the 0xCC) because it hasn’t been defined yet.  An important note here is that the “dereferencing” operator (see: [*]) has different meanings depending on it’s use.  Here, it is used to declare a pointer variable.</a:t>
            </a:r>
            <a:endParaRPr lang="en-US" dirty="0"/>
          </a:p>
          <a:p>
            <a:endParaRPr lang="en-US"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a:t>
            </a:r>
          </a:p>
          <a:p>
            <a:endParaRPr lang="en-US" baseline="0" dirty="0"/>
          </a:p>
          <a:p>
            <a:r>
              <a:rPr lang="en-US" b="1" baseline="0" dirty="0"/>
              <a:t>DESIGN NOTE:</a:t>
            </a:r>
            <a:r>
              <a:rPr lang="en-US" baseline="0" dirty="0"/>
              <a:t>  A certain shade of blue (Blue, Accent 2) has frequently been used to call the attention of the students to modifications in this and previous slide shows.  This “memory visualization” will use shades of red for multiple reasons.  1. Visual Studio sometimes uses this color to highlight values in the debug mode memory window.  2. “Blue, Accent 2” doesn’t look good against a black background.  3. The same shade of red (Dark Red, Background 2, Lighter 60%) was chosen to best replicate call outs in the VS memory window, be aesthetically pleasing against both a black and gray background, and match (for the sake of learning and association).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17</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NARRATIVE:  </a:t>
            </a:r>
            <a:r>
              <a:rPr lang="en-US" dirty="0"/>
              <a:t>This line of code assigns the memory address of “this“ to the integer</a:t>
            </a:r>
            <a:r>
              <a:rPr lang="en-US" baseline="0" dirty="0"/>
              <a:t> pointer variable “</a:t>
            </a:r>
            <a:r>
              <a:rPr lang="en-US" baseline="0" dirty="0" err="1"/>
              <a:t>int_ptr</a:t>
            </a:r>
            <a:r>
              <a:rPr lang="en-US" baseline="0" dirty="0"/>
              <a:t>”.  “this” is an integer variable.  “this” is currently assigned the value of 9.  “this” is currently at the memory address 0x0090C088.  In fact, operation “&amp;this” provides the memory address of the “this” variable.  That memory address is then assigned to “</a:t>
            </a:r>
            <a:r>
              <a:rPr lang="en-US" baseline="0" dirty="0" err="1"/>
              <a:t>int_ptr</a:t>
            </a:r>
            <a:r>
              <a:rPr lang="en-US" baseline="0" dirty="0"/>
              <a:t>”.  Also, keep in mind that this implementation example utilizes “little endian” (see: backwards) byte ordering.</a:t>
            </a:r>
            <a:endParaRPr lang="en-US" dirty="0"/>
          </a:p>
          <a:p>
            <a:endParaRPr lang="en-US"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a:t>
            </a:r>
          </a:p>
          <a:p>
            <a:endParaRPr lang="en-US" baseline="0" dirty="0"/>
          </a:p>
          <a:p>
            <a:r>
              <a:rPr lang="en-US" b="1" baseline="0" dirty="0"/>
              <a:t>DESIGN NOTE:</a:t>
            </a:r>
            <a:r>
              <a:rPr lang="en-US" baseline="0" dirty="0"/>
              <a:t>  A certain shade of blue (Blue, Accent 2) has frequently been used to call the attention of the students to modifications in this and previous slide shows.  This “memory visualization” will use shades of red for multiple reasons.  1. Visual Studio sometimes uses this color to highlight values in the debug mode memory window.  2. “Blue, Accent 2” doesn’t look good against a black background.  3. The same shade of red (Dark Red, Background 2, Lighter 60%) was chosen to best replicate call outs in the VS memory window, be aesthetically pleasing against both a black and gray background, and match (for the sake of learning and association).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18</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NARRATIVE:  </a:t>
            </a:r>
            <a:r>
              <a:rPr lang="en-US" dirty="0"/>
              <a:t>Here, we see an alternate use of the “dereference” operator.</a:t>
            </a:r>
            <a:r>
              <a:rPr lang="en-US" baseline="0" dirty="0"/>
              <a:t>  Here, it is used to dereference the pointer variable “</a:t>
            </a:r>
            <a:r>
              <a:rPr lang="en-US" baseline="0" dirty="0" err="1"/>
              <a:t>int_ptr</a:t>
            </a:r>
            <a:r>
              <a:rPr lang="en-US" baseline="0" dirty="0"/>
              <a:t>”.  To “dereference” a memory address means to look at the value stored there.  The type (see: data type) of pointer determines how far to look into memory.  In this case, “</a:t>
            </a:r>
            <a:r>
              <a:rPr lang="en-US" baseline="0" dirty="0" err="1"/>
              <a:t>int_ptr</a:t>
            </a:r>
            <a:r>
              <a:rPr lang="en-US" baseline="0" dirty="0"/>
              <a:t>” currently holds the memory address 0x0090C088.  “</a:t>
            </a:r>
            <a:r>
              <a:rPr lang="en-US" baseline="0" dirty="0" err="1"/>
              <a:t>int_ptr</a:t>
            </a:r>
            <a:r>
              <a:rPr lang="en-US" baseline="0" dirty="0"/>
              <a:t>” is an integer variable.  From this implementation, we can extrapolate that integers are 4 bytes.  When you “dereference” a pointer, you view the value stored in the number of bytes as determined by the pointer type, starting at the given memory address.  Let’s walk through this statement:</a:t>
            </a:r>
          </a:p>
          <a:p>
            <a:pPr marL="228600" indent="-228600">
              <a:buAutoNum type="arabicPeriod"/>
            </a:pPr>
            <a:r>
              <a:rPr lang="en-US" baseline="0" dirty="0"/>
              <a:t>When you “dereference” a pointer… (in this case, “</a:t>
            </a:r>
            <a:r>
              <a:rPr lang="en-US" baseline="0" dirty="0" err="1"/>
              <a:t>int_ptr</a:t>
            </a:r>
            <a:r>
              <a:rPr lang="en-US" baseline="0" dirty="0"/>
              <a:t>”) </a:t>
            </a:r>
          </a:p>
          <a:p>
            <a:pPr marL="228600" indent="-228600">
              <a:buAutoNum type="arabicPeriod"/>
            </a:pPr>
            <a:r>
              <a:rPr lang="en-US" baseline="0" dirty="0"/>
              <a:t>…you view the value stored… (that’s what dereferencing means)</a:t>
            </a:r>
          </a:p>
          <a:p>
            <a:pPr marL="228600" indent="-228600">
              <a:buAutoNum type="arabicPeriod"/>
            </a:pPr>
            <a:r>
              <a:rPr lang="en-US" baseline="0" dirty="0"/>
              <a:t>…in the number of bytes… (each pair of hex values represent a single byte)</a:t>
            </a:r>
          </a:p>
          <a:p>
            <a:pPr marL="228600" indent="-228600">
              <a:buAutoNum type="arabicPeriod"/>
            </a:pPr>
            <a:r>
              <a:rPr lang="en-US" baseline="0" dirty="0"/>
              <a:t>…as determined by the pointer type… (“</a:t>
            </a:r>
            <a:r>
              <a:rPr lang="en-US" baseline="0" dirty="0" err="1"/>
              <a:t>int_ptr</a:t>
            </a:r>
            <a:r>
              <a:rPr lang="en-US" baseline="0" dirty="0"/>
              <a:t>” is an integer pointer)</a:t>
            </a:r>
          </a:p>
          <a:p>
            <a:pPr marL="228600" indent="-228600">
              <a:buAutoNum type="arabicPeriod"/>
            </a:pPr>
            <a:r>
              <a:rPr lang="en-US" baseline="0" dirty="0"/>
              <a:t>…starting at the given memory address.  (“</a:t>
            </a:r>
            <a:r>
              <a:rPr lang="en-US" baseline="0" dirty="0" err="1"/>
              <a:t>int_ptr</a:t>
            </a:r>
            <a:r>
              <a:rPr lang="en-US" baseline="0" dirty="0"/>
              <a:t>” starts us off at 0x0090C088)</a:t>
            </a:r>
          </a:p>
          <a:p>
            <a:pPr marL="228600" indent="-228600">
              <a:buAutoNum type="arabicPeriod"/>
            </a:pPr>
            <a:endParaRPr lang="en-US" baseline="0" dirty="0"/>
          </a:p>
          <a:p>
            <a:pPr marL="0" indent="0">
              <a:buNone/>
            </a:pPr>
            <a:r>
              <a:rPr lang="en-US" baseline="0" dirty="0"/>
              <a:t>This means that “</a:t>
            </a:r>
            <a:r>
              <a:rPr lang="en-US" baseline="0" dirty="0" err="1"/>
              <a:t>int_ptr</a:t>
            </a:r>
            <a:r>
              <a:rPr lang="en-US" baseline="0" dirty="0"/>
              <a:t>” stores a value.  The value spans four bytes of memory since “</a:t>
            </a:r>
            <a:r>
              <a:rPr lang="en-US" baseline="0" dirty="0" err="1"/>
              <a:t>int_ptr</a:t>
            </a:r>
            <a:r>
              <a:rPr lang="en-US" baseline="0" dirty="0"/>
              <a:t>” is an integer pointer and integers have a width of four bytes in this implementation.  Those four bytes of “values” begin at memory address 0x0090C088 and continue through memory addresses 0x0090C089, 0x0090C08A, and 0x0090C08B.</a:t>
            </a:r>
            <a:endParaRPr lang="en-US" dirty="0"/>
          </a:p>
          <a:p>
            <a:endParaRPr lang="en-US"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a:t>
            </a:r>
          </a:p>
          <a:p>
            <a:endParaRPr lang="en-US" baseline="0" dirty="0"/>
          </a:p>
          <a:p>
            <a:r>
              <a:rPr lang="en-US" b="1" baseline="0" dirty="0"/>
              <a:t>DESIGN NOTE:</a:t>
            </a:r>
            <a:r>
              <a:rPr lang="en-US" baseline="0" dirty="0"/>
              <a:t>  A certain shade of blue (Blue, Accent 2) has frequently been used to call the attention of the students to modifications in this and previous slide shows.  This “memory visualization” will use shades of red for multiple reasons.  1. Visual Studio sometimes uses this color to highlight values in the debug mode memory window.  2. “Blue, Accent 2” doesn’t look good against a black background.  3. The same shade of red (Dark Red, Background 2, Lighter 60%) was chosen to best replicate call outs in the VS memory window, be aesthetically pleasing against both a black and gray background, and match (for the sake of learning and association).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19</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NARRATIVE:  </a:t>
            </a:r>
            <a:r>
              <a:rPr lang="en-US" dirty="0"/>
              <a:t>This line assigns 1 to a</a:t>
            </a:r>
            <a:r>
              <a:rPr lang="en-US" baseline="0" dirty="0"/>
              <a:t> “dereferenced” “</a:t>
            </a:r>
            <a:r>
              <a:rPr lang="en-US" baseline="0" dirty="0" err="1"/>
              <a:t>int_ptr</a:t>
            </a:r>
            <a:r>
              <a:rPr lang="en-US" baseline="0" dirty="0"/>
              <a:t>”.  To be more specific, the value of 1 is assigned to memory location indicated by “</a:t>
            </a:r>
            <a:r>
              <a:rPr lang="en-US" baseline="0" dirty="0" err="1"/>
              <a:t>int_ptr</a:t>
            </a:r>
            <a:r>
              <a:rPr lang="en-US" baseline="0" dirty="0"/>
              <a:t>”.  It is very important to remember that the “dereference” operator has two uses.  1.  When used to declare a variable, it indicates that variable is a pointer variable and will hold a memory address.  2. When used in conjunction with a pointer variable, it is used to view/modify the value found at the address of that pointer variable.</a:t>
            </a:r>
            <a:endParaRPr lang="en-US" dirty="0"/>
          </a:p>
          <a:p>
            <a:endParaRPr lang="en-US"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a:t>
            </a:r>
          </a:p>
          <a:p>
            <a:endParaRPr lang="en-US" baseline="0" dirty="0"/>
          </a:p>
          <a:p>
            <a:r>
              <a:rPr lang="en-US" b="1" baseline="0" dirty="0"/>
              <a:t>DESIGN NOTE:</a:t>
            </a:r>
            <a:r>
              <a:rPr lang="en-US" baseline="0" dirty="0"/>
              <a:t>  A certain shade of blue (Blue, Accent 2) has frequently been used to call the attention of the students to modifications in this and previous slide shows.  This “memory visualization” will use shades of red for multiple reasons.  1. Visual Studio sometimes uses this color to highlight values in the debug mode memory window.  2. “Blue, Accent 2” doesn’t look good against a black background.  3. The same shade of red (Dark Red, Background 2, Lighter 60%) was chosen to best replicate call outs in the VS memory window, be aesthetically pleasing against both a black and gray background, and match (for the sake of learning and association).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20</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code’ this for the class</a:t>
            </a:r>
            <a:r>
              <a:rPr lang="en-US" baseline="0" dirty="0"/>
              <a:t> on the big screen.  Let the class decide on appropriate uses/implementations of each of </a:t>
            </a:r>
            <a:r>
              <a:rPr lang="en-US" baseline="0"/>
              <a:t>the requirements.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21</a:t>
            </a:fld>
            <a:endParaRPr lang="en-US" dirty="0"/>
          </a:p>
        </p:txBody>
      </p:sp>
    </p:spTree>
    <p:extLst>
      <p:ext uri="{BB962C8B-B14F-4D97-AF65-F5344CB8AC3E}">
        <p14:creationId xmlns:p14="http://schemas.microsoft.com/office/powerpoint/2010/main" val="888984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8BDA04FC-0A2E-412C-9EC8-7BDEBE27C85D}" type="slidenum">
              <a:rPr lang="en-US" smtClean="0"/>
              <a:pPr/>
              <a:t>22</a:t>
            </a:fld>
            <a:endParaRPr lang="en-US" dirty="0"/>
          </a:p>
        </p:txBody>
      </p:sp>
    </p:spTree>
    <p:extLst>
      <p:ext uri="{BB962C8B-B14F-4D97-AF65-F5344CB8AC3E}">
        <p14:creationId xmlns:p14="http://schemas.microsoft.com/office/powerpoint/2010/main" val="888984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slide is almost a direct copy/paste</a:t>
            </a:r>
            <a:r>
              <a:rPr lang="en-US" baseline="0" dirty="0"/>
              <a:t> from the original Objective (I.1.d) Arrays and Strings.  Use this slide to recap some basic facts and terms about arrays/strings prior to discussing how closely arrays are tied to pointers.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23</a:t>
            </a:fld>
            <a:endParaRPr lang="en-US" dirty="0"/>
          </a:p>
        </p:txBody>
      </p:sp>
    </p:spTree>
    <p:extLst>
      <p:ext uri="{BB962C8B-B14F-4D97-AF65-F5344CB8AC3E}">
        <p14:creationId xmlns:p14="http://schemas.microsoft.com/office/powerpoint/2010/main" val="3899338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you talk to the students about the difference</a:t>
            </a:r>
            <a:r>
              <a:rPr lang="en-US" baseline="0" dirty="0"/>
              <a:t> between declaration and reference syntax.</a:t>
            </a:r>
          </a:p>
          <a:p>
            <a:r>
              <a:rPr lang="en-US" baseline="0" dirty="0"/>
              <a:t>Declaration:  int </a:t>
            </a:r>
            <a:r>
              <a:rPr lang="en-US" baseline="0" dirty="0" err="1"/>
              <a:t>someArray</a:t>
            </a:r>
            <a:r>
              <a:rPr lang="en-US" baseline="0" dirty="0"/>
              <a:t>[5]; creates an array of five integers while…</a:t>
            </a:r>
          </a:p>
          <a:p>
            <a:r>
              <a:rPr lang="en-US" baseline="0" dirty="0"/>
              <a:t>Reference:  </a:t>
            </a:r>
            <a:r>
              <a:rPr lang="en-US" baseline="0" dirty="0" err="1"/>
              <a:t>someArray</a:t>
            </a:r>
            <a:r>
              <a:rPr lang="en-US" baseline="0" dirty="0"/>
              <a:t>[4]; references the fourth element within a pre-existing array</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24</a:t>
            </a:fld>
            <a:endParaRPr lang="en-US" dirty="0"/>
          </a:p>
        </p:txBody>
      </p:sp>
    </p:spTree>
    <p:extLst>
      <p:ext uri="{BB962C8B-B14F-4D97-AF65-F5344CB8AC3E}">
        <p14:creationId xmlns:p14="http://schemas.microsoft.com/office/powerpoint/2010/main" val="1465129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guides will be released for different languages.</a:t>
            </a:r>
          </a:p>
          <a:p>
            <a:r>
              <a:rPr lang="en-US" dirty="0"/>
              <a:t>The entire guide won’t apply to every section.</a:t>
            </a:r>
          </a:p>
          <a:p>
            <a:r>
              <a:rPr lang="en-US" dirty="0"/>
              <a:t>Newly applicable sections will be covered in each objective</a:t>
            </a:r>
          </a:p>
          <a:p>
            <a:r>
              <a:rPr lang="en-US" dirty="0"/>
              <a:t>The “Requirements” section will be evaluated during all Progress Checks</a:t>
            </a:r>
          </a:p>
          <a:p>
            <a:r>
              <a:rPr lang="en-US" dirty="0"/>
              <a:t>The “Recommendations” section will *NOT* be evaluated</a:t>
            </a:r>
            <a:r>
              <a:rPr lang="en-US" baseline="0" dirty="0"/>
              <a:t> but represent ‘best practices’ conducive to learning</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a:t>
            </a:fld>
            <a:endParaRPr lang="en-US" dirty="0"/>
          </a:p>
        </p:txBody>
      </p:sp>
    </p:spTree>
    <p:extLst>
      <p:ext uri="{BB962C8B-B14F-4D97-AF65-F5344CB8AC3E}">
        <p14:creationId xmlns:p14="http://schemas.microsoft.com/office/powerpoint/2010/main" val="624242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you talk to the students about the difference</a:t>
            </a:r>
            <a:r>
              <a:rPr lang="en-US" baseline="0" dirty="0"/>
              <a:t> between declaration and reference syntax.</a:t>
            </a:r>
          </a:p>
          <a:p>
            <a:r>
              <a:rPr lang="en-US" baseline="0" dirty="0"/>
              <a:t>Declaration:  int </a:t>
            </a:r>
            <a:r>
              <a:rPr lang="en-US" baseline="0" dirty="0" err="1"/>
              <a:t>someArray</a:t>
            </a:r>
            <a:r>
              <a:rPr lang="en-US" baseline="0" dirty="0"/>
              <a:t>[5]; creates an array of five integers while…</a:t>
            </a:r>
          </a:p>
          <a:p>
            <a:r>
              <a:rPr lang="en-US" baseline="0" dirty="0"/>
              <a:t>Reference:  </a:t>
            </a:r>
            <a:r>
              <a:rPr lang="en-US" baseline="0" dirty="0" err="1"/>
              <a:t>someArray</a:t>
            </a:r>
            <a:r>
              <a:rPr lang="en-US" baseline="0" dirty="0"/>
              <a:t>[4]; references the fourth element within a pre-existing array</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25</a:t>
            </a:fld>
            <a:endParaRPr lang="en-US" dirty="0"/>
          </a:p>
        </p:txBody>
      </p:sp>
    </p:spTree>
    <p:extLst>
      <p:ext uri="{BB962C8B-B14F-4D97-AF65-F5344CB8AC3E}">
        <p14:creationId xmlns:p14="http://schemas.microsoft.com/office/powerpoint/2010/main" val="1465129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listed at the bottom of the</a:t>
            </a:r>
            <a:r>
              <a:rPr lang="en-US" baseline="0" dirty="0"/>
              <a:t> screen are examples of different ways to access and/or modify elements of an array.  The author expects that the students will already have an inherent understanding of certain concepts such as the fact that an array name, unless modified, is actually a pointer to the first index.  They may have seen this in instructor example code, figured it out from their IDE debug mode, or read about it while researching arrays.  These points are not ‘stand-alone’.  This slide is merely the beginning of an entire section on how arrays relate to pointers and vice-versa.</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26</a:t>
            </a:fld>
            <a:endParaRPr lang="en-US" dirty="0"/>
          </a:p>
        </p:txBody>
      </p:sp>
    </p:spTree>
    <p:extLst>
      <p:ext uri="{BB962C8B-B14F-4D97-AF65-F5344CB8AC3E}">
        <p14:creationId xmlns:p14="http://schemas.microsoft.com/office/powerpoint/2010/main" val="279563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 further explains some of the “arrays and pointers” concepts from the previous slide.  It</a:t>
            </a:r>
            <a:r>
              <a:rPr lang="en-US" baseline="0" dirty="0"/>
              <a:t> also sets up the step-by-step slides that will follow.  The code on this slide is the combined code from the next eight slides.  Prior to reviewing this code, complete with memory visualization, talk the students through this combined code to determine what happens and how it happens.  The banner at the bottom says “at definition” because an array name can be modified to point at another memory address.  When an array is first defined, the name of the array acts as a pointer variable.  When the array is first defined, this pointer variable points to the first element (index 0) of the array.  This pointer variable can be dereferenced, incremented or decremented.  That is to say this pointer is guaranteed to *always* point to the first index (as we will explore during the “Address Arithmetic” section).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27</a:t>
            </a:fld>
            <a:endParaRPr lang="en-US" dirty="0"/>
          </a:p>
        </p:txBody>
      </p:sp>
    </p:spTree>
    <p:extLst>
      <p:ext uri="{BB962C8B-B14F-4D97-AF65-F5344CB8AC3E}">
        <p14:creationId xmlns:p14="http://schemas.microsoft.com/office/powerpoint/2010/main" val="1824467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NARRATIVE:  </a:t>
            </a:r>
            <a:r>
              <a:rPr lang="en-US" dirty="0"/>
              <a:t>We</a:t>
            </a:r>
            <a:r>
              <a:rPr lang="en-US" baseline="0" dirty="0"/>
              <a:t> will “step into” the code that was previously listed.  The first line was a comment so we’ll take this opportunity to setup our memory visualization.  As before, the 0xCC hex values represent uninitialized memory values in Visual Studio’s debug mode.  The notes in the grey box off to the represent are interpretations of the memory address(</a:t>
            </a:r>
            <a:r>
              <a:rPr lang="en-US" baseline="0" dirty="0" err="1"/>
              <a:t>es</a:t>
            </a:r>
            <a:r>
              <a:rPr lang="en-US" baseline="0" dirty="0"/>
              <a:t>) they’re lined up with, not the values found within.</a:t>
            </a:r>
          </a:p>
          <a:p>
            <a:endParaRPr lang="en-US" baseline="0" dirty="0">
              <a:latin typeface="Courier New" panose="02070309020205020404" pitchFamily="49" charset="0"/>
              <a:cs typeface="Courier New" panose="02070309020205020404" pitchFamily="49" charset="0"/>
            </a:endParaRPr>
          </a:p>
          <a:p>
            <a:r>
              <a:rPr lang="en-US" b="1" baseline="0" dirty="0">
                <a:latin typeface="Courier New" panose="02070309020205020404" pitchFamily="49" charset="0"/>
                <a:cs typeface="Courier New" panose="02070309020205020404" pitchFamily="49" charset="0"/>
              </a:rPr>
              <a:t>INSTRUCTOR NOTE:</a:t>
            </a:r>
            <a:r>
              <a:rPr lang="en-US" baseline="0" dirty="0">
                <a:latin typeface="Courier New" panose="02070309020205020404" pitchFamily="49" charset="0"/>
                <a:cs typeface="Courier New" panose="02070309020205020404" pitchFamily="49" charset="0"/>
              </a:rPr>
              <a:t>  Four different methods will be used to modify the elements of the </a:t>
            </a:r>
            <a:r>
              <a:rPr lang="en-US" baseline="0" dirty="0" err="1">
                <a:latin typeface="Courier New" panose="02070309020205020404" pitchFamily="49" charset="0"/>
                <a:cs typeface="Courier New" panose="02070309020205020404" pitchFamily="49" charset="0"/>
              </a:rPr>
              <a:t>someList</a:t>
            </a:r>
            <a:r>
              <a:rPr lang="en-US" baseline="0" dirty="0">
                <a:latin typeface="Courier New" panose="02070309020205020404" pitchFamily="49" charset="0"/>
                <a:cs typeface="Courier New" panose="02070309020205020404" pitchFamily="49" charset="0"/>
              </a:rPr>
              <a:t> integer array in order to showcase some new methods of utilizing pointers and pointer operators to access/modify arrays.</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kern="0" baseline="0" dirty="0">
                <a:latin typeface="Courier New" panose="02070309020205020404" pitchFamily="49" charset="0"/>
                <a:cs typeface="Courier New" panose="02070309020205020404" pitchFamily="49" charset="0"/>
              </a:rPr>
              <a:t>  The first memory address (0x0002F2F4) is a very subtle reference to Too Fast, Too Furious 4.</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28</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NARRATIVE:  </a:t>
            </a:r>
            <a:r>
              <a:rPr lang="en-US" dirty="0"/>
              <a:t>This line of code defines an integer array of dimension 4.  Each</a:t>
            </a:r>
            <a:r>
              <a:rPr lang="en-US" baseline="0" dirty="0"/>
              <a:t> element of the array has been initialized with a hexadecimal value that should fill the memory space, and be easily recognizable (because they are </a:t>
            </a:r>
            <a:r>
              <a:rPr lang="en-US" baseline="0" dirty="0" err="1"/>
              <a:t>hexspeak</a:t>
            </a:r>
            <a:r>
              <a:rPr lang="en-US" baseline="0" dirty="0"/>
              <a:t>).  (https://en.wikipedia.org/wiki/Hexspeak)  The notes off to the side indicate that each of the memory addresses are equivalent to &amp;</a:t>
            </a:r>
            <a:r>
              <a:rPr lang="en-US" baseline="0" dirty="0" err="1"/>
              <a:t>someList</a:t>
            </a:r>
            <a:r>
              <a:rPr lang="en-US" baseline="0" dirty="0"/>
              <a:t>[] (as appropriate).  For instance, &amp;</a:t>
            </a:r>
            <a:r>
              <a:rPr lang="en-US" baseline="0" dirty="0" err="1"/>
              <a:t>someList</a:t>
            </a:r>
            <a:r>
              <a:rPr lang="en-US" baseline="0" dirty="0"/>
              <a:t>[0] is equivalent to 0x0002F320.</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kern="0" baseline="0" dirty="0">
                <a:latin typeface="Courier New" panose="02070309020205020404" pitchFamily="49" charset="0"/>
                <a:cs typeface="Courier New" panose="02070309020205020404" pitchFamily="49" charset="0"/>
              </a:rPr>
              <a:t>  The first memory address (0x0002F2F4) is a very subtle reference to Too Fast, Too Furious 4.</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29</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NARRATIVE:  </a:t>
            </a:r>
            <a:r>
              <a:rPr lang="en-US" dirty="0"/>
              <a:t>This statement assigns</a:t>
            </a:r>
            <a:r>
              <a:rPr lang="en-US" baseline="0" dirty="0"/>
              <a:t> the hex value 0x8BADF00D to the first element (index 0) of the </a:t>
            </a:r>
            <a:r>
              <a:rPr lang="en-US" baseline="0" dirty="0" err="1"/>
              <a:t>someList</a:t>
            </a:r>
            <a:r>
              <a:rPr lang="en-US" baseline="0" dirty="0"/>
              <a:t> int array.  The note off to the side indicates that the memory address 0x0002F320 is equivalent to &amp;</a:t>
            </a:r>
            <a:r>
              <a:rPr lang="en-US" baseline="0" dirty="0" err="1"/>
              <a:t>someList</a:t>
            </a:r>
            <a:r>
              <a:rPr lang="en-US" baseline="0" dirty="0"/>
              <a:t>[0].</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kern="0" baseline="0" dirty="0">
                <a:latin typeface="Courier New" panose="02070309020205020404" pitchFamily="49" charset="0"/>
                <a:cs typeface="Courier New" panose="02070309020205020404" pitchFamily="49" charset="0"/>
              </a:rPr>
              <a:t>  The first memory address (0x0002F2F4) is a very subtle reference to Too Fast, Too Furious 4.</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30</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a:t>NARRATIVE:  </a:t>
            </a:r>
            <a:r>
              <a:rPr lang="en-US" dirty="0"/>
              <a:t>This statement</a:t>
            </a:r>
            <a:r>
              <a:rPr lang="en-US" baseline="0" dirty="0"/>
              <a:t> can be a bit wordy to explain in a complete English sentence so I’ll break it down.  First, </a:t>
            </a:r>
            <a:r>
              <a:rPr lang="en-US" baseline="0" dirty="0" err="1"/>
              <a:t>someList_ptr</a:t>
            </a:r>
            <a:r>
              <a:rPr lang="en-US" baseline="0" dirty="0"/>
              <a:t> is a pointer variable as indicated by the dereference operator (*) utilized in its definition.  Second, the </a:t>
            </a:r>
            <a:r>
              <a:rPr lang="en-US" baseline="0" dirty="0" err="1"/>
              <a:t>someList_ptr</a:t>
            </a:r>
            <a:r>
              <a:rPr lang="en-US" baseline="0" dirty="0"/>
              <a:t> pointer variable points to an integer as indicated by the data type (int) it was declared with.  That’s the left operand of this assignment operator.  The right operand of this assignment operator, &amp;</a:t>
            </a:r>
            <a:r>
              <a:rPr lang="en-US" baseline="0" dirty="0" err="1"/>
              <a:t>someList</a:t>
            </a:r>
            <a:r>
              <a:rPr lang="en-US" baseline="0" dirty="0"/>
              <a:t>[1] is also a bit complicated.  The right operand is the memory address, as indicated by the “address of” operator (&amp;), of </a:t>
            </a:r>
            <a:r>
              <a:rPr lang="en-US" baseline="0" dirty="0" err="1"/>
              <a:t>someList’s</a:t>
            </a:r>
            <a:r>
              <a:rPr lang="en-US" baseline="0" dirty="0"/>
              <a:t> second element (index 1).  To put it all together, the memory address of </a:t>
            </a:r>
            <a:r>
              <a:rPr lang="en-US" baseline="0" dirty="0" err="1"/>
              <a:t>someList</a:t>
            </a:r>
            <a:r>
              <a:rPr lang="en-US" baseline="0" dirty="0"/>
              <a:t>[1] is being assigned to the integer pointer variable “</a:t>
            </a:r>
            <a:r>
              <a:rPr lang="en-US" baseline="0" dirty="0" err="1"/>
              <a:t>someList_ptr</a:t>
            </a:r>
            <a:r>
              <a:rPr lang="en-US" baseline="0" dirty="0"/>
              <a:t>”.</a:t>
            </a:r>
          </a:p>
          <a:p>
            <a:endParaRPr lang="en-US" baseline="0" dirty="0"/>
          </a:p>
          <a:p>
            <a:r>
              <a:rPr lang="en-US" baseline="0" dirty="0"/>
              <a:t>	As we can see from the notes to the right of this memory visualization, &amp;</a:t>
            </a:r>
            <a:r>
              <a:rPr lang="en-US" baseline="0" dirty="0" err="1"/>
              <a:t>someList</a:t>
            </a:r>
            <a:r>
              <a:rPr lang="en-US" baseline="0" dirty="0"/>
              <a:t>[1] is equivalent to 0x0002F324.  </a:t>
            </a:r>
            <a:r>
              <a:rPr lang="en-US" baseline="0" dirty="0" err="1"/>
              <a:t>someList_ptr</a:t>
            </a:r>
            <a:r>
              <a:rPr lang="en-US" baseline="0" dirty="0"/>
              <a:t> is defined and placed on “the stack”.  We can see this at memory address 0x0002F314 (as noted off to the side as &amp;</a:t>
            </a:r>
            <a:r>
              <a:rPr lang="en-US" baseline="0" dirty="0" err="1"/>
              <a:t>someList_ptr</a:t>
            </a:r>
            <a:r>
              <a:rPr lang="en-US" baseline="0" dirty="0"/>
              <a:t>).  The value found at memory address 0x0002F314 happens to be another memory address (which should be readily apparent </a:t>
            </a:r>
            <a:r>
              <a:rPr lang="en-US" baseline="0" dirty="0" err="1"/>
              <a:t>becase</a:t>
            </a:r>
            <a:r>
              <a:rPr lang="en-US" baseline="0" dirty="0"/>
              <a:t> </a:t>
            </a:r>
            <a:r>
              <a:rPr lang="en-US" baseline="0" dirty="0" err="1"/>
              <a:t>someList_ptr</a:t>
            </a:r>
            <a:r>
              <a:rPr lang="en-US" baseline="0" dirty="0"/>
              <a:t> is a pointer variable).</a:t>
            </a:r>
          </a:p>
          <a:p>
            <a:endParaRPr lang="en-US" baseline="0" dirty="0">
              <a:latin typeface="Courier New" panose="02070309020205020404" pitchFamily="49" charset="0"/>
              <a:cs typeface="Courier New" panose="02070309020205020404" pitchFamily="49" charset="0"/>
            </a:endParaRPr>
          </a:p>
          <a:p>
            <a:r>
              <a:rPr lang="en-US" b="1" baseline="0" dirty="0">
                <a:latin typeface="Courier New" panose="02070309020205020404" pitchFamily="49" charset="0"/>
                <a:cs typeface="Courier New" panose="02070309020205020404" pitchFamily="49" charset="0"/>
              </a:rPr>
              <a:t>INSTRUCTOR NOTE:</a:t>
            </a:r>
            <a:r>
              <a:rPr lang="en-US" baseline="0" dirty="0">
                <a:latin typeface="Courier New" panose="02070309020205020404" pitchFamily="49" charset="0"/>
                <a:cs typeface="Courier New" panose="02070309020205020404" pitchFamily="49" charset="0"/>
              </a:rPr>
              <a:t>  The movie Inception was complicated to follow because of it’s multiple levels of nested plots and scenarios.  This is a similar concept when you think about it.  </a:t>
            </a:r>
            <a:r>
              <a:rPr lang="en-US" baseline="0" dirty="0" err="1">
                <a:latin typeface="Courier New" panose="02070309020205020404" pitchFamily="49" charset="0"/>
                <a:cs typeface="Courier New" panose="02070309020205020404" pitchFamily="49" charset="0"/>
              </a:rPr>
              <a:t>someList_ptr</a:t>
            </a:r>
            <a:r>
              <a:rPr lang="en-US" baseline="0" dirty="0">
                <a:latin typeface="Courier New" panose="02070309020205020404" pitchFamily="49" charset="0"/>
                <a:cs typeface="Courier New" panose="02070309020205020404" pitchFamily="49" charset="0"/>
              </a:rPr>
              <a:t> is a pointer variable stored at &amp;</a:t>
            </a:r>
            <a:r>
              <a:rPr lang="en-US" baseline="0" dirty="0" err="1">
                <a:latin typeface="Courier New" panose="02070309020205020404" pitchFamily="49" charset="0"/>
                <a:cs typeface="Courier New" panose="02070309020205020404" pitchFamily="49" charset="0"/>
              </a:rPr>
              <a:t>someList_ptr</a:t>
            </a:r>
            <a:r>
              <a:rPr lang="en-US" baseline="0" dirty="0">
                <a:latin typeface="Courier New" panose="02070309020205020404" pitchFamily="49" charset="0"/>
                <a:cs typeface="Courier New" panose="02070309020205020404" pitchFamily="49" charset="0"/>
              </a:rPr>
              <a:t> that currently contains the memory address to &amp;</a:t>
            </a:r>
            <a:r>
              <a:rPr lang="en-US" baseline="0" dirty="0" err="1">
                <a:latin typeface="Courier New" panose="02070309020205020404" pitchFamily="49" charset="0"/>
                <a:cs typeface="Courier New" panose="02070309020205020404" pitchFamily="49" charset="0"/>
              </a:rPr>
              <a:t>someList</a:t>
            </a:r>
            <a:r>
              <a:rPr lang="en-US" baseline="0" dirty="0">
                <a:latin typeface="Courier New" panose="02070309020205020404" pitchFamily="49" charset="0"/>
                <a:cs typeface="Courier New" panose="02070309020205020404" pitchFamily="49" charset="0"/>
              </a:rPr>
              <a:t>[1].  Looking in memory, we see a memory address whose value is a memory address.  You may need to slow to 5 MPH or less when walking the class through this portion.  Someone is likely to be confused.</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kern="0" baseline="0" dirty="0">
                <a:latin typeface="Courier New" panose="02070309020205020404" pitchFamily="49" charset="0"/>
                <a:cs typeface="Courier New" panose="02070309020205020404" pitchFamily="49" charset="0"/>
              </a:rPr>
              <a:t>  The first memory address (0x0002F2F4) is a very subtle reference to Too Fast, Too Furious 4.</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31</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NARRATIVE:  </a:t>
            </a:r>
            <a:r>
              <a:rPr lang="en-US" dirty="0"/>
              <a:t>This statement dereferences</a:t>
            </a:r>
            <a:r>
              <a:rPr lang="en-US" baseline="0" dirty="0"/>
              <a:t> the </a:t>
            </a:r>
            <a:r>
              <a:rPr lang="en-US" baseline="0" dirty="0" err="1"/>
              <a:t>someList_ptr</a:t>
            </a:r>
            <a:r>
              <a:rPr lang="en-US" baseline="0" dirty="0"/>
              <a:t> pointer variable and assigns the value of 0xC0DEDEAD to that memory address.  To be more explicit, </a:t>
            </a:r>
            <a:r>
              <a:rPr lang="en-US" baseline="0" dirty="0" err="1"/>
              <a:t>someList_ptr</a:t>
            </a:r>
            <a:r>
              <a:rPr lang="en-US" baseline="0" dirty="0"/>
              <a:t> is an integer pointer variable.  The memory address stored in </a:t>
            </a:r>
            <a:r>
              <a:rPr lang="en-US" baseline="0" dirty="0" err="1"/>
              <a:t>someList_ptr</a:t>
            </a:r>
            <a:r>
              <a:rPr lang="en-US" baseline="0" dirty="0"/>
              <a:t> currently happens to be &amp;</a:t>
            </a:r>
            <a:r>
              <a:rPr lang="en-US" baseline="0" dirty="0" err="1"/>
              <a:t>someList</a:t>
            </a:r>
            <a:r>
              <a:rPr lang="en-US" baseline="0" dirty="0"/>
              <a:t>[1] (see previous slide).  When dereferencing this memory address, we find the value 0xC001C0DE stored there.  The statement listed at the top of slide assigns a new value (0xC0DEDEAD) as the value at that dereferenced memory address (*</a:t>
            </a:r>
            <a:r>
              <a:rPr lang="en-US" baseline="0" dirty="0" err="1"/>
              <a:t>someList_ptr</a:t>
            </a:r>
            <a:r>
              <a:rPr lang="en-US" baseline="0" dirty="0"/>
              <a:t>).</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kern="0" baseline="0" dirty="0">
                <a:latin typeface="Courier New" panose="02070309020205020404" pitchFamily="49" charset="0"/>
                <a:cs typeface="Courier New" panose="02070309020205020404" pitchFamily="49" charset="0"/>
              </a:rPr>
              <a:t>  The first memory address (0x0002F2F4) is a very subtle reference to Too Fast, Too Furious 4.</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32</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1" dirty="0"/>
              <a:t>NARRATIVE:  </a:t>
            </a:r>
            <a:r>
              <a:rPr lang="en-US" dirty="0"/>
              <a:t>This statement</a:t>
            </a:r>
            <a:r>
              <a:rPr lang="en-US" baseline="0" dirty="0"/>
              <a:t> is a good example of how an array’s name is an alias to the memory address of its first element (index 0) at the time of its definition.  (</a:t>
            </a:r>
            <a:r>
              <a:rPr lang="en-US" b="1" baseline="0" dirty="0"/>
              <a:t>DISCLAIMER:</a:t>
            </a:r>
            <a:r>
              <a:rPr lang="en-US" baseline="0" dirty="0"/>
              <a:t>  An array’s pointer may be modified post-definition (see: Address Arithmetic))  Pointer arithmetic is used to reference an element after the first.  Here, </a:t>
            </a:r>
            <a:r>
              <a:rPr lang="en-US" baseline="0" dirty="0" err="1"/>
              <a:t>someList</a:t>
            </a:r>
            <a:r>
              <a:rPr lang="en-US" baseline="0" dirty="0"/>
              <a:t> points to 0x0002F320 (the beginning of the array).  As you can see from the notes on the side, </a:t>
            </a:r>
            <a:r>
              <a:rPr lang="en-US" baseline="0" dirty="0" err="1"/>
              <a:t>someList</a:t>
            </a:r>
            <a:r>
              <a:rPr lang="en-US" baseline="0" dirty="0"/>
              <a:t> + 1 points to the memory address of the next element (index 1).  </a:t>
            </a:r>
            <a:r>
              <a:rPr lang="en-US" baseline="0" dirty="0" err="1"/>
              <a:t>someList</a:t>
            </a:r>
            <a:r>
              <a:rPr lang="en-US" baseline="0" dirty="0"/>
              <a:t> + 2 points to the memory address of index 2 and </a:t>
            </a:r>
            <a:r>
              <a:rPr lang="en-US" baseline="0" dirty="0" err="1"/>
              <a:t>someList</a:t>
            </a:r>
            <a:r>
              <a:rPr lang="en-US" baseline="0" dirty="0"/>
              <a:t> + 3 is equivalent to the memory address of the last element.  After the address arithmetic (see: </a:t>
            </a:r>
            <a:r>
              <a:rPr lang="en-US" baseline="0" dirty="0" err="1"/>
              <a:t>someList</a:t>
            </a:r>
            <a:r>
              <a:rPr lang="en-US" baseline="0" dirty="0"/>
              <a:t> + 2), that memory address is then dereferenced.  Lastly, the value 0x1BADD00D is assigned to the memory location pointed at by (</a:t>
            </a:r>
            <a:r>
              <a:rPr lang="en-US" baseline="0" dirty="0" err="1"/>
              <a:t>someList</a:t>
            </a:r>
            <a:r>
              <a:rPr lang="en-US" baseline="0" dirty="0"/>
              <a:t> + 2) because it is dereferenced.</a:t>
            </a:r>
          </a:p>
          <a:p>
            <a:endParaRPr lang="en-US" baseline="0" dirty="0">
              <a:latin typeface="Courier New" panose="02070309020205020404" pitchFamily="49" charset="0"/>
              <a:cs typeface="Courier New" panose="02070309020205020404" pitchFamily="49" charset="0"/>
            </a:endParaRPr>
          </a:p>
          <a:p>
            <a:r>
              <a:rPr lang="en-US" b="1" baseline="0" dirty="0">
                <a:latin typeface="Courier New" panose="02070309020205020404" pitchFamily="49" charset="0"/>
                <a:cs typeface="Courier New" panose="02070309020205020404" pitchFamily="49" charset="0"/>
              </a:rPr>
              <a:t>INSTRUCTOR NOTE:</a:t>
            </a:r>
            <a:r>
              <a:rPr lang="en-US" baseline="0" dirty="0">
                <a:latin typeface="Courier New" panose="02070309020205020404" pitchFamily="49" charset="0"/>
                <a:cs typeface="Courier New" panose="02070309020205020404" pitchFamily="49" charset="0"/>
              </a:rPr>
              <a:t>  An observant and vocal student may point out that 0x0002F320 + 2 is 0x0002F322 as opposed to 0x0002F328.  In fact, 0x0002F320 + 2 </a:t>
            </a:r>
            <a:r>
              <a:rPr lang="en-US" sz="1200" b="0" kern="1200" dirty="0">
                <a:solidFill>
                  <a:schemeClr val="tx1"/>
                </a:solidFill>
                <a:effectLst/>
                <a:latin typeface="+mn-lt"/>
                <a:ea typeface="+mn-ea"/>
                <a:cs typeface="+mn-cs"/>
              </a:rPr>
              <a:t>≠</a:t>
            </a:r>
            <a:r>
              <a:rPr lang="en-US" baseline="0" dirty="0">
                <a:latin typeface="Courier New" panose="02070309020205020404" pitchFamily="49" charset="0"/>
                <a:cs typeface="Courier New" panose="02070309020205020404" pitchFamily="49" charset="0"/>
              </a:rPr>
              <a:t> 0x0002F328 in *math* math.  This is *pointer* math (AKA Address Arithmetic).  </a:t>
            </a:r>
            <a:r>
              <a:rPr lang="en-US" baseline="0" dirty="0" err="1">
                <a:latin typeface="Courier New" panose="02070309020205020404" pitchFamily="49" charset="0"/>
                <a:cs typeface="Courier New" panose="02070309020205020404" pitchFamily="49" charset="0"/>
              </a:rPr>
              <a:t>someList</a:t>
            </a:r>
            <a:r>
              <a:rPr lang="en-US" baseline="0" dirty="0">
                <a:latin typeface="Courier New" panose="02070309020205020404" pitchFamily="49" charset="0"/>
                <a:cs typeface="Courier New" panose="02070309020205020404" pitchFamily="49" charset="0"/>
              </a:rPr>
              <a:t> is a pointer variable of data type int.  This implementation provides four bytes of memory space to a single int.  This means each integer an int pointer references takes up four bytes.  The compiler knows this and the language has abstracted “pointer math” (AKA Address Arithmetic) to (supposedly) make life easier on the programmer.  </a:t>
            </a:r>
            <a:r>
              <a:rPr lang="en-US" baseline="0" dirty="0" err="1">
                <a:latin typeface="Courier New" panose="02070309020205020404" pitchFamily="49" charset="0"/>
                <a:cs typeface="Courier New" panose="02070309020205020404" pitchFamily="49" charset="0"/>
              </a:rPr>
              <a:t>someList</a:t>
            </a:r>
            <a:r>
              <a:rPr lang="en-US" baseline="0" dirty="0">
                <a:latin typeface="Courier New" panose="02070309020205020404" pitchFamily="49" charset="0"/>
                <a:cs typeface="Courier New" panose="02070309020205020404" pitchFamily="49" charset="0"/>
              </a:rPr>
              <a:t> + 2 (in Address Arithmetic) is equivalent to (</a:t>
            </a:r>
            <a:r>
              <a:rPr lang="en-US" baseline="0" dirty="0" err="1">
                <a:latin typeface="Courier New" panose="02070309020205020404" pitchFamily="49" charset="0"/>
                <a:cs typeface="Courier New" panose="02070309020205020404" pitchFamily="49" charset="0"/>
              </a:rPr>
              <a:t>someList</a:t>
            </a:r>
            <a:r>
              <a:rPr lang="en-US" baseline="0" dirty="0">
                <a:latin typeface="Courier New" panose="02070309020205020404" pitchFamily="49" charset="0"/>
                <a:cs typeface="Courier New" panose="02070309020205020404" pitchFamily="49" charset="0"/>
              </a:rPr>
              <a:t> + (2 * </a:t>
            </a:r>
            <a:r>
              <a:rPr lang="en-US" baseline="0" dirty="0" err="1">
                <a:latin typeface="Courier New" panose="02070309020205020404" pitchFamily="49" charset="0"/>
                <a:cs typeface="Courier New" panose="02070309020205020404" pitchFamily="49" charset="0"/>
              </a:rPr>
              <a:t>sizeof</a:t>
            </a:r>
            <a:r>
              <a:rPr lang="en-US" baseline="0" dirty="0">
                <a:latin typeface="Courier New" panose="02070309020205020404" pitchFamily="49" charset="0"/>
                <a:cs typeface="Courier New" panose="02070309020205020404" pitchFamily="49" charset="0"/>
              </a:rPr>
              <a:t>(</a:t>
            </a:r>
            <a:r>
              <a:rPr lang="en-US" baseline="0" dirty="0" err="1">
                <a:latin typeface="Courier New" panose="02070309020205020404" pitchFamily="49" charset="0"/>
                <a:cs typeface="Courier New" panose="02070309020205020404" pitchFamily="49" charset="0"/>
              </a:rPr>
              <a:t>int</a:t>
            </a:r>
            <a:r>
              <a:rPr lang="en-US" baseline="0" dirty="0">
                <a:latin typeface="Courier New" panose="02070309020205020404" pitchFamily="49" charset="0"/>
                <a:cs typeface="Courier New" panose="02070309020205020404" pitchFamily="49" charset="0"/>
              </a:rPr>
              <a:t>)) in *real* math.  This disparity will be covered in more depth during the “Address Arithmetic” section.  It is the intent of the author to ignore and gloss over this disparity until it is time to discuss it.  Making reference to this slide could be a good way of introducing the concept.  Use the question, “How is it that 0x0002F320 + 2 == 0x0002F328?”.</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kern="0" baseline="0" dirty="0">
                <a:latin typeface="Courier New" panose="02070309020205020404" pitchFamily="49" charset="0"/>
                <a:cs typeface="Courier New" panose="02070309020205020404" pitchFamily="49" charset="0"/>
              </a:rPr>
              <a:t>  The first memory address (0x0002F2F4) is a very subtle reference to Too Fast, Too Furious 4.</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33</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a:t>NARRATIVE:  </a:t>
            </a:r>
            <a:r>
              <a:rPr lang="en-US" dirty="0"/>
              <a:t>This statement is another example of “Address Arithmetic”.  This</a:t>
            </a:r>
            <a:r>
              <a:rPr lang="en-US" baseline="0" dirty="0"/>
              <a:t> statement is equivalent to </a:t>
            </a:r>
            <a:r>
              <a:rPr lang="en-US" baseline="0" dirty="0" err="1"/>
              <a:t>someList_ptr</a:t>
            </a:r>
            <a:r>
              <a:rPr lang="en-US" baseline="0" dirty="0"/>
              <a:t> = </a:t>
            </a:r>
            <a:r>
              <a:rPr lang="en-US" baseline="0" dirty="0" err="1"/>
              <a:t>someList_ptr</a:t>
            </a:r>
            <a:r>
              <a:rPr lang="en-US" baseline="0" dirty="0"/>
              <a:t> + 2.  Meaning… </a:t>
            </a:r>
            <a:r>
              <a:rPr lang="en-US" baseline="0" dirty="0" err="1"/>
              <a:t>someList_ptr</a:t>
            </a:r>
            <a:r>
              <a:rPr lang="en-US" baseline="0" dirty="0"/>
              <a:t> is a pointer variable and it holds the memory address of an integer.  Adding 2 to a pointer value essentially moves that memory address two “integer” “spots” in memory.  If </a:t>
            </a:r>
            <a:r>
              <a:rPr lang="en-US" baseline="0" dirty="0" err="1"/>
              <a:t>someList_ptr</a:t>
            </a:r>
            <a:r>
              <a:rPr lang="en-US" baseline="0" dirty="0"/>
              <a:t> holds the memory address of index 0, (</a:t>
            </a:r>
            <a:r>
              <a:rPr lang="en-US" baseline="0" dirty="0" err="1"/>
              <a:t>someList_ptr</a:t>
            </a:r>
            <a:r>
              <a:rPr lang="en-US" baseline="0" dirty="0"/>
              <a:t> + 1) resolves to the memory address of index 1 (regardless of the data type).  Resolution is different than assignment, however, and this example uses an assignment operator.  The memory address of index 2 is reassigned to the </a:t>
            </a:r>
            <a:r>
              <a:rPr lang="en-US" baseline="0" dirty="0" err="1"/>
              <a:t>someList_ptr</a:t>
            </a:r>
            <a:r>
              <a:rPr lang="en-US" baseline="0" dirty="0"/>
              <a:t> pointer variable.</a:t>
            </a:r>
          </a:p>
          <a:p>
            <a:endParaRPr lang="en-US" baseline="0" dirty="0">
              <a:latin typeface="Courier New" panose="02070309020205020404" pitchFamily="49" charset="0"/>
              <a:cs typeface="Courier New" panose="02070309020205020404" pitchFamily="49" charset="0"/>
            </a:endParaRPr>
          </a:p>
          <a:p>
            <a:r>
              <a:rPr lang="en-US" b="1" baseline="0" dirty="0">
                <a:latin typeface="Courier New" panose="02070309020205020404" pitchFamily="49" charset="0"/>
                <a:cs typeface="Courier New" panose="02070309020205020404" pitchFamily="49" charset="0"/>
              </a:rPr>
              <a:t>INSTRUCTOR NOTE:</a:t>
            </a:r>
            <a:r>
              <a:rPr lang="en-US" baseline="0" dirty="0">
                <a:latin typeface="Courier New" panose="02070309020205020404" pitchFamily="49" charset="0"/>
                <a:cs typeface="Courier New" panose="02070309020205020404" pitchFamily="49" charset="0"/>
              </a:rPr>
              <a:t>  It may have been easier to execute a </a:t>
            </a:r>
            <a:r>
              <a:rPr lang="en-US" baseline="0" dirty="0" err="1">
                <a:latin typeface="Courier New" panose="02070309020205020404" pitchFamily="49" charset="0"/>
                <a:cs typeface="Courier New" panose="02070309020205020404" pitchFamily="49" charset="0"/>
              </a:rPr>
              <a:t>someList_ptr</a:t>
            </a:r>
            <a:r>
              <a:rPr lang="en-US" baseline="0" dirty="0">
                <a:latin typeface="Courier New" panose="02070309020205020404" pitchFamily="49" charset="0"/>
                <a:cs typeface="Courier New" panose="02070309020205020404" pitchFamily="49" charset="0"/>
              </a:rPr>
              <a:t> = &amp;</a:t>
            </a:r>
            <a:r>
              <a:rPr lang="en-US" baseline="0" dirty="0" err="1">
                <a:latin typeface="Courier New" panose="02070309020205020404" pitchFamily="49" charset="0"/>
                <a:cs typeface="Courier New" panose="02070309020205020404" pitchFamily="49" charset="0"/>
              </a:rPr>
              <a:t>someList</a:t>
            </a:r>
            <a:r>
              <a:rPr lang="en-US" baseline="0" dirty="0">
                <a:latin typeface="Courier New" panose="02070309020205020404" pitchFamily="49" charset="0"/>
                <a:cs typeface="Courier New" panose="02070309020205020404" pitchFamily="49" charset="0"/>
              </a:rPr>
              <a:t>[2] (which has the same result as </a:t>
            </a:r>
            <a:r>
              <a:rPr lang="en-US" baseline="0" dirty="0" err="1">
                <a:latin typeface="Courier New" panose="02070309020205020404" pitchFamily="49" charset="0"/>
                <a:cs typeface="Courier New" panose="02070309020205020404" pitchFamily="49" charset="0"/>
              </a:rPr>
              <a:t>someList_ptr</a:t>
            </a:r>
            <a:r>
              <a:rPr lang="en-US" baseline="0" dirty="0">
                <a:latin typeface="Courier New" panose="02070309020205020404" pitchFamily="49" charset="0"/>
                <a:cs typeface="Courier New" panose="02070309020205020404" pitchFamily="49" charset="0"/>
              </a:rPr>
              <a:t> += 2) but there is merit in Pointer Math.  Sometimes a programmer needs to utilize memory addresses that are “near” the current address (relative position) rather that starting at the beginning each time (absolute position).  A similar argument can be made regarding absolute and relative paths.  The honest answer is, there are situations in which absolute paths are more advantageous over relative paths.  The reverse is also true.  This example is just showcasing various methods of accessing and modifying array elements utilizing pointers.</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kern="0" baseline="0" dirty="0">
                <a:latin typeface="Courier New" panose="02070309020205020404" pitchFamily="49" charset="0"/>
                <a:cs typeface="Courier New" panose="02070309020205020404" pitchFamily="49" charset="0"/>
              </a:rPr>
              <a:t>  The first memory address (0x0002F2F4) is a very subtle reference to Too Fast, Too Furious 4.</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34</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Slideshow presentations will no</a:t>
            </a:r>
            <a:r>
              <a:rPr lang="en-US" baseline="0" dirty="0"/>
              <a:t> longer include full code examples because of limited space.  Code “shell” is presented here.  From here on out, only stub code will be presented on slideshows.  Actual on-screen instructor examples of code in an IDE or text editor should be full and complete.  Necessary additions to this code “shell” should be included along with the stub code as a modification to the “shell”.  Emphasis should be placed on return codes.</a:t>
            </a:r>
          </a:p>
          <a:p>
            <a:endParaRPr lang="en-US" baseline="0" dirty="0"/>
          </a:p>
          <a:p>
            <a:r>
              <a:rPr lang="en-US" baseline="0" dirty="0"/>
              <a:t>Many of the macro examples included in this objective are contrived and the work they accomplish, arguably, would best be served as code instead of macros.  Many examples included in this objective are taken from real sources (see: </a:t>
            </a:r>
            <a:r>
              <a:rPr lang="en-US" baseline="0" dirty="0" err="1"/>
              <a:t>Zend</a:t>
            </a:r>
            <a:r>
              <a:rPr lang="en-US" baseline="0" dirty="0"/>
              <a:t> header, </a:t>
            </a:r>
            <a:r>
              <a:rPr lang="en-US" baseline="0" dirty="0" err="1"/>
              <a:t>stdio.h</a:t>
            </a:r>
            <a:r>
              <a:rPr lang="en-US" baseline="0" dirty="0"/>
              <a:t>, </a:t>
            </a:r>
            <a:r>
              <a:rPr lang="en-US" baseline="0" dirty="0" err="1"/>
              <a:t>stackoverflow</a:t>
            </a:r>
            <a:r>
              <a:rPr lang="en-US" baseline="0" dirty="0"/>
              <a:t> examples).  It is possible the students may never be called upon to write or utilize preprocessor directives more advanced than #including a header, #defining a constant, or writing header guards (see: </a:t>
            </a:r>
            <a:r>
              <a:rPr lang="en-US" baseline="0" dirty="0" err="1"/>
              <a:t>ifdef</a:t>
            </a:r>
            <a:r>
              <a:rPr lang="en-US" baseline="0" dirty="0"/>
              <a:t>/define).  While this may be true, it is likely they will need to read/understand/adapt/utilize source code/header files/header source code that *does* utilize advanced macros.</a:t>
            </a:r>
          </a:p>
          <a:p>
            <a:endParaRPr lang="en-US" baseline="0" dirty="0"/>
          </a:p>
          <a:p>
            <a:r>
              <a:rPr lang="en-US" dirty="0"/>
              <a:t>http://stackoverflow.com/questions/204476/what-should-main-return-in-c-and-c</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a:t>
            </a:fld>
            <a:endParaRPr lang="en-US" dirty="0"/>
          </a:p>
        </p:txBody>
      </p:sp>
    </p:spTree>
    <p:extLst>
      <p:ext uri="{BB962C8B-B14F-4D97-AF65-F5344CB8AC3E}">
        <p14:creationId xmlns:p14="http://schemas.microsoft.com/office/powerpoint/2010/main" val="1691513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NARRATIVE:  </a:t>
            </a:r>
            <a:r>
              <a:rPr lang="en-US" b="0" dirty="0"/>
              <a:t>This statement dereferences</a:t>
            </a:r>
            <a:r>
              <a:rPr lang="en-US" b="0" baseline="0" dirty="0"/>
              <a:t> the memory address stored in the integer pointer variable “</a:t>
            </a:r>
            <a:r>
              <a:rPr lang="en-US" b="0" baseline="0" dirty="0" err="1"/>
              <a:t>someList_ptr</a:t>
            </a:r>
            <a:r>
              <a:rPr lang="en-US" b="0" baseline="0" dirty="0"/>
              <a:t>”</a:t>
            </a:r>
            <a:r>
              <a:rPr lang="en-US" baseline="0" dirty="0"/>
              <a:t>.  At this point in the code, as you can see from the memory visualization on this slide, </a:t>
            </a:r>
            <a:r>
              <a:rPr lang="en-US" baseline="0" dirty="0" err="1"/>
              <a:t>someList_ptr</a:t>
            </a:r>
            <a:r>
              <a:rPr lang="en-US" baseline="0" dirty="0"/>
              <a:t> still contains the memory address of </a:t>
            </a:r>
            <a:r>
              <a:rPr lang="en-US" baseline="0" dirty="0" err="1"/>
              <a:t>someList</a:t>
            </a:r>
            <a:r>
              <a:rPr lang="en-US" baseline="0" dirty="0"/>
              <a:t>[3] (see previous slide).  This means, 0xDEADBEEF will be assigned to the memory location of </a:t>
            </a:r>
            <a:r>
              <a:rPr lang="en-US" baseline="0" dirty="0" err="1"/>
              <a:t>someList</a:t>
            </a:r>
            <a:r>
              <a:rPr lang="en-US" baseline="0" dirty="0"/>
              <a:t>[3].</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kern="0" baseline="0" dirty="0">
                <a:latin typeface="Courier New" panose="02070309020205020404" pitchFamily="49" charset="0"/>
                <a:cs typeface="Courier New" panose="02070309020205020404" pitchFamily="49" charset="0"/>
              </a:rPr>
              <a:t>  The first memory address (0x0002F2F4) is a very subtle reference to Too Fast, Too Furious 4.</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35</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casting integers to pointers is a dangerous practice in C</a:t>
            </a:r>
            <a:r>
              <a:rPr lang="en-US" baseline="0" dirty="0"/>
              <a:t> programming.  Arbitrary pointer casting allows you to point anywhere in memory.</a:t>
            </a:r>
          </a:p>
          <a:p>
            <a:endParaRPr lang="en-US" baseline="0" dirty="0"/>
          </a:p>
          <a:p>
            <a:r>
              <a:rPr lang="en-US" baseline="0" dirty="0"/>
              <a:t>As discussed earlier, NULL is a MACRO constant that is type cast as some variant of 0.  ((char *)0) and ((void *)0) are both common.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41</a:t>
            </a:fld>
            <a:endParaRPr lang="en-US" dirty="0"/>
          </a:p>
        </p:txBody>
      </p:sp>
    </p:spTree>
    <p:extLst>
      <p:ext uri="{BB962C8B-B14F-4D97-AF65-F5344CB8AC3E}">
        <p14:creationId xmlns:p14="http://schemas.microsoft.com/office/powerpoint/2010/main" val="2153005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42</a:t>
            </a:fld>
            <a:endParaRPr lang="en-US" dirty="0"/>
          </a:p>
        </p:txBody>
      </p:sp>
    </p:spTree>
    <p:extLst>
      <p:ext uri="{BB962C8B-B14F-4D97-AF65-F5344CB8AC3E}">
        <p14:creationId xmlns:p14="http://schemas.microsoft.com/office/powerpoint/2010/main" val="215300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code’ this for the class</a:t>
            </a:r>
            <a:r>
              <a:rPr lang="en-US" baseline="0" dirty="0"/>
              <a:t> on the big screen.  Let the class decide on appropriate uses/implementations of each of the requirements.</a:t>
            </a:r>
          </a:p>
          <a:p>
            <a:endParaRPr lang="en-US" baseline="0" dirty="0"/>
          </a:p>
          <a:p>
            <a:r>
              <a:rPr lang="en-US" baseline="0" dirty="0"/>
              <a:t>For the purposes of this lab, “natural number” is defined as a whole, positive integer greater than zero [1,2,3,4…]</a:t>
            </a:r>
          </a:p>
        </p:txBody>
      </p:sp>
      <p:sp>
        <p:nvSpPr>
          <p:cNvPr id="4" name="Slide Number Placeholder 3"/>
          <p:cNvSpPr>
            <a:spLocks noGrp="1"/>
          </p:cNvSpPr>
          <p:nvPr>
            <p:ph type="sldNum" sz="quarter" idx="10"/>
          </p:nvPr>
        </p:nvSpPr>
        <p:spPr/>
        <p:txBody>
          <a:bodyPr/>
          <a:lstStyle/>
          <a:p>
            <a:fld id="{8BDA04FC-0A2E-412C-9EC8-7BDEBE27C85D}" type="slidenum">
              <a:rPr lang="en-US" smtClean="0"/>
              <a:pPr/>
              <a:t>44</a:t>
            </a:fld>
            <a:endParaRPr lang="en-US" dirty="0"/>
          </a:p>
        </p:txBody>
      </p:sp>
    </p:spTree>
    <p:extLst>
      <p:ext uri="{BB962C8B-B14F-4D97-AF65-F5344CB8AC3E}">
        <p14:creationId xmlns:p14="http://schemas.microsoft.com/office/powerpoint/2010/main" val="888984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The error codes for this lab are</a:t>
            </a:r>
            <a:r>
              <a:rPr lang="en-US" baseline="0" dirty="0"/>
              <a:t> MACROS #defined as:</a:t>
            </a:r>
          </a:p>
          <a:p>
            <a:r>
              <a:rPr lang="en-US" baseline="0" dirty="0"/>
              <a:t>#define ERROR_NULL_POINTER ((char*)-1)</a:t>
            </a:r>
          </a:p>
          <a:p>
            <a:r>
              <a:rPr lang="en-US" baseline="0" dirty="0"/>
              <a:t>#define ERROR_ABUNDANT_POINTER ((char*)-2)</a:t>
            </a:r>
          </a:p>
          <a:p>
            <a:r>
              <a:rPr lang="en-US" baseline="0" dirty="0"/>
              <a:t>#define ERROR_NULL_DELIMITER ((char*)-3)</a:t>
            </a:r>
          </a:p>
          <a:p>
            <a:r>
              <a:rPr lang="en-US" baseline="0" dirty="0"/>
              <a:t>It’s entirely possible this is a bad practice.  The good thing is, it’s not necessary for the students to know what/how these MACROS are defined… merely that they use them appropriately in their definition of </a:t>
            </a:r>
            <a:r>
              <a:rPr lang="en-US" baseline="0" dirty="0" err="1"/>
              <a:t>split_the_string</a:t>
            </a:r>
            <a:r>
              <a:rPr lang="en-US" baseline="0" dirty="0"/>
              <a:t>().  Version 1 of this lab only required the students return NULL for any of the error conditions listed above.  Once the stub code was built, the author of this objective realized that…</a:t>
            </a:r>
          </a:p>
          <a:p>
            <a:r>
              <a:rPr lang="en-US" baseline="0" dirty="0"/>
              <a:t>char * </a:t>
            </a:r>
            <a:r>
              <a:rPr lang="en-US" baseline="0" dirty="0" err="1"/>
              <a:t>split_the_string</a:t>
            </a:r>
            <a:r>
              <a:rPr lang="en-US" baseline="0" dirty="0"/>
              <a:t>(char * </a:t>
            </a:r>
            <a:r>
              <a:rPr lang="en-US" baseline="0" dirty="0" err="1"/>
              <a:t>string_ptr</a:t>
            </a:r>
            <a:r>
              <a:rPr lang="en-US" baseline="0" dirty="0"/>
              <a:t>, char delimiter)</a:t>
            </a:r>
          </a:p>
          <a:p>
            <a:r>
              <a:rPr lang="en-US" baseline="0" dirty="0"/>
              <a:t>{</a:t>
            </a:r>
          </a:p>
          <a:p>
            <a:r>
              <a:rPr lang="en-US" baseline="0" dirty="0"/>
              <a:t>	return NULL;</a:t>
            </a:r>
          </a:p>
          <a:p>
            <a:r>
              <a:rPr lang="en-US" baseline="0" dirty="0"/>
              <a:t>}</a:t>
            </a:r>
          </a:p>
          <a:p>
            <a:r>
              <a:rPr lang="en-US" baseline="0" dirty="0"/>
              <a:t>…passed almost 66% of the Version 1 tests.  The author considered the implications and realized that returning NULL was not an appropriate test of the student’s ability to discriminate between error conditions and test for them appropriately.  Merely coding “return NULL” as a default condition was enough to pass almost 66% of the written tests and that felt like it wasn’t meeting the intent of these labs.</a:t>
            </a:r>
          </a:p>
          <a:p>
            <a:r>
              <a:rPr lang="en-US" baseline="0" dirty="0"/>
              <a:t>    Once the author realized that specific return values were necessary, research began.  Returning an error code when the function data type is “int” is very easy but </a:t>
            </a:r>
            <a:r>
              <a:rPr lang="en-US" baseline="0" dirty="0" err="1"/>
              <a:t>hw</a:t>
            </a:r>
            <a:r>
              <a:rPr lang="en-US" baseline="0" dirty="0"/>
              <a:t> do you return an error code when the function’s data type is a char pointer?  One popular solution appears to be adding a parameter to the function which will store an error code.  For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char * </a:t>
            </a:r>
            <a:r>
              <a:rPr lang="en-US" sz="1200" dirty="0" err="1">
                <a:latin typeface="Courier New" panose="02070309020205020404" pitchFamily="49" charset="0"/>
                <a:cs typeface="Courier New" panose="02070309020205020404" pitchFamily="49" charset="0"/>
              </a:rPr>
              <a:t>split_the_string</a:t>
            </a:r>
            <a:r>
              <a:rPr lang="en-US" sz="1200" dirty="0">
                <a:latin typeface="Courier New" panose="02070309020205020404" pitchFamily="49" charset="0"/>
                <a:cs typeface="Courier New" panose="02070309020205020404" pitchFamily="49" charset="0"/>
              </a:rPr>
              <a:t>(char * </a:t>
            </a:r>
            <a:r>
              <a:rPr lang="en-US" sz="1200" dirty="0" err="1">
                <a:latin typeface="Courier New" panose="02070309020205020404" pitchFamily="49" charset="0"/>
                <a:cs typeface="Courier New" panose="02070309020205020404" pitchFamily="49" charset="0"/>
              </a:rPr>
              <a:t>string_ptr</a:t>
            </a:r>
            <a:r>
              <a:rPr lang="en-US" sz="1200" dirty="0">
                <a:latin typeface="Courier New" panose="02070309020205020404" pitchFamily="49" charset="0"/>
                <a:cs typeface="Courier New" panose="02070309020205020404" pitchFamily="49" charset="0"/>
              </a:rPr>
              <a:t>, char delimiter, int *</a:t>
            </a:r>
            <a:r>
              <a:rPr lang="en-US" sz="1200" baseline="0" dirty="0">
                <a:latin typeface="Courier New" panose="02070309020205020404" pitchFamily="49" charset="0"/>
                <a:cs typeface="Courier New" panose="02070309020205020404" pitchFamily="49" charset="0"/>
              </a:rPr>
              <a:t> </a:t>
            </a:r>
            <a:r>
              <a:rPr lang="en-US" sz="1200" baseline="0" dirty="0" err="1">
                <a:latin typeface="Courier New" panose="02070309020205020404" pitchFamily="49" charset="0"/>
                <a:cs typeface="Courier New" panose="02070309020205020404" pitchFamily="49" charset="0"/>
              </a:rPr>
              <a:t>errorCode_ptr</a:t>
            </a:r>
            <a:r>
              <a:rPr lang="en-US" sz="1200" dirty="0">
                <a:latin typeface="Courier New" panose="02070309020205020404" pitchFamily="49" charset="0"/>
                <a:cs typeface="Courier New" panose="02070309020205020404" pitchFamily="49" charset="0"/>
              </a:rPr>
              <a:t>);</a:t>
            </a:r>
          </a:p>
          <a:p>
            <a:r>
              <a:rPr lang="en-US" baseline="0" dirty="0" err="1"/>
              <a:t>errorCode_ptr</a:t>
            </a:r>
            <a:r>
              <a:rPr lang="en-US" baseline="0" dirty="0"/>
              <a:t> is an integer pointer.  It points to a memory address that will hold any error codes returned by the function.  This solution may be interesting but it opens up another set of problems.  The chief concern here is adding complexity to a lab which is likely going to challenge the students, considering the topic at hand (see: Disclaimer).  The concept of storing an error code in a memory location provided by the caller was scrapped although it is likely the author will later introduce this tactic in a later lab.</a:t>
            </a:r>
          </a:p>
        </p:txBody>
      </p:sp>
      <p:sp>
        <p:nvSpPr>
          <p:cNvPr id="4" name="Slide Number Placeholder 3"/>
          <p:cNvSpPr>
            <a:spLocks noGrp="1"/>
          </p:cNvSpPr>
          <p:nvPr>
            <p:ph type="sldNum" sz="quarter" idx="10"/>
          </p:nvPr>
        </p:nvSpPr>
        <p:spPr/>
        <p:txBody>
          <a:bodyPr/>
          <a:lstStyle/>
          <a:p>
            <a:fld id="{8BDA04FC-0A2E-412C-9EC8-7BDEBE27C85D}" type="slidenum">
              <a:rPr lang="en-US" smtClean="0"/>
              <a:pPr/>
              <a:t>45</a:t>
            </a:fld>
            <a:endParaRPr lang="en-US" dirty="0"/>
          </a:p>
        </p:txBody>
      </p:sp>
    </p:spTree>
    <p:extLst>
      <p:ext uri="{BB962C8B-B14F-4D97-AF65-F5344CB8AC3E}">
        <p14:creationId xmlns:p14="http://schemas.microsoft.com/office/powerpoint/2010/main" val="888984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a:t>
            </a:r>
            <a:r>
              <a:rPr lang="en-US" baseline="0" dirty="0"/>
              <a:t> this section should be titled “Pointers as function arguments”.  A good analogy for the difference between “pass by value” and “pass by reference” is sharing a web page with someone.</a:t>
            </a:r>
          </a:p>
          <a:p>
            <a:r>
              <a:rPr lang="en-US" baseline="0" dirty="0"/>
              <a:t>Pass by Value – I print the web page out for you.  Your copy is your own and local to you.  Any modifications you make to the page will not affect the original web page.  Also, you will not see any changes that are made to the web page after your copy was printed.  If you shred that paper, your merely destroying your personal copy of the web page.  The original still exists.</a:t>
            </a:r>
          </a:p>
          <a:p>
            <a:r>
              <a:rPr lang="en-US" baseline="0" dirty="0"/>
              <a:t>Pass by Reference – I give you the URL of the web page.  You now know how to find the information on your own.  You’ll also see changes that are made to the original.  Any changes you make to that web page will be seen by everyone else who follows that URL.  If you delete the URL, you’re merely destroying the reference to that page, not the page itself.</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46</a:t>
            </a:fld>
            <a:endParaRPr lang="en-US" dirty="0"/>
          </a:p>
        </p:txBody>
      </p:sp>
    </p:spTree>
    <p:extLst>
      <p:ext uri="{BB962C8B-B14F-4D97-AF65-F5344CB8AC3E}">
        <p14:creationId xmlns:p14="http://schemas.microsoft.com/office/powerpoint/2010/main" val="4133997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a:t>
            </a:r>
            <a:r>
              <a:rPr lang="en-US" baseline="0" dirty="0"/>
              <a:t> this section should be titled “Pointers as function arguments”.  A good analogy for the difference between “pass by value” and “pass by reference” is sharing a web page with someone.</a:t>
            </a:r>
          </a:p>
          <a:p>
            <a:r>
              <a:rPr lang="en-US" baseline="0" dirty="0"/>
              <a:t>Pass by Value – I print the web page out for you.  Your copy is your own and local to you.  Any modifications you make to the page will not affect the original web page.  Also, you will not see any changes that are made to the web page after your copy was printed.  If you shred that paper, your merely destroying your personal copy of the web page.  The original still exists.</a:t>
            </a:r>
          </a:p>
          <a:p>
            <a:r>
              <a:rPr lang="en-US" baseline="0" dirty="0"/>
              <a:t>Pass by Reference – I give you the URL of the web page.  You now know how to find the information on your own.  You’ll also see changes that are made to the original.  Any changes you make to that web page will be seen by everyone else who follows that URL.  If you delete the URL, you’re merely destroying the reference to that page, not the </a:t>
            </a:r>
            <a:r>
              <a:rPr lang="en-US" baseline="0"/>
              <a:t>page itself.</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47</a:t>
            </a:fld>
            <a:endParaRPr lang="en-US" dirty="0"/>
          </a:p>
        </p:txBody>
      </p:sp>
    </p:spTree>
    <p:extLst>
      <p:ext uri="{BB962C8B-B14F-4D97-AF65-F5344CB8AC3E}">
        <p14:creationId xmlns:p14="http://schemas.microsoft.com/office/powerpoint/2010/main" val="413399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DISCLAIMER:</a:t>
            </a:r>
            <a:r>
              <a:rPr lang="en-US" baseline="0" dirty="0"/>
              <a:t>  This code is stub code.  The function </a:t>
            </a:r>
            <a:r>
              <a:rPr lang="en-US" baseline="0" dirty="0" err="1"/>
              <a:t>swap_em</a:t>
            </a:r>
            <a:r>
              <a:rPr lang="en-US" baseline="0" dirty="0"/>
              <a:t>() is stand-alone but main() is missing some other things.  There are other basic style errors (e.g., no comments, two statements on one line) that were included in an attempt to display the necessary code at an appropriate pitch.</a:t>
            </a:r>
            <a:endParaRPr lang="en-US" dirty="0"/>
          </a:p>
          <a:p>
            <a:r>
              <a:rPr lang="en-US" dirty="0"/>
              <a:t>Discuss these slides with the student.</a:t>
            </a:r>
          </a:p>
          <a:p>
            <a:pPr marL="228600" indent="-228600">
              <a:buAutoNum type="arabicPeriod"/>
            </a:pPr>
            <a:r>
              <a:rPr lang="en-US" dirty="0"/>
              <a:t>Invite the students to speculate as to the output of this code.</a:t>
            </a:r>
          </a:p>
          <a:p>
            <a:pPr marL="228600" indent="-228600">
              <a:buAutoNum type="arabicPeriod"/>
            </a:pPr>
            <a:r>
              <a:rPr lang="en-US" dirty="0"/>
              <a:t>Show</a:t>
            </a:r>
            <a:r>
              <a:rPr lang="en-US" baseline="0" dirty="0"/>
              <a:t> the students the output</a:t>
            </a:r>
          </a:p>
          <a:p>
            <a:pPr marL="228600" indent="-228600">
              <a:buAutoNum type="arabicPeriod"/>
            </a:pPr>
            <a:r>
              <a:rPr lang="en-US" baseline="0" dirty="0"/>
              <a:t>Discuss the output</a:t>
            </a:r>
          </a:p>
          <a:p>
            <a:pPr marL="0" indent="0">
              <a:buNone/>
            </a:pPr>
            <a:r>
              <a:rPr lang="en-US" baseline="0" dirty="0"/>
              <a:t>Focus the discussion to topics such as scope.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48</a:t>
            </a:fld>
            <a:endParaRPr lang="en-US" dirty="0"/>
          </a:p>
        </p:txBody>
      </p:sp>
    </p:spTree>
    <p:extLst>
      <p:ext uri="{BB962C8B-B14F-4D97-AF65-F5344CB8AC3E}">
        <p14:creationId xmlns:p14="http://schemas.microsoft.com/office/powerpoint/2010/main" val="28285486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DISCLAIMER:</a:t>
            </a:r>
            <a:r>
              <a:rPr lang="en-US" baseline="0" dirty="0"/>
              <a:t>  This code is stub code.  The function </a:t>
            </a:r>
            <a:r>
              <a:rPr lang="en-US" baseline="0" dirty="0" err="1"/>
              <a:t>swap_em</a:t>
            </a:r>
            <a:r>
              <a:rPr lang="en-US" baseline="0" dirty="0"/>
              <a:t>() is stand-alone but main() is missing some other things.  There are other basic style errors (e.g., no comments, two statements on one line) that were included in an attempt to display the necessary code at an appropriate pitch.</a:t>
            </a:r>
            <a:endParaRPr lang="en-US" dirty="0"/>
          </a:p>
          <a:p>
            <a:r>
              <a:rPr lang="en-US" dirty="0"/>
              <a:t>Discuss these slides with the student.</a:t>
            </a:r>
          </a:p>
          <a:p>
            <a:pPr marL="228600" indent="-228600">
              <a:buAutoNum type="arabicPeriod"/>
            </a:pPr>
            <a:r>
              <a:rPr lang="en-US" dirty="0"/>
              <a:t>Invite the students to speculate as to the output of this code.</a:t>
            </a:r>
          </a:p>
          <a:p>
            <a:pPr marL="228600" indent="-228600">
              <a:buAutoNum type="arabicPeriod"/>
            </a:pPr>
            <a:r>
              <a:rPr lang="en-US" dirty="0"/>
              <a:t>Show</a:t>
            </a:r>
            <a:r>
              <a:rPr lang="en-US" baseline="0" dirty="0"/>
              <a:t> the students the output</a:t>
            </a:r>
          </a:p>
          <a:p>
            <a:pPr marL="228600" indent="-228600">
              <a:buAutoNum type="arabicPeriod"/>
            </a:pPr>
            <a:r>
              <a:rPr lang="en-US" baseline="0" dirty="0"/>
              <a:t>Discuss the output</a:t>
            </a:r>
          </a:p>
          <a:p>
            <a:pPr marL="0" indent="0">
              <a:buNone/>
            </a:pPr>
            <a:r>
              <a:rPr lang="en-US" baseline="0" dirty="0"/>
              <a:t>Focus the discussion to topics such </a:t>
            </a:r>
            <a:r>
              <a:rPr lang="en-US" baseline="0"/>
              <a:t>as scope.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49</a:t>
            </a:fld>
            <a:endParaRPr lang="en-US" dirty="0"/>
          </a:p>
        </p:txBody>
      </p:sp>
    </p:spTree>
    <p:extLst>
      <p:ext uri="{BB962C8B-B14F-4D97-AF65-F5344CB8AC3E}">
        <p14:creationId xmlns:p14="http://schemas.microsoft.com/office/powerpoint/2010/main" val="28285486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We will</a:t>
            </a:r>
            <a:r>
              <a:rPr lang="en-US" baseline="0" dirty="0"/>
              <a:t> “step into” the source code on the right hand side and replicate what happens in the Visual Studio Debug mode memory window on the left.  At this point, nothing has happened yet.  We’ve just begun.</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p>
          <a:p>
            <a:r>
              <a:rPr lang="en-US" baseline="0" dirty="0">
                <a:latin typeface="Courier New" panose="02070309020205020404" pitchFamily="49" charset="0"/>
                <a:cs typeface="Courier New" panose="02070309020205020404" pitchFamily="49" charset="0"/>
              </a:rPr>
              <a:t>Also, there are many assumptions made (see: Stub Code) and many style errors made (e.g.,  no self-documenting variable names).  The space was necessary to neatly display this code.</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50</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Endianness – This very specific</a:t>
            </a:r>
            <a:r>
              <a:rPr lang="en-US" baseline="0" dirty="0"/>
              <a:t> and very accurate definition may confuse the students.  It may be ok to let this confusion stand because a brief explanation of Endianness immediately follows these definitions.  On the other hand, if the instructor feels it necessary or a student wants/needs it… consider asking the students for examples of “multiple-byte” data elements.  Another way of asking this question is, “What data type has a size larger than one byte?”  It’s a good lead in to later points made in this brief because there are some data elements (see: data types) that are merely one byte in size.  Char is a good example.  Viewing a string in memory is no indication of an architecture’s “Endianness”.  Viewing an integer (depending on the value) in memory, however, *can* be a way to determine the endianness on a given architecture.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a:t>
            </a:fld>
            <a:endParaRPr lang="en-US" dirty="0"/>
          </a:p>
        </p:txBody>
      </p:sp>
    </p:spTree>
    <p:extLst>
      <p:ext uri="{BB962C8B-B14F-4D97-AF65-F5344CB8AC3E}">
        <p14:creationId xmlns:p14="http://schemas.microsoft.com/office/powerpoint/2010/main" val="34293063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The variable x is placed on the stack</a:t>
            </a:r>
            <a:r>
              <a:rPr lang="en-US" baseline="0" dirty="0"/>
              <a:t>.</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p>
          <a:p>
            <a:r>
              <a:rPr lang="en-US" baseline="0" dirty="0">
                <a:latin typeface="Courier New" panose="02070309020205020404" pitchFamily="49" charset="0"/>
                <a:cs typeface="Courier New" panose="02070309020205020404" pitchFamily="49" charset="0"/>
              </a:rPr>
              <a:t>Also, there are many assumptions made (see: Stub Code) and many style errors made (e.g.,  no self-documenting variable names).  The space was necessary to neatly display this code.</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51</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The variable y is placed on the stack</a:t>
            </a:r>
            <a:r>
              <a:rPr lang="en-US" baseline="0" dirty="0"/>
              <a:t>.</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p>
          <a:p>
            <a:r>
              <a:rPr lang="en-US" baseline="0" dirty="0">
                <a:latin typeface="Courier New" panose="02070309020205020404" pitchFamily="49" charset="0"/>
                <a:cs typeface="Courier New" panose="02070309020205020404" pitchFamily="49" charset="0"/>
              </a:rPr>
              <a:t>Also, there are many assumptions made (see: Stub Code) and many style errors made (e.g.,  no self-documenting variable names).  The space was necessary to neatly display this code.</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52</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The </a:t>
            </a:r>
            <a:r>
              <a:rPr lang="en-US" dirty="0" err="1"/>
              <a:t>swap_em</a:t>
            </a:r>
            <a:r>
              <a:rPr lang="en-US" dirty="0"/>
              <a:t>()</a:t>
            </a:r>
            <a:r>
              <a:rPr lang="en-US" baseline="0" dirty="0"/>
              <a:t> function is evoked with memory addresses to the x and y variable.  Nothing quite happens yet (that we’re ready to discuss just yet… see INSTRUCTOR NOTE #0 below).</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p>
          <a:p>
            <a:r>
              <a:rPr lang="en-US" baseline="0" dirty="0">
                <a:latin typeface="Courier New" panose="02070309020205020404" pitchFamily="49" charset="0"/>
                <a:cs typeface="Courier New" panose="02070309020205020404" pitchFamily="49" charset="0"/>
              </a:rPr>
              <a:t>Also, there are many assumptions made (see: Stub Code) and many style errors made (e.g.,  no self-documenting variable names).  The space was necessary to neatly display this code.</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53</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err="1"/>
              <a:t>swap_em</a:t>
            </a:r>
            <a:r>
              <a:rPr lang="en-US" dirty="0"/>
              <a:t>()’s variable temp is placed</a:t>
            </a:r>
            <a:r>
              <a:rPr lang="en-US" baseline="0" dirty="0"/>
              <a:t> on the stack but we can’t see it here because the function’s portion of memory is much higher up on the stack (AKA lower memory address).  It is likely we can’t see </a:t>
            </a:r>
            <a:r>
              <a:rPr lang="en-US" baseline="0" dirty="0" err="1"/>
              <a:t>swap_em</a:t>
            </a:r>
            <a:r>
              <a:rPr lang="en-US" baseline="0" dirty="0"/>
              <a:t>()’s variable in this view were we actually in VS Debug Mode (see: INSTRUCTOR NOTE #0 below).  Even though we can’t see it, “a” (an integer pointer) is dereferenced to get its value.  That value is then assigned to temp.</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p>
          <a:p>
            <a:r>
              <a:rPr lang="en-US" baseline="0" dirty="0">
                <a:latin typeface="Courier New" panose="02070309020205020404" pitchFamily="49" charset="0"/>
                <a:cs typeface="Courier New" panose="02070309020205020404" pitchFamily="49" charset="0"/>
              </a:rPr>
              <a:t>Also, there are many assumptions made (see: Stub Code) and many style errors made (e.g.,  no self-documenting variable names).  The space was necessary to neatly display this code.</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54</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“b” (an integer pointer) dereferenced to get its value.  That value is then assigned to the memory address stored in “a” (another integer pointer)</a:t>
            </a:r>
            <a:r>
              <a:rPr lang="en-US" baseline="0" dirty="0"/>
              <a:t>.  “</a:t>
            </a:r>
            <a:r>
              <a:rPr lang="en-US" baseline="0" dirty="0" err="1"/>
              <a:t>a”s</a:t>
            </a:r>
            <a:r>
              <a:rPr lang="en-US" baseline="0" dirty="0"/>
              <a:t> memory address still resides in main()’s portion of the stack so we see the change take place in memory.  Both main() and </a:t>
            </a:r>
            <a:r>
              <a:rPr lang="en-US" baseline="0" dirty="0" err="1"/>
              <a:t>swap_em</a:t>
            </a:r>
            <a:r>
              <a:rPr lang="en-US" baseline="0" dirty="0"/>
              <a:t>() know where to find the value stored in “a”.  They can both access and modify the value stored at “</a:t>
            </a:r>
            <a:r>
              <a:rPr lang="en-US" baseline="0" dirty="0" err="1"/>
              <a:t>a”s</a:t>
            </a:r>
            <a:r>
              <a:rPr lang="en-US" baseline="0" dirty="0"/>
              <a:t> memory address.  Essentially, main() and </a:t>
            </a:r>
            <a:r>
              <a:rPr lang="en-US" baseline="0" dirty="0" err="1"/>
              <a:t>swap_em</a:t>
            </a:r>
            <a:r>
              <a:rPr lang="en-US" baseline="0" dirty="0"/>
              <a:t>() are communicating indirectly through that memory address.  They are passing data by reference (memory address) instead of value (parameters and return values).</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p>
          <a:p>
            <a:r>
              <a:rPr lang="en-US" baseline="0" dirty="0">
                <a:latin typeface="Courier New" panose="02070309020205020404" pitchFamily="49" charset="0"/>
                <a:cs typeface="Courier New" panose="02070309020205020404" pitchFamily="49" charset="0"/>
              </a:rPr>
              <a:t>Also, there are many assumptions made (see: Stub Code) and many style errors made (e.g.,  no self-documenting variable names).  The space was necessary to neatly display this code.</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55</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The value stored in temp is assigned to the memory address stored in “b” (an integer pointer)</a:t>
            </a:r>
            <a:r>
              <a:rPr lang="en-US" baseline="0" dirty="0"/>
              <a:t>.  “</a:t>
            </a:r>
            <a:r>
              <a:rPr lang="en-US" baseline="0" dirty="0" err="1"/>
              <a:t>b”s</a:t>
            </a:r>
            <a:r>
              <a:rPr lang="en-US" baseline="0" dirty="0"/>
              <a:t> memory address still resides in main()’s portion of the stack so we see the change take place in memory.  Both main() and </a:t>
            </a:r>
            <a:r>
              <a:rPr lang="en-US" baseline="0" dirty="0" err="1"/>
              <a:t>swap_em</a:t>
            </a:r>
            <a:r>
              <a:rPr lang="en-US" baseline="0" dirty="0"/>
              <a:t>() know where to find the value stored in “b”.  They can both access and modify the value stored at “</a:t>
            </a:r>
            <a:r>
              <a:rPr lang="en-US" baseline="0" dirty="0" err="1"/>
              <a:t>b”s</a:t>
            </a:r>
            <a:r>
              <a:rPr lang="en-US" baseline="0" dirty="0"/>
              <a:t> memory address.  Essentially, main() and </a:t>
            </a:r>
            <a:r>
              <a:rPr lang="en-US" baseline="0" dirty="0" err="1"/>
              <a:t>swap_em</a:t>
            </a:r>
            <a:r>
              <a:rPr lang="en-US" baseline="0" dirty="0"/>
              <a:t>() are communicating indirectly through that memory address.  They are passing data by reference (memory address) instead of value (parameters and return values).</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p>
          <a:p>
            <a:r>
              <a:rPr lang="en-US" baseline="0" dirty="0">
                <a:latin typeface="Courier New" panose="02070309020205020404" pitchFamily="49" charset="0"/>
                <a:cs typeface="Courier New" panose="02070309020205020404" pitchFamily="49" charset="0"/>
              </a:rPr>
              <a:t>Also, there are many assumptions made (see: Stub Code) and many style errors made (e.g.,  no self-documenting variable names).  The space was necessary to neatly display this code.</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56</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err="1"/>
              <a:t>swap_em</a:t>
            </a:r>
            <a:r>
              <a:rPr lang="en-US" dirty="0"/>
              <a:t>() completes and returns back to main()</a:t>
            </a:r>
            <a:r>
              <a:rPr lang="en-US" baseline="0" dirty="0"/>
              <a:t>.  As you can see, the “by reference” changes </a:t>
            </a:r>
            <a:r>
              <a:rPr lang="en-US" baseline="0" dirty="0" err="1"/>
              <a:t>swap_em</a:t>
            </a:r>
            <a:r>
              <a:rPr lang="en-US" baseline="0" dirty="0"/>
              <a:t>() made remain.</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p>
          <a:p>
            <a:r>
              <a:rPr lang="en-US" baseline="0" dirty="0">
                <a:latin typeface="Courier New" panose="02070309020205020404" pitchFamily="49" charset="0"/>
                <a:cs typeface="Courier New" panose="02070309020205020404" pitchFamily="49" charset="0"/>
              </a:rPr>
              <a:t>Also, there are many assumptions made (see: Stub Code) and many style errors made (e.g.,  no self-documenting variable names).  The space was necessary to neatly display this code.</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57</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to Call by Value</a:t>
            </a:r>
          </a:p>
          <a:p>
            <a:endParaRPr lang="en-US" dirty="0"/>
          </a:p>
          <a:p>
            <a:r>
              <a:rPr lang="en-US" dirty="0"/>
              <a:t>When to Call by Reference</a:t>
            </a:r>
          </a:p>
          <a:p>
            <a:pPr marL="228600" indent="-228600">
              <a:buFont typeface="+mj-lt"/>
              <a:buAutoNum type="arabicPeriod"/>
            </a:pPr>
            <a:r>
              <a:rPr lang="en-US" dirty="0"/>
              <a:t>Save memory</a:t>
            </a:r>
            <a:r>
              <a:rPr lang="en-US" baseline="0" dirty="0"/>
              <a:t> space – memory isn’t doubled by copying variables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58</a:t>
            </a:fld>
            <a:endParaRPr lang="en-US" dirty="0"/>
          </a:p>
        </p:txBody>
      </p:sp>
    </p:spTree>
    <p:extLst>
      <p:ext uri="{BB962C8B-B14F-4D97-AF65-F5344CB8AC3E}">
        <p14:creationId xmlns:p14="http://schemas.microsoft.com/office/powerpoint/2010/main" val="25632413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code’ this for the class</a:t>
            </a:r>
            <a:r>
              <a:rPr lang="en-US" baseline="0" dirty="0"/>
              <a:t> on the big screen.  Let the class decide on appropriate uses/implementations of each of the requirements.</a:t>
            </a:r>
          </a:p>
          <a:p>
            <a:endParaRPr lang="en-US" baseline="0" dirty="0"/>
          </a:p>
          <a:p>
            <a:r>
              <a:rPr lang="en-US" baseline="0" dirty="0"/>
              <a:t>For the purposes of this lab, “natural number” is defined as a whole, positive integer greater than zero [1,2,3,4…]</a:t>
            </a:r>
          </a:p>
        </p:txBody>
      </p:sp>
      <p:sp>
        <p:nvSpPr>
          <p:cNvPr id="4" name="Slide Number Placeholder 3"/>
          <p:cNvSpPr>
            <a:spLocks noGrp="1"/>
          </p:cNvSpPr>
          <p:nvPr>
            <p:ph type="sldNum" sz="quarter" idx="10"/>
          </p:nvPr>
        </p:nvSpPr>
        <p:spPr/>
        <p:txBody>
          <a:bodyPr/>
          <a:lstStyle/>
          <a:p>
            <a:fld id="{8BDA04FC-0A2E-412C-9EC8-7BDEBE27C85D}" type="slidenum">
              <a:rPr lang="en-US" smtClean="0"/>
              <a:pPr/>
              <a:t>59</a:t>
            </a:fld>
            <a:endParaRPr lang="en-US" dirty="0"/>
          </a:p>
        </p:txBody>
      </p:sp>
    </p:spTree>
    <p:extLst>
      <p:ext uri="{BB962C8B-B14F-4D97-AF65-F5344CB8AC3E}">
        <p14:creationId xmlns:p14="http://schemas.microsoft.com/office/powerpoint/2010/main" val="8889840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TRIVIA:</a:t>
            </a:r>
            <a:r>
              <a:rPr lang="en-US" baseline="0" dirty="0"/>
              <a:t>  “</a:t>
            </a:r>
            <a:r>
              <a:rPr lang="en-US" baseline="0" dirty="0" err="1"/>
              <a:t>Surfin</a:t>
            </a:r>
            <a:r>
              <a:rPr lang="en-US" baseline="0" dirty="0"/>
              <a:t> Bird” by The </a:t>
            </a:r>
            <a:r>
              <a:rPr lang="en-US" baseline="0" dirty="0" err="1"/>
              <a:t>Trashmen</a:t>
            </a:r>
            <a:r>
              <a:rPr lang="en-US" baseline="0" dirty="0"/>
              <a:t> is the famous song that includes the lyrics “The bird is the word”.  (https://www.youtube.com/watch?v=aPrtFxd9u9Y)</a:t>
            </a:r>
          </a:p>
          <a:p>
            <a:endParaRPr lang="en-US" baseline="0" dirty="0"/>
          </a:p>
          <a:p>
            <a:r>
              <a:rPr lang="en-US" b="1" baseline="0" dirty="0"/>
              <a:t>Instructor Note:</a:t>
            </a:r>
            <a:r>
              <a:rPr lang="en-US" baseline="0" dirty="0"/>
              <a:t>  The stub code should include any amplifying information the students need.  The lab itself is merely a search and find exercise.  A good follow-on to this lab is to write another function that prints enough of the values found at the return value to visually match to the search key (</a:t>
            </a:r>
            <a:r>
              <a:rPr lang="en-US" baseline="0" dirty="0" err="1"/>
              <a:t>searchWord_ptr</a:t>
            </a:r>
            <a:r>
              <a:rPr lang="en-US" baseline="0" dirty="0"/>
              <a:t>).  To be more specific…</a:t>
            </a:r>
          </a:p>
          <a:p>
            <a:r>
              <a:rPr lang="en-US" baseline="0" dirty="0"/>
              <a:t>char </a:t>
            </a:r>
            <a:r>
              <a:rPr lang="en-US" baseline="0" dirty="0" err="1"/>
              <a:t>tempReturnValue</a:t>
            </a:r>
            <a:r>
              <a:rPr lang="en-US" baseline="0" dirty="0"/>
              <a:t> = </a:t>
            </a:r>
            <a:r>
              <a:rPr lang="en-US" baseline="0" dirty="0" err="1"/>
              <a:t>find_the_word</a:t>
            </a:r>
            <a:r>
              <a:rPr lang="en-US" baseline="0" dirty="0"/>
              <a:t>(</a:t>
            </a:r>
            <a:r>
              <a:rPr lang="en-US" baseline="0" dirty="0" err="1"/>
              <a:t>userInputSentence</a:t>
            </a:r>
            <a:r>
              <a:rPr lang="en-US" baseline="0" dirty="0"/>
              <a:t>, </a:t>
            </a:r>
            <a:r>
              <a:rPr lang="en-US" baseline="0" dirty="0" err="1"/>
              <a:t>userInputSearchKey</a:t>
            </a:r>
            <a:r>
              <a:rPr lang="en-US" baseline="0" dirty="0"/>
              <a:t>, </a:t>
            </a:r>
            <a:r>
              <a:rPr lang="en-US" baseline="0" dirty="0" err="1"/>
              <a:t>errorCodeAddress_ptr</a:t>
            </a:r>
            <a:r>
              <a:rPr lang="en-US" baseline="0" dirty="0"/>
              <a:t>);</a:t>
            </a:r>
          </a:p>
          <a:p>
            <a:pPr marL="228600" indent="-228600">
              <a:buAutoNum type="arabicPeriod"/>
            </a:pPr>
            <a:r>
              <a:rPr lang="en-US" baseline="0" dirty="0"/>
              <a:t>Measure </a:t>
            </a:r>
            <a:r>
              <a:rPr lang="en-US" baseline="0" dirty="0" err="1"/>
              <a:t>userInputSearchKey</a:t>
            </a:r>
            <a:r>
              <a:rPr lang="en-US" baseline="0" dirty="0"/>
              <a:t> (e.g., int </a:t>
            </a:r>
            <a:r>
              <a:rPr lang="en-US" baseline="0" dirty="0" err="1"/>
              <a:t>keyLen</a:t>
            </a:r>
            <a:r>
              <a:rPr lang="en-US" baseline="0" dirty="0"/>
              <a:t> = </a:t>
            </a:r>
            <a:r>
              <a:rPr lang="en-US" baseline="0" dirty="0" err="1"/>
              <a:t>strlen</a:t>
            </a:r>
            <a:r>
              <a:rPr lang="en-US" baseline="0" dirty="0"/>
              <a:t>(</a:t>
            </a:r>
            <a:r>
              <a:rPr lang="en-US" baseline="0" dirty="0" err="1"/>
              <a:t>userInputSearchKey</a:t>
            </a:r>
            <a:r>
              <a:rPr lang="en-US" baseline="0" dirty="0"/>
              <a:t>)</a:t>
            </a:r>
          </a:p>
          <a:p>
            <a:pPr marL="228600" indent="-228600">
              <a:buAutoNum type="arabicPeriod"/>
            </a:pPr>
            <a:r>
              <a:rPr lang="en-US" baseline="0" dirty="0"/>
              <a:t>Print the first “</a:t>
            </a:r>
            <a:r>
              <a:rPr lang="en-US" baseline="0" dirty="0" err="1"/>
              <a:t>keyLen</a:t>
            </a:r>
            <a:r>
              <a:rPr lang="en-US" baseline="0" dirty="0"/>
              <a:t>” worth of elements from </a:t>
            </a:r>
            <a:r>
              <a:rPr lang="en-US" baseline="0" dirty="0" err="1"/>
              <a:t>tempReturnValue</a:t>
            </a:r>
            <a:endParaRPr lang="en-US" baseline="0" dirty="0"/>
          </a:p>
          <a:p>
            <a:pPr marL="228600" indent="-228600">
              <a:buAutoNum type="arabicPeriod"/>
            </a:pPr>
            <a:r>
              <a:rPr lang="en-US" baseline="0" dirty="0"/>
              <a:t>Profit.</a:t>
            </a:r>
          </a:p>
          <a:p>
            <a:pPr marL="0" indent="0">
              <a:buNone/>
            </a:pPr>
            <a:r>
              <a:rPr lang="en-US" b="1" baseline="0" dirty="0"/>
              <a:t>NOTE:  </a:t>
            </a:r>
            <a:r>
              <a:rPr lang="en-US" baseline="0" dirty="0" err="1"/>
              <a:t>tempReturnValue</a:t>
            </a:r>
            <a:r>
              <a:rPr lang="en-US" baseline="0" dirty="0"/>
              <a:t> may begin with </a:t>
            </a:r>
            <a:r>
              <a:rPr lang="en-US" baseline="0" dirty="0" err="1"/>
              <a:t>userInputSearchKey</a:t>
            </a:r>
            <a:r>
              <a:rPr lang="en-US" baseline="0" dirty="0"/>
              <a:t> (if it’s not NULL) but the remaining characters from </a:t>
            </a:r>
            <a:r>
              <a:rPr lang="en-US" baseline="0" dirty="0" err="1"/>
              <a:t>userInputSentence</a:t>
            </a:r>
            <a:r>
              <a:rPr lang="en-US" baseline="0" dirty="0"/>
              <a:t>, to include the null character, still exist.  You can print *just* the </a:t>
            </a:r>
            <a:r>
              <a:rPr lang="en-US" baseline="0" dirty="0" err="1"/>
              <a:t>userInputSearchKey</a:t>
            </a:r>
            <a:r>
              <a:rPr lang="en-US" baseline="0" dirty="0"/>
              <a:t> string from </a:t>
            </a:r>
            <a:r>
              <a:rPr lang="en-US" baseline="0" dirty="0" err="1"/>
              <a:t>tempReturnValue</a:t>
            </a:r>
            <a:r>
              <a:rPr lang="en-US" baseline="0" dirty="0"/>
              <a:t> by only printing the first “</a:t>
            </a:r>
            <a:r>
              <a:rPr lang="en-US" baseline="0" dirty="0" err="1"/>
              <a:t>keyLen</a:t>
            </a:r>
            <a:r>
              <a:rPr lang="en-US" baseline="0" dirty="0"/>
              <a:t>” worth of elements from </a:t>
            </a:r>
            <a:r>
              <a:rPr lang="en-US" baseline="0" dirty="0" err="1"/>
              <a:t>tempReturnValue</a:t>
            </a:r>
            <a:r>
              <a:rPr lang="en-US" baseline="0" dirty="0"/>
              <a:t>.</a:t>
            </a:r>
          </a:p>
        </p:txBody>
      </p:sp>
      <p:sp>
        <p:nvSpPr>
          <p:cNvPr id="4" name="Slide Number Placeholder 3"/>
          <p:cNvSpPr>
            <a:spLocks noGrp="1"/>
          </p:cNvSpPr>
          <p:nvPr>
            <p:ph type="sldNum" sz="quarter" idx="10"/>
          </p:nvPr>
        </p:nvSpPr>
        <p:spPr/>
        <p:txBody>
          <a:bodyPr/>
          <a:lstStyle/>
          <a:p>
            <a:fld id="{8BDA04FC-0A2E-412C-9EC8-7BDEBE27C85D}" type="slidenum">
              <a:rPr lang="en-US" smtClean="0"/>
              <a:pPr/>
              <a:t>60</a:t>
            </a:fld>
            <a:endParaRPr lang="en-US" dirty="0"/>
          </a:p>
        </p:txBody>
      </p:sp>
    </p:spTree>
    <p:extLst>
      <p:ext uri="{BB962C8B-B14F-4D97-AF65-F5344CB8AC3E}">
        <p14:creationId xmlns:p14="http://schemas.microsoft.com/office/powerpoint/2010/main" val="888984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1:  Memory addresses are normally displayed</a:t>
            </a:r>
            <a:r>
              <a:rPr lang="en-US" baseline="0" dirty="0"/>
              <a:t> in hexadecimal.  This concept is discussed in depth during the “Memory Visualization” section.</a:t>
            </a:r>
          </a:p>
          <a:p>
            <a:endParaRPr lang="en-US" baseline="0" dirty="0"/>
          </a:p>
          <a:p>
            <a:r>
              <a:rPr lang="en-US" baseline="0" dirty="0"/>
              <a:t>NOTE 2:  These memory addresses are entirely arbitrary.  In fact, these arbitrary memory addresses are an Easter Egg, if you will.  90[COS]318[COG]688[CW] is the first memory address.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a:t>
            </a:fld>
            <a:endParaRPr lang="en-US" dirty="0"/>
          </a:p>
        </p:txBody>
      </p:sp>
    </p:spTree>
    <p:extLst>
      <p:ext uri="{BB962C8B-B14F-4D97-AF65-F5344CB8AC3E}">
        <p14:creationId xmlns:p14="http://schemas.microsoft.com/office/powerpoint/2010/main" val="29109560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a:t>TRIVIA 1:  </a:t>
            </a:r>
            <a:r>
              <a:rPr lang="en-US" dirty="0"/>
              <a:t>A </a:t>
            </a:r>
            <a:r>
              <a:rPr lang="en-US" dirty="0" err="1"/>
              <a:t>cartesian</a:t>
            </a:r>
            <a:r>
              <a:rPr lang="en-US" dirty="0"/>
              <a:t> coordinate system is a coordinate system that specifies</a:t>
            </a:r>
            <a:r>
              <a:rPr lang="en-US" baseline="0" dirty="0"/>
              <a:t> each point uniquely in a plane by a pair of numerical coordinates, which are the signed distances to the point from two fixed perpendicular directed lines, measured in the same unit of length.</a:t>
            </a:r>
            <a:r>
              <a:rPr lang="en-US" dirty="0"/>
              <a:t> (https://en.wikipedia.org/wiki/Cartesian_coordinate_system) (e.g., two-dimensional</a:t>
            </a:r>
            <a:r>
              <a:rPr lang="en-US" baseline="0" dirty="0"/>
              <a:t> graph)</a:t>
            </a:r>
          </a:p>
          <a:p>
            <a:r>
              <a:rPr lang="en-US" b="1" baseline="0" dirty="0"/>
              <a:t>TRIVIA 2:</a:t>
            </a:r>
            <a:r>
              <a:rPr lang="en-US" baseline="0" dirty="0"/>
              <a:t>  The three rules are an obvious reference to “Fight Club” without inclusion of an aggression or violence.  Also, Byte rhymes with Fight.  Lastly, the contents of the rules were made relevant to the Block content.</a:t>
            </a:r>
          </a:p>
          <a:p>
            <a:r>
              <a:rPr lang="en-US" b="1" baseline="0" dirty="0"/>
              <a:t>TRIVIA 3:</a:t>
            </a:r>
            <a:r>
              <a:rPr lang="en-US" baseline="0" dirty="0"/>
              <a:t>  The rules started counting at 0 in an attempt to help the students begin counting like Computer Scientists instead of normal human beings.</a:t>
            </a:r>
          </a:p>
          <a:p>
            <a:endParaRPr lang="en-US" baseline="0" dirty="0"/>
          </a:p>
          <a:p>
            <a:r>
              <a:rPr lang="en-US" b="1" baseline="0" dirty="0"/>
              <a:t>INSTRUCTOR NOTES:</a:t>
            </a:r>
          </a:p>
          <a:p>
            <a:r>
              <a:rPr lang="en-US" baseline="0" dirty="0"/>
              <a:t>Pointers in variables…</a:t>
            </a:r>
          </a:p>
          <a:p>
            <a:r>
              <a:rPr lang="en-US" baseline="0" dirty="0"/>
              <a:t>userString1 is a null-terminated character array (see: string)</a:t>
            </a:r>
          </a:p>
          <a:p>
            <a:endParaRPr lang="en-US" baseline="0" dirty="0"/>
          </a:p>
          <a:p>
            <a:r>
              <a:rPr lang="en-US" baseline="0" dirty="0"/>
              <a:t>Variables stored in arrays…</a:t>
            </a:r>
          </a:p>
          <a:p>
            <a:r>
              <a:rPr lang="en-US" baseline="0" dirty="0"/>
              <a:t>x is a floating point integer variable</a:t>
            </a:r>
          </a:p>
          <a:p>
            <a:r>
              <a:rPr lang="en-US" baseline="0" dirty="0"/>
              <a:t>y is a floating point integer variable</a:t>
            </a:r>
          </a:p>
          <a:p>
            <a:r>
              <a:rPr lang="en-US" baseline="0" dirty="0"/>
              <a:t>cartesianCoordinate1 is an array of floating point integers that happens to hold two variables.</a:t>
            </a:r>
          </a:p>
          <a:p>
            <a:endParaRPr lang="en-US" baseline="0" dirty="0"/>
          </a:p>
          <a:p>
            <a:r>
              <a:rPr lang="en-US" baseline="0" dirty="0"/>
              <a:t>Pointer variables stored in an array…</a:t>
            </a:r>
          </a:p>
          <a:p>
            <a:r>
              <a:rPr lang="en-US" baseline="0" dirty="0"/>
              <a:t>rule0 is a null-terminated character array (see: string)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rule1 is a null-terminated character array (see: string)</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rule2 is a null-terminated character array (see: string)</a:t>
            </a:r>
            <a:endParaRPr lang="en-US" dirty="0"/>
          </a:p>
          <a:p>
            <a:r>
              <a:rPr lang="en-US" dirty="0" err="1"/>
              <a:t>byteClubRules</a:t>
            </a:r>
            <a:r>
              <a:rPr lang="en-US" baseline="0" dirty="0"/>
              <a:t> is an array of character pointers that was initialized with the character pointers to rule0, rule1, and rule2.</a:t>
            </a:r>
          </a:p>
          <a:p>
            <a:r>
              <a:rPr lang="en-US" baseline="0" dirty="0"/>
              <a:t>Talk with the students about the expected output of the for loop at the bottom.  It should be intuitively obvious to the casual observer.</a:t>
            </a:r>
          </a:p>
          <a:p>
            <a:r>
              <a:rPr lang="en-US" baseline="0" dirty="0"/>
              <a:t>Rule #0:	</a:t>
            </a:r>
            <a:r>
              <a:rPr lang="en-US" sz="1200" dirty="0">
                <a:latin typeface="Courier New" panose="02070309020205020404" pitchFamily="49" charset="0"/>
                <a:cs typeface="Courier New" panose="02070309020205020404" pitchFamily="49" charset="0"/>
              </a:rPr>
              <a:t>Talk about Byte Club.</a:t>
            </a:r>
          </a:p>
          <a:p>
            <a:r>
              <a:rPr lang="en-US" sz="1200" dirty="0">
                <a:latin typeface="Courier New" panose="02070309020205020404" pitchFamily="49" charset="0"/>
                <a:cs typeface="Courier New" panose="02070309020205020404" pitchFamily="49" charset="0"/>
              </a:rPr>
              <a:t>Rule #1:	Please talk about Byte Club.</a:t>
            </a:r>
          </a:p>
          <a:p>
            <a:r>
              <a:rPr lang="en-US" sz="1200" dirty="0">
                <a:latin typeface="Courier New" panose="02070309020205020404" pitchFamily="49" charset="0"/>
                <a:cs typeface="Courier New" panose="02070309020205020404" pitchFamily="49" charset="0"/>
              </a:rPr>
              <a:t>Rule #2:	If a byte is 0x0 the string is over.</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61</a:t>
            </a:fld>
            <a:endParaRPr lang="en-US" dirty="0"/>
          </a:p>
        </p:txBody>
      </p:sp>
    </p:spTree>
    <p:extLst>
      <p:ext uri="{BB962C8B-B14F-4D97-AF65-F5344CB8AC3E}">
        <p14:creationId xmlns:p14="http://schemas.microsoft.com/office/powerpoint/2010/main" val="35560409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INSTRUCTOR QUESTIONS</a:t>
            </a:r>
          </a:p>
          <a:p>
            <a:pPr marL="228600" indent="-228600">
              <a:buAutoNum type="arabicPeriod"/>
            </a:pPr>
            <a:r>
              <a:rPr lang="en-US" dirty="0"/>
              <a:t>Talk</a:t>
            </a:r>
            <a:r>
              <a:rPr lang="en-US" baseline="0" dirty="0"/>
              <a:t> to the students about the expected output of this code (keeping in mind it is merely stub code).</a:t>
            </a:r>
          </a:p>
          <a:p>
            <a:pPr marL="228600" indent="-228600">
              <a:buAutoNum type="arabicPeriod"/>
            </a:pPr>
            <a:r>
              <a:rPr lang="en-US" baseline="0" dirty="0"/>
              <a:t>As an exercise in Address Arithmetic, have the students define </a:t>
            </a:r>
            <a:r>
              <a:rPr lang="en-US" baseline="0" dirty="0" err="1"/>
              <a:t>average_students_grades</a:t>
            </a:r>
            <a:r>
              <a:rPr lang="en-US" baseline="0" dirty="0"/>
              <a:t>(float * </a:t>
            </a:r>
            <a:r>
              <a:rPr lang="en-US" baseline="0" dirty="0" err="1"/>
              <a:t>stuGradeArray</a:t>
            </a:r>
            <a:r>
              <a:rPr lang="en-US" baseline="0" dirty="0"/>
              <a:t>, int </a:t>
            </a:r>
            <a:r>
              <a:rPr lang="en-US" baseline="0" dirty="0" err="1"/>
              <a:t>arrayDimension</a:t>
            </a:r>
            <a:r>
              <a:rPr lang="en-US" baseline="0" dirty="0"/>
              <a:t>);</a:t>
            </a:r>
          </a:p>
          <a:p>
            <a:pPr marL="228600" indent="-228600">
              <a:buAutoNum type="arabicPeriod"/>
            </a:pPr>
            <a:r>
              <a:rPr lang="en-US" baseline="0" dirty="0"/>
              <a:t>As an exercise in floating point integers, why will Student #3’s grade print out as 100.0?</a:t>
            </a:r>
          </a:p>
          <a:p>
            <a:pPr marL="228600" indent="-228600">
              <a:buAutoNum type="arabicPeriod"/>
            </a:pPr>
            <a:endParaRPr lang="en-US" baseline="0" dirty="0"/>
          </a:p>
          <a:p>
            <a:pPr marL="0" indent="0">
              <a:buNone/>
            </a:pPr>
            <a:r>
              <a:rPr lang="en-US" baseline="0" dirty="0"/>
              <a:t>INSTRUCTOR ANSWERS</a:t>
            </a:r>
          </a:p>
          <a:p>
            <a:pPr marL="0" indent="0">
              <a:buNone/>
            </a:pPr>
            <a:r>
              <a:rPr lang="en-US" baseline="0" dirty="0"/>
              <a:t>1.  </a:t>
            </a:r>
          </a:p>
          <a:p>
            <a:pPr marL="0" indent="0">
              <a:buNone/>
            </a:pPr>
            <a:r>
              <a:rPr lang="en-US" baseline="0" dirty="0"/>
              <a:t>Student Averages</a:t>
            </a:r>
          </a:p>
          <a:p>
            <a:pPr marL="0" indent="0">
              <a:buNone/>
            </a:pPr>
            <a:r>
              <a:rPr lang="en-US" baseline="0" dirty="0"/>
              <a:t>---------------------</a:t>
            </a:r>
          </a:p>
          <a:p>
            <a:pPr marL="0" indent="0">
              <a:buNone/>
            </a:pPr>
            <a:r>
              <a:rPr lang="en-US" baseline="0" dirty="0"/>
              <a:t>Student #1:		89.1</a:t>
            </a:r>
          </a:p>
          <a:p>
            <a:pPr marL="0" indent="0">
              <a:buNone/>
            </a:pPr>
            <a:r>
              <a:rPr lang="en-US" baseline="0" dirty="0"/>
              <a:t>Student #2:		44.3</a:t>
            </a:r>
          </a:p>
          <a:p>
            <a:pPr marL="0" indent="0">
              <a:buNone/>
            </a:pPr>
            <a:r>
              <a:rPr lang="en-US" baseline="0" dirty="0"/>
              <a:t>Student #3:		100.0</a:t>
            </a:r>
          </a:p>
          <a:p>
            <a:pPr marL="0" indent="0">
              <a:buNone/>
            </a:pPr>
            <a:r>
              <a:rPr lang="en-US" baseline="0" dirty="0"/>
              <a:t>2. (see: MQT (I.5.a) Pointer Array Examples; Example 4.c)</a:t>
            </a:r>
          </a:p>
          <a:p>
            <a:pPr marL="0" indent="0">
              <a:buNone/>
            </a:pPr>
            <a:r>
              <a:rPr lang="en-US" baseline="0" dirty="0"/>
              <a:t>3. The .1 just before “f” in the </a:t>
            </a:r>
            <a:r>
              <a:rPr lang="en-US" baseline="0" dirty="0" err="1"/>
              <a:t>printf</a:t>
            </a:r>
            <a:r>
              <a:rPr lang="en-US" baseline="0" dirty="0"/>
              <a:t> statement indicates the maximum decimal places of accuracy in the output.  This causes rounding.  The actual value of student 3’s average is actually 99.98, which is in turn rounded to 100.0.</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62</a:t>
            </a:fld>
            <a:endParaRPr lang="en-US" dirty="0"/>
          </a:p>
        </p:txBody>
      </p:sp>
    </p:spTree>
    <p:extLst>
      <p:ext uri="{BB962C8B-B14F-4D97-AF65-F5344CB8AC3E}">
        <p14:creationId xmlns:p14="http://schemas.microsoft.com/office/powerpoint/2010/main" val="35560409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 further explains some of the “pointer array” concepts from the previous slide.  It</a:t>
            </a:r>
            <a:r>
              <a:rPr lang="en-US" baseline="0" dirty="0"/>
              <a:t> also sets up the step-by-step slides that will follow.  The code on this slide is the combined code from the next few slides.  Prior to reviewing this code, complete with memory visualization, talk the students through this combined code to determine what happens and how it happens.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63</a:t>
            </a:fld>
            <a:endParaRPr lang="en-US" dirty="0"/>
          </a:p>
        </p:txBody>
      </p:sp>
    </p:spTree>
    <p:extLst>
      <p:ext uri="{BB962C8B-B14F-4D97-AF65-F5344CB8AC3E}">
        <p14:creationId xmlns:p14="http://schemas.microsoft.com/office/powerpoint/2010/main" val="18244679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a:t>NARRATIVE:  </a:t>
            </a:r>
            <a:r>
              <a:rPr lang="en-US" dirty="0"/>
              <a:t>The code we are about to reference will:</a:t>
            </a:r>
          </a:p>
          <a:p>
            <a:pPr marL="228600" indent="-228600">
              <a:buAutoNum type="arabicPeriod"/>
            </a:pPr>
            <a:r>
              <a:rPr lang="en-US" baseline="0" dirty="0"/>
              <a:t>Initialize three null-terminated char arrays (see: strings)</a:t>
            </a:r>
          </a:p>
          <a:p>
            <a:pPr marL="228600" indent="-228600">
              <a:buAutoNum type="arabicPeriod"/>
            </a:pPr>
            <a:r>
              <a:rPr lang="en-US" baseline="0" dirty="0"/>
              <a:t>Place pointers to those three strings into an array of char pointers (array of strings)</a:t>
            </a:r>
          </a:p>
          <a:p>
            <a:pPr marL="228600" indent="-228600">
              <a:buAutoNum type="arabicPeriod"/>
            </a:pPr>
            <a:r>
              <a:rPr lang="en-US" baseline="0" dirty="0"/>
              <a:t>Print each string from the array of pointers by looping through the array</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64</a:t>
            </a:fld>
            <a:endParaRPr lang="en-US" dirty="0"/>
          </a:p>
        </p:txBody>
      </p:sp>
    </p:spTree>
    <p:extLst>
      <p:ext uri="{BB962C8B-B14F-4D97-AF65-F5344CB8AC3E}">
        <p14:creationId xmlns:p14="http://schemas.microsoft.com/office/powerpoint/2010/main" val="22721037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NARRATIVE:  </a:t>
            </a:r>
            <a:r>
              <a:rPr lang="en-US" dirty="0"/>
              <a:t>The integer variable “</a:t>
            </a:r>
            <a:r>
              <a:rPr lang="en-US" dirty="0" err="1"/>
              <a:t>i</a:t>
            </a:r>
            <a:r>
              <a:rPr lang="en-US" dirty="0"/>
              <a:t>” is placed onto the stack and initialized to 0.</a:t>
            </a:r>
            <a:endParaRPr lang="en-US" baseline="0" dirty="0"/>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65</a:t>
            </a:fld>
            <a:endParaRPr lang="en-US" dirty="0"/>
          </a:p>
        </p:txBody>
      </p:sp>
    </p:spTree>
    <p:extLst>
      <p:ext uri="{BB962C8B-B14F-4D97-AF65-F5344CB8AC3E}">
        <p14:creationId xmlns:p14="http://schemas.microsoft.com/office/powerpoint/2010/main" val="4747223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NARRATIVE:  </a:t>
            </a:r>
            <a:r>
              <a:rPr lang="en-US" dirty="0"/>
              <a:t>The char array “initials0” is placed onto the stack and initialized with its null-terminated string.  The</a:t>
            </a:r>
            <a:r>
              <a:rPr lang="en-US" baseline="0" dirty="0"/>
              <a:t> elements of the array are stored in continuous memory.</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66</a:t>
            </a:fld>
            <a:endParaRPr lang="en-US" dirty="0"/>
          </a:p>
        </p:txBody>
      </p:sp>
    </p:spTree>
    <p:extLst>
      <p:ext uri="{BB962C8B-B14F-4D97-AF65-F5344CB8AC3E}">
        <p14:creationId xmlns:p14="http://schemas.microsoft.com/office/powerpoint/2010/main" val="30413574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NARRATIVE:  </a:t>
            </a:r>
            <a:r>
              <a:rPr lang="en-US" dirty="0"/>
              <a:t>The char array “initials1” is placed onto the stack and initialized with its null-terminated string.  The</a:t>
            </a:r>
            <a:r>
              <a:rPr lang="en-US" baseline="0" dirty="0"/>
              <a:t> elements of the array are stored in continuous memory.  Even so, memory is padded between it and the previous item that was placed on the stack.</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67</a:t>
            </a:fld>
            <a:endParaRPr lang="en-US" dirty="0"/>
          </a:p>
        </p:txBody>
      </p:sp>
    </p:spTree>
    <p:extLst>
      <p:ext uri="{BB962C8B-B14F-4D97-AF65-F5344CB8AC3E}">
        <p14:creationId xmlns:p14="http://schemas.microsoft.com/office/powerpoint/2010/main" val="35854045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NARRATIVE:  </a:t>
            </a:r>
            <a:r>
              <a:rPr lang="en-US" dirty="0"/>
              <a:t>The char array “initials2” is placed onto the stack and initialized with its null-terminated string.  The</a:t>
            </a:r>
            <a:r>
              <a:rPr lang="en-US" baseline="0" dirty="0"/>
              <a:t> elements of the array are stored in continuous memory.  Even so, memory is padded between it and the previous item that was placed on the stack.</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68</a:t>
            </a:fld>
            <a:endParaRPr lang="en-US" dirty="0"/>
          </a:p>
        </p:txBody>
      </p:sp>
    </p:spTree>
    <p:extLst>
      <p:ext uri="{BB962C8B-B14F-4D97-AF65-F5344CB8AC3E}">
        <p14:creationId xmlns:p14="http://schemas.microsoft.com/office/powerpoint/2010/main" val="14800045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a:t>NARRATIVE:  </a:t>
            </a:r>
            <a:r>
              <a:rPr lang="en-US" dirty="0"/>
              <a:t>The char pointer array “</a:t>
            </a:r>
            <a:r>
              <a:rPr lang="en-US" dirty="0" err="1"/>
              <a:t>arrayOfInits</a:t>
            </a:r>
            <a:r>
              <a:rPr lang="en-US" dirty="0"/>
              <a:t>” is placed onto the stack and initialized with its three elements.  As before, the</a:t>
            </a:r>
            <a:r>
              <a:rPr lang="en-US" baseline="0" dirty="0"/>
              <a:t> elements of the array are stored in continuous memory even if their “size” is larger than that of a char.  Even so, memory is padded between it and the previous item that was placed on the stack.</a:t>
            </a:r>
          </a:p>
          <a:p>
            <a:endParaRPr lang="en-US" baseline="0" dirty="0"/>
          </a:p>
          <a:p>
            <a:r>
              <a:rPr lang="en-US" b="1" dirty="0"/>
              <a:t>INSTRUCTOR NOTE:</a:t>
            </a:r>
            <a:r>
              <a:rPr lang="en-US" dirty="0"/>
              <a:t>  Feel free to spend a bit more time on this slide than</a:t>
            </a:r>
            <a:r>
              <a:rPr lang="en-US" baseline="0" dirty="0"/>
              <a:t> the others.  This slide is likely the best when it comes to a visual representation of a “pointer array”.  This array holds pointer addresses.  Lead the students through a though exercise of </a:t>
            </a:r>
            <a:r>
              <a:rPr lang="en-US" baseline="0" dirty="0" err="1"/>
              <a:t>derefencing</a:t>
            </a:r>
            <a:r>
              <a:rPr lang="en-US" baseline="0" dirty="0"/>
              <a:t>, and </a:t>
            </a:r>
            <a:r>
              <a:rPr lang="en-US" b="1" baseline="0" dirty="0"/>
              <a:t>double dereferencing</a:t>
            </a:r>
            <a:r>
              <a:rPr lang="en-US" baseline="0" dirty="0"/>
              <a:t> an element of </a:t>
            </a:r>
            <a:r>
              <a:rPr lang="en-US" baseline="0" dirty="0" err="1"/>
              <a:t>arrayOfInits</a:t>
            </a:r>
            <a:r>
              <a:rPr lang="en-US" baseline="0" dirty="0"/>
              <a:t>.</a:t>
            </a:r>
            <a:endParaRPr lang="en-US" dirty="0"/>
          </a:p>
          <a:p>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69</a:t>
            </a:fld>
            <a:endParaRPr lang="en-US" dirty="0"/>
          </a:p>
        </p:txBody>
      </p:sp>
    </p:spTree>
    <p:extLst>
      <p:ext uri="{BB962C8B-B14F-4D97-AF65-F5344CB8AC3E}">
        <p14:creationId xmlns:p14="http://schemas.microsoft.com/office/powerpoint/2010/main" val="37827901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NARRATIVE:  </a:t>
            </a:r>
            <a:r>
              <a:rPr lang="en-US" dirty="0"/>
              <a:t>Nothing in memory changes when this statement is</a:t>
            </a:r>
            <a:r>
              <a:rPr lang="en-US" baseline="0" dirty="0"/>
              <a:t> executed.  “</a:t>
            </a:r>
            <a:r>
              <a:rPr lang="en-US" baseline="0" dirty="0" err="1"/>
              <a:t>i</a:t>
            </a:r>
            <a:r>
              <a:rPr lang="en-US" baseline="0" dirty="0"/>
              <a:t>” is already 0 although execution of this statement likely </a:t>
            </a:r>
            <a:r>
              <a:rPr lang="en-US" baseline="0" dirty="0" err="1"/>
              <a:t>xor’s</a:t>
            </a:r>
            <a:r>
              <a:rPr lang="en-US" baseline="0" dirty="0"/>
              <a:t> this register against itself (a common Assembly technique of ‘</a:t>
            </a:r>
            <a:r>
              <a:rPr lang="en-US" baseline="0" dirty="0" err="1"/>
              <a:t>zeroizing</a:t>
            </a:r>
            <a:r>
              <a:rPr lang="en-US" baseline="0" dirty="0"/>
              <a:t>’ a register).  The next two iterations of this for loop, on the other hand, *will* update “</a:t>
            </a:r>
            <a:r>
              <a:rPr lang="en-US" baseline="0" dirty="0" err="1"/>
              <a:t>i</a:t>
            </a:r>
            <a:r>
              <a:rPr lang="en-US" baseline="0" dirty="0"/>
              <a:t>” as “</a:t>
            </a:r>
            <a:r>
              <a:rPr lang="en-US" baseline="0" dirty="0" err="1"/>
              <a:t>i</a:t>
            </a:r>
            <a:r>
              <a:rPr lang="en-US" baseline="0" dirty="0"/>
              <a:t>” is incremented.</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70</a:t>
            </a:fld>
            <a:endParaRPr lang="en-US" dirty="0"/>
          </a:p>
        </p:txBody>
      </p:sp>
    </p:spTree>
    <p:extLst>
      <p:ext uri="{BB962C8B-B14F-4D97-AF65-F5344CB8AC3E}">
        <p14:creationId xmlns:p14="http://schemas.microsoft.com/office/powerpoint/2010/main" val="1943228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1:  Memory addresses are normally displayed</a:t>
            </a:r>
            <a:r>
              <a:rPr lang="en-US" baseline="0" dirty="0"/>
              <a:t> in hexadecimal.  This concept is discussed in depth during the “Memory Visualization” section.</a:t>
            </a:r>
          </a:p>
          <a:p>
            <a:endParaRPr lang="en-US" baseline="0" dirty="0"/>
          </a:p>
          <a:p>
            <a:r>
              <a:rPr lang="en-US" baseline="0" dirty="0"/>
              <a:t>NOTE 2:  These memory addresses are entirely arbitrary.  In fact, these arbitrary memory addresses are an Easter Egg, if you will.  90[COS]318[COG]688[CW] is the first memory address.</a:t>
            </a:r>
            <a:endParaRPr lang="en-US" dirty="0"/>
          </a:p>
          <a:p>
            <a:endParaRPr lang="en-US" dirty="0"/>
          </a:p>
          <a:p>
            <a:r>
              <a:rPr lang="en-US" dirty="0"/>
              <a:t>DISCLAIMER:  This example assumes contiguous memory assignment for the two integers</a:t>
            </a:r>
            <a:r>
              <a:rPr lang="en-US" baseline="0" dirty="0"/>
              <a:t> (</a:t>
            </a:r>
            <a:r>
              <a:rPr lang="en-US" baseline="0" dirty="0" err="1"/>
              <a:t>fullInteger</a:t>
            </a:r>
            <a:r>
              <a:rPr lang="en-US" baseline="0" dirty="0"/>
              <a:t>, and </a:t>
            </a:r>
            <a:r>
              <a:rPr lang="en-US" baseline="0" dirty="0" err="1"/>
              <a:t>anotherInteger</a:t>
            </a:r>
            <a:r>
              <a:rPr lang="en-US" baseline="0" dirty="0"/>
              <a:t>).  Continuous memory assignment isn’t a guarantee for all situations.  In this example, however, it is assumed for the sake of slideshow space and example simplicity.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a:t>
            </a:fld>
            <a:endParaRPr lang="en-US" dirty="0"/>
          </a:p>
        </p:txBody>
      </p:sp>
    </p:spTree>
    <p:extLst>
      <p:ext uri="{BB962C8B-B14F-4D97-AF65-F5344CB8AC3E}">
        <p14:creationId xmlns:p14="http://schemas.microsoft.com/office/powerpoint/2010/main" val="26651221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Nothing in memory changes when this statement is</a:t>
            </a:r>
            <a:r>
              <a:rPr lang="en-US" baseline="0" dirty="0"/>
              <a:t> executed.  However, this statement provides a good opportunity to drive home the concept of address arithmetic.  Allow the students to explain what happens when this statement is executed.  </a:t>
            </a:r>
            <a:r>
              <a:rPr lang="en-US" b="1" baseline="0" dirty="0"/>
              <a:t>BOOK ANSWER:</a:t>
            </a:r>
            <a:r>
              <a:rPr lang="en-US" baseline="0" dirty="0"/>
              <a:t>  </a:t>
            </a:r>
            <a:r>
              <a:rPr lang="en-US" baseline="0" dirty="0" err="1"/>
              <a:t>arrayOfInits</a:t>
            </a:r>
            <a:r>
              <a:rPr lang="en-US" baseline="0" dirty="0"/>
              <a:t> is a pointer to </a:t>
            </a:r>
            <a:r>
              <a:rPr lang="en-US" baseline="0" dirty="0" err="1"/>
              <a:t>arrayOfInits</a:t>
            </a:r>
            <a:r>
              <a:rPr lang="en-US" baseline="0" dirty="0"/>
              <a:t>[0] (0x0090C050 in this specific visualization).  Address arithmetic is used to reference the memory address of the “</a:t>
            </a:r>
            <a:r>
              <a:rPr lang="en-US" baseline="0" dirty="0" err="1"/>
              <a:t>i”th</a:t>
            </a:r>
            <a:r>
              <a:rPr lang="en-US" baseline="0" dirty="0"/>
              <a:t> element in the array (see: &amp;</a:t>
            </a:r>
            <a:r>
              <a:rPr lang="en-US" baseline="0" dirty="0" err="1"/>
              <a:t>arrayOfInits</a:t>
            </a:r>
            <a:r>
              <a:rPr lang="en-US" baseline="0" dirty="0"/>
              <a:t>[</a:t>
            </a:r>
            <a:r>
              <a:rPr lang="en-US" baseline="0" dirty="0" err="1"/>
              <a:t>i</a:t>
            </a:r>
            <a:r>
              <a:rPr lang="en-US" baseline="0" dirty="0"/>
              <a:t>]) found at </a:t>
            </a:r>
            <a:r>
              <a:rPr lang="en-US" baseline="0" dirty="0" err="1"/>
              <a:t>arrayOfInits</a:t>
            </a:r>
            <a:r>
              <a:rPr lang="en-US" baseline="0" dirty="0"/>
              <a:t> (0x0090C050 in this specific visualization).  “</a:t>
            </a:r>
            <a:r>
              <a:rPr lang="en-US" baseline="0" dirty="0" err="1"/>
              <a:t>i</a:t>
            </a:r>
            <a:r>
              <a:rPr lang="en-US" baseline="0" dirty="0"/>
              <a:t>” (0x0090C088 in this specific visualization) is currently 0 so this statement is referencing the memory address of the “0”th element in the array (see: &amp;</a:t>
            </a:r>
            <a:r>
              <a:rPr lang="en-US" baseline="0" dirty="0" err="1"/>
              <a:t>arrayOfInits</a:t>
            </a:r>
            <a:r>
              <a:rPr lang="en-US" baseline="0" dirty="0"/>
              <a:t>[0]) found at </a:t>
            </a:r>
            <a:r>
              <a:rPr lang="en-US" baseline="0" dirty="0" err="1"/>
              <a:t>arrayOfInits</a:t>
            </a:r>
            <a:r>
              <a:rPr lang="en-US" baseline="0" dirty="0"/>
              <a:t> (0x0090C050 in this specific visualization).  (</a:t>
            </a:r>
            <a:r>
              <a:rPr lang="en-US" baseline="0" dirty="0" err="1"/>
              <a:t>arrayOfInits</a:t>
            </a:r>
            <a:r>
              <a:rPr lang="en-US" baseline="0" dirty="0"/>
              <a:t> + </a:t>
            </a:r>
            <a:r>
              <a:rPr lang="en-US" baseline="0" dirty="0" err="1"/>
              <a:t>i</a:t>
            </a:r>
            <a:r>
              <a:rPr lang="en-US" baseline="0" dirty="0"/>
              <a:t>) leads us to 0x0090C050.  This statement then dereferences the value found at memory address 0x0090C050, which is another memory address (this *is* an array of pointers, after all)… 0x0090C07C (which happens to hold a null-terminated string).  The puts() function then utilizes that memory address to print the null-terminated string found there.  Nothing in this portion of memory happens to change.  puts(), however, prints the null-terminated char array (see: string) found at 0x0090C07C to </a:t>
            </a:r>
            <a:r>
              <a:rPr lang="en-US" baseline="0" dirty="0" err="1"/>
              <a:t>stdout</a:t>
            </a:r>
            <a:r>
              <a:rPr lang="en-US" baseline="0" dirty="0"/>
              <a:t>.</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71</a:t>
            </a:fld>
            <a:endParaRPr lang="en-US" dirty="0"/>
          </a:p>
        </p:txBody>
      </p:sp>
    </p:spTree>
    <p:extLst>
      <p:ext uri="{BB962C8B-B14F-4D97-AF65-F5344CB8AC3E}">
        <p14:creationId xmlns:p14="http://schemas.microsoft.com/office/powerpoint/2010/main" val="13729513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NARRATIVE: </a:t>
            </a:r>
            <a:r>
              <a:rPr lang="en-US" baseline="0" dirty="0"/>
              <a:t>“</a:t>
            </a:r>
            <a:r>
              <a:rPr lang="en-US" baseline="0" dirty="0" err="1"/>
              <a:t>i</a:t>
            </a:r>
            <a:r>
              <a:rPr lang="en-US" baseline="0" dirty="0"/>
              <a:t>” is incremented to 1 as this for loop continues.</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72</a:t>
            </a:fld>
            <a:endParaRPr lang="en-US" dirty="0"/>
          </a:p>
        </p:txBody>
      </p:sp>
    </p:spTree>
    <p:extLst>
      <p:ext uri="{BB962C8B-B14F-4D97-AF65-F5344CB8AC3E}">
        <p14:creationId xmlns:p14="http://schemas.microsoft.com/office/powerpoint/2010/main" val="36080104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Nothing in memory changes when this statement is</a:t>
            </a:r>
            <a:r>
              <a:rPr lang="en-US" baseline="0" dirty="0"/>
              <a:t> executed.  However, this statement provides a good opportunity to drive home the concept of address arithmetic.  Allow the students to explain what happens when this statement is executed.  </a:t>
            </a:r>
            <a:r>
              <a:rPr lang="en-US" b="1" baseline="0" dirty="0"/>
              <a:t>BOOK ANSWER:</a:t>
            </a:r>
            <a:r>
              <a:rPr lang="en-US" baseline="0" dirty="0"/>
              <a:t>  </a:t>
            </a:r>
            <a:r>
              <a:rPr lang="en-US" baseline="0" dirty="0" err="1"/>
              <a:t>arrayOfInits</a:t>
            </a:r>
            <a:r>
              <a:rPr lang="en-US" baseline="0" dirty="0"/>
              <a:t> is a pointer to </a:t>
            </a:r>
            <a:r>
              <a:rPr lang="en-US" baseline="0" dirty="0" err="1"/>
              <a:t>arrayOfInits</a:t>
            </a:r>
            <a:r>
              <a:rPr lang="en-US" baseline="0" dirty="0"/>
              <a:t>[0] (0x0090C050 in this specific visualization).  Address arithmetic is used to reference the memory address of the “</a:t>
            </a:r>
            <a:r>
              <a:rPr lang="en-US" baseline="0" dirty="0" err="1"/>
              <a:t>i”th</a:t>
            </a:r>
            <a:r>
              <a:rPr lang="en-US" baseline="0" dirty="0"/>
              <a:t> element in the array (see: &amp;</a:t>
            </a:r>
            <a:r>
              <a:rPr lang="en-US" baseline="0" dirty="0" err="1"/>
              <a:t>arrayOfInits</a:t>
            </a:r>
            <a:r>
              <a:rPr lang="en-US" baseline="0" dirty="0"/>
              <a:t>[</a:t>
            </a:r>
            <a:r>
              <a:rPr lang="en-US" baseline="0" dirty="0" err="1"/>
              <a:t>i</a:t>
            </a:r>
            <a:r>
              <a:rPr lang="en-US" baseline="0" dirty="0"/>
              <a:t>]) found at </a:t>
            </a:r>
            <a:r>
              <a:rPr lang="en-US" baseline="0" dirty="0" err="1"/>
              <a:t>arrayOfInits</a:t>
            </a:r>
            <a:r>
              <a:rPr lang="en-US" baseline="0" dirty="0"/>
              <a:t> (0x0090C050 in this specific visualization).  “</a:t>
            </a:r>
            <a:r>
              <a:rPr lang="en-US" baseline="0" dirty="0" err="1"/>
              <a:t>i</a:t>
            </a:r>
            <a:r>
              <a:rPr lang="en-US" baseline="0" dirty="0"/>
              <a:t>” (0x0090C088 in this specific visualization) is currently 1 so this statement is referencing the memory address of the “1”th element in the array (see: &amp;</a:t>
            </a:r>
            <a:r>
              <a:rPr lang="en-US" baseline="0" dirty="0" err="1"/>
              <a:t>arrayOfInits</a:t>
            </a:r>
            <a:r>
              <a:rPr lang="en-US" baseline="0" dirty="0"/>
              <a:t>[1]) found at </a:t>
            </a:r>
            <a:r>
              <a:rPr lang="en-US" baseline="0" dirty="0" err="1"/>
              <a:t>arrayOfInits</a:t>
            </a:r>
            <a:r>
              <a:rPr lang="en-US" baseline="0" dirty="0"/>
              <a:t> (0x0090C050 in this specific visualization).  (</a:t>
            </a:r>
            <a:r>
              <a:rPr lang="en-US" baseline="0" dirty="0" err="1"/>
              <a:t>arrayOfInits</a:t>
            </a:r>
            <a:r>
              <a:rPr lang="en-US" baseline="0" dirty="0"/>
              <a:t> + </a:t>
            </a:r>
            <a:r>
              <a:rPr lang="en-US" baseline="0" dirty="0" err="1"/>
              <a:t>i</a:t>
            </a:r>
            <a:r>
              <a:rPr lang="en-US" baseline="0" dirty="0"/>
              <a:t>) leads us to 0x0090C054.  This statement then dereferences the value found at memory address 0x0090C054, which is another memory address (this *is* an array of pointers, after all)… 0x0090C070 (which happens to hold a null-terminated string).  The puts() function then utilizes that memory address to print the null-terminated string found there.  Nothing in this portion of memory happens to change.  puts(), however, prints the null-terminated char array (see: string) found at 0x0090C070 to </a:t>
            </a:r>
            <a:r>
              <a:rPr lang="en-US" baseline="0" dirty="0" err="1"/>
              <a:t>stdout</a:t>
            </a:r>
            <a:r>
              <a:rPr lang="en-US" baseline="0" dirty="0"/>
              <a:t>.</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73</a:t>
            </a:fld>
            <a:endParaRPr lang="en-US" dirty="0"/>
          </a:p>
        </p:txBody>
      </p:sp>
    </p:spTree>
    <p:extLst>
      <p:ext uri="{BB962C8B-B14F-4D97-AF65-F5344CB8AC3E}">
        <p14:creationId xmlns:p14="http://schemas.microsoft.com/office/powerpoint/2010/main" val="28461676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NARRATIVE: </a:t>
            </a:r>
            <a:r>
              <a:rPr lang="en-US" baseline="0" dirty="0"/>
              <a:t>“</a:t>
            </a:r>
            <a:r>
              <a:rPr lang="en-US" baseline="0" dirty="0" err="1"/>
              <a:t>i</a:t>
            </a:r>
            <a:r>
              <a:rPr lang="en-US" baseline="0" dirty="0"/>
              <a:t>” is incremented to 2 as this for loop continues.</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74</a:t>
            </a:fld>
            <a:endParaRPr lang="en-US" dirty="0"/>
          </a:p>
        </p:txBody>
      </p:sp>
    </p:spTree>
    <p:extLst>
      <p:ext uri="{BB962C8B-B14F-4D97-AF65-F5344CB8AC3E}">
        <p14:creationId xmlns:p14="http://schemas.microsoft.com/office/powerpoint/2010/main" val="126798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Nothing in memory changes when this statement is</a:t>
            </a:r>
            <a:r>
              <a:rPr lang="en-US" baseline="0" dirty="0"/>
              <a:t> executed.  However, this statement provides a good opportunity to drive home the concept of address arithmetic.  Allow the students to explain what happens when this statement is executed.  </a:t>
            </a:r>
            <a:r>
              <a:rPr lang="en-US" b="1" baseline="0" dirty="0"/>
              <a:t>BOOK ANSWER:</a:t>
            </a:r>
            <a:r>
              <a:rPr lang="en-US" baseline="0" dirty="0"/>
              <a:t>  </a:t>
            </a:r>
            <a:r>
              <a:rPr lang="en-US" baseline="0" dirty="0" err="1"/>
              <a:t>arrayOfInits</a:t>
            </a:r>
            <a:r>
              <a:rPr lang="en-US" baseline="0" dirty="0"/>
              <a:t> is a pointer to </a:t>
            </a:r>
            <a:r>
              <a:rPr lang="en-US" baseline="0" dirty="0" err="1"/>
              <a:t>arrayOfInits</a:t>
            </a:r>
            <a:r>
              <a:rPr lang="en-US" baseline="0" dirty="0"/>
              <a:t>[0] (0x0090C050 in this specific visualization).  Address arithmetic is used to reference the memory address of the “</a:t>
            </a:r>
            <a:r>
              <a:rPr lang="en-US" baseline="0" dirty="0" err="1"/>
              <a:t>i”th</a:t>
            </a:r>
            <a:r>
              <a:rPr lang="en-US" baseline="0" dirty="0"/>
              <a:t> element in the array (see: &amp;</a:t>
            </a:r>
            <a:r>
              <a:rPr lang="en-US" baseline="0" dirty="0" err="1"/>
              <a:t>arrayOfInits</a:t>
            </a:r>
            <a:r>
              <a:rPr lang="en-US" baseline="0" dirty="0"/>
              <a:t>[</a:t>
            </a:r>
            <a:r>
              <a:rPr lang="en-US" baseline="0" dirty="0" err="1"/>
              <a:t>i</a:t>
            </a:r>
            <a:r>
              <a:rPr lang="en-US" baseline="0" dirty="0"/>
              <a:t>]) found at </a:t>
            </a:r>
            <a:r>
              <a:rPr lang="en-US" baseline="0" dirty="0" err="1"/>
              <a:t>arrayOfInits</a:t>
            </a:r>
            <a:r>
              <a:rPr lang="en-US" baseline="0" dirty="0"/>
              <a:t> (0x0090C050 in this specific visualization).  “</a:t>
            </a:r>
            <a:r>
              <a:rPr lang="en-US" baseline="0" dirty="0" err="1"/>
              <a:t>i</a:t>
            </a:r>
            <a:r>
              <a:rPr lang="en-US" baseline="0" dirty="0"/>
              <a:t>” (0x0090C088 in this specific visualization) is currently 2 so this statement is referencing the memory address of the “2”th element in the array (see: &amp;</a:t>
            </a:r>
            <a:r>
              <a:rPr lang="en-US" baseline="0" dirty="0" err="1"/>
              <a:t>arrayOfInits</a:t>
            </a:r>
            <a:r>
              <a:rPr lang="en-US" baseline="0" dirty="0"/>
              <a:t>[2]) found at </a:t>
            </a:r>
            <a:r>
              <a:rPr lang="en-US" baseline="0" dirty="0" err="1"/>
              <a:t>arrayOfInits</a:t>
            </a:r>
            <a:r>
              <a:rPr lang="en-US" baseline="0" dirty="0"/>
              <a:t> (0x0090C050 in this specific visualization).  (</a:t>
            </a:r>
            <a:r>
              <a:rPr lang="en-US" baseline="0" dirty="0" err="1"/>
              <a:t>arrayOfInits</a:t>
            </a:r>
            <a:r>
              <a:rPr lang="en-US" baseline="0" dirty="0"/>
              <a:t> + </a:t>
            </a:r>
            <a:r>
              <a:rPr lang="en-US" baseline="0" dirty="0" err="1"/>
              <a:t>i</a:t>
            </a:r>
            <a:r>
              <a:rPr lang="en-US" baseline="0" dirty="0"/>
              <a:t>) leads us to 0x0090C058.  This statement then dereferences the value found at memory address 0x0090C058, which is another memory address (this *is* an array of pointers, after all)… 0x0090C064 (which happens to hold a null-terminated string).  The puts() function then utilizes that memory address to print the null-terminated string found there.  Nothing in this portion of memory happens to change.  puts(), however, prints the null-terminated char array (see: string) found at 0x0090C070 to </a:t>
            </a:r>
            <a:r>
              <a:rPr lang="en-US" baseline="0" dirty="0" err="1"/>
              <a:t>stdout</a:t>
            </a:r>
            <a:r>
              <a:rPr lang="en-US" baseline="0" dirty="0"/>
              <a:t>.</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75</a:t>
            </a:fld>
            <a:endParaRPr lang="en-US" dirty="0"/>
          </a:p>
        </p:txBody>
      </p:sp>
    </p:spTree>
    <p:extLst>
      <p:ext uri="{BB962C8B-B14F-4D97-AF65-F5344CB8AC3E}">
        <p14:creationId xmlns:p14="http://schemas.microsoft.com/office/powerpoint/2010/main" val="24738173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what</a:t>
            </a:r>
            <a:r>
              <a:rPr lang="en-US" baseline="0" dirty="0"/>
              <a:t> happened with this code in relation to memory with the students.  Let them walk you through this code, statement by statement.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76</a:t>
            </a:fld>
            <a:endParaRPr lang="en-US" dirty="0"/>
          </a:p>
        </p:txBody>
      </p:sp>
    </p:spTree>
    <p:extLst>
      <p:ext uri="{BB962C8B-B14F-4D97-AF65-F5344CB8AC3E}">
        <p14:creationId xmlns:p14="http://schemas.microsoft.com/office/powerpoint/2010/main" val="18244679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Modularity – Swapping strings can require copying</a:t>
            </a:r>
            <a:r>
              <a:rPr lang="en-US" baseline="0" dirty="0"/>
              <a:t> a lot of data and, as such, is not efficient.  Modifying pointer variables, however, is very easy.  Reordering pointers is relatively fast compared to reordering large data items.</a:t>
            </a:r>
          </a:p>
          <a:p>
            <a:pPr marL="171450" indent="-171450">
              <a:buFont typeface="Arial" panose="020B0604020202020204" pitchFamily="34" charset="0"/>
              <a:buChar char="•"/>
            </a:pPr>
            <a:r>
              <a:rPr lang="en-US" baseline="0" dirty="0"/>
              <a:t>Organization – Much like shortcuts (see: “pointers” files), pointers and pointer variables can allow you to manage data without changing the original.  Consider a ‘collection’ of unsorted strings (see: null-terminate char array)… One pointer array could hold the pointers to the original order of the data while another array could hold pointers to the sorted order of the data.</a:t>
            </a:r>
          </a:p>
          <a:p>
            <a:pPr marL="171450" indent="-171450">
              <a:buFont typeface="Arial" panose="020B0604020202020204" pitchFamily="34" charset="0"/>
              <a:buChar char="•"/>
            </a:pPr>
            <a:r>
              <a:rPr lang="en-US" baseline="0" dirty="0"/>
              <a:t>Variable Length – Pointers of a particular data type could point to an array or a single item.  An array of such pointers could point to arrays or single items.  Regardless of the usage, examples, or implementation… an array of pointers allows programmers the flexibility of managing data of variable lengths.  A common example would be an array of char pointers.  Those char pointers could point to a single character, an array or characters or a null-terminated array of characters (see: string).  Each of these three examples could be stored in a single char pointer array.  DISCLAIMER:  The implementation of such an array might turn out to be a kludge but it’s available.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77</a:t>
            </a:fld>
            <a:endParaRPr lang="en-US" dirty="0"/>
          </a:p>
        </p:txBody>
      </p:sp>
    </p:spTree>
    <p:extLst>
      <p:ext uri="{BB962C8B-B14F-4D97-AF65-F5344CB8AC3E}">
        <p14:creationId xmlns:p14="http://schemas.microsoft.com/office/powerpoint/2010/main" val="5733854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dbaseTable1</a:t>
            </a:r>
            <a:r>
              <a:rPr lang="en-US" baseline="0" dirty="0"/>
              <a:t> is the easiest example out of all of them so we’ll start by explaining this example.  dbaseTable1 is a two-dimensional array comprised of 4 rows and 6 columns.  Another way to describe dbaseTable1 is  that it is an array of 4 things.  This means dbaseTable1 has 4 elements.  What are in those elements?  Each element of dbaseTable1 contains an array of 6 floats.</a:t>
            </a:r>
            <a:endParaRPr lang="en-US" dirty="0"/>
          </a:p>
          <a:p>
            <a:endParaRPr lang="en-US" dirty="0"/>
          </a:p>
          <a:p>
            <a:r>
              <a:rPr lang="en-US" b="1" dirty="0"/>
              <a:t>TRIVIA:</a:t>
            </a:r>
            <a:r>
              <a:rPr lang="en-US" dirty="0"/>
              <a:t>  Three-dimensional</a:t>
            </a:r>
            <a:r>
              <a:rPr lang="en-US" baseline="0" dirty="0"/>
              <a:t> chess is a variant of the board game chess used in the Star Trek universe.  (http://memory-alpha.wikia.com/wiki/Three-dimensional_chess) (http://memory-beta.wikia.com/wiki/Three-dimensional_chess)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79</a:t>
            </a:fld>
            <a:endParaRPr lang="en-US" dirty="0"/>
          </a:p>
        </p:txBody>
      </p:sp>
    </p:spTree>
    <p:extLst>
      <p:ext uri="{BB962C8B-B14F-4D97-AF65-F5344CB8AC3E}">
        <p14:creationId xmlns:p14="http://schemas.microsoft.com/office/powerpoint/2010/main" val="287133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Three-dimensional</a:t>
            </a:r>
            <a:r>
              <a:rPr lang="en-US" baseline="0" dirty="0"/>
              <a:t> chess is a variant of the board game chess used in the Star Trek universe.  (http://memory-alpha.wikia.com/wiki/Three-dimensional_chess) (http://memory-beta.wikia.com/wiki/Three-dimensional_chess)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80</a:t>
            </a:fld>
            <a:endParaRPr lang="en-US" dirty="0"/>
          </a:p>
        </p:txBody>
      </p:sp>
    </p:spTree>
    <p:extLst>
      <p:ext uri="{BB962C8B-B14F-4D97-AF65-F5344CB8AC3E}">
        <p14:creationId xmlns:p14="http://schemas.microsoft.com/office/powerpoint/2010/main" val="620084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 2.3 will result </a:t>
            </a:r>
            <a:r>
              <a:rPr lang="en-US" dirty="0" err="1"/>
              <a:t>numberArray</a:t>
            </a:r>
            <a:r>
              <a:rPr lang="en-US" dirty="0"/>
              <a:t>[2][3]</a:t>
            </a:r>
            <a:r>
              <a:rPr lang="en-US" baseline="0" dirty="0"/>
              <a:t> == 0.</a:t>
            </a:r>
          </a:p>
          <a:p>
            <a:r>
              <a:rPr lang="en-US" baseline="0" dirty="0"/>
              <a:t>Specific array sets may be set with enclosing braces (see the initialization of </a:t>
            </a:r>
            <a:r>
              <a:rPr lang="en-US" sz="1200" dirty="0">
                <a:latin typeface="Courier New" panose="02070309020205020404" pitchFamily="49" charset="0"/>
                <a:cs typeface="Courier New" panose="02070309020205020404" pitchFamily="49" charset="0"/>
              </a:rPr>
              <a:t>dbaseTable1)</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81</a:t>
            </a:fld>
            <a:endParaRPr lang="en-US" dirty="0"/>
          </a:p>
        </p:txBody>
      </p:sp>
    </p:spTree>
    <p:extLst>
      <p:ext uri="{BB962C8B-B14F-4D97-AF65-F5344CB8AC3E}">
        <p14:creationId xmlns:p14="http://schemas.microsoft.com/office/powerpoint/2010/main" val="165644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takeaway</a:t>
            </a:r>
            <a:r>
              <a:rPr lang="en-US" baseline="0" dirty="0"/>
              <a:t> from this slide is that “Endianness” only affects “multiple-byte data elements”.  Char, in typical implementations, is not “multiple-byte”.  Instead, it is one byte.  Thus viewing the elements of the </a:t>
            </a:r>
            <a:r>
              <a:rPr lang="en-US" baseline="0" dirty="0" err="1"/>
              <a:t>exampleString</a:t>
            </a:r>
            <a:r>
              <a:rPr lang="en-US" baseline="0" dirty="0"/>
              <a:t> array in memory should not differ between Big Endian and Little Endian because a char typically has a size of one byte.</a:t>
            </a:r>
            <a:endParaRPr lang="en-US" dirty="0"/>
          </a:p>
          <a:p>
            <a:endParaRPr lang="en-US" dirty="0"/>
          </a:p>
          <a:p>
            <a:r>
              <a:rPr lang="en-US" dirty="0"/>
              <a:t>NOTE 1:  Memory addresses are normally displayed</a:t>
            </a:r>
            <a:r>
              <a:rPr lang="en-US" baseline="0" dirty="0"/>
              <a:t> in hexadecimal.  This concept is discussed in depth during the “Memory Visualization” section.</a:t>
            </a:r>
          </a:p>
          <a:p>
            <a:endParaRPr lang="en-US" baseline="0" dirty="0"/>
          </a:p>
          <a:p>
            <a:r>
              <a:rPr lang="en-US" baseline="0" dirty="0"/>
              <a:t>NOTE 2:  These memory addresses are entirely arbitrary.  In fact, these arbitrary memory addresses are an Easter Egg, if you will. 688[CW]318[COG]90[COS] is the first memory address.</a:t>
            </a:r>
          </a:p>
          <a:p>
            <a:endParaRPr lang="en-US" baseline="0" dirty="0"/>
          </a:p>
          <a:p>
            <a:r>
              <a:rPr lang="en-US" baseline="0" dirty="0"/>
              <a:t>NOTE 3:  The representations of the memory address values are written in hexadecimal (e.g., 4F).  Any ASCII table will allow the students to manually convert the hex values here to the char elements in the </a:t>
            </a:r>
            <a:r>
              <a:rPr lang="en-US" baseline="0" dirty="0" err="1"/>
              <a:t>exampleString</a:t>
            </a:r>
            <a:r>
              <a:rPr lang="en-US" baseline="0" dirty="0"/>
              <a:t> if any of the students wish.</a:t>
            </a:r>
            <a:endParaRPr lang="en-US" dirty="0"/>
          </a:p>
          <a:p>
            <a:endParaRPr lang="en-US" dirty="0"/>
          </a:p>
          <a:p>
            <a:r>
              <a:rPr lang="en-US" dirty="0"/>
              <a:t>DISCLAIMER:  No disclaimer</a:t>
            </a:r>
            <a:r>
              <a:rPr lang="en-US" baseline="0" dirty="0"/>
              <a:t> needed for this display.  Elements in an array should be stored in contiguous memory addresses.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11</a:t>
            </a:fld>
            <a:endParaRPr lang="en-US" dirty="0"/>
          </a:p>
        </p:txBody>
      </p:sp>
    </p:spTree>
    <p:extLst>
      <p:ext uri="{BB962C8B-B14F-4D97-AF65-F5344CB8AC3E}">
        <p14:creationId xmlns:p14="http://schemas.microsoft.com/office/powerpoint/2010/main" val="26651221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results with the students,</a:t>
            </a:r>
            <a:r>
              <a:rPr lang="en-US" baseline="0" dirty="0"/>
              <a:t> have one of them draw the array visualization on the board, or have them all draw the results individually as a “pop quiz”.</a:t>
            </a:r>
          </a:p>
          <a:p>
            <a:r>
              <a:rPr lang="en-US" baseline="0" dirty="0"/>
              <a:t>Also, after revealing the results, discuss with the students how many nested loops it would take to fill a Nth dimensional array.  </a:t>
            </a:r>
            <a:r>
              <a:rPr lang="en-US" b="1" baseline="0" dirty="0"/>
              <a:t>ANSWER:</a:t>
            </a:r>
            <a:r>
              <a:rPr lang="en-US" baseline="0" dirty="0"/>
              <a:t>  N nested loops are needed to iterate entirely through a Nth dimensional array.</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82</a:t>
            </a:fld>
            <a:endParaRPr lang="en-US" dirty="0"/>
          </a:p>
        </p:txBody>
      </p:sp>
    </p:spTree>
    <p:extLst>
      <p:ext uri="{BB962C8B-B14F-4D97-AF65-F5344CB8AC3E}">
        <p14:creationId xmlns:p14="http://schemas.microsoft.com/office/powerpoint/2010/main" val="37027234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‘Live code’ this for the class</a:t>
            </a:r>
            <a:r>
              <a:rPr lang="en-US" baseline="0" dirty="0"/>
              <a:t> on the big screen.  Let the class decide on appropriate uses/implementations of each of the requirements.  The goal here is merely to initialize multi-dimensional arrays, not write the resulting functions to build the game of Battleship.</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On Human-Readable Parameters:</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One array should be used for the player’s guesses.  The other array should be used to place their ships and record the opposing player’s hits and misses.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Side Note:  If any of the students insist on building this game out, writing main() with two 2D char arrays is just the beginning.  Writing functions to perform various tasks makes the exercise of building the game “Battleship” relatively easy.  The first function to write would be a </a:t>
            </a:r>
            <a:r>
              <a:rPr lang="en-US" baseline="0" dirty="0" err="1"/>
              <a:t>setup_the_board</a:t>
            </a:r>
            <a:r>
              <a:rPr lang="en-US" baseline="0" dirty="0"/>
              <a:t>() function which prompts the player to place their ships on the board while also error checking to avoid ‘run off’.</a:t>
            </a:r>
          </a:p>
          <a:p>
            <a:pPr marL="0" indent="0">
              <a:buFont typeface="+mj-lt"/>
              <a:buNone/>
            </a:pPr>
            <a:endParaRPr lang="en-US" baseline="0" dirty="0"/>
          </a:p>
          <a:p>
            <a:pPr marL="228600" indent="-228600">
              <a:buFont typeface="+mj-lt"/>
              <a:buAutoNum type="arabicPeriod"/>
            </a:pPr>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83</a:t>
            </a:fld>
            <a:endParaRPr lang="en-US" dirty="0"/>
          </a:p>
        </p:txBody>
      </p:sp>
    </p:spTree>
    <p:extLst>
      <p:ext uri="{BB962C8B-B14F-4D97-AF65-F5344CB8AC3E}">
        <p14:creationId xmlns:p14="http://schemas.microsoft.com/office/powerpoint/2010/main" val="34905358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mj-lt"/>
              <a:buNone/>
            </a:pPr>
            <a:endParaRPr lang="en-US" baseline="0" dirty="0"/>
          </a:p>
          <a:p>
            <a:pPr marL="228600" indent="-228600">
              <a:buFont typeface="+mj-lt"/>
              <a:buAutoNum type="arabicPeriod"/>
            </a:pPr>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84</a:t>
            </a:fld>
            <a:endParaRPr lang="en-US" dirty="0"/>
          </a:p>
        </p:txBody>
      </p:sp>
    </p:spTree>
    <p:extLst>
      <p:ext uri="{BB962C8B-B14F-4D97-AF65-F5344CB8AC3E}">
        <p14:creationId xmlns:p14="http://schemas.microsoft.com/office/powerpoint/2010/main" val="34740529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‘Live code’ this for the class</a:t>
            </a:r>
            <a:r>
              <a:rPr lang="en-US" baseline="0" dirty="0"/>
              <a:t> on the big screen.  Let the class decide on appropriate uses/implementations of each of the requirements.  This demonstration lab includes stub code.  The goal here is to work with pointer arrays, not write string functions.  </a:t>
            </a:r>
            <a:r>
              <a:rPr lang="en-US" baseline="0" dirty="0" err="1"/>
              <a:t>sorting_hat</a:t>
            </a:r>
            <a:r>
              <a:rPr lang="en-US" baseline="0" dirty="0"/>
              <a:t>() has already been solved.  Write the tests for </a:t>
            </a:r>
            <a:r>
              <a:rPr lang="en-US" baseline="0" dirty="0" err="1"/>
              <a:t>sorting_hat</a:t>
            </a:r>
            <a:r>
              <a:rPr lang="en-US" baseline="0" dirty="0"/>
              <a:t>() in front of the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Bad News:  This lab takes an approach the students have not yet been required to do.  They may require more assistance than normal.  Good News:  Much of the lab testing the author has prewritten, which the students have access to, uses a similar approach.  Since the class has not yet covered structures, the author has been utilizing parallel arrays of input, expected output, return values, etc.  A similar approach is expected here.</a:t>
            </a:r>
          </a:p>
          <a:p>
            <a:endParaRPr lang="en-US" baseline="0" dirty="0"/>
          </a:p>
          <a:p>
            <a:r>
              <a:rPr lang="en-US" b="1" baseline="0" dirty="0"/>
              <a:t>TRIVIA:  </a:t>
            </a:r>
            <a:r>
              <a:rPr lang="en-US" baseline="0" dirty="0"/>
              <a:t>In world of Harry Potter, </a:t>
            </a:r>
            <a:r>
              <a:rPr lang="en-US" b="1" dirty="0" err="1"/>
              <a:t>Legilimency</a:t>
            </a:r>
            <a:r>
              <a:rPr lang="en-US" dirty="0"/>
              <a:t> is the act of magically navigating through the many layers of a person's mind and correctly interpreting one's findings. (http://harrypotter.wikia.com/wiki/Legilimency)</a:t>
            </a:r>
            <a:endParaRPr lang="en-US" baseline="0" dirty="0"/>
          </a:p>
          <a:p>
            <a:endParaRPr lang="en-US" baseline="0" dirty="0"/>
          </a:p>
          <a:p>
            <a:r>
              <a:rPr lang="en-US" b="1" baseline="0" dirty="0"/>
              <a:t>REQUIREMENTS:</a:t>
            </a:r>
          </a:p>
          <a:p>
            <a:endParaRPr lang="en-US" baseline="0" dirty="0"/>
          </a:p>
          <a:p>
            <a:pPr marL="228600" indent="-228600">
              <a:buFont typeface="+mj-lt"/>
              <a:buAutoNum type="arabicPeriod"/>
            </a:pPr>
            <a:r>
              <a:rPr lang="en-US" baseline="0" dirty="0"/>
              <a:t>Expected output – At least one of which must have the alphabetically-first string at an index other than 0.</a:t>
            </a:r>
          </a:p>
          <a:p>
            <a:pPr marL="228600" indent="-228600">
              <a:buFont typeface="+mj-lt"/>
              <a:buAutoNum type="arabicPeriod"/>
            </a:pPr>
            <a:r>
              <a:rPr lang="en-US" baseline="0" dirty="0"/>
              <a:t>Results that match – The array at </a:t>
            </a:r>
            <a:r>
              <a:rPr lang="en-US" baseline="0" dirty="0" err="1"/>
              <a:t>stringArray_ptr</a:t>
            </a:r>
            <a:r>
              <a:rPr lang="en-US" baseline="0" dirty="0"/>
              <a:t> must pass two alphabetically-first strings that match exactly.  Not only that, </a:t>
            </a:r>
            <a:r>
              <a:rPr lang="en-US" baseline="0" dirty="0" err="1"/>
              <a:t>sorting_hat</a:t>
            </a:r>
            <a:r>
              <a:rPr lang="en-US" baseline="0" dirty="0"/>
              <a:t>() *must* return the pointer of the first occurrence and that must be tested for.</a:t>
            </a:r>
          </a:p>
          <a:p>
            <a:pPr marL="228600" indent="-228600">
              <a:buFont typeface="+mj-lt"/>
              <a:buAutoNum type="arabicPeriod"/>
            </a:pPr>
            <a:r>
              <a:rPr lang="en-US" baseline="0" dirty="0"/>
              <a:t>NULL </a:t>
            </a:r>
            <a:r>
              <a:rPr lang="en-US" baseline="0" dirty="0" err="1"/>
              <a:t>stringArray_ptr</a:t>
            </a:r>
            <a:r>
              <a:rPr lang="en-US" baseline="0" dirty="0"/>
              <a:t> – Intuitively obvious to the casual programmer</a:t>
            </a:r>
          </a:p>
          <a:p>
            <a:pPr marL="228600" indent="-228600">
              <a:buFont typeface="+mj-lt"/>
              <a:buAutoNum type="arabicPeriod"/>
            </a:pPr>
            <a:r>
              <a:rPr lang="en-US" baseline="0" dirty="0"/>
              <a:t>NULL char pointer in </a:t>
            </a:r>
            <a:r>
              <a:rPr lang="en-US" baseline="0" dirty="0" err="1"/>
              <a:t>stringArray_ptr</a:t>
            </a:r>
            <a:r>
              <a:rPr lang="en-US" baseline="0" dirty="0"/>
              <a:t> – At least one pointer within the array found at </a:t>
            </a:r>
            <a:r>
              <a:rPr lang="en-US" baseline="0" dirty="0" err="1"/>
              <a:t>stringArray_ptr</a:t>
            </a:r>
            <a:r>
              <a:rPr lang="en-US" baseline="0" dirty="0"/>
              <a:t> must be NULL</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Negative </a:t>
            </a:r>
            <a:r>
              <a:rPr lang="en-US" baseline="0" dirty="0" err="1"/>
              <a:t>numOfStrings</a:t>
            </a:r>
            <a:r>
              <a:rPr lang="en-US" baseline="0" dirty="0"/>
              <a:t> – Intuitively obvious to the casual programmer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Zero (0) </a:t>
            </a:r>
            <a:r>
              <a:rPr lang="en-US" baseline="0" dirty="0" err="1"/>
              <a:t>stringArray_ptr</a:t>
            </a:r>
            <a:r>
              <a:rPr lang="en-US" baseline="0" dirty="0"/>
              <a:t> – Intuitively obvious to the casual programmer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On Human-Readable Parameters:</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Each test should be numbered (easy to do as they loop through the parallel arrays) and should print its number.  Each test should print the input, the expected output, the expected return value, the output and the actual </a:t>
            </a:r>
            <a:r>
              <a:rPr lang="en-US" baseline="0" dirty="0" err="1"/>
              <a:t>return_value</a:t>
            </a:r>
            <a:endParaRPr lang="en-US" baseline="0" dirty="0"/>
          </a:p>
          <a:p>
            <a:pPr marL="228600" indent="-228600">
              <a:buFont typeface="+mj-lt"/>
              <a:buAutoNum type="arabicPeriod"/>
            </a:pPr>
            <a:endParaRPr lang="en-US" baseline="0" dirty="0"/>
          </a:p>
          <a:p>
            <a:pPr marL="228600" indent="-228600">
              <a:buFont typeface="+mj-lt"/>
              <a:buAutoNum type="arabicPeriod"/>
            </a:pPr>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85</a:t>
            </a:fld>
            <a:endParaRPr lang="en-US" dirty="0"/>
          </a:p>
        </p:txBody>
      </p:sp>
    </p:spTree>
    <p:extLst>
      <p:ext uri="{BB962C8B-B14F-4D97-AF65-F5344CB8AC3E}">
        <p14:creationId xmlns:p14="http://schemas.microsoft.com/office/powerpoint/2010/main" val="38753738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b="1" dirty="0"/>
              <a:t>INSTRUCTOR</a:t>
            </a:r>
            <a:r>
              <a:rPr lang="en-US" b="1" baseline="0" dirty="0"/>
              <a:t> NOTE:  </a:t>
            </a:r>
            <a:r>
              <a:rPr lang="en-US" baseline="0" dirty="0"/>
              <a:t>This slide will be particularly difficult for both student and instructor.  Much time will be spent here discussing the who, what, when, where and why of these Spartan contents.  Appropriate questions, and their answers, are included below.</a:t>
            </a:r>
          </a:p>
          <a:p>
            <a:endParaRPr lang="en-US" dirty="0"/>
          </a:p>
          <a:p>
            <a:r>
              <a:rPr lang="en-US" b="1" u="sng" dirty="0"/>
              <a:t>WARM-UP/REFLECTION QUESTIONS</a:t>
            </a:r>
          </a:p>
          <a:p>
            <a:r>
              <a:rPr lang="en-US" b="1" dirty="0"/>
              <a:t>QUESTION</a:t>
            </a:r>
            <a:r>
              <a:rPr lang="en-US" b="1" baseline="0" dirty="0"/>
              <a:t> 1:  </a:t>
            </a:r>
            <a:r>
              <a:rPr lang="en-US" baseline="0" dirty="0"/>
              <a:t>How many elements does </a:t>
            </a:r>
            <a:r>
              <a:rPr lang="en-US" baseline="0" dirty="0" err="1"/>
              <a:t>theDreamIsReal</a:t>
            </a:r>
            <a:r>
              <a:rPr lang="en-US" baseline="0" dirty="0"/>
              <a:t> have?  </a:t>
            </a:r>
            <a:r>
              <a:rPr lang="en-US" b="1" baseline="0" dirty="0"/>
              <a:t>ANSWER:  </a:t>
            </a:r>
            <a:r>
              <a:rPr lang="en-US" baseline="0" dirty="0"/>
              <a:t>5</a:t>
            </a:r>
          </a:p>
          <a:p>
            <a:r>
              <a:rPr lang="en-US" b="1" baseline="0" dirty="0"/>
              <a:t>QUESTION 2:</a:t>
            </a:r>
            <a:r>
              <a:rPr lang="en-US" baseline="0" dirty="0"/>
              <a:t>  Could I have left the 6 out of [6] in the declaration of </a:t>
            </a:r>
            <a:r>
              <a:rPr lang="en-US" baseline="0" dirty="0" err="1"/>
              <a:t>theDreamIsReal</a:t>
            </a:r>
            <a:r>
              <a:rPr lang="en-US" baseline="0" dirty="0"/>
              <a:t>?  </a:t>
            </a:r>
            <a:r>
              <a:rPr lang="en-US" b="1" baseline="0" dirty="0"/>
              <a:t>ANSWER:  </a:t>
            </a:r>
            <a:r>
              <a:rPr lang="en-US" baseline="0" dirty="0"/>
              <a:t>No, it would ERROR</a:t>
            </a:r>
          </a:p>
          <a:p>
            <a:r>
              <a:rPr lang="en-US" b="1" baseline="0" dirty="0"/>
              <a:t>QUESTION 3:</a:t>
            </a:r>
            <a:r>
              <a:rPr lang="en-US" baseline="0" dirty="0"/>
              <a:t>  If each element of </a:t>
            </a:r>
            <a:r>
              <a:rPr lang="en-US" baseline="0" dirty="0" err="1"/>
              <a:t>theDreamIsReal</a:t>
            </a:r>
            <a:r>
              <a:rPr lang="en-US" baseline="0" dirty="0"/>
              <a:t> has 6 elements, what happens to the elements I don’t define.  For instance, what char is stored in </a:t>
            </a:r>
            <a:r>
              <a:rPr lang="en-US" baseline="0" dirty="0" err="1"/>
              <a:t>theDreamIsReal</a:t>
            </a:r>
            <a:r>
              <a:rPr lang="en-US" baseline="0" dirty="0"/>
              <a:t>[0][4]?  </a:t>
            </a:r>
            <a:r>
              <a:rPr lang="en-US" b="1" baseline="0" dirty="0"/>
              <a:t>ANSWER:  </a:t>
            </a:r>
            <a:r>
              <a:rPr lang="en-US" baseline="0" dirty="0" err="1"/>
              <a:t>Zeroized</a:t>
            </a:r>
            <a:r>
              <a:rPr lang="en-US" baseline="0" dirty="0"/>
              <a:t>. </a:t>
            </a:r>
            <a:r>
              <a:rPr lang="en-US" baseline="0" dirty="0" err="1"/>
              <a:t>theDreamIsReal</a:t>
            </a:r>
            <a:r>
              <a:rPr lang="en-US" baseline="0" dirty="0"/>
              <a:t>[0][4] == ‘\0’.</a:t>
            </a:r>
          </a:p>
          <a:p>
            <a:r>
              <a:rPr lang="en-US" b="1" baseline="0" dirty="0"/>
              <a:t>QUESTION 4:  </a:t>
            </a:r>
            <a:r>
              <a:rPr lang="en-US" baseline="0" dirty="0"/>
              <a:t>What would this two-dimensional array look like if it was declared as </a:t>
            </a:r>
            <a:r>
              <a:rPr lang="en-US" baseline="0" dirty="0" err="1"/>
              <a:t>theDreamIsReal</a:t>
            </a:r>
            <a:r>
              <a:rPr lang="en-US" baseline="0" dirty="0"/>
              <a:t>[6][6] yet defined the same as above?  </a:t>
            </a:r>
            <a:r>
              <a:rPr lang="en-US" b="1" baseline="0" dirty="0"/>
              <a:t>ANSWER:  </a:t>
            </a:r>
            <a:r>
              <a:rPr lang="en-US" baseline="0" dirty="0"/>
              <a:t>The last element of </a:t>
            </a:r>
            <a:r>
              <a:rPr lang="en-US" baseline="0" dirty="0" err="1"/>
              <a:t>theDreamIsReal</a:t>
            </a:r>
            <a:r>
              <a:rPr lang="en-US" baseline="0" dirty="0"/>
              <a:t> would be a 6 element char array filled with ‘\0’ (0x0).</a:t>
            </a:r>
          </a:p>
          <a:p>
            <a:endParaRPr lang="en-US" baseline="0" dirty="0"/>
          </a:p>
          <a:p>
            <a:r>
              <a:rPr lang="en-US" b="1" u="sng" baseline="0" dirty="0"/>
              <a:t>MULTI-DIMENSIONAL ARRAY REFERENCE/ADDRESS ARITHMETIC/POINTER MATH QUESTIONS</a:t>
            </a:r>
          </a:p>
          <a:p>
            <a:r>
              <a:rPr lang="en-US" b="1" baseline="0" dirty="0"/>
              <a:t>NOTE:  </a:t>
            </a:r>
            <a:r>
              <a:rPr lang="en-US" baseline="0" dirty="0"/>
              <a:t>Defining </a:t>
            </a:r>
            <a:r>
              <a:rPr lang="en-US" baseline="0" dirty="0" err="1"/>
              <a:t>theDreamIsReal</a:t>
            </a:r>
            <a:r>
              <a:rPr lang="en-US" baseline="0" dirty="0"/>
              <a:t> as memory address 0x00CE9710 defines all of the other answers.  If 0x00CE971C were the only answer in the “Resolution” column the remaining answers could be filled in using knowledge of pointer math and dereferencing arrays.</a:t>
            </a:r>
          </a:p>
          <a:p>
            <a:r>
              <a:rPr lang="en-US" b="1" baseline="0" dirty="0"/>
              <a:t>QUESTION 1:  </a:t>
            </a:r>
            <a:r>
              <a:rPr lang="en-US" baseline="0" dirty="0"/>
              <a:t>Knowing what we know about arrays and pointers, if </a:t>
            </a:r>
            <a:r>
              <a:rPr lang="en-US" baseline="0" dirty="0" err="1"/>
              <a:t>theDreamIsReal</a:t>
            </a:r>
            <a:r>
              <a:rPr lang="en-US" baseline="0" dirty="0"/>
              <a:t> is at 0x00CE9710… what else can be said to reside at 0x00CE9710.  ANSWER:  </a:t>
            </a:r>
            <a:r>
              <a:rPr lang="en-US" baseline="0" dirty="0" err="1"/>
              <a:t>theDreamIsReal</a:t>
            </a:r>
            <a:r>
              <a:rPr lang="en-US" baseline="0" dirty="0"/>
              <a:t>[0] and </a:t>
            </a:r>
            <a:r>
              <a:rPr lang="en-US" baseline="0" dirty="0" err="1"/>
              <a:t>theDreamIsReal</a:t>
            </a:r>
            <a:r>
              <a:rPr lang="en-US" baseline="0" dirty="0"/>
              <a:t>[0][0] can be </a:t>
            </a:r>
            <a:r>
              <a:rPr lang="en-US" baseline="0" dirty="0" err="1"/>
              <a:t>be</a:t>
            </a:r>
            <a:r>
              <a:rPr lang="en-US" baseline="0" dirty="0"/>
              <a:t> said to reside at 0x00CE9710.  NOTE:  If the students are having trouble making this connection, back up one level of indirection and ask the same question pretending that </a:t>
            </a:r>
            <a:r>
              <a:rPr lang="en-US" baseline="0" dirty="0" err="1"/>
              <a:t>theDreamIsReal</a:t>
            </a:r>
            <a:r>
              <a:rPr lang="en-US" baseline="0" dirty="0"/>
              <a:t> is a one-dimensional char array.  “If </a:t>
            </a:r>
            <a:r>
              <a:rPr lang="en-US" baseline="0" dirty="0" err="1"/>
              <a:t>theDreamIsReal</a:t>
            </a:r>
            <a:r>
              <a:rPr lang="en-US" baseline="0" dirty="0"/>
              <a:t>[6] = {“Chris”}; and </a:t>
            </a:r>
            <a:r>
              <a:rPr lang="en-US" baseline="0" dirty="0" err="1"/>
              <a:t>theDreamIsReal</a:t>
            </a:r>
            <a:r>
              <a:rPr lang="en-US" baseline="0" dirty="0"/>
              <a:t> == 0x00CE9710… what else could be said to reside at 0x00CE9710? </a:t>
            </a:r>
            <a:r>
              <a:rPr lang="en-US" baseline="0" dirty="0" err="1"/>
              <a:t>theDreamIsReal</a:t>
            </a:r>
            <a:r>
              <a:rPr lang="en-US" baseline="0" dirty="0"/>
              <a:t>[0].”</a:t>
            </a:r>
          </a:p>
          <a:p>
            <a:r>
              <a:rPr lang="en-US" b="1" baseline="0" dirty="0"/>
              <a:t>QUESTION 2:  </a:t>
            </a:r>
            <a:r>
              <a:rPr lang="en-US" baseline="0" dirty="0"/>
              <a:t>What can be said to reside at 0X00CE971C besides (</a:t>
            </a:r>
            <a:r>
              <a:rPr lang="en-US" baseline="0" dirty="0" err="1"/>
              <a:t>theDreamIsReal</a:t>
            </a:r>
            <a:r>
              <a:rPr lang="en-US" baseline="0" dirty="0"/>
              <a:t> + 2).  </a:t>
            </a:r>
            <a:r>
              <a:rPr lang="en-US" b="1" baseline="0" dirty="0"/>
              <a:t>ANSWER:</a:t>
            </a:r>
            <a:r>
              <a:rPr lang="en-US" b="0" baseline="0" dirty="0"/>
              <a:t>  Acceptable answers:  A 6 element char array, “Ellen\0”, “Ellen”, </a:t>
            </a:r>
            <a:r>
              <a:rPr lang="en-US" b="0" baseline="0" dirty="0" err="1"/>
              <a:t>theDreamIsReal’s</a:t>
            </a:r>
            <a:r>
              <a:rPr lang="en-US" b="0" baseline="0" dirty="0"/>
              <a:t> 2</a:t>
            </a:r>
            <a:r>
              <a:rPr lang="en-US" b="0" baseline="30000" dirty="0"/>
              <a:t>nd</a:t>
            </a:r>
            <a:r>
              <a:rPr lang="en-US" b="0" baseline="0" dirty="0"/>
              <a:t> index, </a:t>
            </a:r>
            <a:r>
              <a:rPr lang="en-US" baseline="0" dirty="0" err="1"/>
              <a:t>theDreamIsReal’s</a:t>
            </a:r>
            <a:r>
              <a:rPr lang="en-US" baseline="0" dirty="0"/>
              <a:t> 3</a:t>
            </a:r>
            <a:r>
              <a:rPr lang="en-US" baseline="30000" dirty="0"/>
              <a:t>rd</a:t>
            </a:r>
            <a:r>
              <a:rPr lang="en-US" baseline="0" dirty="0"/>
              <a:t> element.</a:t>
            </a:r>
          </a:p>
          <a:p>
            <a:r>
              <a:rPr lang="en-US" b="1" baseline="0" dirty="0"/>
              <a:t>QUESTION 3:</a:t>
            </a:r>
            <a:r>
              <a:rPr lang="en-US" b="0" baseline="0" dirty="0"/>
              <a:t>  If </a:t>
            </a:r>
            <a:r>
              <a:rPr lang="en-US" baseline="0" dirty="0" err="1"/>
              <a:t>theDreamIsReal</a:t>
            </a:r>
            <a:r>
              <a:rPr lang="en-US" baseline="0" dirty="0"/>
              <a:t> is at 0x00CE9710, how is “Ellen” at 0x00CE971C?  </a:t>
            </a:r>
            <a:r>
              <a:rPr lang="en-US" b="1" baseline="0" dirty="0"/>
              <a:t>ANSWER:  </a:t>
            </a:r>
            <a:r>
              <a:rPr lang="en-US" b="0" baseline="0" dirty="0"/>
              <a:t>Short Answer:  Hex math (AKA Pointer Math).  Long Answer:  Array elements are stored in contiguous memory, in order.  That means that </a:t>
            </a:r>
            <a:r>
              <a:rPr lang="en-US" baseline="0" dirty="0" err="1"/>
              <a:t>theDreamIsReal</a:t>
            </a:r>
            <a:r>
              <a:rPr lang="en-US" baseline="0" dirty="0"/>
              <a:t>[1] comes after </a:t>
            </a:r>
            <a:r>
              <a:rPr lang="en-US" baseline="0" dirty="0" err="1"/>
              <a:t>theDreamIsReal</a:t>
            </a:r>
            <a:r>
              <a:rPr lang="en-US" baseline="0" dirty="0"/>
              <a:t>[0] and </a:t>
            </a:r>
            <a:r>
              <a:rPr lang="en-US" baseline="0" dirty="0" err="1"/>
              <a:t>theDreamIsReal</a:t>
            </a:r>
            <a:r>
              <a:rPr lang="en-US" baseline="0" dirty="0"/>
              <a:t>[2] comes after </a:t>
            </a:r>
            <a:r>
              <a:rPr lang="en-US" baseline="0" dirty="0" err="1"/>
              <a:t>theDreamIsReal</a:t>
            </a:r>
            <a:r>
              <a:rPr lang="en-US" baseline="0" dirty="0"/>
              <a:t>[1].  If you think of those three arrays back to back along a number line, you just have to count the bytes of memory taken up by each element to get from </a:t>
            </a:r>
            <a:r>
              <a:rPr lang="en-US" baseline="0" dirty="0" err="1"/>
              <a:t>theDreamIsReal</a:t>
            </a:r>
            <a:r>
              <a:rPr lang="en-US" baseline="0" dirty="0"/>
              <a:t>[0] to </a:t>
            </a:r>
            <a:r>
              <a:rPr lang="en-US" baseline="0" dirty="0" err="1"/>
              <a:t>theDreamIsReal</a:t>
            </a:r>
            <a:r>
              <a:rPr lang="en-US" baseline="0" dirty="0"/>
              <a:t>[2].  In this case, the math is easy because they are char arrays (assuming chars take up one byte of memory).  </a:t>
            </a:r>
            <a:r>
              <a:rPr lang="en-US" baseline="0" dirty="0" err="1"/>
              <a:t>Layed</a:t>
            </a:r>
            <a:r>
              <a:rPr lang="en-US" baseline="0" dirty="0"/>
              <a:t> out along the number line, the arrays look like this:</a:t>
            </a:r>
          </a:p>
          <a:p>
            <a:r>
              <a:rPr lang="en-US" b="1" baseline="0" dirty="0"/>
              <a:t>Leo\0\0\0Chris\0Ellen\0Tom\0\0\0Joe\0\0\0</a:t>
            </a:r>
          </a:p>
          <a:p>
            <a:r>
              <a:rPr lang="en-US" b="0" baseline="0" dirty="0"/>
              <a:t>When adding “2” to </a:t>
            </a:r>
            <a:r>
              <a:rPr lang="en-US" baseline="0" dirty="0" err="1"/>
              <a:t>theDreamIsReal</a:t>
            </a:r>
            <a:r>
              <a:rPr lang="en-US" baseline="0" dirty="0"/>
              <a:t>, you have to consider the size of each element in </a:t>
            </a:r>
            <a:r>
              <a:rPr lang="en-US" baseline="0" dirty="0" err="1"/>
              <a:t>theDreamIsReal</a:t>
            </a:r>
            <a:r>
              <a:rPr lang="en-US" baseline="0" dirty="0"/>
              <a:t>.  Each element in </a:t>
            </a:r>
            <a:r>
              <a:rPr lang="en-US" baseline="0" dirty="0" err="1"/>
              <a:t>theDreamIsReal</a:t>
            </a:r>
            <a:r>
              <a:rPr lang="en-US" baseline="0" dirty="0"/>
              <a:t> is 6 chars long.  That’s 6 bytes.  Do that twice, you have 12 bytes.  That’s why, when you add 2 to </a:t>
            </a:r>
            <a:r>
              <a:rPr lang="en-US" baseline="0" dirty="0" err="1"/>
              <a:t>theDreamIsReal</a:t>
            </a:r>
            <a:r>
              <a:rPr lang="en-US" baseline="0" dirty="0"/>
              <a:t>, you find yourself 12 bytes down that “number line” and arrive at </a:t>
            </a:r>
            <a:r>
              <a:rPr lang="en-US" baseline="0" dirty="0" err="1"/>
              <a:t>theDreamIsReal</a:t>
            </a:r>
            <a:r>
              <a:rPr lang="en-US" baseline="0" dirty="0"/>
              <a:t>[2].</a:t>
            </a:r>
          </a:p>
          <a:p>
            <a:r>
              <a:rPr lang="en-US" b="1" baseline="0" dirty="0"/>
              <a:t>QUESTION 4:  </a:t>
            </a:r>
            <a:r>
              <a:rPr lang="en-US" b="0" baseline="0" dirty="0"/>
              <a:t>What do you find when you dereference (</a:t>
            </a:r>
            <a:r>
              <a:rPr lang="en-US" baseline="0" dirty="0" err="1"/>
              <a:t>theDreamIsReal</a:t>
            </a:r>
            <a:r>
              <a:rPr lang="en-US" baseline="0" dirty="0"/>
              <a:t> + 4)?  </a:t>
            </a:r>
            <a:r>
              <a:rPr lang="en-US" b="1" baseline="0" dirty="0"/>
              <a:t>ANSWER:</a:t>
            </a:r>
            <a:r>
              <a:rPr lang="en-US" b="0" baseline="0" dirty="0"/>
              <a:t>  Acceptable answers:  A 6 element char array, “Joe\0\0\0”, “Joe”, </a:t>
            </a:r>
            <a:r>
              <a:rPr lang="en-US" baseline="0" dirty="0" err="1"/>
              <a:t>theDreamIsReal’s</a:t>
            </a:r>
            <a:r>
              <a:rPr lang="en-US" baseline="0" dirty="0"/>
              <a:t> 4</a:t>
            </a:r>
            <a:r>
              <a:rPr lang="en-US" baseline="30000" dirty="0"/>
              <a:t>th</a:t>
            </a:r>
            <a:r>
              <a:rPr lang="en-US" baseline="0" dirty="0"/>
              <a:t> index, </a:t>
            </a:r>
            <a:r>
              <a:rPr lang="en-US" baseline="0" dirty="0" err="1"/>
              <a:t>theDreamIsReal’s</a:t>
            </a:r>
            <a:r>
              <a:rPr lang="en-US" baseline="0" dirty="0"/>
              <a:t> 5</a:t>
            </a:r>
            <a:r>
              <a:rPr lang="en-US" baseline="30000" dirty="0"/>
              <a:t>th</a:t>
            </a:r>
            <a:r>
              <a:rPr lang="en-US" baseline="0" dirty="0"/>
              <a:t> element.</a:t>
            </a:r>
          </a:p>
          <a:p>
            <a:r>
              <a:rPr lang="en-US" b="1" baseline="0" dirty="0"/>
              <a:t>QUESTION 5:</a:t>
            </a:r>
            <a:r>
              <a:rPr lang="en-US" b="0" baseline="0" dirty="0"/>
              <a:t>  What does (</a:t>
            </a:r>
            <a:r>
              <a:rPr lang="en-US" b="0" baseline="0" dirty="0" err="1"/>
              <a:t>theDreamIsReal</a:t>
            </a:r>
            <a:r>
              <a:rPr lang="en-US" b="0" baseline="0" dirty="0"/>
              <a:t> + 4) evaluate to?  </a:t>
            </a:r>
            <a:r>
              <a:rPr lang="en-US" b="1" baseline="0" dirty="0"/>
              <a:t>ANSWER:</a:t>
            </a:r>
            <a:r>
              <a:rPr lang="en-US" b="0" baseline="0" dirty="0"/>
              <a:t>  Short Answer:  0x00CE9728  Long Answer:  The pointer math looks like this:</a:t>
            </a:r>
          </a:p>
          <a:p>
            <a:r>
              <a:rPr lang="en-US" b="0" baseline="0" dirty="0"/>
              <a:t>0x00CE9710 + 4</a:t>
            </a:r>
          </a:p>
          <a:p>
            <a:r>
              <a:rPr lang="en-US" b="0" baseline="0" dirty="0"/>
              <a:t>0x00CE9710 + (4 x </a:t>
            </a:r>
            <a:r>
              <a:rPr lang="en-US" b="0" baseline="0" dirty="0" err="1"/>
              <a:t>sizeof</a:t>
            </a:r>
            <a:r>
              <a:rPr lang="en-US" b="0" baseline="0" dirty="0"/>
              <a:t>(</a:t>
            </a:r>
            <a:r>
              <a:rPr lang="en-US" baseline="0" dirty="0" err="1"/>
              <a:t>theDreamIsReal</a:t>
            </a:r>
            <a:r>
              <a:rPr lang="en-US" baseline="0" dirty="0"/>
              <a:t>[0]))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 + (4 x (6 x </a:t>
            </a:r>
            <a:r>
              <a:rPr lang="en-US" b="0" baseline="0" dirty="0" err="1"/>
              <a:t>sizeof</a:t>
            </a:r>
            <a:r>
              <a:rPr lang="en-US" b="0" baseline="0" dirty="0"/>
              <a:t>(char))</a:t>
            </a: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 + (4 x (6 x 1)</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 + (4 x (6)</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 + (24</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 + (0x18</a:t>
            </a:r>
            <a:r>
              <a:rPr lang="en-US" baseline="0" dirty="0"/>
              <a:t>)			// The explicit conversion of decimal value 24 to hexadecimal value 0x18 is an important step when performing pointer math</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0x00CE9728</a:t>
            </a:r>
            <a:endParaRPr lang="en-US" b="1" baseline="0" dirty="0"/>
          </a:p>
          <a:p>
            <a:r>
              <a:rPr lang="en-US" b="1" baseline="0" dirty="0"/>
              <a:t>QUESTION 6:  </a:t>
            </a:r>
            <a:r>
              <a:rPr lang="en-US" b="0" baseline="0" dirty="0"/>
              <a:t>Why does *(</a:t>
            </a:r>
            <a:r>
              <a:rPr lang="en-US" baseline="0" dirty="0" err="1"/>
              <a:t>theDreamIsReal</a:t>
            </a:r>
            <a:r>
              <a:rPr lang="en-US" baseline="0" dirty="0"/>
              <a:t>) + 3 resolve to 0x00CE9713?  </a:t>
            </a:r>
            <a:r>
              <a:rPr lang="en-US" b="1" baseline="0" dirty="0"/>
              <a:t>ANSWER:</a:t>
            </a:r>
            <a:r>
              <a:rPr lang="en-US" b="0" baseline="0" dirty="0"/>
              <a:t>  Short Answer:  *(</a:t>
            </a:r>
            <a:r>
              <a:rPr lang="en-US" baseline="0" dirty="0" err="1"/>
              <a:t>theDreamIsReal</a:t>
            </a:r>
            <a:r>
              <a:rPr lang="en-US" baseline="0" dirty="0"/>
              <a:t>) dereferences to a pointer to </a:t>
            </a:r>
            <a:r>
              <a:rPr lang="en-US" baseline="0" dirty="0" err="1"/>
              <a:t>theDreamIsReal</a:t>
            </a:r>
            <a:r>
              <a:rPr lang="en-US" baseline="0" dirty="0"/>
              <a:t>[0].  Address arithmetic then takes us to the third index of </a:t>
            </a:r>
            <a:r>
              <a:rPr lang="en-US" baseline="0" dirty="0" err="1"/>
              <a:t>theDreamIsReal</a:t>
            </a:r>
            <a:r>
              <a:rPr lang="en-US" baseline="0" dirty="0"/>
              <a:t>[0] (see: </a:t>
            </a:r>
            <a:r>
              <a:rPr lang="en-US" baseline="0" dirty="0" err="1"/>
              <a:t>theDreamIsReal</a:t>
            </a:r>
            <a:r>
              <a:rPr lang="en-US" baseline="0" dirty="0"/>
              <a:t>[0][3]).  Long Answer:  The pointer math looks like this:</a:t>
            </a:r>
          </a:p>
          <a:p>
            <a:r>
              <a:rPr lang="en-US" b="0" baseline="0" dirty="0"/>
              <a:t>*(</a:t>
            </a:r>
            <a:r>
              <a:rPr lang="en-US" baseline="0" dirty="0" err="1"/>
              <a:t>theDreamIsReal</a:t>
            </a:r>
            <a:r>
              <a:rPr lang="en-US" baseline="0" dirty="0"/>
              <a:t>) + 3</a:t>
            </a:r>
          </a:p>
          <a:p>
            <a:r>
              <a:rPr lang="en-US" b="0" baseline="0" dirty="0"/>
              <a:t>(0x00CE9710</a:t>
            </a:r>
            <a:r>
              <a:rPr lang="en-US" baseline="0" dirty="0"/>
              <a:t>) + 3	// </a:t>
            </a:r>
            <a:r>
              <a:rPr lang="en-US" baseline="0" dirty="0" err="1"/>
              <a:t>theDreamIsReal</a:t>
            </a:r>
            <a:r>
              <a:rPr lang="en-US" baseline="0" dirty="0"/>
              <a:t> resolves to 0x00CE9710 as defined above.  This represents a 6 element char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a:t>
            </a:r>
            <a:r>
              <a:rPr lang="en-US" baseline="0" dirty="0"/>
              <a:t>) + 0x3	// </a:t>
            </a:r>
            <a:r>
              <a:rPr lang="en-US" baseline="0" dirty="0" err="1"/>
              <a:t>theDreamIsReal</a:t>
            </a:r>
            <a:r>
              <a:rPr lang="en-US" baseline="0" dirty="0"/>
              <a:t> resolves to 0x00CE9710, which is still a pointer.  3 and 0x3 may look the same but explicitly stating the “numbering system” conversion from decimal to hexadecimal is an important distinction to make</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a:t>
            </a:r>
            <a:r>
              <a:rPr lang="en-US" baseline="0" dirty="0"/>
              <a:t>) + (0x3 x </a:t>
            </a:r>
            <a:r>
              <a:rPr lang="en-US" baseline="0" dirty="0" err="1"/>
              <a:t>sizeof</a:t>
            </a:r>
            <a:r>
              <a:rPr lang="en-US" baseline="0" dirty="0"/>
              <a:t>(*(0x00CE9710)) 	// 0x00CE9710 is still a pointer to an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a:t>
            </a:r>
            <a:r>
              <a:rPr lang="en-US" baseline="0" dirty="0"/>
              <a:t>) + (0x3 x </a:t>
            </a:r>
            <a:r>
              <a:rPr lang="en-US" baseline="0" dirty="0" err="1"/>
              <a:t>sizeof</a:t>
            </a:r>
            <a:r>
              <a:rPr lang="en-US" baseline="0" dirty="0"/>
              <a:t>(</a:t>
            </a:r>
            <a:r>
              <a:rPr lang="en-US" baseline="0" dirty="0" err="1"/>
              <a:t>theDreamIsReal</a:t>
            </a:r>
            <a:r>
              <a:rPr lang="en-US" baseline="0" dirty="0"/>
              <a:t>[0][0])) 	// 0x00CE9710 is still a pointer to an char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a:t>
            </a:r>
            <a:r>
              <a:rPr lang="en-US" baseline="0" dirty="0"/>
              <a:t>) + (0x3 x </a:t>
            </a:r>
            <a:r>
              <a:rPr lang="en-US" baseline="0" dirty="0" err="1"/>
              <a:t>sizeof</a:t>
            </a:r>
            <a:r>
              <a:rPr lang="en-US" baseline="0" dirty="0"/>
              <a:t>(char)) 		// 0x00CE9710 is still a pointer to an char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a:t>
            </a:r>
            <a:r>
              <a:rPr lang="en-US" baseline="0" dirty="0"/>
              <a:t>) + (0x3 x 1) 			// …assuming chars are 1 byte</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a:t>
            </a:r>
            <a:r>
              <a:rPr lang="en-US" baseline="0" dirty="0"/>
              <a:t>) + (0x3) 			// If it seems silly to go through this, skipping the </a:t>
            </a:r>
            <a:r>
              <a:rPr lang="en-US" baseline="0" dirty="0" err="1"/>
              <a:t>sizeof</a:t>
            </a:r>
            <a:r>
              <a:rPr lang="en-US" baseline="0" dirty="0"/>
              <a:t>() steps would hamstring the students if they ever need to compute this for a data type larger than one byte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0x00CE9713</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QUESTION 7:  </a:t>
            </a:r>
            <a:r>
              <a:rPr lang="en-US" b="0" baseline="0" dirty="0"/>
              <a:t> If the contents of an array are contiguous in memory, what does *(0x00CE9713) resolve to?  </a:t>
            </a:r>
            <a:r>
              <a:rPr lang="en-US" b="1" baseline="0" dirty="0"/>
              <a:t>ANSWER:</a:t>
            </a:r>
            <a:r>
              <a:rPr lang="en-US" b="0" baseline="0" dirty="0"/>
              <a:t>  Short Answer:  In context, (char) *(0x00CE9713) resolves to ‘\0’ (0x0).  It represents index 3 of {“Leo\0\0\0”}.  Long Answer:  Consider the “number line” example from QUESTION 3.  Counting (in Hex) starting at 0x00CE9710, count along the following number line to 0x00CE9713:</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Leo\0\0\0Chris\0Ellen\0Tom\0\0\0Joe\0\0\0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NOTE:  Don’t forget \0 is one char represented by integer value 0x0.  Forgetting this fact will throw off your math.  In fact, it may be easier just to visualize the null char as its integer value, 0 (0x0).</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Leo000Chris0Ellen0Tom000Joe000</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QUESTION 8:  </a:t>
            </a:r>
            <a:r>
              <a:rPr lang="en-US" b="0" baseline="0" dirty="0"/>
              <a:t>‘e’ is a common letter in the alphabet.  Which occurrence of ‘e’ does *(*(</a:t>
            </a:r>
            <a:r>
              <a:rPr lang="en-US" b="0" baseline="0" dirty="0" err="1"/>
              <a:t>theDreamIsReal</a:t>
            </a:r>
            <a:r>
              <a:rPr lang="en-US" b="0" baseline="0" dirty="0"/>
              <a:t> + 2) +3) resolve to?  </a:t>
            </a:r>
            <a:r>
              <a:rPr lang="en-US" b="1" baseline="0" dirty="0"/>
              <a:t>ANSWER:</a:t>
            </a:r>
            <a:r>
              <a:rPr lang="en-US" b="0" baseline="0" dirty="0"/>
              <a:t>  Short Answer:  </a:t>
            </a:r>
            <a:r>
              <a:rPr lang="en-US" b="0" baseline="0" dirty="0" err="1"/>
              <a:t>theDreamIsReal</a:t>
            </a:r>
            <a:r>
              <a:rPr lang="en-US" b="0" baseline="0" dirty="0"/>
              <a:t>[2][3]</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NOTE:</a:t>
            </a:r>
            <a:r>
              <a:rPr lang="en-US" b="0" baseline="0" dirty="0"/>
              <a:t>  Given this answer, it may help the students to consider that *(*(</a:t>
            </a:r>
            <a:r>
              <a:rPr lang="en-US" b="0" baseline="0" dirty="0" err="1"/>
              <a:t>theDreamIsReal</a:t>
            </a:r>
            <a:r>
              <a:rPr lang="en-US" b="0" baseline="0" dirty="0"/>
              <a:t> + </a:t>
            </a:r>
            <a:r>
              <a:rPr lang="en-US" b="0" baseline="0" dirty="0" err="1"/>
              <a:t>i</a:t>
            </a:r>
            <a:r>
              <a:rPr lang="en-US" b="0" baseline="0" dirty="0"/>
              <a:t>) + j) == *(*(</a:t>
            </a:r>
            <a:r>
              <a:rPr lang="en-US" b="0" baseline="0" dirty="0" err="1"/>
              <a:t>theDreamIsReal</a:t>
            </a:r>
            <a:r>
              <a:rPr lang="en-US" b="0" baseline="0" dirty="0"/>
              <a:t> + row) + column) == </a:t>
            </a:r>
            <a:r>
              <a:rPr lang="en-US" b="0" baseline="0" dirty="0" err="1"/>
              <a:t>theDreamIsReal</a:t>
            </a:r>
            <a:r>
              <a:rPr lang="en-US" b="0" baseline="0" dirty="0"/>
              <a:t>[</a:t>
            </a:r>
            <a:r>
              <a:rPr lang="en-US" b="0" baseline="0" dirty="0" err="1"/>
              <a:t>i</a:t>
            </a:r>
            <a:r>
              <a:rPr lang="en-US" b="0" baseline="0" dirty="0"/>
              <a:t>][j] == </a:t>
            </a:r>
            <a:r>
              <a:rPr lang="en-US" b="0" baseline="0" dirty="0" err="1"/>
              <a:t>theDreamIsReal</a:t>
            </a:r>
            <a:r>
              <a:rPr lang="en-US" b="0" baseline="0" dirty="0"/>
              <a:t>[row][column]</a:t>
            </a:r>
            <a:endParaRPr lang="en-US" b="1"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NOTE TO MATHEMATICIANS: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If a two-dimensional array is likened to Quadrant I of a Cartesian plane, then an expression like *(*(</a:t>
            </a:r>
            <a:r>
              <a:rPr lang="en-US" b="0" baseline="0" dirty="0" err="1"/>
              <a:t>theDreamIsReal</a:t>
            </a:r>
            <a:r>
              <a:rPr lang="en-US" b="0" baseline="0" dirty="0"/>
              <a:t> + 2) + 3) can be likened to x and y shifts.  y = f(x) + c will shift a graph along the y axis while y = f(x + c) will shift a graph along the x axis of a Cartesian plane.  In a similar fashion, *(</a:t>
            </a:r>
            <a:r>
              <a:rPr lang="en-US" b="0" baseline="0" dirty="0" err="1"/>
              <a:t>theDreamIsReal</a:t>
            </a:r>
            <a:r>
              <a:rPr lang="en-US" b="0" baseline="0" dirty="0"/>
              <a:t> + c) will traverse the y axis and *(</a:t>
            </a:r>
            <a:r>
              <a:rPr lang="en-US" b="0" baseline="0" dirty="0" err="1"/>
              <a:t>theDreamIsReal</a:t>
            </a:r>
            <a:r>
              <a:rPr lang="en-US" b="0" baseline="0" dirty="0"/>
              <a:t>) + c will traverse the x axis.  (see below for Cartesian plan visualization)  This analogy can be furthered with the expression: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a:t>
            </a:r>
            <a:r>
              <a:rPr lang="en-US" b="0" baseline="0" dirty="0" err="1"/>
              <a:t>twoDimArray</a:t>
            </a:r>
            <a:r>
              <a:rPr lang="en-US" b="0" baseline="0" dirty="0"/>
              <a:t> + row) + column)</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This *might* be beneficial to the students but likely not.  Pointers, pointer math, and multi-dimensional arrays are confusing enough on their own.  Likening pointer math to shifting a function’s graph on a Cartesian plane using x and y shifts may add another layer of complexity (and frustration) that may hinder instead of help their comprehension.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latin typeface="Courier New" panose="02070309020205020404" pitchFamily="49" charset="0"/>
                <a:cs typeface="Courier New" panose="02070309020205020404" pitchFamily="49" charset="0"/>
              </a:rPr>
              <a:t>L	e	o	0	0	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latin typeface="Courier New" panose="02070309020205020404" pitchFamily="49" charset="0"/>
                <a:cs typeface="Courier New" panose="02070309020205020404" pitchFamily="49" charset="0"/>
              </a:rPr>
              <a:t>C	h	r	</a:t>
            </a:r>
            <a:r>
              <a:rPr lang="en-US" b="0" baseline="0" dirty="0" err="1">
                <a:latin typeface="Courier New" panose="02070309020205020404" pitchFamily="49" charset="0"/>
                <a:cs typeface="Courier New" panose="02070309020205020404" pitchFamily="49" charset="0"/>
              </a:rPr>
              <a:t>i</a:t>
            </a:r>
            <a:r>
              <a:rPr lang="en-US" b="0" baseline="0" dirty="0">
                <a:latin typeface="Courier New" panose="02070309020205020404" pitchFamily="49" charset="0"/>
                <a:cs typeface="Courier New" panose="02070309020205020404" pitchFamily="49" charset="0"/>
              </a:rPr>
              <a:t>	s	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latin typeface="Courier New" panose="02070309020205020404" pitchFamily="49" charset="0"/>
                <a:cs typeface="Courier New" panose="02070309020205020404" pitchFamily="49" charset="0"/>
              </a:rPr>
              <a:t>E	l	l	e	n	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latin typeface="Courier New" panose="02070309020205020404" pitchFamily="49" charset="0"/>
                <a:cs typeface="Courier New" panose="02070309020205020404" pitchFamily="49" charset="0"/>
              </a:rPr>
              <a:t>T	o	m	0	0	0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latin typeface="Courier New" panose="02070309020205020404" pitchFamily="49" charset="0"/>
                <a:cs typeface="Courier New" panose="02070309020205020404" pitchFamily="49" charset="0"/>
              </a:rPr>
              <a:t>J	o	e	0	0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latin typeface="Courier New" panose="02070309020205020404" pitchFamily="49" charset="0"/>
              <a:cs typeface="Courier New" panose="02070309020205020404" pitchFamily="49" charset="0"/>
            </a:endParaRPr>
          </a:p>
          <a:p>
            <a:r>
              <a:rPr lang="en-US" b="1" baseline="0" dirty="0"/>
              <a:t>TRIVIA:</a:t>
            </a:r>
            <a:r>
              <a:rPr lang="en-US" baseline="0" dirty="0"/>
              <a:t>  The names in </a:t>
            </a:r>
            <a:r>
              <a:rPr lang="en-US" baseline="0" dirty="0" err="1"/>
              <a:t>theDreamIsReal</a:t>
            </a:r>
            <a:r>
              <a:rPr lang="en-US" baseline="0" dirty="0"/>
              <a:t> are all references to key actors (and the director) of the movie Inception.  “The Dream Is Real.” is the movie’s tagline.  This reference was made because of the depth of complexity the students will experience when they begin to associate what they know about multi-dimensional arrays *AND* address arithmetic.</a:t>
            </a:r>
          </a:p>
          <a:p>
            <a:r>
              <a:rPr lang="en-US" b="1" baseline="0" dirty="0"/>
              <a:t>EASTER EGG:</a:t>
            </a:r>
            <a:r>
              <a:rPr lang="en-US" baseline="0" dirty="0"/>
              <a:t>  The memory address CE9710 is an attempt to capture a portion of the movie title INCEPTION in </a:t>
            </a:r>
            <a:r>
              <a:rPr lang="en-US" baseline="0" dirty="0" err="1"/>
              <a:t>Hexspeak</a:t>
            </a:r>
            <a:r>
              <a:rPr lang="en-US" baseline="0" dirty="0"/>
              <a:t>.  CE9710 ~== </a:t>
            </a:r>
            <a:r>
              <a:rPr lang="en-US" baseline="0" dirty="0" err="1"/>
              <a:t>inCEPTIOn</a:t>
            </a:r>
            <a:endParaRPr lang="en-US" baseline="0"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86</a:t>
            </a:fld>
            <a:endParaRPr lang="en-US" dirty="0"/>
          </a:p>
        </p:txBody>
      </p:sp>
    </p:spTree>
    <p:extLst>
      <p:ext uri="{BB962C8B-B14F-4D97-AF65-F5344CB8AC3E}">
        <p14:creationId xmlns:p14="http://schemas.microsoft.com/office/powerpoint/2010/main" val="73470959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 further explains some of the “multi-dimensional</a:t>
            </a:r>
            <a:r>
              <a:rPr lang="en-US" baseline="0" dirty="0"/>
              <a:t> array</a:t>
            </a:r>
            <a:r>
              <a:rPr lang="en-US" dirty="0"/>
              <a:t>” concepts from the previous slides.  It</a:t>
            </a:r>
            <a:r>
              <a:rPr lang="en-US" baseline="0" dirty="0"/>
              <a:t> also sets up the step-by-step slides that will follow.  The code on this slide is the combined code from the next few slides.  Prior to reviewing this code, complete with memory visualization, talk the students through this combined code to determine what happens and how it happens.  The important take-away from this specific exercise is a better understanding of how two-dimensional arrays are stored in memory and how pointer math works with multi-dimensional arrays.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87</a:t>
            </a:fld>
            <a:endParaRPr lang="en-US" dirty="0"/>
          </a:p>
        </p:txBody>
      </p:sp>
    </p:spTree>
    <p:extLst>
      <p:ext uri="{BB962C8B-B14F-4D97-AF65-F5344CB8AC3E}">
        <p14:creationId xmlns:p14="http://schemas.microsoft.com/office/powerpoint/2010/main" val="38986906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The code we are about to reference will:</a:t>
            </a:r>
          </a:p>
          <a:p>
            <a:pPr marL="228600" indent="-228600">
              <a:buAutoNum type="arabicPeriod"/>
            </a:pPr>
            <a:r>
              <a:rPr lang="en-US" baseline="0" dirty="0"/>
              <a:t>Initialize a two-dimensional integer array with three rows and four columns to 0 (0x0)</a:t>
            </a:r>
          </a:p>
          <a:p>
            <a:pPr marL="228600" indent="-228600">
              <a:buAutoNum type="arabicPeriod"/>
            </a:pPr>
            <a:r>
              <a:rPr lang="en-US" baseline="0" dirty="0"/>
              <a:t>Fill each element of each array with sequential values</a:t>
            </a:r>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88</a:t>
            </a:fld>
            <a:endParaRPr lang="en-US" dirty="0"/>
          </a:p>
        </p:txBody>
      </p:sp>
    </p:spTree>
    <p:extLst>
      <p:ext uri="{BB962C8B-B14F-4D97-AF65-F5344CB8AC3E}">
        <p14:creationId xmlns:p14="http://schemas.microsoft.com/office/powerpoint/2010/main" val="2990542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The memory reserved for </a:t>
            </a:r>
            <a:r>
              <a:rPr lang="en-US" dirty="0" err="1"/>
              <a:t>some</a:t>
            </a:r>
            <a:r>
              <a:rPr lang="en-US" baseline="0" dirty="0" err="1"/>
              <a:t>IntArray</a:t>
            </a:r>
            <a:r>
              <a:rPr lang="en-US" baseline="0" dirty="0"/>
              <a:t> is </a:t>
            </a:r>
            <a:r>
              <a:rPr lang="en-US" baseline="0" dirty="0" err="1"/>
              <a:t>zeroized</a:t>
            </a:r>
            <a:r>
              <a:rPr lang="en-US" baseline="0" dirty="0"/>
              <a:t>.  The data type </a:t>
            </a:r>
            <a:r>
              <a:rPr lang="en-US" baseline="0" dirty="0" err="1"/>
              <a:t>int</a:t>
            </a:r>
            <a:r>
              <a:rPr lang="en-US" baseline="0" dirty="0"/>
              <a:t> was chosen because of its 4 byte size.  This makes it easier to visualize in this type of window since each DWORD will only hold one element.</a:t>
            </a:r>
          </a:p>
          <a:p>
            <a:r>
              <a:rPr lang="en-US" b="1" baseline="0" dirty="0"/>
              <a:t>QUESTION 1:</a:t>
            </a:r>
            <a:r>
              <a:rPr lang="en-US" baseline="0" dirty="0"/>
              <a:t>  Why are 12 DWORDs initialized for </a:t>
            </a:r>
            <a:r>
              <a:rPr lang="en-US" baseline="0" dirty="0" err="1"/>
              <a:t>someIntArray</a:t>
            </a:r>
            <a:r>
              <a:rPr lang="en-US" baseline="0" dirty="0"/>
              <a:t>?  </a:t>
            </a:r>
            <a:r>
              <a:rPr lang="en-US" b="1" baseline="0" dirty="0"/>
              <a:t>ANSWER:</a:t>
            </a:r>
            <a:r>
              <a:rPr lang="en-US" b="0" baseline="0" dirty="0"/>
              <a:t>  Three rows of four elements equals a total of 12 elements.  If an </a:t>
            </a:r>
            <a:r>
              <a:rPr lang="en-US" b="0" baseline="0" dirty="0" err="1"/>
              <a:t>int</a:t>
            </a:r>
            <a:r>
              <a:rPr lang="en-US" b="0" baseline="0" dirty="0"/>
              <a:t> is 4 bytes, then 48 bytes must be reserved for this two-dimensional array.</a:t>
            </a:r>
          </a:p>
          <a:p>
            <a:r>
              <a:rPr lang="en-US" b="1" baseline="0" dirty="0"/>
              <a:t>QUESTION 2:  </a:t>
            </a:r>
            <a:r>
              <a:rPr lang="en-US" b="0" baseline="0" dirty="0"/>
              <a:t>What expressions other than </a:t>
            </a:r>
            <a:r>
              <a:rPr lang="en-US" b="0" baseline="0" dirty="0" err="1"/>
              <a:t>someIntArray</a:t>
            </a:r>
            <a:r>
              <a:rPr lang="en-US" b="0" baseline="0" dirty="0"/>
              <a:t> would resolve to 0x00346B04?  </a:t>
            </a:r>
            <a:r>
              <a:rPr lang="en-US" b="1" baseline="0" dirty="0"/>
              <a:t>ANSWER:  </a:t>
            </a:r>
            <a:r>
              <a:rPr lang="en-US" b="0" baseline="0" dirty="0"/>
              <a:t>Acceptable Answers:  </a:t>
            </a:r>
            <a:r>
              <a:rPr lang="en-US" b="0" baseline="0" dirty="0" err="1"/>
              <a:t>someIntArray</a:t>
            </a:r>
            <a:r>
              <a:rPr lang="en-US" b="0" baseline="0" dirty="0"/>
              <a:t>[0], &amp;</a:t>
            </a:r>
            <a:r>
              <a:rPr lang="en-US" b="0" baseline="0" dirty="0" err="1"/>
              <a:t>someIntArray</a:t>
            </a:r>
            <a:r>
              <a:rPr lang="en-US" b="0" baseline="0" dirty="0"/>
              <a:t>[0][0]</a:t>
            </a:r>
            <a:endParaRPr lang="en-US" b="1" baseline="0" dirty="0"/>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89</a:t>
            </a:fld>
            <a:endParaRPr lang="en-US" dirty="0"/>
          </a:p>
        </p:txBody>
      </p:sp>
    </p:spTree>
    <p:extLst>
      <p:ext uri="{BB962C8B-B14F-4D97-AF65-F5344CB8AC3E}">
        <p14:creationId xmlns:p14="http://schemas.microsoft.com/office/powerpoint/2010/main" val="20699569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Three</a:t>
            </a:r>
            <a:r>
              <a:rPr lang="en-US" baseline="0" dirty="0"/>
              <a:t> more variables are initialized.  If the students haven’t asked already… now’s your chance to ask…</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QUESTION 1:</a:t>
            </a:r>
            <a:r>
              <a:rPr lang="en-US" b="0" baseline="0" dirty="0"/>
              <a:t>  Why aren’t we seeing row, col, and value in memory?  </a:t>
            </a:r>
            <a:r>
              <a:rPr lang="en-US" b="1" baseline="0" dirty="0"/>
              <a:t>Short Answer:  </a:t>
            </a:r>
            <a:r>
              <a:rPr lang="en-US" b="0" baseline="0" dirty="0"/>
              <a:t>Since the variables were initialized </a:t>
            </a:r>
            <a:r>
              <a:rPr lang="en-US" b="0" i="1" baseline="0" dirty="0"/>
              <a:t>after</a:t>
            </a:r>
            <a:r>
              <a:rPr lang="en-US" b="0" i="0" baseline="0" dirty="0"/>
              <a:t> </a:t>
            </a:r>
            <a:r>
              <a:rPr lang="en-US" b="0" i="0" baseline="0" dirty="0" err="1"/>
              <a:t>someIntArray</a:t>
            </a:r>
            <a:r>
              <a:rPr lang="en-US" b="0" i="0" baseline="0" dirty="0"/>
              <a:t>, they’re higher up on “the stack” of memory. </a:t>
            </a:r>
            <a:r>
              <a:rPr lang="en-US" b="1" baseline="0" dirty="0"/>
              <a:t>Long Answer:</a:t>
            </a:r>
            <a:r>
              <a:rPr lang="en-US" baseline="0" dirty="0"/>
              <a:t>  The long answer will be covered in a later objective.</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NOTE:</a:t>
            </a:r>
            <a:r>
              <a:rPr lang="en-US" baseline="0" dirty="0"/>
              <a:t>  To aid student learning by minimizing frustration, the values for row, col and value will be tracked at the bottom of the “memory address references” text box on the very right.</a:t>
            </a:r>
            <a:endParaRPr lang="en-US" b="1" baseline="0" dirty="0"/>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90</a:t>
            </a:fld>
            <a:endParaRPr lang="en-US" dirty="0"/>
          </a:p>
        </p:txBody>
      </p:sp>
    </p:spTree>
    <p:extLst>
      <p:ext uri="{BB962C8B-B14F-4D97-AF65-F5344CB8AC3E}">
        <p14:creationId xmlns:p14="http://schemas.microsoft.com/office/powerpoint/2010/main" val="19875448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Now we enter the for loop.  We’re going to skip</a:t>
            </a:r>
            <a:r>
              <a:rPr lang="en-US" baseline="0" dirty="0"/>
              <a:t> the mundane looping and focus on what happens instead.  As before, the values of row, col and value will be tracked on the bottom right hand corner of the slide.  Here, nothing seems to change because the first element of the first element is set to 0 (0x0) even though it already happened to be 0 (0x0).</a:t>
            </a:r>
          </a:p>
          <a:p>
            <a:endParaRPr lang="en-US" b="1"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91</a:t>
            </a:fld>
            <a:endParaRPr lang="en-US" dirty="0"/>
          </a:p>
        </p:txBody>
      </p:sp>
    </p:spTree>
    <p:extLst>
      <p:ext uri="{BB962C8B-B14F-4D97-AF65-F5344CB8AC3E}">
        <p14:creationId xmlns:p14="http://schemas.microsoft.com/office/powerpoint/2010/main" val="611798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dirty="0"/>
              <a:t>This slide describes</a:t>
            </a:r>
            <a:r>
              <a:rPr lang="en-US" baseline="0" dirty="0"/>
              <a:t> the format in which memory visualizations will be presented.  The format is modeled after the Visual Studio 2013 Memory window from debug mode.  It is an arbitrary choice.  It was merely chosen in an attempt to standardize how memory examples were presented in slide show format.  Each of the four sections (memory addresses, memory values, line references, and data in memory) include significant narratives that won’t neatly fit onto a slide.  This slide requires significant discussion with the class.  </a:t>
            </a:r>
          </a:p>
          <a:p>
            <a:endParaRPr lang="en-US" baseline="0" dirty="0"/>
          </a:p>
          <a:p>
            <a:r>
              <a:rPr lang="en-US" b="1" baseline="0" dirty="0"/>
              <a:t>CHOSEN LAYOUT:</a:t>
            </a:r>
          </a:p>
          <a:p>
            <a:r>
              <a:rPr lang="en-US" baseline="0" dirty="0"/>
              <a:t>	If the instructor deems it beneficial, the students can follow along by defining the array string1 in simple C code exactly as written on the slide.  Debug mode (F5) should display “Locals” on the bottom of the screen (by default).  string1 should be included in that list.  The array of chars contained in string1 is listed, of course, but the first thing listed as the “Value” of string1 is actually it’s memory address (e.g., 0x00c8f864).  Navigate to the “DEBUG” menu </a:t>
            </a:r>
            <a:r>
              <a:rPr lang="en-US" baseline="0" dirty="0">
                <a:sym typeface="Wingdings" panose="05000000000000000000" pitchFamily="2" charset="2"/>
              </a:rPr>
              <a:t> Windows  Memory  select Memory 1 (</a:t>
            </a:r>
            <a:r>
              <a:rPr lang="en-US" baseline="0" dirty="0" err="1">
                <a:sym typeface="Wingdings" panose="05000000000000000000" pitchFamily="2" charset="2"/>
              </a:rPr>
              <a:t>Ctrl+Alt+M</a:t>
            </a:r>
            <a:r>
              <a:rPr lang="en-US" baseline="0" dirty="0">
                <a:sym typeface="Wingdings" panose="05000000000000000000" pitchFamily="2" charset="2"/>
              </a:rPr>
              <a:t>, 1).  This will open the “Memory 1” window.  You should now see a similar display to the graphic presented on this slide.  Resizing the “Memory 1” window to only display four columns worth of memory values (see above) will further replicate the graphic above.  Further details and background can be found below.</a:t>
            </a:r>
          </a:p>
          <a:p>
            <a:endParaRPr lang="en-US" baseline="0" dirty="0">
              <a:sym typeface="Wingdings" panose="05000000000000000000" pitchFamily="2" charset="2"/>
            </a:endParaRPr>
          </a:p>
          <a:p>
            <a:r>
              <a:rPr lang="en-US" b="1" baseline="0" dirty="0">
                <a:sym typeface="Wingdings" panose="05000000000000000000" pitchFamily="2" charset="2"/>
              </a:rPr>
              <a:t>MEMORY ADDRESSES:</a:t>
            </a:r>
          </a:p>
          <a:p>
            <a:r>
              <a:rPr lang="en-US" baseline="0" dirty="0">
                <a:sym typeface="Wingdings" panose="05000000000000000000" pitchFamily="2" charset="2"/>
              </a:rPr>
              <a:t>	</a:t>
            </a:r>
            <a:r>
              <a:rPr lang="en-US" b="1" baseline="0" dirty="0">
                <a:sym typeface="Wingdings" panose="05000000000000000000" pitchFamily="2" charset="2"/>
              </a:rPr>
              <a:t>NOTE 1:  </a:t>
            </a:r>
            <a:r>
              <a:rPr lang="en-US" baseline="0" dirty="0">
                <a:sym typeface="Wingdings" panose="05000000000000000000" pitchFamily="2" charset="2"/>
              </a:rPr>
              <a:t>Memory addresses are normally displayed in hexadecimal.  If necessary, refer to the “Numbering Systems” section of objective I.1.g Bitwise Operations for a refresher on hexadecimal.  Each memory address refers to one byte of memory.  Each line in this display (see: </a:t>
            </a:r>
            <a:r>
              <a:rPr lang="en-US" baseline="0" dirty="0" err="1">
                <a:sym typeface="Wingdings" panose="05000000000000000000" pitchFamily="2" charset="2"/>
              </a:rPr>
              <a:t>dword</a:t>
            </a:r>
            <a:r>
              <a:rPr lang="en-US" baseline="0" dirty="0">
                <a:sym typeface="Wingdings" panose="05000000000000000000" pitchFamily="2" charset="2"/>
              </a:rPr>
              <a:t>) represents four bytes of memory values/data.  Thus, each line in this display (see: </a:t>
            </a:r>
            <a:r>
              <a:rPr lang="en-US" baseline="0" dirty="0" err="1">
                <a:sym typeface="Wingdings" panose="05000000000000000000" pitchFamily="2" charset="2"/>
              </a:rPr>
              <a:t>dword</a:t>
            </a:r>
            <a:r>
              <a:rPr lang="en-US" baseline="0" dirty="0">
                <a:sym typeface="Wingdings" panose="05000000000000000000" pitchFamily="2" charset="2"/>
              </a:rPr>
              <a:t>) actually contains four memory addresses.  The memory address listed on a line doesn’t represent an entire line.  It merely represents the address of the first byte of information (see: Memory Values).  As an example, 0x0090C050 (line: </a:t>
            </a:r>
            <a:r>
              <a:rPr lang="en-US" baseline="0" dirty="0" err="1">
                <a:sym typeface="Wingdings" panose="05000000000000000000" pitchFamily="2" charset="2"/>
              </a:rPr>
              <a:t>dword</a:t>
            </a:r>
            <a:r>
              <a:rPr lang="en-US" baseline="0" dirty="0">
                <a:sym typeface="Wingdings" panose="05000000000000000000" pitchFamily="2" charset="2"/>
              </a:rPr>
              <a:t> 01) is the memory address for the memory value “54” (memory value: top row, left most column).  0x0090C050 doesn’t represent any other memory values on the “</a:t>
            </a:r>
            <a:r>
              <a:rPr lang="en-US" baseline="0" dirty="0" err="1">
                <a:sym typeface="Wingdings" panose="05000000000000000000" pitchFamily="2" charset="2"/>
              </a:rPr>
              <a:t>dword</a:t>
            </a:r>
            <a:r>
              <a:rPr lang="en-US" baseline="0" dirty="0">
                <a:sym typeface="Wingdings" panose="05000000000000000000" pitchFamily="2" charset="2"/>
              </a:rPr>
              <a:t> 01” line.  Mathematics must be applied to determine the memory addresses for the remaining memory values on the rest of the “</a:t>
            </a:r>
            <a:r>
              <a:rPr lang="en-US" baseline="0" dirty="0" err="1">
                <a:sym typeface="Wingdings" panose="05000000000000000000" pitchFamily="2" charset="2"/>
              </a:rPr>
              <a:t>dword</a:t>
            </a:r>
            <a:r>
              <a:rPr lang="en-US" baseline="0" dirty="0">
                <a:sym typeface="Wingdings" panose="05000000000000000000" pitchFamily="2" charset="2"/>
              </a:rPr>
              <a:t> 01” line (see: 68, 65, and 20).  In fact, here are the memory address for each of the four bytes of memory values on the “</a:t>
            </a:r>
            <a:r>
              <a:rPr lang="en-US" baseline="0" dirty="0" err="1">
                <a:sym typeface="Wingdings" panose="05000000000000000000" pitchFamily="2" charset="2"/>
              </a:rPr>
              <a:t>dword</a:t>
            </a:r>
            <a:r>
              <a:rPr lang="en-US" baseline="0" dirty="0">
                <a:sym typeface="Wingdings" panose="05000000000000000000" pitchFamily="2" charset="2"/>
              </a:rPr>
              <a:t> 1” line:</a:t>
            </a:r>
          </a:p>
          <a:p>
            <a:r>
              <a:rPr lang="en-US" baseline="0" dirty="0">
                <a:sym typeface="Wingdings" panose="05000000000000000000" pitchFamily="2" charset="2"/>
              </a:rPr>
              <a:t>0x0090C050  54</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0x0090C051  68</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0x0090C052  65</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0x0090C053  20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next line (</a:t>
            </a:r>
            <a:r>
              <a:rPr lang="en-US" dirty="0" err="1"/>
              <a:t>dword</a:t>
            </a:r>
            <a:r>
              <a:rPr lang="en-US" dirty="0"/>
              <a:t> 02) begins with memory address </a:t>
            </a:r>
            <a:r>
              <a:rPr lang="en-US" baseline="0" dirty="0">
                <a:sym typeface="Wingdings" panose="05000000000000000000" pitchFamily="2" charset="2"/>
              </a:rPr>
              <a:t>0x0090C054 which represents memory value 39 (memory value: row 2, left most column).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	</a:t>
            </a:r>
            <a:r>
              <a:rPr lang="en-US" b="1" baseline="0" dirty="0">
                <a:sym typeface="Wingdings" panose="05000000000000000000" pitchFamily="2" charset="2"/>
              </a:rPr>
              <a:t>NOTE 2:  </a:t>
            </a:r>
            <a:r>
              <a:rPr lang="en-US" baseline="0" dirty="0">
                <a:sym typeface="Wingdings" panose="05000000000000000000" pitchFamily="2" charset="2"/>
              </a:rPr>
              <a:t>Keep in mind that these memory addresses are represented in hexadecimal.  That means “memory math” can be counter-intuitive.  For example, the next memory address after 0x0090C079 is 0x0090C07A.  As another example, the next memory address after 0x0090C09F is 0x0090C0A0.  If students are having difficulty with “memory math”, suggest they utilize windows calculator.  Change the “View” to “Programmer”.  Set the numbering system to “Hex” and change the length to “DWORD”.  This should easily allow the students to remove the mystery from “memory math”.</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	</a:t>
            </a:r>
            <a:r>
              <a:rPr lang="en-US" b="1" baseline="0" dirty="0">
                <a:sym typeface="Wingdings" panose="05000000000000000000" pitchFamily="2" charset="2"/>
              </a:rPr>
              <a:t>NOTE 3:  </a:t>
            </a:r>
            <a:r>
              <a:rPr lang="en-US" baseline="0" dirty="0">
                <a:sym typeface="Wingdings" panose="05000000000000000000" pitchFamily="2" charset="2"/>
              </a:rPr>
              <a:t>The memory addresses in this particular visualization are not necessarily representative of real memory addresses.  Actual memory addresses are more likely </a:t>
            </a:r>
            <a:r>
              <a:rPr lang="en-US" baseline="0" dirty="0"/>
              <a:t>0x00c8f864.  The memory addresses in this example are actually an </a:t>
            </a:r>
            <a:r>
              <a:rPr lang="en-US" baseline="0" dirty="0" err="1"/>
              <a:t>easter</a:t>
            </a:r>
            <a:r>
              <a:rPr lang="en-US" baseline="0" dirty="0"/>
              <a:t> egg.  Example memory addresses will be modified as more visualizations are presented but many of them will also be </a:t>
            </a:r>
            <a:r>
              <a:rPr lang="en-US" baseline="0" dirty="0" err="1"/>
              <a:t>easter</a:t>
            </a:r>
            <a:r>
              <a:rPr lang="en-US" baseline="0" dirty="0"/>
              <a:t> eggs.</a:t>
            </a:r>
            <a:endParaRPr lang="en-US" baseline="0" dirty="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	</a:t>
            </a:r>
            <a:r>
              <a:rPr lang="en-US" b="1" baseline="0" dirty="0">
                <a:sym typeface="Wingdings" panose="05000000000000000000" pitchFamily="2" charset="2"/>
              </a:rPr>
              <a:t>SUGGESTION:  </a:t>
            </a:r>
            <a:r>
              <a:rPr lang="en-US" baseline="0" dirty="0">
                <a:sym typeface="Wingdings" panose="05000000000000000000" pitchFamily="2" charset="2"/>
              </a:rPr>
              <a:t>After explaining these concepts to the students (especially NOTE 1), quiz the class with questions like: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What is the value at memory address 0x0090C079?	Answer:  53	Hint:  Count forward one address from 0x0090C078 which is clearly labeled above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What is the value at memory address 0x0090C08B?	Answer:  30	Hint:  Count back one address from 0x0090C08C which is clearly labeled above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What is the value at memory address 0x0090C08F?	Answer:  00	Hint:  Count forward three from 0x0090C08C which is clearly labeled above.  Also, this is a bit of a gotcha question.  \0 is a wrong answer (see: Data In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What is the memory address of 0x2e (line: </a:t>
            </a:r>
            <a:r>
              <a:rPr lang="en-US" baseline="0" dirty="0" err="1">
                <a:sym typeface="Wingdings" panose="05000000000000000000" pitchFamily="2" charset="2"/>
              </a:rPr>
              <a:t>dword</a:t>
            </a:r>
            <a:r>
              <a:rPr lang="en-US" baseline="0" dirty="0">
                <a:sym typeface="Wingdings" panose="05000000000000000000" pitchFamily="2" charset="2"/>
              </a:rPr>
              <a:t> 16)?	Answer:  0x0090C08E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What is the memory address of 0x2c (line: </a:t>
            </a:r>
            <a:r>
              <a:rPr lang="en-US" baseline="0" dirty="0" err="1">
                <a:sym typeface="Wingdings" panose="05000000000000000000" pitchFamily="2" charset="2"/>
              </a:rPr>
              <a:t>dword</a:t>
            </a:r>
            <a:r>
              <a:rPr lang="en-US" baseline="0" dirty="0">
                <a:sym typeface="Wingdings" panose="05000000000000000000" pitchFamily="2" charset="2"/>
              </a:rPr>
              <a:t> 15)?	Answer:  0x0090C088	Note:  Too easy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Name a memory address for value 0x30.			Answer:  0x0090C055, 0x0090C073, and 0x0090C08B</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sym typeface="Wingdings" panose="05000000000000000000" pitchFamily="2" charset="2"/>
            </a:endParaRPr>
          </a:p>
          <a:p>
            <a:r>
              <a:rPr lang="en-US" b="1" baseline="0" dirty="0">
                <a:sym typeface="Wingdings" panose="05000000000000000000" pitchFamily="2" charset="2"/>
              </a:rPr>
              <a:t>MEMORY VALUES:</a:t>
            </a:r>
          </a:p>
          <a:p>
            <a:r>
              <a:rPr lang="en-US" baseline="0" dirty="0">
                <a:sym typeface="Wingdings" panose="05000000000000000000" pitchFamily="2" charset="2"/>
              </a:rPr>
              <a:t>	</a:t>
            </a:r>
            <a:r>
              <a:rPr lang="en-US" b="1" baseline="0" dirty="0">
                <a:sym typeface="Wingdings" panose="05000000000000000000" pitchFamily="2" charset="2"/>
              </a:rPr>
              <a:t>NOTE 1:  </a:t>
            </a:r>
            <a:r>
              <a:rPr lang="en-US" baseline="0" dirty="0">
                <a:sym typeface="Wingdings" panose="05000000000000000000" pitchFamily="2" charset="2"/>
              </a:rPr>
              <a:t>The values in memory are typically displayed in hexadecimal as well.  It’s not so obvious because they are prefixed with 0x like the memory addresses.  Hexadecimal is commonly chosen because it is useful for representing binary data.  Each hexadecimal digit represents 4 binary bits (see: Objective I.1.g Bitwise Operations – Numbering Systems).</a:t>
            </a:r>
          </a:p>
          <a:p>
            <a:r>
              <a:rPr lang="en-US" baseline="0" dirty="0">
                <a:sym typeface="Wingdings" panose="05000000000000000000" pitchFamily="2" charset="2"/>
              </a:rPr>
              <a:t>	</a:t>
            </a:r>
            <a:r>
              <a:rPr lang="en-US" b="1" baseline="0" dirty="0">
                <a:sym typeface="Wingdings" panose="05000000000000000000" pitchFamily="2" charset="2"/>
              </a:rPr>
              <a:t>NOTE 2:  </a:t>
            </a:r>
            <a:r>
              <a:rPr lang="en-US" baseline="0" dirty="0">
                <a:sym typeface="Wingdings" panose="05000000000000000000" pitchFamily="2" charset="2"/>
              </a:rPr>
              <a:t>Memory addresses point to a storage location.  That storage location may or may not contain a value.  The value at the memory address doesn’t have a “data type”.  “Data types” are an abstraction fabricated by higher level languages.  This means the value stored in a given isn’t data (</a:t>
            </a:r>
            <a:r>
              <a:rPr lang="en-US" dirty="0">
                <a:effectLst/>
              </a:rPr>
              <a:t>Data is raw, unorganized facts that need to be processed. Data can be something simple and seemingly random and useless until it is organized.</a:t>
            </a:r>
            <a:r>
              <a:rPr lang="en-US" baseline="0" dirty="0">
                <a:sym typeface="Wingdings" panose="05000000000000000000" pitchFamily="2" charset="2"/>
              </a:rPr>
              <a:t>) or even information (</a:t>
            </a:r>
            <a:r>
              <a:rPr lang="en-US" dirty="0">
                <a:effectLst/>
              </a:rPr>
              <a:t>When data is processed, organized, structured or presented in a given context so as to make it useful, it is called information.</a:t>
            </a:r>
            <a:r>
              <a:rPr lang="en-US" baseline="0" dirty="0">
                <a:sym typeface="Wingdings" panose="05000000000000000000" pitchFamily="2" charset="2"/>
              </a:rPr>
              <a:t>).  The value stored at a given memory address is merely a raw fact that needs to be processed.  Determining that value’s “data type” is one easy way to transform that raw fact into something more meaningful.  For instance, the value at address 0x0090C071 (value 0x20) is a char.  Now it is data because we realize 0x20 represents a “space”.  That still doesn’t put this data into context though.  When data is made useful, it becomes information.  The fact that value at address 0x0090C071 (value 0x20) represents a char as part of an array of chars helps transform this “data” into “information”.  The point of this exercise is to inform the students that the values contained at specific memory addresses still requirement interpretation.</a:t>
            </a:r>
          </a:p>
          <a:p>
            <a:endParaRPr lang="en-US" baseline="0" dirty="0">
              <a:sym typeface="Wingdings" panose="05000000000000000000" pitchFamily="2" charset="2"/>
            </a:endParaRPr>
          </a:p>
          <a:p>
            <a:r>
              <a:rPr lang="en-US" b="1" baseline="0" dirty="0">
                <a:sym typeface="Wingdings" panose="05000000000000000000" pitchFamily="2" charset="2"/>
              </a:rPr>
              <a:t>LINE REFERENCE:</a:t>
            </a:r>
          </a:p>
          <a:p>
            <a:r>
              <a:rPr lang="en-US" baseline="0" dirty="0">
                <a:sym typeface="Wingdings" panose="05000000000000000000" pitchFamily="2" charset="2"/>
              </a:rPr>
              <a:t>	</a:t>
            </a:r>
            <a:r>
              <a:rPr lang="en-US" b="1" baseline="0" dirty="0">
                <a:sym typeface="Wingdings" panose="05000000000000000000" pitchFamily="2" charset="2"/>
              </a:rPr>
              <a:t>NOTE 1:  </a:t>
            </a:r>
            <a:r>
              <a:rPr lang="en-US" b="0" baseline="0" dirty="0">
                <a:sym typeface="Wingdings" panose="05000000000000000000" pitchFamily="2" charset="2"/>
              </a:rPr>
              <a:t>The creator of this visualization felt it necessary to standardize relative line references to the memory visualization.  Calling out specific addresses can be tiresome and is prone to human error.  Instead, the instructor can call out specific lines that are relative to the beginning of the memory visualization.</a:t>
            </a:r>
          </a:p>
          <a:p>
            <a:r>
              <a:rPr lang="en-US" b="0" baseline="0" dirty="0">
                <a:sym typeface="Wingdings" panose="05000000000000000000" pitchFamily="2" charset="2"/>
              </a:rPr>
              <a:t>	</a:t>
            </a:r>
            <a:r>
              <a:rPr lang="en-US" b="1" baseline="0" dirty="0">
                <a:sym typeface="Wingdings" panose="05000000000000000000" pitchFamily="2" charset="2"/>
              </a:rPr>
              <a:t>NOTE 2:</a:t>
            </a:r>
            <a:r>
              <a:rPr lang="en-US" b="0" baseline="0" dirty="0">
                <a:sym typeface="Wingdings" panose="05000000000000000000" pitchFamily="2" charset="2"/>
              </a:rPr>
              <a:t>  </a:t>
            </a:r>
            <a:r>
              <a:rPr lang="en-US" baseline="0" dirty="0">
                <a:sym typeface="Wingdings" panose="05000000000000000000" pitchFamily="2" charset="2"/>
              </a:rPr>
              <a:t> The title “</a:t>
            </a:r>
            <a:r>
              <a:rPr lang="en-US" baseline="0" dirty="0" err="1">
                <a:sym typeface="Wingdings" panose="05000000000000000000" pitchFamily="2" charset="2"/>
              </a:rPr>
              <a:t>dword</a:t>
            </a:r>
            <a:r>
              <a:rPr lang="en-US" baseline="0" dirty="0">
                <a:sym typeface="Wingdings" panose="05000000000000000000" pitchFamily="2" charset="2"/>
              </a:rPr>
              <a:t>” was chosen for a couple different reasons.  One, it is a reference to the total number of bits (values) that are represented on a single line.  “DWORD” is a Microsoft data type.  “DWORD” is declared in </a:t>
            </a:r>
            <a:r>
              <a:rPr lang="en-US" baseline="0" dirty="0" err="1">
                <a:sym typeface="Wingdings" panose="05000000000000000000" pitchFamily="2" charset="2"/>
              </a:rPr>
              <a:t>IntSafe.h</a:t>
            </a:r>
            <a:r>
              <a:rPr lang="en-US" baseline="0" dirty="0">
                <a:sym typeface="Wingdings" panose="05000000000000000000" pitchFamily="2" charset="2"/>
              </a:rPr>
              <a:t> as </a:t>
            </a:r>
            <a:r>
              <a:rPr lang="en-US" baseline="0" dirty="0" err="1">
                <a:sym typeface="Wingdings" panose="05000000000000000000" pitchFamily="2" charset="2"/>
              </a:rPr>
              <a:t>typdef</a:t>
            </a:r>
            <a:r>
              <a:rPr lang="en-US" baseline="0" dirty="0">
                <a:sym typeface="Wingdings" panose="05000000000000000000" pitchFamily="2" charset="2"/>
              </a:rPr>
              <a:t> unsigned long DWORD.  It represents a 32-bit unsigned integer.  Each line of this static memory visualization presents a line of four hexadecimal values in memory.  Each hexadecimal value is represented by two digits.  Each hexadecimal digit represents 4 binary bits.  Thus, each line represents x bits if:</a:t>
            </a:r>
          </a:p>
          <a:p>
            <a:r>
              <a:rPr lang="en-US" baseline="0" dirty="0">
                <a:sym typeface="Wingdings" panose="05000000000000000000" pitchFamily="2" charset="2"/>
              </a:rPr>
              <a:t>x = 4 values * 2 digits * 4 bits</a:t>
            </a:r>
          </a:p>
          <a:p>
            <a:r>
              <a:rPr lang="en-US" baseline="0" dirty="0">
                <a:sym typeface="Wingdings" panose="05000000000000000000" pitchFamily="2" charset="2"/>
              </a:rPr>
              <a:t>x = 4 * 2 * 4</a:t>
            </a:r>
          </a:p>
          <a:p>
            <a:r>
              <a:rPr lang="en-US" baseline="0" dirty="0">
                <a:sym typeface="Wingdings" panose="05000000000000000000" pitchFamily="2" charset="2"/>
              </a:rPr>
              <a:t>x = 32 bits per line</a:t>
            </a:r>
          </a:p>
          <a:p>
            <a:endParaRPr lang="en-US" baseline="0" dirty="0">
              <a:sym typeface="Wingdings" panose="05000000000000000000" pitchFamily="2" charset="2"/>
            </a:endParaRPr>
          </a:p>
          <a:p>
            <a:r>
              <a:rPr lang="en-US" baseline="0" dirty="0">
                <a:sym typeface="Wingdings" panose="05000000000000000000" pitchFamily="2" charset="2"/>
              </a:rPr>
              <a:t>This measurement changes, of course, if the students open their own “Memory 1” windows and resize them to something other than four columns of values.</a:t>
            </a:r>
          </a:p>
          <a:p>
            <a:endParaRPr lang="en-US" baseline="0" dirty="0">
              <a:sym typeface="Wingdings" panose="05000000000000000000" pitchFamily="2" charset="2"/>
            </a:endParaRPr>
          </a:p>
          <a:p>
            <a:r>
              <a:rPr lang="en-US" b="1" baseline="0" dirty="0">
                <a:sym typeface="Wingdings" panose="05000000000000000000" pitchFamily="2" charset="2"/>
              </a:rPr>
              <a:t>DATA IN MEMORY:</a:t>
            </a:r>
          </a:p>
          <a:p>
            <a:r>
              <a:rPr lang="en-US" baseline="0" dirty="0">
                <a:sym typeface="Wingdings" panose="05000000000000000000" pitchFamily="2" charset="2"/>
              </a:rPr>
              <a:t>	</a:t>
            </a:r>
            <a:r>
              <a:rPr lang="en-US" b="1" baseline="0" dirty="0">
                <a:sym typeface="Wingdings" panose="05000000000000000000" pitchFamily="2" charset="2"/>
              </a:rPr>
              <a:t>NOTE 1:  </a:t>
            </a:r>
            <a:r>
              <a:rPr lang="en-US" baseline="0" dirty="0">
                <a:sym typeface="Wingdings" panose="05000000000000000000" pitchFamily="2" charset="2"/>
              </a:rPr>
              <a:t>This area allows the instructor to translate the information contained in the given memory values.  The IDE’s Memory window may happen to know this is a character array (because we told it) but it’s not smart enough to figure out that we’re using uinti_32s as bit masks.  This visualization gives the instructor a standardized location to translate that information for the benefit of the student.</a:t>
            </a:r>
          </a:p>
          <a:p>
            <a:r>
              <a:rPr lang="en-US" baseline="0" dirty="0">
                <a:sym typeface="Wingdings" panose="05000000000000000000" pitchFamily="2" charset="2"/>
              </a:rPr>
              <a:t>	</a:t>
            </a:r>
            <a:r>
              <a:rPr lang="en-US" b="1" baseline="0" dirty="0">
                <a:sym typeface="Wingdings" panose="05000000000000000000" pitchFamily="2" charset="2"/>
              </a:rPr>
              <a:t>NOTE 2:  </a:t>
            </a:r>
            <a:r>
              <a:rPr lang="en-US" baseline="0" dirty="0">
                <a:sym typeface="Wingdings" panose="05000000000000000000" pitchFamily="2" charset="2"/>
              </a:rPr>
              <a:t>This is where the memory visualization differs from Visual Studio’s debug mode memory window.  The Memory window in Visual Studio interprets the memory values off to the right.  This visualization has a different approach.  This visualization provides a bit more organization and/or interpretation of the values found in memory.  For instance, take 0x0090C08F.  This memory address actually holds the null character for the C string “string1”.  In a memory window, the null character would appear as another “.” (period), which is how Visual Studio presents 00s.  In this memory visualization, we are able to present it as what it truly is… the string’s null-terminating character.  </a:t>
            </a:r>
          </a:p>
          <a:p>
            <a:r>
              <a:rPr lang="en-US" baseline="0" dirty="0">
                <a:sym typeface="Wingdings" panose="05000000000000000000" pitchFamily="2" charset="2"/>
              </a:rPr>
              <a:t>	</a:t>
            </a:r>
            <a:r>
              <a:rPr lang="en-US" b="1" baseline="0" dirty="0">
                <a:sym typeface="Wingdings" panose="05000000000000000000" pitchFamily="2" charset="2"/>
              </a:rPr>
              <a:t>SIDE NOTE:</a:t>
            </a:r>
            <a:r>
              <a:rPr lang="en-US" baseline="0" dirty="0">
                <a:sym typeface="Wingdings" panose="05000000000000000000" pitchFamily="2" charset="2"/>
              </a:rPr>
              <a:t>  The null terminating character was explicitly included in string’s initialization in order to further draw the parallel between the array, the memory addresses, the memory values and the data in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12</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a:t>
            </a:r>
            <a:r>
              <a:rPr lang="en-US" dirty="0" err="1"/>
              <a:t>someIntArray</a:t>
            </a:r>
            <a:r>
              <a:rPr lang="en-US" dirty="0"/>
              <a:t> + 0)</a:t>
            </a:r>
            <a:r>
              <a:rPr lang="en-US" baseline="0" dirty="0"/>
              <a:t> + 1) resolves to 0x00346B08.  That memory address is then assigned the value of, well, “value” (which is 1).</a:t>
            </a:r>
          </a:p>
          <a:p>
            <a:endParaRPr lang="en-US" b="1"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92</a:t>
            </a:fld>
            <a:endParaRPr lang="en-US" dirty="0"/>
          </a:p>
        </p:txBody>
      </p:sp>
    </p:spTree>
    <p:extLst>
      <p:ext uri="{BB962C8B-B14F-4D97-AF65-F5344CB8AC3E}">
        <p14:creationId xmlns:p14="http://schemas.microsoft.com/office/powerpoint/2010/main" val="43456590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1"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93</a:t>
            </a:fld>
            <a:endParaRPr lang="en-US" dirty="0"/>
          </a:p>
        </p:txBody>
      </p:sp>
    </p:spTree>
    <p:extLst>
      <p:ext uri="{BB962C8B-B14F-4D97-AF65-F5344CB8AC3E}">
        <p14:creationId xmlns:p14="http://schemas.microsoft.com/office/powerpoint/2010/main" val="169384890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baseline="0" dirty="0"/>
              <a:t>QUESTION 1:</a:t>
            </a:r>
            <a:r>
              <a:rPr lang="en-US" b="0" baseline="0" dirty="0"/>
              <a:t>  What does this represent?  </a:t>
            </a:r>
            <a:r>
              <a:rPr lang="en-US" b="1" baseline="0" dirty="0"/>
              <a:t>Answer:  </a:t>
            </a:r>
            <a:r>
              <a:rPr lang="en-US" b="0" baseline="0" dirty="0"/>
              <a:t>This question is really intended to begin a dialogue between the Instructor and the students as to the nature of multi-dimensional arrays.  There is no short answer to this question.  Some attempts at </a:t>
            </a:r>
            <a:r>
              <a:rPr lang="en-US" b="1" baseline="0" dirty="0"/>
              <a:t>short answers </a:t>
            </a:r>
            <a:r>
              <a:rPr lang="en-US" b="0" baseline="0" dirty="0"/>
              <a:t>are:</a:t>
            </a:r>
          </a:p>
          <a:p>
            <a:r>
              <a:rPr lang="en-US" b="0" baseline="0" dirty="0"/>
              <a:t>(The memory space allocated for) </a:t>
            </a:r>
            <a:r>
              <a:rPr lang="en-US" b="0" baseline="0" dirty="0" err="1"/>
              <a:t>someIntArray</a:t>
            </a:r>
            <a:r>
              <a:rPr lang="en-US" b="0" baseline="0" dirty="0"/>
              <a:t>[0]</a:t>
            </a:r>
          </a:p>
          <a:p>
            <a:r>
              <a:rPr lang="en-US" b="0" baseline="0" dirty="0"/>
              <a:t>(The memory space allocated for) the first index of </a:t>
            </a:r>
            <a:r>
              <a:rPr lang="en-US" b="0" baseline="0" dirty="0" err="1"/>
              <a:t>someIntArray</a:t>
            </a:r>
            <a:endParaRPr lang="en-US" b="0" baseline="0" dirty="0"/>
          </a:p>
          <a:p>
            <a:r>
              <a:rPr lang="en-US" b="0" baseline="0" dirty="0"/>
              <a:t>(The memory space allocated for) the first element of </a:t>
            </a:r>
            <a:r>
              <a:rPr lang="en-US" b="0" baseline="0" dirty="0" err="1"/>
              <a:t>someIntArray</a:t>
            </a:r>
            <a:endParaRPr lang="en-US" b="0" baseline="0" dirty="0"/>
          </a:p>
          <a:p>
            <a:r>
              <a:rPr lang="en-US" b="0" baseline="0" dirty="0"/>
              <a:t>(The memory space allocated for) index 0 of </a:t>
            </a:r>
            <a:r>
              <a:rPr lang="en-US" b="0" baseline="0" dirty="0" err="1"/>
              <a:t>someIntArray</a:t>
            </a:r>
            <a:endParaRPr lang="en-US" b="0" baseline="0" dirty="0"/>
          </a:p>
          <a:p>
            <a:r>
              <a:rPr lang="en-US" b="0" baseline="0" dirty="0"/>
              <a:t>(The memory space allocated for) element 1 of </a:t>
            </a:r>
            <a:r>
              <a:rPr lang="en-US" b="0" baseline="0" dirty="0" err="1"/>
              <a:t>someIntArray</a:t>
            </a:r>
            <a:endParaRPr lang="en-US" b="0" baseline="0" dirty="0"/>
          </a:p>
          <a:p>
            <a:r>
              <a:rPr lang="en-US" b="0" baseline="0" dirty="0"/>
              <a:t>(The memory space allocated to) a dimension 4 array of integers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(The memory space allocated to) an array of 4 integers</a:t>
            </a:r>
            <a:endParaRPr lang="en-US" b="1" baseline="0" dirty="0"/>
          </a:p>
          <a:p>
            <a:endParaRPr lang="en-US" b="1" baseline="0" dirty="0"/>
          </a:p>
          <a:p>
            <a:endParaRPr lang="en-US" b="1"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94</a:t>
            </a:fld>
            <a:endParaRPr lang="en-US" dirty="0"/>
          </a:p>
        </p:txBody>
      </p:sp>
    </p:spTree>
    <p:extLst>
      <p:ext uri="{BB962C8B-B14F-4D97-AF65-F5344CB8AC3E}">
        <p14:creationId xmlns:p14="http://schemas.microsoft.com/office/powerpoint/2010/main" val="21602651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95</a:t>
            </a:fld>
            <a:endParaRPr lang="en-US" dirty="0"/>
          </a:p>
        </p:txBody>
      </p:sp>
    </p:spTree>
    <p:extLst>
      <p:ext uri="{BB962C8B-B14F-4D97-AF65-F5344CB8AC3E}">
        <p14:creationId xmlns:p14="http://schemas.microsoft.com/office/powerpoint/2010/main" val="25591707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a:t>INSTRUCTOR </a:t>
            </a:r>
            <a:r>
              <a:rPr lang="en-US" b="1" dirty="0"/>
              <a:t>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96</a:t>
            </a:fld>
            <a:endParaRPr lang="en-US" dirty="0"/>
          </a:p>
        </p:txBody>
      </p:sp>
    </p:spTree>
    <p:extLst>
      <p:ext uri="{BB962C8B-B14F-4D97-AF65-F5344CB8AC3E}">
        <p14:creationId xmlns:p14="http://schemas.microsoft.com/office/powerpoint/2010/main" val="180551910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a:t>INSTRUCTOR </a:t>
            </a:r>
            <a:r>
              <a:rPr lang="en-US" b="1" dirty="0"/>
              <a:t>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97</a:t>
            </a:fld>
            <a:endParaRPr lang="en-US" dirty="0"/>
          </a:p>
        </p:txBody>
      </p:sp>
    </p:spTree>
    <p:extLst>
      <p:ext uri="{BB962C8B-B14F-4D97-AF65-F5344CB8AC3E}">
        <p14:creationId xmlns:p14="http://schemas.microsoft.com/office/powerpoint/2010/main" val="256657134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a:t>INSTRUCTOR </a:t>
            </a:r>
            <a:r>
              <a:rPr lang="en-US" b="1" dirty="0"/>
              <a:t>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98</a:t>
            </a:fld>
            <a:endParaRPr lang="en-US" dirty="0"/>
          </a:p>
        </p:txBody>
      </p:sp>
    </p:spTree>
    <p:extLst>
      <p:ext uri="{BB962C8B-B14F-4D97-AF65-F5344CB8AC3E}">
        <p14:creationId xmlns:p14="http://schemas.microsoft.com/office/powerpoint/2010/main" val="197584282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baseline="0" dirty="0"/>
              <a:t>QUESTION 1:</a:t>
            </a:r>
            <a:r>
              <a:rPr lang="en-US" b="0" baseline="0" dirty="0"/>
              <a:t>  Let’s play another game of “What does this represent?”  </a:t>
            </a:r>
            <a:r>
              <a:rPr lang="en-US" b="1" baseline="0" dirty="0"/>
              <a:t>Answer:  </a:t>
            </a:r>
            <a:r>
              <a:rPr lang="en-US" b="0" baseline="0" dirty="0"/>
              <a:t>This question is really intended to begin a dialogue between the Instructor and the students as to the nature of multi-dimensional arrays.  There is no short answer to this question.  Some attempts at </a:t>
            </a:r>
            <a:r>
              <a:rPr lang="en-US" b="1" baseline="0" dirty="0"/>
              <a:t>short answers </a:t>
            </a:r>
            <a:r>
              <a:rPr lang="en-US" b="0" baseline="0" dirty="0"/>
              <a:t>are:</a:t>
            </a:r>
          </a:p>
          <a:p>
            <a:r>
              <a:rPr lang="en-US" b="0" baseline="0" dirty="0"/>
              <a:t>(The memory space allocated for) </a:t>
            </a:r>
            <a:r>
              <a:rPr lang="en-US" b="0" baseline="0" dirty="0" err="1"/>
              <a:t>someIntArray</a:t>
            </a:r>
            <a:r>
              <a:rPr lang="en-US" b="0" baseline="0" dirty="0"/>
              <a:t>[1]</a:t>
            </a:r>
          </a:p>
          <a:p>
            <a:r>
              <a:rPr lang="en-US" b="0" baseline="0" dirty="0"/>
              <a:t>(The memory space allocated for) the second index of </a:t>
            </a:r>
            <a:r>
              <a:rPr lang="en-US" b="0" baseline="0" dirty="0" err="1"/>
              <a:t>someIntArray</a:t>
            </a:r>
            <a:endParaRPr lang="en-US" b="0" baseline="0" dirty="0"/>
          </a:p>
          <a:p>
            <a:r>
              <a:rPr lang="en-US" b="0" baseline="0" dirty="0"/>
              <a:t>(The memory space allocated for) the second element of </a:t>
            </a:r>
            <a:r>
              <a:rPr lang="en-US" b="0" baseline="0" dirty="0" err="1"/>
              <a:t>someIntArray</a:t>
            </a:r>
            <a:endParaRPr lang="en-US" b="0" baseline="0" dirty="0"/>
          </a:p>
          <a:p>
            <a:r>
              <a:rPr lang="en-US" b="0" baseline="0" dirty="0"/>
              <a:t>(The memory space allocated for) index 1 of </a:t>
            </a:r>
            <a:r>
              <a:rPr lang="en-US" b="0" baseline="0" dirty="0" err="1"/>
              <a:t>someIntArray</a:t>
            </a:r>
            <a:endParaRPr lang="en-US" b="0" baseline="0" dirty="0"/>
          </a:p>
          <a:p>
            <a:r>
              <a:rPr lang="en-US" b="0" baseline="0" dirty="0"/>
              <a:t>(The memory space allocated for) element 2 of </a:t>
            </a:r>
            <a:r>
              <a:rPr lang="en-US" b="0" baseline="0" dirty="0" err="1"/>
              <a:t>someIntArray</a:t>
            </a:r>
            <a:endParaRPr lang="en-US" b="0" baseline="0" dirty="0"/>
          </a:p>
          <a:p>
            <a:r>
              <a:rPr lang="en-US" b="0" baseline="0" dirty="0"/>
              <a:t>(The memory space allocated to) a dimension 4 array of integers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(The memory space allocated to) an array of 4 integers</a:t>
            </a:r>
            <a:endParaRPr lang="en-US" b="1" baseline="0" dirty="0"/>
          </a:p>
          <a:p>
            <a:endParaRPr lang="en-US" baseline="0" dirty="0"/>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99</a:t>
            </a:fld>
            <a:endParaRPr lang="en-US" dirty="0"/>
          </a:p>
        </p:txBody>
      </p:sp>
    </p:spTree>
    <p:extLst>
      <p:ext uri="{BB962C8B-B14F-4D97-AF65-F5344CB8AC3E}">
        <p14:creationId xmlns:p14="http://schemas.microsoft.com/office/powerpoint/2010/main" val="20705809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baseline="0" dirty="0"/>
              <a:t>QUESTION 1:</a:t>
            </a:r>
            <a:r>
              <a:rPr lang="en-US" b="0" baseline="0" dirty="0"/>
              <a:t>  Let’s play another game of “What does this represent?”  </a:t>
            </a:r>
            <a:r>
              <a:rPr lang="en-US" b="1" baseline="0" dirty="0"/>
              <a:t>Answer:  </a:t>
            </a:r>
            <a:r>
              <a:rPr lang="en-US" b="0" baseline="0" dirty="0"/>
              <a:t>This question is really intended to begin a dialogue between the Instructor and the students as to the nature of multi-dimensional arrays.  There is no short answer to this question.  Some attempts at </a:t>
            </a:r>
            <a:r>
              <a:rPr lang="en-US" b="1" baseline="0" dirty="0"/>
              <a:t>short answers </a:t>
            </a:r>
            <a:r>
              <a:rPr lang="en-US" b="0" baseline="0" dirty="0"/>
              <a:t>are:</a:t>
            </a:r>
          </a:p>
          <a:p>
            <a:r>
              <a:rPr lang="en-US" b="0" baseline="0" dirty="0"/>
              <a:t>(The memory space allocated for) </a:t>
            </a:r>
            <a:r>
              <a:rPr lang="en-US" b="0" baseline="0" dirty="0" err="1"/>
              <a:t>someIntArray</a:t>
            </a:r>
            <a:r>
              <a:rPr lang="en-US" b="0" baseline="0" dirty="0"/>
              <a:t>[1]</a:t>
            </a:r>
          </a:p>
          <a:p>
            <a:r>
              <a:rPr lang="en-US" b="0" baseline="0" dirty="0"/>
              <a:t>(The memory space allocated for) the second index of </a:t>
            </a:r>
            <a:r>
              <a:rPr lang="en-US" b="0" baseline="0" dirty="0" err="1"/>
              <a:t>someIntArray</a:t>
            </a:r>
            <a:endParaRPr lang="en-US" b="0" baseline="0" dirty="0"/>
          </a:p>
          <a:p>
            <a:r>
              <a:rPr lang="en-US" b="0" baseline="0" dirty="0"/>
              <a:t>(The memory space allocated for) the second element of </a:t>
            </a:r>
            <a:r>
              <a:rPr lang="en-US" b="0" baseline="0" dirty="0" err="1"/>
              <a:t>someIntArray</a:t>
            </a:r>
            <a:endParaRPr lang="en-US" b="0" baseline="0" dirty="0"/>
          </a:p>
          <a:p>
            <a:r>
              <a:rPr lang="en-US" b="0" baseline="0" dirty="0"/>
              <a:t>(The memory space allocated for) index 1 of </a:t>
            </a:r>
            <a:r>
              <a:rPr lang="en-US" b="0" baseline="0" dirty="0" err="1"/>
              <a:t>someIntArray</a:t>
            </a:r>
            <a:endParaRPr lang="en-US" b="0" baseline="0" dirty="0"/>
          </a:p>
          <a:p>
            <a:r>
              <a:rPr lang="en-US" b="0" baseline="0" dirty="0"/>
              <a:t>(The memory space allocated for) element 2 of </a:t>
            </a:r>
            <a:r>
              <a:rPr lang="en-US" b="0" baseline="0" dirty="0" err="1"/>
              <a:t>someIntArray</a:t>
            </a:r>
            <a:endParaRPr lang="en-US" b="0" baseline="0" dirty="0"/>
          </a:p>
          <a:p>
            <a:r>
              <a:rPr lang="en-US" b="0" baseline="0" dirty="0"/>
              <a:t>(The memory space allocated to) a dimension 4 array of integers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(The memory space allocated to) an array of 4 integers</a:t>
            </a:r>
            <a:endParaRPr lang="en-US" b="1" baseline="0" dirty="0"/>
          </a:p>
          <a:p>
            <a:endParaRPr lang="en-US" baseline="0" dirty="0"/>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100</a:t>
            </a:fld>
            <a:endParaRPr lang="en-US" dirty="0"/>
          </a:p>
        </p:txBody>
      </p:sp>
    </p:spTree>
    <p:extLst>
      <p:ext uri="{BB962C8B-B14F-4D97-AF65-F5344CB8AC3E}">
        <p14:creationId xmlns:p14="http://schemas.microsoft.com/office/powerpoint/2010/main" val="5151801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baseline="0" dirty="0"/>
              <a:t>QUESTION 1:</a:t>
            </a:r>
            <a:r>
              <a:rPr lang="en-US" b="0" baseline="0" dirty="0"/>
              <a:t>  Let’s play another game of “What does this represent?”  </a:t>
            </a:r>
            <a:r>
              <a:rPr lang="en-US" b="1" baseline="0" dirty="0"/>
              <a:t>Answer:  </a:t>
            </a:r>
            <a:r>
              <a:rPr lang="en-US" b="0" baseline="0" dirty="0"/>
              <a:t>This question is really intended to begin a dialogue between the Instructor and the students as to the nature of multi-dimensional arrays.  There is no short answer to this question.  Some attempts at </a:t>
            </a:r>
            <a:r>
              <a:rPr lang="en-US" b="1" baseline="0" dirty="0"/>
              <a:t>short answers </a:t>
            </a:r>
            <a:r>
              <a:rPr lang="en-US" b="0" baseline="0" dirty="0"/>
              <a:t>are:</a:t>
            </a:r>
          </a:p>
          <a:p>
            <a:r>
              <a:rPr lang="en-US" b="0" baseline="0" dirty="0"/>
              <a:t>(The memory space allocated for) </a:t>
            </a:r>
            <a:r>
              <a:rPr lang="en-US" b="0" baseline="0" dirty="0" err="1"/>
              <a:t>someIntArray</a:t>
            </a:r>
            <a:r>
              <a:rPr lang="en-US" b="0" baseline="0" dirty="0"/>
              <a:t>[1]</a:t>
            </a:r>
          </a:p>
          <a:p>
            <a:r>
              <a:rPr lang="en-US" b="0" baseline="0" dirty="0"/>
              <a:t>(The memory space allocated for) the second index of </a:t>
            </a:r>
            <a:r>
              <a:rPr lang="en-US" b="0" baseline="0" dirty="0" err="1"/>
              <a:t>someIntArray</a:t>
            </a:r>
            <a:endParaRPr lang="en-US" b="0" baseline="0" dirty="0"/>
          </a:p>
          <a:p>
            <a:r>
              <a:rPr lang="en-US" b="0" baseline="0" dirty="0"/>
              <a:t>(The memory space allocated for) the second element of </a:t>
            </a:r>
            <a:r>
              <a:rPr lang="en-US" b="0" baseline="0" dirty="0" err="1"/>
              <a:t>someIntArray</a:t>
            </a:r>
            <a:endParaRPr lang="en-US" b="0" baseline="0" dirty="0"/>
          </a:p>
          <a:p>
            <a:r>
              <a:rPr lang="en-US" b="0" baseline="0" dirty="0"/>
              <a:t>(The memory space allocated for) index 1 of </a:t>
            </a:r>
            <a:r>
              <a:rPr lang="en-US" b="0" baseline="0" dirty="0" err="1"/>
              <a:t>someIntArray</a:t>
            </a:r>
            <a:endParaRPr lang="en-US" b="0" baseline="0" dirty="0"/>
          </a:p>
          <a:p>
            <a:r>
              <a:rPr lang="en-US" b="0" baseline="0" dirty="0"/>
              <a:t>(The memory space allocated for) element 2 of </a:t>
            </a:r>
            <a:r>
              <a:rPr lang="en-US" b="0" baseline="0" dirty="0" err="1"/>
              <a:t>someIntArray</a:t>
            </a:r>
            <a:endParaRPr lang="en-US" b="0" baseline="0" dirty="0"/>
          </a:p>
          <a:p>
            <a:r>
              <a:rPr lang="en-US" b="0" baseline="0" dirty="0"/>
              <a:t>(The memory space allocated to) a dimension 4 array of integers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(The memory space allocated to) an array of 4 integers</a:t>
            </a:r>
            <a:endParaRPr lang="en-US" b="1" baseline="0" dirty="0"/>
          </a:p>
          <a:p>
            <a:endParaRPr lang="en-US" baseline="0" dirty="0"/>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101</a:t>
            </a:fld>
            <a:endParaRPr lang="en-US" dirty="0"/>
          </a:p>
        </p:txBody>
      </p:sp>
    </p:spTree>
    <p:extLst>
      <p:ext uri="{BB962C8B-B14F-4D97-AF65-F5344CB8AC3E}">
        <p14:creationId xmlns:p14="http://schemas.microsoft.com/office/powerpoint/2010/main" val="1898939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a:t>NARRATIVE:  </a:t>
            </a:r>
            <a:r>
              <a:rPr lang="en-US" dirty="0"/>
              <a:t>We will</a:t>
            </a:r>
            <a:r>
              <a:rPr lang="en-US" baseline="0" dirty="0"/>
              <a:t> “step into” the source code on the right hand side and replicate what happens in the Visual Studio Debug mode memory window on the left.  At this point, nothing has happened yet.  We’ve just begun.</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14</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baseline="0" dirty="0"/>
              <a:t>QUESTION 1:</a:t>
            </a:r>
            <a:r>
              <a:rPr lang="en-US" b="0" baseline="0" dirty="0"/>
              <a:t>  Let’s play another game of “What does this represent?”  </a:t>
            </a:r>
            <a:r>
              <a:rPr lang="en-US" b="1" baseline="0" dirty="0"/>
              <a:t>Answer:  </a:t>
            </a:r>
            <a:r>
              <a:rPr lang="en-US" b="0" baseline="0" dirty="0"/>
              <a:t>This question is really intended to begin a dialogue between the Instructor and the students as to the nature of multi-dimensional arrays.  There is no short answer to this question.  Some attempts at </a:t>
            </a:r>
            <a:r>
              <a:rPr lang="en-US" b="1" baseline="0" dirty="0"/>
              <a:t>short answers </a:t>
            </a:r>
            <a:r>
              <a:rPr lang="en-US" b="0" baseline="0" dirty="0"/>
              <a:t>are:</a:t>
            </a:r>
          </a:p>
          <a:p>
            <a:r>
              <a:rPr lang="en-US" b="0" baseline="0" dirty="0"/>
              <a:t>(The memory space allocated for) </a:t>
            </a:r>
            <a:r>
              <a:rPr lang="en-US" b="0" baseline="0" dirty="0" err="1"/>
              <a:t>someIntArray</a:t>
            </a:r>
            <a:r>
              <a:rPr lang="en-US" b="0" baseline="0" dirty="0"/>
              <a:t>[1]</a:t>
            </a:r>
          </a:p>
          <a:p>
            <a:r>
              <a:rPr lang="en-US" b="0" baseline="0" dirty="0"/>
              <a:t>(The memory space allocated for) the second index of </a:t>
            </a:r>
            <a:r>
              <a:rPr lang="en-US" b="0" baseline="0" dirty="0" err="1"/>
              <a:t>someIntArray</a:t>
            </a:r>
            <a:endParaRPr lang="en-US" b="0" baseline="0" dirty="0"/>
          </a:p>
          <a:p>
            <a:r>
              <a:rPr lang="en-US" b="0" baseline="0" dirty="0"/>
              <a:t>(The memory space allocated for) the second element of </a:t>
            </a:r>
            <a:r>
              <a:rPr lang="en-US" b="0" baseline="0" dirty="0" err="1"/>
              <a:t>someIntArray</a:t>
            </a:r>
            <a:endParaRPr lang="en-US" b="0" baseline="0" dirty="0"/>
          </a:p>
          <a:p>
            <a:r>
              <a:rPr lang="en-US" b="0" baseline="0" dirty="0"/>
              <a:t>(The memory space allocated for) index 1 of </a:t>
            </a:r>
            <a:r>
              <a:rPr lang="en-US" b="0" baseline="0" dirty="0" err="1"/>
              <a:t>someIntArray</a:t>
            </a:r>
            <a:endParaRPr lang="en-US" b="0" baseline="0" dirty="0"/>
          </a:p>
          <a:p>
            <a:r>
              <a:rPr lang="en-US" b="0" baseline="0" dirty="0"/>
              <a:t>(The memory space allocated for) element 2 of </a:t>
            </a:r>
            <a:r>
              <a:rPr lang="en-US" b="0" baseline="0" dirty="0" err="1"/>
              <a:t>someIntArray</a:t>
            </a:r>
            <a:endParaRPr lang="en-US" b="0" baseline="0" dirty="0"/>
          </a:p>
          <a:p>
            <a:r>
              <a:rPr lang="en-US" b="0" baseline="0" dirty="0"/>
              <a:t>(The memory space allocated to) a dimension 4 array of integers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(The memory space allocated to) an array of 4 integers</a:t>
            </a:r>
            <a:endParaRPr lang="en-US" b="1" baseline="0" dirty="0"/>
          </a:p>
          <a:p>
            <a:endParaRPr lang="en-US" baseline="0" dirty="0"/>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102</a:t>
            </a:fld>
            <a:endParaRPr lang="en-US" dirty="0"/>
          </a:p>
        </p:txBody>
      </p:sp>
    </p:spTree>
    <p:extLst>
      <p:ext uri="{BB962C8B-B14F-4D97-AF65-F5344CB8AC3E}">
        <p14:creationId xmlns:p14="http://schemas.microsoft.com/office/powerpoint/2010/main" val="247381577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baseline="0" dirty="0"/>
              <a:t>QUESTION 1:</a:t>
            </a:r>
            <a:r>
              <a:rPr lang="en-US" b="0" baseline="0" dirty="0"/>
              <a:t>  Let’s play another game of “What does this represent?”  </a:t>
            </a:r>
            <a:r>
              <a:rPr lang="en-US" b="1" baseline="0" dirty="0"/>
              <a:t>Answer:  </a:t>
            </a:r>
            <a:r>
              <a:rPr lang="en-US" b="0" baseline="0" dirty="0"/>
              <a:t>This question is really intended to begin a dialogue between the Instructor and the students as to the nature of multi-dimensional arrays.  There is no short answer to this question.  Some attempts at </a:t>
            </a:r>
            <a:r>
              <a:rPr lang="en-US" b="1" baseline="0" dirty="0"/>
              <a:t>short answers </a:t>
            </a:r>
            <a:r>
              <a:rPr lang="en-US" b="0" baseline="0" dirty="0"/>
              <a:t>are:</a:t>
            </a:r>
          </a:p>
          <a:p>
            <a:r>
              <a:rPr lang="en-US" b="0" baseline="0" dirty="0"/>
              <a:t>(The memory space allocated for) </a:t>
            </a:r>
            <a:r>
              <a:rPr lang="en-US" b="0" baseline="0" dirty="0" err="1"/>
              <a:t>someIntArray</a:t>
            </a:r>
            <a:r>
              <a:rPr lang="en-US" b="0" baseline="0" dirty="0"/>
              <a:t>[1]</a:t>
            </a:r>
          </a:p>
          <a:p>
            <a:r>
              <a:rPr lang="en-US" b="0" baseline="0" dirty="0"/>
              <a:t>(The memory space allocated for) the second index of </a:t>
            </a:r>
            <a:r>
              <a:rPr lang="en-US" b="0" baseline="0" dirty="0" err="1"/>
              <a:t>someIntArray</a:t>
            </a:r>
            <a:endParaRPr lang="en-US" b="0" baseline="0" dirty="0"/>
          </a:p>
          <a:p>
            <a:r>
              <a:rPr lang="en-US" b="0" baseline="0" dirty="0"/>
              <a:t>(The memory space allocated for) the second element of </a:t>
            </a:r>
            <a:r>
              <a:rPr lang="en-US" b="0" baseline="0" dirty="0" err="1"/>
              <a:t>someIntArray</a:t>
            </a:r>
            <a:endParaRPr lang="en-US" b="0" baseline="0" dirty="0"/>
          </a:p>
          <a:p>
            <a:r>
              <a:rPr lang="en-US" b="0" baseline="0" dirty="0"/>
              <a:t>(The memory space allocated for) index 1 of </a:t>
            </a:r>
            <a:r>
              <a:rPr lang="en-US" b="0" baseline="0" dirty="0" err="1"/>
              <a:t>someIntArray</a:t>
            </a:r>
            <a:endParaRPr lang="en-US" b="0" baseline="0" dirty="0"/>
          </a:p>
          <a:p>
            <a:r>
              <a:rPr lang="en-US" b="0" baseline="0" dirty="0"/>
              <a:t>(The memory space allocated for) element 2 of </a:t>
            </a:r>
            <a:r>
              <a:rPr lang="en-US" b="0" baseline="0" dirty="0" err="1"/>
              <a:t>someIntArray</a:t>
            </a:r>
            <a:endParaRPr lang="en-US" b="0" baseline="0" dirty="0"/>
          </a:p>
          <a:p>
            <a:r>
              <a:rPr lang="en-US" b="0" baseline="0" dirty="0"/>
              <a:t>(The memory space allocated to) a dimension 4 array of integers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(The memory space allocated to) an array of 4 integers</a:t>
            </a:r>
            <a:endParaRPr lang="en-US" b="1" baseline="0" dirty="0"/>
          </a:p>
          <a:p>
            <a:endParaRPr lang="en-US" baseline="0" dirty="0"/>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103</a:t>
            </a:fld>
            <a:endParaRPr lang="en-US" dirty="0"/>
          </a:p>
        </p:txBody>
      </p:sp>
    </p:spTree>
    <p:extLst>
      <p:ext uri="{BB962C8B-B14F-4D97-AF65-F5344CB8AC3E}">
        <p14:creationId xmlns:p14="http://schemas.microsoft.com/office/powerpoint/2010/main" val="97551570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 further explains some of the “multi-dimensional</a:t>
            </a:r>
            <a:r>
              <a:rPr lang="en-US" baseline="0" dirty="0"/>
              <a:t> array</a:t>
            </a:r>
            <a:r>
              <a:rPr lang="en-US" dirty="0"/>
              <a:t>” concepts from the previous slides.  It</a:t>
            </a:r>
            <a:r>
              <a:rPr lang="en-US" baseline="0" dirty="0"/>
              <a:t> also sets up the step-by-step slides that will follow.  The code on this slide is the combined code from the next few slides.  Prior to reviewing this code, complete with memory visualization, talk the students through this combined code to determine what happens and how it happens.  The important take-away from this specific exercise is a better understanding of how two-dimensional arrays are stored in memory and how pointer math works with multi-dimensional arrays.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104</a:t>
            </a:fld>
            <a:endParaRPr lang="en-US" dirty="0"/>
          </a:p>
        </p:txBody>
      </p:sp>
    </p:spTree>
    <p:extLst>
      <p:ext uri="{BB962C8B-B14F-4D97-AF65-F5344CB8AC3E}">
        <p14:creationId xmlns:p14="http://schemas.microsoft.com/office/powerpoint/2010/main" val="89161865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‘Live code’ this for the class</a:t>
            </a:r>
            <a:r>
              <a:rPr lang="en-US" baseline="0" dirty="0"/>
              <a:t> on the big screen.  Let the class decide on appropriate uses/implementations of each of the requirements.  The goal here is merely to initialize multi-dimensional arrays, not write the resulting functions to build the game of Battleship.</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On Human-Readable Parameters:</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One array should be used for the player’s guesses.  The other array should be used to place their ships and record the opposing player’s hits and misses.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Side Note:  If any of the students insist on building this game out, writing main() with two 2D char arrays is just the beginning.  Writing functions to perform various tasks makes the exercise of building the game “Battleship” relatively easy.  The first function to write would be a </a:t>
            </a:r>
            <a:r>
              <a:rPr lang="en-US" baseline="0" dirty="0" err="1"/>
              <a:t>setup_the_board</a:t>
            </a:r>
            <a:r>
              <a:rPr lang="en-US" baseline="0" dirty="0"/>
              <a:t>() function which prompts the player to place their ships on the board while also error checking to avoid ‘run off’.</a:t>
            </a:r>
          </a:p>
          <a:p>
            <a:pPr marL="0" indent="0">
              <a:buFont typeface="+mj-lt"/>
              <a:buNone/>
            </a:pPr>
            <a:endParaRPr lang="en-US" baseline="0" dirty="0"/>
          </a:p>
          <a:p>
            <a:pPr marL="228600" indent="-228600">
              <a:buFont typeface="+mj-lt"/>
              <a:buAutoNum type="arabicPeriod"/>
            </a:pPr>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105</a:t>
            </a:fld>
            <a:endParaRPr lang="en-US" dirty="0"/>
          </a:p>
        </p:txBody>
      </p:sp>
    </p:spTree>
    <p:extLst>
      <p:ext uri="{BB962C8B-B14F-4D97-AF65-F5344CB8AC3E}">
        <p14:creationId xmlns:p14="http://schemas.microsoft.com/office/powerpoint/2010/main" val="425533686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mj-lt"/>
              <a:buNone/>
            </a:pPr>
            <a:endParaRPr lang="en-US" baseline="0" dirty="0"/>
          </a:p>
          <a:p>
            <a:pPr marL="228600" indent="-228600">
              <a:buFont typeface="+mj-lt"/>
              <a:buAutoNum type="arabicPeriod"/>
            </a:pP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DA04FC-0A2E-412C-9EC8-7BDEBE27C85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0822157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Linux reference:  Pointers in C: A Hands</a:t>
            </a:r>
            <a:r>
              <a:rPr lang="en-US" baseline="0" dirty="0"/>
              <a:t> on Approach, Chapter 7, Function Pointer Usage in the Linux Kernel</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108</a:t>
            </a:fld>
            <a:endParaRPr lang="en-US" dirty="0"/>
          </a:p>
        </p:txBody>
      </p:sp>
    </p:spTree>
    <p:extLst>
      <p:ext uri="{BB962C8B-B14F-4D97-AF65-F5344CB8AC3E}">
        <p14:creationId xmlns:p14="http://schemas.microsoft.com/office/powerpoint/2010/main" val="153195148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block</a:t>
            </a:r>
            <a:r>
              <a:rPr lang="en-US" baseline="0" dirty="0"/>
              <a:t> of instruction will not tackle referencing functions in a DLL.  Also, if it is necessary to teach students how to store function pointers in </a:t>
            </a:r>
            <a:r>
              <a:rPr lang="en-US" baseline="0" dirty="0" err="1"/>
              <a:t>structs</a:t>
            </a:r>
            <a:r>
              <a:rPr lang="en-US" baseline="0" dirty="0"/>
              <a:t> (see: Object-Oriented C) then that will take place in the “Structures” unit of instruction.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109</a:t>
            </a:fld>
            <a:endParaRPr lang="en-US" dirty="0"/>
          </a:p>
        </p:txBody>
      </p:sp>
    </p:spTree>
    <p:extLst>
      <p:ext uri="{BB962C8B-B14F-4D97-AF65-F5344CB8AC3E}">
        <p14:creationId xmlns:p14="http://schemas.microsoft.com/office/powerpoint/2010/main" val="13713285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code’ this for the class</a:t>
            </a:r>
            <a:r>
              <a:rPr lang="en-US" baseline="0" dirty="0"/>
              <a:t> on the big screen.  Let the class decide on appropriate uses/implementations of each of the requirements.  This demonstration lab includes stub code.  The goal here is to work with pointer arrays, not write string functions.  </a:t>
            </a:r>
            <a:r>
              <a:rPr lang="en-US" baseline="0" dirty="0" err="1"/>
              <a:t>sorting_hat</a:t>
            </a:r>
            <a:r>
              <a:rPr lang="en-US" baseline="0" dirty="0"/>
              <a:t>() has already been solved.  Write the tests for </a:t>
            </a:r>
            <a:r>
              <a:rPr lang="en-US" baseline="0" dirty="0" err="1"/>
              <a:t>sorting_hat</a:t>
            </a:r>
            <a:r>
              <a:rPr lang="en-US" baseline="0" dirty="0"/>
              <a:t>() in front of the class.</a:t>
            </a:r>
          </a:p>
          <a:p>
            <a:endParaRPr lang="en-US" baseline="0" dirty="0"/>
          </a:p>
          <a:p>
            <a:r>
              <a:rPr lang="en-US" b="1" baseline="0" dirty="0"/>
              <a:t>TRIVIA:  </a:t>
            </a:r>
            <a:r>
              <a:rPr lang="en-US" baseline="0" dirty="0"/>
              <a:t>In world of Harry Potter, </a:t>
            </a:r>
            <a:r>
              <a:rPr lang="en-US" b="1" dirty="0" err="1"/>
              <a:t>Legilimency</a:t>
            </a:r>
            <a:r>
              <a:rPr lang="en-US" dirty="0"/>
              <a:t> is the act of magically navigating through the many layers of a person's mind and correctly interpreting one's findings. (http://harrypotter.wikia.com/wiki/Legilimency)</a:t>
            </a:r>
            <a:endParaRPr lang="en-US" baseline="0" dirty="0"/>
          </a:p>
          <a:p>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1" baseline="0" dirty="0"/>
              <a:t>NOTE:</a:t>
            </a:r>
            <a:r>
              <a:rPr lang="en-US" baseline="0" dirty="0"/>
              <a:t>  “</a:t>
            </a:r>
            <a:r>
              <a:rPr lang="en-US" sz="1800" dirty="0"/>
              <a:t>If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stringArray_ptr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stringArray_ptr</a:t>
            </a:r>
            <a:r>
              <a:rPr lang="en-US" sz="1800" dirty="0">
                <a:latin typeface="Courier New" panose="02070309020205020404" pitchFamily="49" charset="0"/>
                <a:cs typeface="Courier New" panose="02070309020205020404" pitchFamily="49" charset="0"/>
              </a:rPr>
              <a:t>[j]</a:t>
            </a:r>
            <a:r>
              <a:rPr lang="en-US" sz="1800" dirty="0"/>
              <a:t> and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j</a:t>
            </a:r>
            <a:r>
              <a:rPr lang="en-US" sz="1800" dirty="0"/>
              <a:t>, return </a:t>
            </a:r>
            <a:r>
              <a:rPr lang="en-US" sz="1800" dirty="0">
                <a:latin typeface="Courier New" panose="02070309020205020404" pitchFamily="49" charset="0"/>
                <a:cs typeface="Courier New" panose="02070309020205020404" pitchFamily="49" charset="0"/>
              </a:rPr>
              <a:t>&amp;</a:t>
            </a:r>
            <a:r>
              <a:rPr lang="en-US" sz="1800" dirty="0" err="1">
                <a:latin typeface="Courier New" panose="02070309020205020404" pitchFamily="49" charset="0"/>
                <a:cs typeface="Courier New" panose="02070309020205020404" pitchFamily="49" charset="0"/>
              </a:rPr>
              <a:t>stringArray_ptr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r>
              <a:rPr lang="en-US" sz="1200" baseline="0" dirty="0">
                <a:latin typeface="+mn-lt"/>
                <a:cs typeface="+mn-cs"/>
              </a:rPr>
              <a:t>” is complicated (almost-)</a:t>
            </a:r>
            <a:r>
              <a:rPr lang="en-US" sz="1200" baseline="0" dirty="0" err="1">
                <a:latin typeface="+mn-lt"/>
                <a:cs typeface="+mn-cs"/>
              </a:rPr>
              <a:t>psuedo</a:t>
            </a:r>
            <a:r>
              <a:rPr lang="en-US" sz="1200" baseline="0" dirty="0">
                <a:latin typeface="+mn-lt"/>
                <a:cs typeface="+mn-cs"/>
              </a:rPr>
              <a:t>-code which means simply this (in plain-people-speak)… If </a:t>
            </a:r>
            <a:r>
              <a:rPr lang="en-US" sz="1200" baseline="0" dirty="0" err="1">
                <a:latin typeface="+mn-lt"/>
                <a:cs typeface="+mn-cs"/>
              </a:rPr>
              <a:t>sorting_hat</a:t>
            </a:r>
            <a:r>
              <a:rPr lang="en-US" sz="1200" baseline="0" dirty="0">
                <a:latin typeface="+mn-lt"/>
                <a:cs typeface="+mn-cs"/>
              </a:rPr>
              <a:t>() finds two alphabetized strings that match, it will return the pointer to the first one it found.</a:t>
            </a:r>
            <a:endParaRPr lang="en-US" sz="1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8BDA04FC-0A2E-412C-9EC8-7BDEBE27C85D}" type="slidenum">
              <a:rPr lang="en-US" smtClean="0"/>
              <a:pPr/>
              <a:t>116</a:t>
            </a:fld>
            <a:endParaRPr lang="en-US" dirty="0"/>
          </a:p>
        </p:txBody>
      </p:sp>
    </p:spTree>
    <p:extLst>
      <p:ext uri="{BB962C8B-B14F-4D97-AF65-F5344CB8AC3E}">
        <p14:creationId xmlns:p14="http://schemas.microsoft.com/office/powerpoint/2010/main" val="241744207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necessary specifications</a:t>
            </a:r>
            <a:r>
              <a:rPr lang="en-US" baseline="0" dirty="0"/>
              <a:t> are included in the stub code for this Lab.  Defining the four function prototypes should be easy (if they pay attention to detail).  The students may get hung up on the </a:t>
            </a:r>
            <a:r>
              <a:rPr lang="en-US" baseline="0" dirty="0" err="1"/>
              <a:t>bubble_sort</a:t>
            </a:r>
            <a:r>
              <a:rPr lang="en-US" baseline="0" dirty="0"/>
              <a:t>() function call.  In short, </a:t>
            </a:r>
            <a:r>
              <a:rPr lang="en-US" baseline="0" dirty="0" err="1"/>
              <a:t>bubble_sort</a:t>
            </a:r>
            <a:r>
              <a:rPr lang="en-US" baseline="0" dirty="0"/>
              <a:t>() is a basic sorting algorithm.  It takes an array of integers, the length of the array, and the comparison function as parameters.  This means the students will need to:</a:t>
            </a:r>
          </a:p>
          <a:p>
            <a:pPr marL="342900" indent="-342900">
              <a:buAutoNum type="arabicPeriod"/>
            </a:pPr>
            <a:r>
              <a:rPr lang="en-US" sz="1800" baseline="0" dirty="0">
                <a:latin typeface="Courier New" panose="02070309020205020404" pitchFamily="49" charset="0"/>
                <a:cs typeface="Courier New" panose="02070309020205020404" pitchFamily="49" charset="0"/>
              </a:rPr>
              <a:t>Manually write tests</a:t>
            </a:r>
          </a:p>
          <a:p>
            <a:pPr marL="342900" indent="-342900">
              <a:buAutoNum type="arabicPeriod"/>
            </a:pPr>
            <a:r>
              <a:rPr lang="en-US" sz="1800" baseline="0" dirty="0">
                <a:latin typeface="Courier New" panose="02070309020205020404" pitchFamily="49" charset="0"/>
                <a:cs typeface="Courier New" panose="02070309020205020404" pitchFamily="49" charset="0"/>
              </a:rPr>
              <a:t>Write parallel arrays of tests</a:t>
            </a:r>
          </a:p>
          <a:p>
            <a:pPr marL="342900" indent="-342900">
              <a:buAutoNum type="arabicPeriod"/>
            </a:pPr>
            <a:r>
              <a:rPr lang="en-US" sz="1800" baseline="0" dirty="0">
                <a:latin typeface="Courier New" panose="02070309020205020404" pitchFamily="49" charset="0"/>
                <a:cs typeface="Courier New" panose="02070309020205020404" pitchFamily="49" charset="0"/>
              </a:rPr>
              <a:t>Self-contained testing </a:t>
            </a:r>
            <a:r>
              <a:rPr lang="en-US" sz="1800" baseline="0" dirty="0" err="1">
                <a:latin typeface="Courier New" panose="02070309020205020404" pitchFamily="49" charset="0"/>
                <a:cs typeface="Courier New" panose="02070309020205020404" pitchFamily="49" charset="0"/>
              </a:rPr>
              <a:t>Structs</a:t>
            </a:r>
            <a:r>
              <a:rPr lang="en-US" sz="1800" baseline="0" dirty="0">
                <a:latin typeface="Courier New" panose="02070309020205020404" pitchFamily="49" charset="0"/>
                <a:cs typeface="Courier New" panose="02070309020205020404" pitchFamily="49" charset="0"/>
              </a:rPr>
              <a:t> (if they’re feeling adventurous)</a:t>
            </a:r>
            <a:endParaRPr lang="en-US" sz="1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8BDA04FC-0A2E-412C-9EC8-7BDEBE27C85D}" type="slidenum">
              <a:rPr lang="en-US" smtClean="0"/>
              <a:pPr/>
              <a:t>117</a:t>
            </a:fld>
            <a:endParaRPr lang="en-US" dirty="0"/>
          </a:p>
        </p:txBody>
      </p:sp>
    </p:spTree>
    <p:extLst>
      <p:ext uri="{BB962C8B-B14F-4D97-AF65-F5344CB8AC3E}">
        <p14:creationId xmlns:p14="http://schemas.microsoft.com/office/powerpoint/2010/main" val="1247615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dirty="0">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dirty="0">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dirty="0">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dirty="0">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dirty="0">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dirty="0">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dirty="0"/>
              <a:t>Pointers &amp; Arrays</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a:solidFill>
                  <a:srgbClr val="00B050"/>
                </a:solidFill>
              </a:rPr>
              <a:t>UNCLASSIFIED</a:t>
            </a:r>
            <a:endParaRPr lang="en-US" b="1" dirty="0">
              <a:solidFill>
                <a:srgbClr val="00B050"/>
              </a:solidFill>
            </a:endParaRPr>
          </a:p>
        </p:txBody>
      </p:sp>
    </p:spTree>
    <p:extLst>
      <p:ext uri="{BB962C8B-B14F-4D97-AF65-F5344CB8AC3E}">
        <p14:creationId xmlns:p14="http://schemas.microsoft.com/office/powerpoint/2010/main" val="340383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Endianness</a:t>
            </a:r>
          </a:p>
        </p:txBody>
      </p:sp>
      <p:sp>
        <p:nvSpPr>
          <p:cNvPr id="3" name="Content Placeholder 2"/>
          <p:cNvSpPr>
            <a:spLocks noGrp="1"/>
          </p:cNvSpPr>
          <p:nvPr>
            <p:ph idx="1"/>
          </p:nvPr>
        </p:nvSpPr>
        <p:spPr>
          <a:xfrm>
            <a:off x="554038" y="914400"/>
            <a:ext cx="8294687" cy="4725988"/>
          </a:xfrm>
        </p:spPr>
        <p:txBody>
          <a:bodyPr/>
          <a:lstStyle/>
          <a:p>
            <a:r>
              <a:rPr lang="en-US" dirty="0"/>
              <a:t>Big Endian – Stores the most significant byte at lower memory addresses</a:t>
            </a:r>
          </a:p>
          <a:p>
            <a:r>
              <a:rPr lang="en-US" dirty="0"/>
              <a:t>Little Endian – Stores the least significant byte at lower memory addresses</a:t>
            </a:r>
          </a:p>
          <a:p>
            <a:endParaRPr lang="en-US" dirty="0"/>
          </a:p>
        </p:txBody>
      </p:sp>
      <p:sp>
        <p:nvSpPr>
          <p:cNvPr id="5" name="Content Placeholder 2"/>
          <p:cNvSpPr txBox="1">
            <a:spLocks/>
          </p:cNvSpPr>
          <p:nvPr/>
        </p:nvSpPr>
        <p:spPr bwMode="auto">
          <a:xfrm>
            <a:off x="277615" y="2514600"/>
            <a:ext cx="8588771" cy="60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unsigned int </a:t>
            </a:r>
            <a:r>
              <a:rPr lang="en-US" sz="1600" dirty="0" err="1">
                <a:latin typeface="Courier New" panose="02070309020205020404" pitchFamily="49" charset="0"/>
                <a:cs typeface="Courier New" panose="02070309020205020404" pitchFamily="49" charset="0"/>
              </a:rPr>
              <a:t>fullInteger</a:t>
            </a:r>
            <a:r>
              <a:rPr lang="en-US" sz="1600" dirty="0">
                <a:latin typeface="Courier New" panose="02070309020205020404" pitchFamily="49" charset="0"/>
                <a:cs typeface="Courier New" panose="02070309020205020404" pitchFamily="49" charset="0"/>
              </a:rPr>
              <a:t> = 0xABCD1234;  // Decimal value 2882343476</a:t>
            </a:r>
          </a:p>
          <a:p>
            <a:pPr marL="0" indent="0">
              <a:buNone/>
            </a:pPr>
            <a:r>
              <a:rPr lang="en-US" sz="1600" dirty="0">
                <a:latin typeface="Courier New" panose="02070309020205020404" pitchFamily="49" charset="0"/>
                <a:cs typeface="Courier New" panose="02070309020205020404" pitchFamily="49" charset="0"/>
              </a:rPr>
              <a:t>unsigned int </a:t>
            </a:r>
            <a:r>
              <a:rPr lang="en-US" sz="1600" dirty="0" err="1">
                <a:latin typeface="Courier New" panose="02070309020205020404" pitchFamily="49" charset="0"/>
                <a:cs typeface="Courier New" panose="02070309020205020404" pitchFamily="49" charset="0"/>
              </a:rPr>
              <a:t>anotherInteger</a:t>
            </a:r>
            <a:r>
              <a:rPr lang="en-US" sz="1600" dirty="0">
                <a:latin typeface="Courier New" panose="02070309020205020404" pitchFamily="49" charset="0"/>
                <a:cs typeface="Courier New" panose="02070309020205020404" pitchFamily="49" charset="0"/>
              </a:rPr>
              <a:t> = 0x56789;  // Decimal value 354185</a:t>
            </a:r>
          </a:p>
          <a:p>
            <a:pPr marL="0" indent="0">
              <a:buNone/>
            </a:pPr>
            <a:endParaRPr lang="en-US" sz="1600" dirty="0">
              <a:latin typeface="Courier New" panose="02070309020205020404" pitchFamily="49" charset="0"/>
              <a:cs typeface="Courier New" panose="02070309020205020404" pitchFamily="49"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1085248300"/>
              </p:ext>
            </p:extLst>
          </p:nvPr>
        </p:nvGraphicFramePr>
        <p:xfrm>
          <a:off x="302121" y="3200400"/>
          <a:ext cx="8539758" cy="3337560"/>
        </p:xfrm>
        <a:graphic>
          <a:graphicData uri="http://schemas.openxmlformats.org/drawingml/2006/table">
            <a:tbl>
              <a:tblPr firstRow="1" bandRow="1">
                <a:tableStyleId>{5C22544A-7EE6-4342-B048-85BDC9FD1C3A}</a:tableStyleId>
              </a:tblPr>
              <a:tblGrid>
                <a:gridCol w="2846586">
                  <a:extLst>
                    <a:ext uri="{9D8B030D-6E8A-4147-A177-3AD203B41FA5}">
                      <a16:colId xmlns:a16="http://schemas.microsoft.com/office/drawing/2014/main" val="20000"/>
                    </a:ext>
                  </a:extLst>
                </a:gridCol>
                <a:gridCol w="2846586">
                  <a:extLst>
                    <a:ext uri="{9D8B030D-6E8A-4147-A177-3AD203B41FA5}">
                      <a16:colId xmlns:a16="http://schemas.microsoft.com/office/drawing/2014/main" val="20001"/>
                    </a:ext>
                  </a:extLst>
                </a:gridCol>
                <a:gridCol w="2846586">
                  <a:extLst>
                    <a:ext uri="{9D8B030D-6E8A-4147-A177-3AD203B41FA5}">
                      <a16:colId xmlns:a16="http://schemas.microsoft.com/office/drawing/2014/main" val="20002"/>
                    </a:ext>
                  </a:extLst>
                </a:gridCol>
              </a:tblGrid>
              <a:tr h="370840">
                <a:tc>
                  <a:txBody>
                    <a:bodyPr/>
                    <a:lstStyle/>
                    <a:p>
                      <a:pPr algn="ctr"/>
                      <a:r>
                        <a:rPr lang="en-US" dirty="0"/>
                        <a:t>Address</a:t>
                      </a:r>
                    </a:p>
                  </a:txBody>
                  <a:tcPr/>
                </a:tc>
                <a:tc>
                  <a:txBody>
                    <a:bodyPr/>
                    <a:lstStyle/>
                    <a:p>
                      <a:pPr algn="ctr"/>
                      <a:r>
                        <a:rPr lang="en-US" dirty="0"/>
                        <a:t>Big Endian</a:t>
                      </a:r>
                    </a:p>
                  </a:txBody>
                  <a:tcPr/>
                </a:tc>
                <a:tc>
                  <a:txBody>
                    <a:bodyPr/>
                    <a:lstStyle/>
                    <a:p>
                      <a:pPr algn="ctr"/>
                      <a:r>
                        <a:rPr lang="en-US" dirty="0"/>
                        <a:t>Little Endian</a:t>
                      </a:r>
                    </a:p>
                  </a:txBody>
                  <a:tcPr/>
                </a:tc>
                <a:extLst>
                  <a:ext uri="{0D108BD9-81ED-4DB2-BD59-A6C34878D82A}">
                    <a16:rowId xmlns:a16="http://schemas.microsoft.com/office/drawing/2014/main" val="10000"/>
                  </a:ext>
                </a:extLst>
              </a:tr>
              <a:tr h="370840">
                <a:tc>
                  <a:txBody>
                    <a:bodyPr/>
                    <a:lstStyle/>
                    <a:p>
                      <a:pPr algn="ctr"/>
                      <a:r>
                        <a:rPr lang="en-US" b="1" dirty="0">
                          <a:latin typeface="Courier New" panose="02070309020205020404" pitchFamily="49" charset="0"/>
                          <a:cs typeface="Courier New" panose="02070309020205020404" pitchFamily="49" charset="0"/>
                        </a:rPr>
                        <a:t>0x90318688</a:t>
                      </a:r>
                    </a:p>
                  </a:txBody>
                  <a:tcPr anchor="ctr"/>
                </a:tc>
                <a:tc>
                  <a:txBody>
                    <a:bodyPr/>
                    <a:lstStyle/>
                    <a:p>
                      <a:pPr algn="ctr"/>
                      <a:r>
                        <a:rPr lang="en-US" b="1" dirty="0">
                          <a:latin typeface="Courier New" panose="02070309020205020404" pitchFamily="49" charset="0"/>
                          <a:cs typeface="Courier New" panose="02070309020205020404" pitchFamily="49" charset="0"/>
                        </a:rPr>
                        <a:t>ab</a:t>
                      </a:r>
                    </a:p>
                  </a:txBody>
                  <a:tcPr anchor="ctr"/>
                </a:tc>
                <a:tc>
                  <a:txBody>
                    <a:bodyPr/>
                    <a:lstStyle/>
                    <a:p>
                      <a:pPr algn="ctr"/>
                      <a:r>
                        <a:rPr lang="en-US" b="1" dirty="0">
                          <a:latin typeface="Courier New" panose="02070309020205020404" pitchFamily="49" charset="0"/>
                          <a:cs typeface="Courier New" panose="02070309020205020404" pitchFamily="49" charset="0"/>
                        </a:rPr>
                        <a:t>34</a:t>
                      </a:r>
                    </a:p>
                  </a:txBody>
                  <a:tcPr anchor="ct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0x90318689</a:t>
                      </a:r>
                    </a:p>
                  </a:txBody>
                  <a:tcPr anchor="ctr"/>
                </a:tc>
                <a:tc>
                  <a:txBody>
                    <a:bodyPr/>
                    <a:lstStyle/>
                    <a:p>
                      <a:pPr algn="ctr"/>
                      <a:r>
                        <a:rPr lang="en-US" b="1" dirty="0">
                          <a:latin typeface="Courier New" panose="02070309020205020404" pitchFamily="49" charset="0"/>
                          <a:cs typeface="Courier New" panose="02070309020205020404" pitchFamily="49" charset="0"/>
                        </a:rPr>
                        <a:t>cd</a:t>
                      </a:r>
                    </a:p>
                  </a:txBody>
                  <a:tcPr anchor="ctr"/>
                </a:tc>
                <a:tc>
                  <a:txBody>
                    <a:bodyPr/>
                    <a:lstStyle/>
                    <a:p>
                      <a:pPr algn="ctr"/>
                      <a:r>
                        <a:rPr lang="en-US" b="1" dirty="0">
                          <a:latin typeface="Courier New" panose="02070309020205020404" pitchFamily="49" charset="0"/>
                          <a:cs typeface="Courier New" panose="02070309020205020404" pitchFamily="49" charset="0"/>
                        </a:rPr>
                        <a:t>12</a:t>
                      </a:r>
                    </a:p>
                  </a:txBody>
                  <a:tcPr anchor="ct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0x9031868A</a:t>
                      </a:r>
                    </a:p>
                  </a:txBody>
                  <a:tcPr anchor="ctr"/>
                </a:tc>
                <a:tc>
                  <a:txBody>
                    <a:bodyPr/>
                    <a:lstStyle/>
                    <a:p>
                      <a:pPr algn="ctr"/>
                      <a:r>
                        <a:rPr lang="en-US" b="1" dirty="0">
                          <a:latin typeface="Courier New" panose="02070309020205020404" pitchFamily="49" charset="0"/>
                          <a:cs typeface="Courier New" panose="02070309020205020404" pitchFamily="49" charset="0"/>
                        </a:rPr>
                        <a:t>12</a:t>
                      </a:r>
                    </a:p>
                  </a:txBody>
                  <a:tcPr anchor="ctr"/>
                </a:tc>
                <a:tc>
                  <a:txBody>
                    <a:bodyPr/>
                    <a:lstStyle/>
                    <a:p>
                      <a:pPr algn="ctr"/>
                      <a:r>
                        <a:rPr lang="en-US" b="1" dirty="0">
                          <a:latin typeface="Courier New" panose="02070309020205020404" pitchFamily="49" charset="0"/>
                          <a:cs typeface="Courier New" panose="02070309020205020404" pitchFamily="49" charset="0"/>
                        </a:rPr>
                        <a:t>cd</a:t>
                      </a:r>
                    </a:p>
                  </a:txBody>
                  <a:tcPr anchor="ct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0x9031868B</a:t>
                      </a:r>
                    </a:p>
                  </a:txBody>
                  <a:tcPr anchor="ctr"/>
                </a:tc>
                <a:tc>
                  <a:txBody>
                    <a:bodyPr/>
                    <a:lstStyle/>
                    <a:p>
                      <a:pPr algn="ctr"/>
                      <a:r>
                        <a:rPr lang="en-US" b="1" dirty="0">
                          <a:latin typeface="Courier New" panose="02070309020205020404" pitchFamily="49" charset="0"/>
                          <a:cs typeface="Courier New" panose="02070309020205020404" pitchFamily="49" charset="0"/>
                        </a:rPr>
                        <a:t>34</a:t>
                      </a:r>
                    </a:p>
                  </a:txBody>
                  <a:tcPr anchor="ctr"/>
                </a:tc>
                <a:tc>
                  <a:txBody>
                    <a:bodyPr/>
                    <a:lstStyle/>
                    <a:p>
                      <a:pPr algn="ctr"/>
                      <a:r>
                        <a:rPr lang="en-US" b="1" dirty="0">
                          <a:latin typeface="Courier New" panose="02070309020205020404" pitchFamily="49" charset="0"/>
                          <a:cs typeface="Courier New" panose="02070309020205020404" pitchFamily="49" charset="0"/>
                        </a:rPr>
                        <a:t>ab</a:t>
                      </a:r>
                    </a:p>
                  </a:txBody>
                  <a:tcPr anchor="ct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0x9031868C</a:t>
                      </a:r>
                    </a:p>
                  </a:txBody>
                  <a:tcPr anchor="ctr"/>
                </a:tc>
                <a:tc>
                  <a:txBody>
                    <a:bodyPr/>
                    <a:lstStyle/>
                    <a:p>
                      <a:pPr algn="ctr"/>
                      <a:r>
                        <a:rPr lang="en-US" b="1" dirty="0">
                          <a:latin typeface="Courier New" panose="02070309020205020404" pitchFamily="49" charset="0"/>
                          <a:cs typeface="Courier New" panose="02070309020205020404" pitchFamily="49" charset="0"/>
                        </a:rPr>
                        <a:t>00</a:t>
                      </a:r>
                    </a:p>
                  </a:txBody>
                  <a:tcPr anchor="ctr"/>
                </a:tc>
                <a:tc>
                  <a:txBody>
                    <a:bodyPr/>
                    <a:lstStyle/>
                    <a:p>
                      <a:pPr algn="ctr"/>
                      <a:r>
                        <a:rPr lang="en-US" b="1" dirty="0">
                          <a:latin typeface="Courier New" panose="02070309020205020404" pitchFamily="49" charset="0"/>
                          <a:cs typeface="Courier New" panose="02070309020205020404" pitchFamily="49" charset="0"/>
                        </a:rPr>
                        <a:t>89</a:t>
                      </a:r>
                    </a:p>
                  </a:txBody>
                  <a:tcPr anchor="ct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0x9031868D</a:t>
                      </a:r>
                    </a:p>
                  </a:txBody>
                  <a:tcPr anchor="ctr"/>
                </a:tc>
                <a:tc>
                  <a:txBody>
                    <a:bodyPr/>
                    <a:lstStyle/>
                    <a:p>
                      <a:pPr algn="ctr"/>
                      <a:r>
                        <a:rPr lang="en-US" b="1" dirty="0">
                          <a:latin typeface="Courier New" panose="02070309020205020404" pitchFamily="49" charset="0"/>
                          <a:cs typeface="Courier New" panose="02070309020205020404" pitchFamily="49" charset="0"/>
                        </a:rPr>
                        <a:t>05</a:t>
                      </a:r>
                    </a:p>
                  </a:txBody>
                  <a:tcPr anchor="ctr"/>
                </a:tc>
                <a:tc>
                  <a:txBody>
                    <a:bodyPr/>
                    <a:lstStyle/>
                    <a:p>
                      <a:pPr algn="ctr"/>
                      <a:r>
                        <a:rPr lang="en-US" b="1" dirty="0">
                          <a:latin typeface="Courier New" panose="02070309020205020404" pitchFamily="49" charset="0"/>
                          <a:cs typeface="Courier New" panose="02070309020205020404" pitchFamily="49" charset="0"/>
                        </a:rPr>
                        <a:t>67</a:t>
                      </a:r>
                    </a:p>
                  </a:txBody>
                  <a:tcPr anchor="ct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0x9031868E</a:t>
                      </a:r>
                    </a:p>
                  </a:txBody>
                  <a:tcPr anchor="ctr"/>
                </a:tc>
                <a:tc>
                  <a:txBody>
                    <a:bodyPr/>
                    <a:lstStyle/>
                    <a:p>
                      <a:pPr algn="ctr"/>
                      <a:r>
                        <a:rPr lang="en-US" b="1" dirty="0">
                          <a:latin typeface="Courier New" panose="02070309020205020404" pitchFamily="49" charset="0"/>
                          <a:cs typeface="Courier New" panose="02070309020205020404" pitchFamily="49" charset="0"/>
                        </a:rPr>
                        <a:t>67</a:t>
                      </a:r>
                    </a:p>
                  </a:txBody>
                  <a:tcPr anchor="ctr"/>
                </a:tc>
                <a:tc>
                  <a:txBody>
                    <a:bodyPr/>
                    <a:lstStyle/>
                    <a:p>
                      <a:pPr algn="ctr"/>
                      <a:r>
                        <a:rPr lang="en-US" b="1" dirty="0">
                          <a:latin typeface="Courier New" panose="02070309020205020404" pitchFamily="49" charset="0"/>
                          <a:cs typeface="Courier New" panose="02070309020205020404" pitchFamily="49" charset="0"/>
                        </a:rPr>
                        <a:t>05</a:t>
                      </a:r>
                    </a:p>
                  </a:txBody>
                  <a:tcPr anchor="ct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0x9031868F</a:t>
                      </a:r>
                    </a:p>
                  </a:txBody>
                  <a:tcPr anchor="ctr"/>
                </a:tc>
                <a:tc>
                  <a:txBody>
                    <a:bodyPr/>
                    <a:lstStyle/>
                    <a:p>
                      <a:pPr algn="ctr"/>
                      <a:r>
                        <a:rPr lang="en-US" b="1" dirty="0">
                          <a:latin typeface="Courier New" panose="02070309020205020404" pitchFamily="49" charset="0"/>
                          <a:cs typeface="Courier New" panose="02070309020205020404" pitchFamily="49" charset="0"/>
                        </a:rPr>
                        <a:t>89</a:t>
                      </a:r>
                    </a:p>
                  </a:txBody>
                  <a:tcPr anchor="ctr"/>
                </a:tc>
                <a:tc>
                  <a:txBody>
                    <a:bodyPr/>
                    <a:lstStyle/>
                    <a:p>
                      <a:pPr algn="ctr"/>
                      <a:r>
                        <a:rPr lang="en-US" b="1" dirty="0">
                          <a:latin typeface="Courier New" panose="02070309020205020404" pitchFamily="49" charset="0"/>
                          <a:cs typeface="Courier New" panose="02070309020205020404" pitchFamily="49" charset="0"/>
                        </a:rPr>
                        <a:t>00</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379688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04 00 00 00</a:t>
              </a:r>
            </a:p>
            <a:p>
              <a:r>
                <a:rPr lang="en-US" sz="1600" b="1" dirty="0">
                  <a:latin typeface="Courier New" panose="02070309020205020404" pitchFamily="49" charset="0"/>
                  <a:cs typeface="Courier New" panose="02070309020205020404" pitchFamily="49" charset="0"/>
                </a:rPr>
                <a:t>0x00346B18 05 00 00 00</a:t>
              </a:r>
            </a:p>
            <a:p>
              <a:r>
                <a:rPr lang="en-US" sz="1600" b="1" dirty="0">
                  <a:latin typeface="Courier New" panose="02070309020205020404" pitchFamily="49" charset="0"/>
                  <a:cs typeface="Courier New" panose="02070309020205020404" pitchFamily="49" charset="0"/>
                </a:rPr>
                <a:t>0x00346B1C 06 00 00 00</a:t>
              </a:r>
            </a:p>
            <a:p>
              <a:r>
                <a:rPr lang="en-US" sz="1600" b="1" dirty="0">
                  <a:latin typeface="Courier New" panose="02070309020205020404" pitchFamily="49" charset="0"/>
                  <a:cs typeface="Courier New" panose="02070309020205020404" pitchFamily="49" charset="0"/>
                </a:rPr>
                <a:t>0x00346B20 07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0x00346B24 08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[1][1]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[1][2]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[1][3]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[2][0]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row   == 2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0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8 </a:t>
            </a:r>
          </a:p>
        </p:txBody>
      </p:sp>
    </p:spTree>
    <p:extLst>
      <p:ext uri="{BB962C8B-B14F-4D97-AF65-F5344CB8AC3E}">
        <p14:creationId xmlns:p14="http://schemas.microsoft.com/office/powerpoint/2010/main" val="235912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04 00 00 00</a:t>
              </a:r>
            </a:p>
            <a:p>
              <a:r>
                <a:rPr lang="en-US" sz="1600" b="1" dirty="0">
                  <a:latin typeface="Courier New" panose="02070309020205020404" pitchFamily="49" charset="0"/>
                  <a:cs typeface="Courier New" panose="02070309020205020404" pitchFamily="49" charset="0"/>
                </a:rPr>
                <a:t>0x00346B18 05 00 00 00</a:t>
              </a:r>
            </a:p>
            <a:p>
              <a:r>
                <a:rPr lang="en-US" sz="1600" b="1" dirty="0">
                  <a:latin typeface="Courier New" panose="02070309020205020404" pitchFamily="49" charset="0"/>
                  <a:cs typeface="Courier New" panose="02070309020205020404" pitchFamily="49" charset="0"/>
                </a:rPr>
                <a:t>0x00346B1C 06 00 00 00</a:t>
              </a:r>
            </a:p>
            <a:p>
              <a:r>
                <a:rPr lang="en-US" sz="1600" b="1" dirty="0">
                  <a:latin typeface="Courier New" panose="02070309020205020404" pitchFamily="49" charset="0"/>
                  <a:cs typeface="Courier New" panose="02070309020205020404" pitchFamily="49" charset="0"/>
                </a:rPr>
                <a:t>0x00346B20 07 00 00 00</a:t>
              </a:r>
            </a:p>
            <a:p>
              <a:r>
                <a:rPr lang="en-US" sz="1600" b="1" dirty="0">
                  <a:latin typeface="Courier New" panose="02070309020205020404" pitchFamily="49" charset="0"/>
                  <a:cs typeface="Courier New" panose="02070309020205020404" pitchFamily="49" charset="0"/>
                </a:rPr>
                <a:t>0x00346B24 08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0x00346B28 09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[1][1]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[1][2]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[2][0]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[2][1]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2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1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9 </a:t>
            </a:r>
          </a:p>
        </p:txBody>
      </p:sp>
    </p:spTree>
    <p:extLst>
      <p:ext uri="{BB962C8B-B14F-4D97-AF65-F5344CB8AC3E}">
        <p14:creationId xmlns:p14="http://schemas.microsoft.com/office/powerpoint/2010/main" val="15103007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04 00 00 00</a:t>
              </a:r>
            </a:p>
            <a:p>
              <a:r>
                <a:rPr lang="en-US" sz="1600" b="1" dirty="0">
                  <a:latin typeface="Courier New" panose="02070309020205020404" pitchFamily="49" charset="0"/>
                  <a:cs typeface="Courier New" panose="02070309020205020404" pitchFamily="49" charset="0"/>
                </a:rPr>
                <a:t>0x00346B18 05 00 00 00</a:t>
              </a:r>
            </a:p>
            <a:p>
              <a:r>
                <a:rPr lang="en-US" sz="1600" b="1" dirty="0">
                  <a:latin typeface="Courier New" panose="02070309020205020404" pitchFamily="49" charset="0"/>
                  <a:cs typeface="Courier New" panose="02070309020205020404" pitchFamily="49" charset="0"/>
                </a:rPr>
                <a:t>0x00346B1C 06 00 00 00</a:t>
              </a:r>
            </a:p>
            <a:p>
              <a:r>
                <a:rPr lang="en-US" sz="1600" b="1" dirty="0">
                  <a:latin typeface="Courier New" panose="02070309020205020404" pitchFamily="49" charset="0"/>
                  <a:cs typeface="Courier New" panose="02070309020205020404" pitchFamily="49" charset="0"/>
                </a:rPr>
                <a:t>0x00346B20 07 00 00 00</a:t>
              </a:r>
            </a:p>
            <a:p>
              <a:r>
                <a:rPr lang="en-US" sz="1600" b="1" dirty="0">
                  <a:latin typeface="Courier New" panose="02070309020205020404" pitchFamily="49" charset="0"/>
                  <a:cs typeface="Courier New" panose="02070309020205020404" pitchFamily="49" charset="0"/>
                </a:rPr>
                <a:t>0x00346B24 08 00 00 00</a:t>
              </a:r>
            </a:p>
            <a:p>
              <a:r>
                <a:rPr lang="en-US" sz="1600" b="1" dirty="0">
                  <a:latin typeface="Courier New" panose="02070309020205020404" pitchFamily="49" charset="0"/>
                  <a:cs typeface="Courier New" panose="02070309020205020404" pitchFamily="49" charset="0"/>
                </a:rPr>
                <a:t>0x00346B28 09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0x00346B2C 0a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[1][1]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[1][2]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[2][0]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[2][1]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[2][2]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2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2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==10 </a:t>
            </a:r>
          </a:p>
        </p:txBody>
      </p:sp>
    </p:spTree>
    <p:extLst>
      <p:ext uri="{BB962C8B-B14F-4D97-AF65-F5344CB8AC3E}">
        <p14:creationId xmlns:p14="http://schemas.microsoft.com/office/powerpoint/2010/main" val="2898334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04 00 00 00</a:t>
              </a:r>
            </a:p>
            <a:p>
              <a:r>
                <a:rPr lang="en-US" sz="1600" b="1" dirty="0">
                  <a:latin typeface="Courier New" panose="02070309020205020404" pitchFamily="49" charset="0"/>
                  <a:cs typeface="Courier New" panose="02070309020205020404" pitchFamily="49" charset="0"/>
                </a:rPr>
                <a:t>0x00346B18 05 00 00 00</a:t>
              </a:r>
            </a:p>
            <a:p>
              <a:r>
                <a:rPr lang="en-US" sz="1600" b="1" dirty="0">
                  <a:latin typeface="Courier New" panose="02070309020205020404" pitchFamily="49" charset="0"/>
                  <a:cs typeface="Courier New" panose="02070309020205020404" pitchFamily="49" charset="0"/>
                </a:rPr>
                <a:t>0x00346B1C 06 00 00 00</a:t>
              </a:r>
            </a:p>
            <a:p>
              <a:r>
                <a:rPr lang="en-US" sz="1600" b="1" dirty="0">
                  <a:latin typeface="Courier New" panose="02070309020205020404" pitchFamily="49" charset="0"/>
                  <a:cs typeface="Courier New" panose="02070309020205020404" pitchFamily="49" charset="0"/>
                </a:rPr>
                <a:t>0x00346B20 07 00 00 00</a:t>
              </a:r>
            </a:p>
            <a:p>
              <a:r>
                <a:rPr lang="en-US" sz="1600" b="1" dirty="0">
                  <a:latin typeface="Courier New" panose="02070309020205020404" pitchFamily="49" charset="0"/>
                  <a:cs typeface="Courier New" panose="02070309020205020404" pitchFamily="49" charset="0"/>
                </a:rPr>
                <a:t>0x00346B24 08 00 00 00</a:t>
              </a:r>
            </a:p>
            <a:p>
              <a:r>
                <a:rPr lang="en-US" sz="1600" b="1" dirty="0">
                  <a:latin typeface="Courier New" panose="02070309020205020404" pitchFamily="49" charset="0"/>
                  <a:cs typeface="Courier New" panose="02070309020205020404" pitchFamily="49" charset="0"/>
                </a:rPr>
                <a:t>0x00346B28 09 00 00 00</a:t>
              </a:r>
            </a:p>
            <a:p>
              <a:r>
                <a:rPr lang="en-US" sz="1600" b="1" dirty="0">
                  <a:latin typeface="Courier New" panose="02070309020205020404" pitchFamily="49" charset="0"/>
                  <a:cs typeface="Courier New" panose="02070309020205020404" pitchFamily="49" charset="0"/>
                </a:rPr>
                <a:t>0x00346B2C 0a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0x00346B30 0b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[1][1]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[1][2]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[2][0]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[2][1]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[2][2]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[2][3]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2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3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==11 </a:t>
            </a:r>
          </a:p>
        </p:txBody>
      </p:sp>
    </p:spTree>
    <p:extLst>
      <p:ext uri="{BB962C8B-B14F-4D97-AF65-F5344CB8AC3E}">
        <p14:creationId xmlns:p14="http://schemas.microsoft.com/office/powerpoint/2010/main" val="25673979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a:xfrm>
            <a:off x="554038" y="1293812"/>
            <a:ext cx="8294687" cy="4725988"/>
          </a:xfrm>
        </p:spPr>
        <p:txBody>
          <a:bodyPr/>
          <a:lstStyle/>
          <a:p>
            <a:r>
              <a:rPr lang="en-US" dirty="0"/>
              <a:t>Memory storage of arrays is still contiguous, regardless of the </a:t>
            </a:r>
            <a:r>
              <a:rPr lang="en-US" dirty="0">
                <a:solidFill>
                  <a:schemeClr val="accent2"/>
                </a:solidFill>
              </a:rPr>
              <a:t>dimension</a:t>
            </a:r>
          </a:p>
          <a:p>
            <a:r>
              <a:rPr lang="en-US" dirty="0"/>
              <a:t>The following code </a:t>
            </a:r>
            <a:r>
              <a:rPr lang="en-US" dirty="0" err="1"/>
              <a:t>zeroizes</a:t>
            </a:r>
            <a:r>
              <a:rPr lang="en-US" dirty="0"/>
              <a:t> and then fills a two-dimensional array of integers</a:t>
            </a:r>
          </a:p>
          <a:p>
            <a:endParaRPr lang="en-US" dirty="0"/>
          </a:p>
        </p:txBody>
      </p:sp>
      <p:sp>
        <p:nvSpPr>
          <p:cNvPr id="4" name="Content Placeholder 2"/>
          <p:cNvSpPr txBox="1">
            <a:spLocks/>
          </p:cNvSpPr>
          <p:nvPr/>
        </p:nvSpPr>
        <p:spPr bwMode="auto">
          <a:xfrm>
            <a:off x="277615" y="2895600"/>
            <a:ext cx="8588771" cy="3559174"/>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a:p>
            <a:pPr marL="0" indent="0">
              <a:buNone/>
            </a:pP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[3][4] = { 0 };</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row = 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col = 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value = 0; // Forgive this faux pas</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(row = 0; row &lt; 3; row++)</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for (col = 0; col &lt; 4; col++)</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a:p>
            <a:pPr marL="0" indent="0">
              <a:buNone/>
            </a:pPr>
            <a:r>
              <a:rPr lang="en-US" sz="1600" dirty="0">
                <a:latin typeface="Courier New" panose="02070309020205020404" pitchFamily="49" charset="0"/>
                <a:cs typeface="Courier New" panose="02070309020205020404" pitchFamily="49" charset="0"/>
              </a:rPr>
              <a:t>        value++;</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683786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a:xfrm>
            <a:off x="5791200" y="1143000"/>
            <a:ext cx="3057525" cy="4725988"/>
          </a:xfrm>
        </p:spPr>
        <p:txBody>
          <a:bodyPr/>
          <a:lstStyle/>
          <a:p>
            <a:pPr marL="0" indent="0" algn="ctr">
              <a:buNone/>
            </a:pPr>
            <a:r>
              <a:rPr lang="en-US" dirty="0">
                <a:effectLst>
                  <a:outerShdw blurRad="38100" dist="38100" dir="2700000" algn="tl">
                    <a:srgbClr val="000000">
                      <a:alpha val="43137"/>
                    </a:srgbClr>
                  </a:outerShdw>
                </a:effectLst>
              </a:rPr>
              <a:t>Multi-Dimensional Arrays</a:t>
            </a:r>
          </a:p>
          <a:p>
            <a:pPr marL="0" indent="0" algn="ctr">
              <a:buNone/>
            </a:pPr>
            <a:r>
              <a:rPr lang="en-US" dirty="0"/>
              <a:t>“You sunk my battleship!”</a:t>
            </a:r>
          </a:p>
          <a:p>
            <a:r>
              <a:rPr lang="en-US" sz="2000" dirty="0"/>
              <a:t>Expand on DL I.5.a-6 </a:t>
            </a:r>
          </a:p>
          <a:p>
            <a:r>
              <a:rPr lang="en-US" sz="2000" dirty="0"/>
              <a:t>Define pass-by-reference functions to replicate some aspect of the Hasbro game of Battleship</a:t>
            </a:r>
          </a:p>
          <a:p>
            <a:pPr marL="800100" lvl="1" indent="-342900">
              <a:buFont typeface="+mj-lt"/>
              <a:buAutoNum type="arabicPeriod"/>
            </a:pPr>
            <a:r>
              <a:rPr lang="en-US" sz="1800" dirty="0" err="1"/>
              <a:t>print_grid</a:t>
            </a:r>
            <a:r>
              <a:rPr lang="en-US" sz="1800" dirty="0"/>
              <a:t>()</a:t>
            </a:r>
          </a:p>
          <a:p>
            <a:pPr marL="800100" lvl="1" indent="-342900">
              <a:buFont typeface="+mj-lt"/>
              <a:buAutoNum type="arabicPeriod"/>
            </a:pPr>
            <a:r>
              <a:rPr lang="en-US" sz="1800" dirty="0" err="1"/>
              <a:t>place_ships</a:t>
            </a:r>
            <a:r>
              <a:rPr lang="en-US" sz="1800" dirty="0"/>
              <a:t>()</a:t>
            </a:r>
          </a:p>
          <a:p>
            <a:pPr marL="800100" lvl="1" indent="-342900">
              <a:buFont typeface="+mj-lt"/>
              <a:buAutoNum type="arabicPeriod"/>
            </a:pPr>
            <a:r>
              <a:rPr lang="en-US" sz="1800" dirty="0" err="1"/>
              <a:t>verify_empty</a:t>
            </a:r>
            <a:r>
              <a:rPr lang="en-US" sz="1800" dirty="0"/>
              <a:t>()</a:t>
            </a:r>
          </a:p>
          <a:p>
            <a:pPr marL="800100" lvl="1" indent="-342900">
              <a:buFont typeface="+mj-lt"/>
              <a:buAutoNum type="arabicPeriod"/>
            </a:pPr>
            <a:r>
              <a:rPr lang="en-US" sz="1800" dirty="0"/>
              <a:t>FIRE()</a:t>
            </a:r>
          </a:p>
          <a:p>
            <a:pPr marL="800100" lvl="1" indent="-342900">
              <a:buFont typeface="+mj-lt"/>
              <a:buAutoNum type="arabicPeriod"/>
            </a:pPr>
            <a:r>
              <a:rPr lang="en-US" sz="1800" dirty="0" err="1"/>
              <a:t>under_fire</a:t>
            </a:r>
            <a:r>
              <a:rPr lang="en-US" sz="1800" dirty="0"/>
              <a:t>()</a:t>
            </a:r>
          </a:p>
          <a:p>
            <a:pPr lvl="1"/>
            <a:endParaRPr lang="en-US" sz="1800" dirty="0"/>
          </a:p>
          <a:p>
            <a:pPr lvl="1"/>
            <a:endParaRPr lang="en-US" sz="18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9989" t="1220" r="18008" b="4222"/>
          <a:stretch/>
        </p:blipFill>
        <p:spPr>
          <a:xfrm>
            <a:off x="0" y="1097280"/>
            <a:ext cx="5669280" cy="5760720"/>
          </a:xfrm>
          <a:prstGeom prst="rect">
            <a:avLst/>
          </a:prstGeom>
        </p:spPr>
      </p:pic>
    </p:spTree>
    <p:extLst>
      <p:ext uri="{BB962C8B-B14F-4D97-AF65-F5344CB8AC3E}">
        <p14:creationId xmlns:p14="http://schemas.microsoft.com/office/powerpoint/2010/main" val="24335648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 I.5.a-6</a:t>
            </a:r>
          </a:p>
        </p:txBody>
      </p:sp>
      <p:sp>
        <p:nvSpPr>
          <p:cNvPr id="3" name="Content Placeholder 2"/>
          <p:cNvSpPr>
            <a:spLocks noGrp="1"/>
          </p:cNvSpPr>
          <p:nvPr>
            <p:ph idx="1"/>
          </p:nvPr>
        </p:nvSpPr>
        <p:spPr>
          <a:xfrm>
            <a:off x="554038" y="1293812"/>
            <a:ext cx="8294687" cy="4725988"/>
          </a:xfrm>
        </p:spPr>
        <p:txBody>
          <a:bodyPr/>
          <a:lstStyle/>
          <a:p>
            <a:pPr marL="0" indent="0" algn="ctr">
              <a:buNone/>
            </a:pPr>
            <a:r>
              <a:rPr lang="en-US" dirty="0">
                <a:effectLst>
                  <a:outerShdw blurRad="38100" dist="38100" dir="2700000" algn="tl">
                    <a:srgbClr val="000000">
                      <a:alpha val="43137"/>
                    </a:srgbClr>
                  </a:outerShdw>
                </a:effectLst>
              </a:rPr>
              <a:t>Multi-Dimensional Arrays</a:t>
            </a:r>
          </a:p>
          <a:p>
            <a:pPr marL="0" indent="0" algn="ctr">
              <a:buNone/>
            </a:pPr>
            <a:r>
              <a:rPr lang="en-US" dirty="0"/>
              <a:t>“Tic Tac Toe”</a:t>
            </a:r>
          </a:p>
          <a:p>
            <a:r>
              <a:rPr lang="en-US" sz="2000" dirty="0"/>
              <a:t>Replicate a tic tac toe grid using a two-dimensional char array of global scope</a:t>
            </a:r>
          </a:p>
          <a:p>
            <a:r>
              <a:rPr lang="en-US" sz="2000" dirty="0"/>
              <a:t>Define the following functions (next slide)</a:t>
            </a:r>
          </a:p>
          <a:p>
            <a:r>
              <a:rPr lang="en-US" sz="2000" dirty="0"/>
              <a:t>Loop through those functions taking input until:</a:t>
            </a:r>
          </a:p>
          <a:p>
            <a:pPr lvl="1"/>
            <a:r>
              <a:rPr lang="en-US" sz="1800" dirty="0"/>
              <a:t>Someone wins</a:t>
            </a:r>
          </a:p>
          <a:p>
            <a:pPr lvl="1"/>
            <a:r>
              <a:rPr lang="en-US" sz="1800" dirty="0"/>
              <a:t>There are no more selections</a:t>
            </a:r>
          </a:p>
          <a:p>
            <a:pPr lvl="1"/>
            <a:endParaRPr lang="en-US" sz="1800" dirty="0"/>
          </a:p>
          <a:p>
            <a:pPr lvl="1"/>
            <a:endParaRPr lang="en-US" sz="18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740" t="8395" r="7899" b="11597"/>
          <a:stretch/>
        </p:blipFill>
        <p:spPr>
          <a:xfrm rot="15875497">
            <a:off x="609600" y="4523731"/>
            <a:ext cx="1828800" cy="1828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01212">
            <a:off x="7017768" y="2714657"/>
            <a:ext cx="1828800" cy="1557867"/>
          </a:xfrm>
          <a:prstGeom prst="rect">
            <a:avLst/>
          </a:prstGeom>
        </p:spPr>
      </p:pic>
      <p:pic>
        <p:nvPicPr>
          <p:cNvPr id="6" name="Picture 5"/>
          <p:cNvPicPr>
            <a:picLocks noChangeAspect="1"/>
          </p:cNvPicPr>
          <p:nvPr/>
        </p:nvPicPr>
        <p:blipFill>
          <a:blip r:embed="rId5" cstate="print">
            <a:clrChange>
              <a:clrFrom>
                <a:srgbClr val="EEEEEE"/>
              </a:clrFrom>
              <a:clrTo>
                <a:srgbClr val="EEEEEE">
                  <a:alpha val="0"/>
                </a:srgbClr>
              </a:clrTo>
            </a:clrChange>
            <a:grayscl/>
            <a:extLst>
              <a:ext uri="{28A0092B-C50C-407E-A947-70E740481C1C}">
                <a14:useLocalDpi xmlns:a14="http://schemas.microsoft.com/office/drawing/2010/main" val="0"/>
              </a:ext>
            </a:extLst>
          </a:blip>
          <a:stretch>
            <a:fillRect/>
          </a:stretch>
        </p:blipFill>
        <p:spPr>
          <a:xfrm>
            <a:off x="6021923" y="4349552"/>
            <a:ext cx="2286000" cy="207961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650568">
            <a:off x="3540661" y="4494186"/>
            <a:ext cx="1828800" cy="1828800"/>
          </a:xfrm>
          <a:prstGeom prst="rect">
            <a:avLst/>
          </a:prstGeom>
        </p:spPr>
      </p:pic>
    </p:spTree>
    <p:extLst>
      <p:ext uri="{BB962C8B-B14F-4D97-AF65-F5344CB8AC3E}">
        <p14:creationId xmlns:p14="http://schemas.microsoft.com/office/powerpoint/2010/main" val="5592735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t>It is possible to define pointer variables to functions</a:t>
            </a:r>
          </a:p>
          <a:p>
            <a:r>
              <a:rPr lang="en-US" dirty="0"/>
              <a:t>These function pointer variables can be </a:t>
            </a:r>
          </a:p>
          <a:p>
            <a:pPr lvl="1"/>
            <a:r>
              <a:rPr lang="en-US" dirty="0"/>
              <a:t>…placed in arrays</a:t>
            </a:r>
          </a:p>
          <a:p>
            <a:pPr lvl="1"/>
            <a:r>
              <a:rPr lang="en-US" dirty="0"/>
              <a:t>…passed to other functions</a:t>
            </a:r>
          </a:p>
          <a:p>
            <a:pPr lvl="1"/>
            <a:r>
              <a:rPr lang="en-US" dirty="0"/>
              <a:t>…returned by functions</a:t>
            </a:r>
          </a:p>
          <a:p>
            <a:r>
              <a:rPr lang="en-US" dirty="0"/>
              <a:t>Much like other pointer variables, </a:t>
            </a:r>
            <a:r>
              <a:rPr lang="en-US" i="1" dirty="0"/>
              <a:t>function</a:t>
            </a:r>
            <a:r>
              <a:rPr lang="en-US" dirty="0"/>
              <a:t> pointer variables increase the modularity and flexibility of C</a:t>
            </a:r>
          </a:p>
        </p:txBody>
      </p:sp>
    </p:spTree>
    <p:extLst>
      <p:ext uri="{BB962C8B-B14F-4D97-AF65-F5344CB8AC3E}">
        <p14:creationId xmlns:p14="http://schemas.microsoft.com/office/powerpoint/2010/main" val="27091510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t>Use Cases</a:t>
            </a:r>
          </a:p>
          <a:p>
            <a:pPr lvl="1"/>
            <a:r>
              <a:rPr lang="en-US" dirty="0"/>
              <a:t>Function callbacks</a:t>
            </a:r>
          </a:p>
          <a:p>
            <a:pPr lvl="1"/>
            <a:r>
              <a:rPr lang="en-US" dirty="0"/>
              <a:t>Reference functions in a DLL</a:t>
            </a:r>
          </a:p>
          <a:p>
            <a:pPr lvl="1"/>
            <a:r>
              <a:rPr lang="en-US" dirty="0"/>
              <a:t>Object-Oriented C</a:t>
            </a:r>
          </a:p>
          <a:p>
            <a:pPr lvl="2"/>
            <a:r>
              <a:rPr lang="en-US" dirty="0"/>
              <a:t>(e.g., Linux device driver implementation)</a:t>
            </a:r>
          </a:p>
        </p:txBody>
      </p:sp>
    </p:spTree>
    <p:extLst>
      <p:ext uri="{BB962C8B-B14F-4D97-AF65-F5344CB8AC3E}">
        <p14:creationId xmlns:p14="http://schemas.microsoft.com/office/powerpoint/2010/main" val="26455128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t>Use Cases</a:t>
            </a:r>
          </a:p>
          <a:p>
            <a:pPr lvl="1"/>
            <a:r>
              <a:rPr lang="en-US" dirty="0"/>
              <a:t>Function callbacks</a:t>
            </a:r>
          </a:p>
          <a:p>
            <a:pPr lvl="2"/>
            <a:r>
              <a:rPr lang="en-US" dirty="0">
                <a:solidFill>
                  <a:schemeClr val="accent2"/>
                </a:solidFill>
              </a:rPr>
              <a:t>Function pointers can be passed as parameters during function calls</a:t>
            </a:r>
          </a:p>
          <a:p>
            <a:pPr lvl="2"/>
            <a:r>
              <a:rPr lang="en-US" dirty="0">
                <a:solidFill>
                  <a:schemeClr val="accent2"/>
                </a:solidFill>
              </a:rPr>
              <a:t>The called function will “callback” to the passed function pointer</a:t>
            </a:r>
          </a:p>
          <a:p>
            <a:pPr lvl="2"/>
            <a:r>
              <a:rPr lang="en-US" dirty="0">
                <a:solidFill>
                  <a:schemeClr val="accent2"/>
                </a:solidFill>
              </a:rPr>
              <a:t>Allows for modularity in chosen algorithms</a:t>
            </a:r>
          </a:p>
          <a:p>
            <a:pPr lvl="2"/>
            <a:r>
              <a:rPr lang="en-US" dirty="0">
                <a:solidFill>
                  <a:schemeClr val="accent2"/>
                </a:solidFill>
              </a:rPr>
              <a:t>A classic example is sorting</a:t>
            </a:r>
          </a:p>
          <a:p>
            <a:pPr lvl="1"/>
            <a:r>
              <a:rPr lang="en-US" dirty="0">
                <a:solidFill>
                  <a:schemeClr val="accent5"/>
                </a:solidFill>
              </a:rPr>
              <a:t>Reference functions in a DLL</a:t>
            </a:r>
          </a:p>
          <a:p>
            <a:pPr lvl="1"/>
            <a:r>
              <a:rPr lang="en-US" dirty="0">
                <a:solidFill>
                  <a:schemeClr val="accent5"/>
                </a:solidFill>
              </a:rPr>
              <a:t>Object-Oriented C</a:t>
            </a:r>
          </a:p>
        </p:txBody>
      </p:sp>
    </p:spTree>
    <p:extLst>
      <p:ext uri="{BB962C8B-B14F-4D97-AF65-F5344CB8AC3E}">
        <p14:creationId xmlns:p14="http://schemas.microsoft.com/office/powerpoint/2010/main" val="3339017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Endianness</a:t>
            </a:r>
          </a:p>
        </p:txBody>
      </p:sp>
      <p:sp>
        <p:nvSpPr>
          <p:cNvPr id="3" name="Content Placeholder 2"/>
          <p:cNvSpPr>
            <a:spLocks noGrp="1"/>
          </p:cNvSpPr>
          <p:nvPr>
            <p:ph idx="1"/>
          </p:nvPr>
        </p:nvSpPr>
        <p:spPr>
          <a:xfrm>
            <a:off x="554038" y="1217612"/>
            <a:ext cx="8294687" cy="4725988"/>
          </a:xfrm>
        </p:spPr>
        <p:txBody>
          <a:bodyPr/>
          <a:lstStyle/>
          <a:p>
            <a:r>
              <a:rPr lang="en-US" dirty="0"/>
              <a:t>Big Endian – Stores the most significant byte at lower memory addresses</a:t>
            </a:r>
          </a:p>
          <a:p>
            <a:r>
              <a:rPr lang="en-US" dirty="0"/>
              <a:t>Little Endian – Stores the least significant byte at lower memory addresses</a:t>
            </a:r>
          </a:p>
          <a:p>
            <a:endParaRPr lang="en-US" dirty="0"/>
          </a:p>
        </p:txBody>
      </p:sp>
      <p:sp>
        <p:nvSpPr>
          <p:cNvPr id="5" name="Content Placeholder 2"/>
          <p:cNvSpPr txBox="1">
            <a:spLocks/>
          </p:cNvSpPr>
          <p:nvPr/>
        </p:nvSpPr>
        <p:spPr bwMode="auto">
          <a:xfrm>
            <a:off x="277615" y="28194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exampleString</a:t>
            </a:r>
            <a:r>
              <a:rPr lang="en-US" sz="1600" dirty="0">
                <a:latin typeface="Courier New" panose="02070309020205020404" pitchFamily="49" charset="0"/>
                <a:cs typeface="Courier New" panose="02070309020205020404" pitchFamily="49" charset="0"/>
              </a:rPr>
              <a:t>[8] = { “90 COS!” };</a:t>
            </a:r>
          </a:p>
        </p:txBody>
      </p:sp>
      <p:graphicFrame>
        <p:nvGraphicFramePr>
          <p:cNvPr id="6" name="Content Placeholder 3"/>
          <p:cNvGraphicFramePr>
            <a:graphicFrameLocks/>
          </p:cNvGraphicFramePr>
          <p:nvPr>
            <p:extLst>
              <p:ext uri="{D42A27DB-BD31-4B8C-83A1-F6EECF244321}">
                <p14:modId xmlns:p14="http://schemas.microsoft.com/office/powerpoint/2010/main" val="733387300"/>
              </p:ext>
            </p:extLst>
          </p:nvPr>
        </p:nvGraphicFramePr>
        <p:xfrm>
          <a:off x="302121" y="3200400"/>
          <a:ext cx="8539758" cy="3337560"/>
        </p:xfrm>
        <a:graphic>
          <a:graphicData uri="http://schemas.openxmlformats.org/drawingml/2006/table">
            <a:tbl>
              <a:tblPr firstRow="1" bandRow="1">
                <a:tableStyleId>{5C22544A-7EE6-4342-B048-85BDC9FD1C3A}</a:tableStyleId>
              </a:tblPr>
              <a:tblGrid>
                <a:gridCol w="2846586">
                  <a:extLst>
                    <a:ext uri="{9D8B030D-6E8A-4147-A177-3AD203B41FA5}">
                      <a16:colId xmlns:a16="http://schemas.microsoft.com/office/drawing/2014/main" val="20000"/>
                    </a:ext>
                  </a:extLst>
                </a:gridCol>
                <a:gridCol w="2846586">
                  <a:extLst>
                    <a:ext uri="{9D8B030D-6E8A-4147-A177-3AD203B41FA5}">
                      <a16:colId xmlns:a16="http://schemas.microsoft.com/office/drawing/2014/main" val="20001"/>
                    </a:ext>
                  </a:extLst>
                </a:gridCol>
                <a:gridCol w="2846586">
                  <a:extLst>
                    <a:ext uri="{9D8B030D-6E8A-4147-A177-3AD203B41FA5}">
                      <a16:colId xmlns:a16="http://schemas.microsoft.com/office/drawing/2014/main" val="20002"/>
                    </a:ext>
                  </a:extLst>
                </a:gridCol>
              </a:tblGrid>
              <a:tr h="370840">
                <a:tc>
                  <a:txBody>
                    <a:bodyPr/>
                    <a:lstStyle/>
                    <a:p>
                      <a:pPr algn="ctr"/>
                      <a:r>
                        <a:rPr lang="en-US" dirty="0"/>
                        <a:t>Address</a:t>
                      </a:r>
                    </a:p>
                  </a:txBody>
                  <a:tcPr/>
                </a:tc>
                <a:tc>
                  <a:txBody>
                    <a:bodyPr/>
                    <a:lstStyle/>
                    <a:p>
                      <a:pPr algn="ctr"/>
                      <a:r>
                        <a:rPr lang="en-US" dirty="0"/>
                        <a:t>Big Endian</a:t>
                      </a:r>
                    </a:p>
                  </a:txBody>
                  <a:tcPr/>
                </a:tc>
                <a:tc>
                  <a:txBody>
                    <a:bodyPr/>
                    <a:lstStyle/>
                    <a:p>
                      <a:pPr algn="ctr"/>
                      <a:r>
                        <a:rPr lang="en-US" dirty="0"/>
                        <a:t>Little Endian</a:t>
                      </a:r>
                    </a:p>
                  </a:txBody>
                  <a:tcPr/>
                </a:tc>
                <a:extLst>
                  <a:ext uri="{0D108BD9-81ED-4DB2-BD59-A6C34878D82A}">
                    <a16:rowId xmlns:a16="http://schemas.microsoft.com/office/drawing/2014/main" val="10000"/>
                  </a:ext>
                </a:extLst>
              </a:tr>
              <a:tr h="370840">
                <a:tc>
                  <a:txBody>
                    <a:bodyPr/>
                    <a:lstStyle/>
                    <a:p>
                      <a:pPr algn="ctr"/>
                      <a:r>
                        <a:rPr lang="en-US" b="1" dirty="0">
                          <a:latin typeface="Courier New" panose="02070309020205020404" pitchFamily="49" charset="0"/>
                          <a:cs typeface="Courier New" panose="02070309020205020404" pitchFamily="49" charset="0"/>
                        </a:rPr>
                        <a:t>0x68831890</a:t>
                      </a:r>
                    </a:p>
                  </a:txBody>
                  <a:tcPr anchor="ctr"/>
                </a:tc>
                <a:tc>
                  <a:txBody>
                    <a:bodyPr/>
                    <a:lstStyle/>
                    <a:p>
                      <a:pPr algn="ctr"/>
                      <a:r>
                        <a:rPr lang="en-US" b="1" dirty="0">
                          <a:latin typeface="Courier New" panose="02070309020205020404" pitchFamily="49" charset="0"/>
                          <a:cs typeface="Courier New" panose="02070309020205020404" pitchFamily="49" charset="0"/>
                        </a:rPr>
                        <a:t>39</a:t>
                      </a:r>
                    </a:p>
                  </a:txBody>
                  <a:tcPr anchor="ctr"/>
                </a:tc>
                <a:tc>
                  <a:txBody>
                    <a:bodyPr/>
                    <a:lstStyle/>
                    <a:p>
                      <a:pPr algn="ctr"/>
                      <a:r>
                        <a:rPr lang="en-US" b="1" dirty="0">
                          <a:latin typeface="Courier New" panose="02070309020205020404" pitchFamily="49" charset="0"/>
                          <a:cs typeface="Courier New" panose="02070309020205020404" pitchFamily="49" charset="0"/>
                        </a:rPr>
                        <a:t>39</a:t>
                      </a:r>
                    </a:p>
                  </a:txBody>
                  <a:tcPr anchor="ct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0x68831891</a:t>
                      </a:r>
                    </a:p>
                  </a:txBody>
                  <a:tcPr anchor="ctr"/>
                </a:tc>
                <a:tc>
                  <a:txBody>
                    <a:bodyPr/>
                    <a:lstStyle/>
                    <a:p>
                      <a:pPr algn="ctr"/>
                      <a:r>
                        <a:rPr lang="en-US" b="1" dirty="0">
                          <a:latin typeface="Courier New" panose="02070309020205020404" pitchFamily="49" charset="0"/>
                          <a:cs typeface="Courier New" panose="02070309020205020404" pitchFamily="49" charset="0"/>
                        </a:rPr>
                        <a:t>30</a:t>
                      </a:r>
                    </a:p>
                  </a:txBody>
                  <a:tcPr anchor="ctr"/>
                </a:tc>
                <a:tc>
                  <a:txBody>
                    <a:bodyPr/>
                    <a:lstStyle/>
                    <a:p>
                      <a:pPr algn="ctr"/>
                      <a:r>
                        <a:rPr lang="en-US" b="1" dirty="0">
                          <a:latin typeface="Courier New" panose="02070309020205020404" pitchFamily="49" charset="0"/>
                          <a:cs typeface="Courier New" panose="02070309020205020404" pitchFamily="49" charset="0"/>
                        </a:rPr>
                        <a:t>30</a:t>
                      </a:r>
                    </a:p>
                  </a:txBody>
                  <a:tcPr anchor="ct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0x68831892</a:t>
                      </a:r>
                    </a:p>
                  </a:txBody>
                  <a:tcPr anchor="ctr"/>
                </a:tc>
                <a:tc>
                  <a:txBody>
                    <a:bodyPr/>
                    <a:lstStyle/>
                    <a:p>
                      <a:pPr algn="ctr"/>
                      <a:r>
                        <a:rPr lang="en-US" b="1" dirty="0">
                          <a:latin typeface="Courier New" panose="02070309020205020404" pitchFamily="49" charset="0"/>
                          <a:cs typeface="Courier New" panose="02070309020205020404" pitchFamily="49" charset="0"/>
                        </a:rPr>
                        <a:t>20</a:t>
                      </a:r>
                    </a:p>
                  </a:txBody>
                  <a:tcPr anchor="ctr"/>
                </a:tc>
                <a:tc>
                  <a:txBody>
                    <a:bodyPr/>
                    <a:lstStyle/>
                    <a:p>
                      <a:pPr algn="ctr"/>
                      <a:r>
                        <a:rPr lang="en-US" b="1" dirty="0">
                          <a:latin typeface="Courier New" panose="02070309020205020404" pitchFamily="49" charset="0"/>
                          <a:cs typeface="Courier New" panose="02070309020205020404" pitchFamily="49" charset="0"/>
                        </a:rPr>
                        <a:t>20</a:t>
                      </a:r>
                    </a:p>
                  </a:txBody>
                  <a:tcPr anchor="ct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0x68831893</a:t>
                      </a:r>
                    </a:p>
                  </a:txBody>
                  <a:tcPr anchor="ctr"/>
                </a:tc>
                <a:tc>
                  <a:txBody>
                    <a:bodyPr/>
                    <a:lstStyle/>
                    <a:p>
                      <a:pPr algn="ctr"/>
                      <a:r>
                        <a:rPr lang="en-US" b="1" dirty="0">
                          <a:latin typeface="Courier New" panose="02070309020205020404" pitchFamily="49" charset="0"/>
                          <a:cs typeface="Courier New" panose="02070309020205020404" pitchFamily="49" charset="0"/>
                        </a:rPr>
                        <a:t>43</a:t>
                      </a:r>
                    </a:p>
                  </a:txBody>
                  <a:tcPr anchor="ctr"/>
                </a:tc>
                <a:tc>
                  <a:txBody>
                    <a:bodyPr/>
                    <a:lstStyle/>
                    <a:p>
                      <a:pPr algn="ctr"/>
                      <a:r>
                        <a:rPr lang="en-US" b="1" dirty="0">
                          <a:latin typeface="Courier New" panose="02070309020205020404" pitchFamily="49" charset="0"/>
                          <a:cs typeface="Courier New" panose="02070309020205020404" pitchFamily="49" charset="0"/>
                        </a:rPr>
                        <a:t>43</a:t>
                      </a:r>
                    </a:p>
                  </a:txBody>
                  <a:tcPr anchor="ct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0x68831894</a:t>
                      </a:r>
                    </a:p>
                  </a:txBody>
                  <a:tcPr anchor="ctr"/>
                </a:tc>
                <a:tc>
                  <a:txBody>
                    <a:bodyPr/>
                    <a:lstStyle/>
                    <a:p>
                      <a:pPr algn="ctr"/>
                      <a:r>
                        <a:rPr lang="en-US" b="1" dirty="0">
                          <a:latin typeface="Courier New" panose="02070309020205020404" pitchFamily="49" charset="0"/>
                          <a:cs typeface="Courier New" panose="02070309020205020404" pitchFamily="49" charset="0"/>
                        </a:rPr>
                        <a:t>4f</a:t>
                      </a:r>
                    </a:p>
                  </a:txBody>
                  <a:tcPr anchor="ctr"/>
                </a:tc>
                <a:tc>
                  <a:txBody>
                    <a:bodyPr/>
                    <a:lstStyle/>
                    <a:p>
                      <a:pPr algn="ctr"/>
                      <a:r>
                        <a:rPr lang="en-US" b="1" dirty="0">
                          <a:latin typeface="Courier New" panose="02070309020205020404" pitchFamily="49" charset="0"/>
                          <a:cs typeface="Courier New" panose="02070309020205020404" pitchFamily="49" charset="0"/>
                        </a:rPr>
                        <a:t>4f</a:t>
                      </a:r>
                    </a:p>
                  </a:txBody>
                  <a:tcPr anchor="ct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0x68831895</a:t>
                      </a:r>
                    </a:p>
                  </a:txBody>
                  <a:tcPr anchor="ctr"/>
                </a:tc>
                <a:tc>
                  <a:txBody>
                    <a:bodyPr/>
                    <a:lstStyle/>
                    <a:p>
                      <a:pPr algn="ctr"/>
                      <a:r>
                        <a:rPr lang="en-US" b="1" dirty="0">
                          <a:latin typeface="Courier New" panose="02070309020205020404" pitchFamily="49" charset="0"/>
                          <a:cs typeface="Courier New" panose="02070309020205020404" pitchFamily="49" charset="0"/>
                        </a:rPr>
                        <a:t>53</a:t>
                      </a:r>
                    </a:p>
                  </a:txBody>
                  <a:tcPr anchor="ctr"/>
                </a:tc>
                <a:tc>
                  <a:txBody>
                    <a:bodyPr/>
                    <a:lstStyle/>
                    <a:p>
                      <a:pPr algn="ctr"/>
                      <a:r>
                        <a:rPr lang="en-US" b="1" dirty="0">
                          <a:latin typeface="Courier New" panose="02070309020205020404" pitchFamily="49" charset="0"/>
                          <a:cs typeface="Courier New" panose="02070309020205020404" pitchFamily="49" charset="0"/>
                        </a:rPr>
                        <a:t>53</a:t>
                      </a:r>
                    </a:p>
                  </a:txBody>
                  <a:tcPr anchor="ct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0x68831896</a:t>
                      </a:r>
                    </a:p>
                  </a:txBody>
                  <a:tcPr anchor="ctr"/>
                </a:tc>
                <a:tc>
                  <a:txBody>
                    <a:bodyPr/>
                    <a:lstStyle/>
                    <a:p>
                      <a:pPr algn="ctr"/>
                      <a:r>
                        <a:rPr lang="en-US" b="1" dirty="0">
                          <a:latin typeface="Courier New" panose="02070309020205020404" pitchFamily="49" charset="0"/>
                          <a:cs typeface="Courier New" panose="02070309020205020404" pitchFamily="49" charset="0"/>
                        </a:rPr>
                        <a:t>21</a:t>
                      </a:r>
                    </a:p>
                  </a:txBody>
                  <a:tcPr anchor="ctr"/>
                </a:tc>
                <a:tc>
                  <a:txBody>
                    <a:bodyPr/>
                    <a:lstStyle/>
                    <a:p>
                      <a:pPr algn="ctr"/>
                      <a:r>
                        <a:rPr lang="en-US" b="1" dirty="0">
                          <a:latin typeface="Courier New" panose="02070309020205020404" pitchFamily="49" charset="0"/>
                          <a:cs typeface="Courier New" panose="02070309020205020404" pitchFamily="49" charset="0"/>
                        </a:rPr>
                        <a:t>21</a:t>
                      </a:r>
                    </a:p>
                  </a:txBody>
                  <a:tcPr anchor="ct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0x68831897</a:t>
                      </a:r>
                    </a:p>
                  </a:txBody>
                  <a:tcPr anchor="ctr"/>
                </a:tc>
                <a:tc>
                  <a:txBody>
                    <a:bodyPr/>
                    <a:lstStyle/>
                    <a:p>
                      <a:pPr algn="ctr"/>
                      <a:r>
                        <a:rPr lang="en-US" b="1" dirty="0">
                          <a:latin typeface="Courier New" panose="02070309020205020404" pitchFamily="49" charset="0"/>
                          <a:cs typeface="Courier New" panose="02070309020205020404" pitchFamily="49" charset="0"/>
                        </a:rPr>
                        <a:t>00</a:t>
                      </a:r>
                    </a:p>
                  </a:txBody>
                  <a:tcPr anchor="ctr"/>
                </a:tc>
                <a:tc>
                  <a:txBody>
                    <a:bodyPr/>
                    <a:lstStyle/>
                    <a:p>
                      <a:pPr algn="ctr"/>
                      <a:r>
                        <a:rPr lang="en-US" b="1" dirty="0">
                          <a:latin typeface="Courier New" panose="02070309020205020404" pitchFamily="49" charset="0"/>
                          <a:cs typeface="Courier New" panose="02070309020205020404" pitchFamily="49" charset="0"/>
                        </a:rPr>
                        <a:t>00</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207833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t>Declare a function pointer</a:t>
            </a:r>
          </a:p>
          <a:p>
            <a:endParaRPr lang="en-US" dirty="0"/>
          </a:p>
          <a:p>
            <a:r>
              <a:rPr lang="en-US" dirty="0"/>
              <a:t>Example 1</a:t>
            </a:r>
          </a:p>
          <a:p>
            <a:pPr lvl="1"/>
            <a:r>
              <a:rPr lang="en-US" dirty="0"/>
              <a:t>Declare a function that adds two integers and returns the sum</a:t>
            </a:r>
          </a:p>
          <a:p>
            <a:pPr lvl="1"/>
            <a:r>
              <a:rPr lang="en-US" dirty="0"/>
              <a:t>Declare a function pointer to a function that: A. takes two integers as parameters and B. returns an </a:t>
            </a:r>
            <a:r>
              <a:rPr lang="en-US" dirty="0" err="1"/>
              <a:t>int</a:t>
            </a:r>
            <a:endParaRPr lang="en-US" dirty="0"/>
          </a:p>
          <a:p>
            <a:pPr lvl="1"/>
            <a:endParaRPr lang="en-US" dirty="0"/>
          </a:p>
          <a:p>
            <a:endParaRPr lang="en-US" dirty="0"/>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&lt;return type&gt; (* &lt;variable name&gt;) (&lt;parameters list)&gt;;</a:t>
            </a:r>
          </a:p>
        </p:txBody>
      </p:sp>
      <p:sp>
        <p:nvSpPr>
          <p:cNvPr id="5" name="Content Placeholder 2"/>
          <p:cNvSpPr txBox="1">
            <a:spLocks/>
          </p:cNvSpPr>
          <p:nvPr/>
        </p:nvSpPr>
        <p:spPr bwMode="auto">
          <a:xfrm>
            <a:off x="277615" y="4191000"/>
            <a:ext cx="8588771" cy="609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add(</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num1,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num2);		// Original function prototype</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addFun_ptr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y);	// Function pointer declaration</a:t>
            </a:r>
          </a:p>
        </p:txBody>
      </p:sp>
    </p:spTree>
    <p:extLst>
      <p:ext uri="{BB962C8B-B14F-4D97-AF65-F5344CB8AC3E}">
        <p14:creationId xmlns:p14="http://schemas.microsoft.com/office/powerpoint/2010/main" val="8811992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t>Declare a function pointer</a:t>
            </a:r>
          </a:p>
          <a:p>
            <a:endParaRPr lang="en-US" dirty="0"/>
          </a:p>
          <a:p>
            <a:r>
              <a:rPr lang="en-US" dirty="0"/>
              <a:t>Example 2</a:t>
            </a:r>
          </a:p>
          <a:p>
            <a:pPr lvl="1"/>
            <a:r>
              <a:rPr lang="en-US" dirty="0"/>
              <a:t>Declare a function that splits a string at position “n” and returns the pointer to the second string</a:t>
            </a:r>
          </a:p>
          <a:p>
            <a:pPr lvl="1"/>
            <a:r>
              <a:rPr lang="en-US" dirty="0"/>
              <a:t>Declare a function pointer to a function that: A. takes a char pointer and integer as parameters and B. returns char pointer</a:t>
            </a:r>
          </a:p>
          <a:p>
            <a:pPr lvl="1"/>
            <a:endParaRPr lang="en-US" dirty="0"/>
          </a:p>
          <a:p>
            <a:endParaRPr lang="en-US" dirty="0"/>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&lt;return type&gt; (* &lt;variable name&gt;) (&lt;parameters list)&gt;;</a:t>
            </a:r>
          </a:p>
        </p:txBody>
      </p:sp>
      <p:sp>
        <p:nvSpPr>
          <p:cNvPr id="5" name="Content Placeholder 2"/>
          <p:cNvSpPr txBox="1">
            <a:spLocks/>
          </p:cNvSpPr>
          <p:nvPr/>
        </p:nvSpPr>
        <p:spPr bwMode="auto">
          <a:xfrm>
            <a:off x="277615" y="4495800"/>
            <a:ext cx="8588771" cy="609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 split(char * </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	// Original function prototype</a:t>
            </a:r>
          </a:p>
          <a:p>
            <a:pPr marL="0" indent="0">
              <a:buNone/>
            </a:pPr>
            <a:r>
              <a:rPr lang="en-US" sz="1600" dirty="0">
                <a:latin typeface="Courier New" panose="02070309020205020404" pitchFamily="49" charset="0"/>
                <a:cs typeface="Courier New" panose="02070309020205020404" pitchFamily="49" charset="0"/>
              </a:rPr>
              <a:t>char * (* </a:t>
            </a:r>
            <a:r>
              <a:rPr lang="en-US" sz="1600" dirty="0" err="1">
                <a:latin typeface="Courier New" panose="02070309020205020404" pitchFamily="49" charset="0"/>
                <a:cs typeface="Courier New" panose="02070309020205020404" pitchFamily="49" charset="0"/>
              </a:rPr>
              <a:t>splitFun_ptr</a:t>
            </a:r>
            <a:r>
              <a:rPr lang="en-US" sz="1600" dirty="0">
                <a:latin typeface="Courier New" panose="02070309020205020404" pitchFamily="49" charset="0"/>
                <a:cs typeface="Courier New" panose="02070309020205020404" pitchFamily="49" charset="0"/>
              </a:rPr>
              <a:t>)(char * word,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 Function pointer </a:t>
            </a:r>
            <a:r>
              <a:rPr lang="en-US" sz="1600" dirty="0" err="1">
                <a:latin typeface="Courier New" panose="02070309020205020404" pitchFamily="49" charset="0"/>
                <a:cs typeface="Courier New" panose="02070309020205020404" pitchFamily="49" charset="0"/>
              </a:rPr>
              <a:t>var</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58382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t>Declare a function pointer</a:t>
            </a:r>
          </a:p>
          <a:p>
            <a:endParaRPr lang="en-US" dirty="0"/>
          </a:p>
          <a:p>
            <a:r>
              <a:rPr lang="en-US" dirty="0"/>
              <a:t>Example 3</a:t>
            </a:r>
          </a:p>
          <a:p>
            <a:pPr lvl="1"/>
            <a:r>
              <a:rPr lang="en-US" dirty="0"/>
              <a:t>Declare a function that swaps the contents of two integer pointers and returns an integer</a:t>
            </a:r>
          </a:p>
          <a:p>
            <a:pPr lvl="1"/>
            <a:r>
              <a:rPr lang="en-US" dirty="0"/>
              <a:t>Declare a function pointer to a function that: A. takes two integer pointers as parameters and B. returns an integer</a:t>
            </a:r>
          </a:p>
          <a:p>
            <a:pPr lvl="1"/>
            <a:endParaRPr lang="en-US" dirty="0"/>
          </a:p>
          <a:p>
            <a:endParaRPr lang="en-US" dirty="0"/>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&lt;return type&gt; (* &lt;variable name&gt;) (&lt;parameters list)&gt;;</a:t>
            </a:r>
          </a:p>
        </p:txBody>
      </p:sp>
      <p:sp>
        <p:nvSpPr>
          <p:cNvPr id="5" name="Content Placeholder 2"/>
          <p:cNvSpPr txBox="1">
            <a:spLocks/>
          </p:cNvSpPr>
          <p:nvPr/>
        </p:nvSpPr>
        <p:spPr bwMode="auto">
          <a:xfrm>
            <a:off x="277615" y="4495800"/>
            <a:ext cx="8588771" cy="609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swap(</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x,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y);	// Original function prototype</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swapFun_ptr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a,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b); // Function pointer </a:t>
            </a:r>
            <a:r>
              <a:rPr lang="en-US" sz="1600" dirty="0" err="1">
                <a:latin typeface="Courier New" panose="02070309020205020404" pitchFamily="49" charset="0"/>
                <a:cs typeface="Courier New" panose="02070309020205020404" pitchFamily="49" charset="0"/>
              </a:rPr>
              <a:t>var</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76850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solidFill>
                  <a:schemeClr val="accent2"/>
                </a:solidFill>
              </a:rPr>
              <a:t>Define</a:t>
            </a:r>
            <a:r>
              <a:rPr lang="en-US" dirty="0"/>
              <a:t> a function pointer</a:t>
            </a:r>
          </a:p>
          <a:p>
            <a:endParaRPr lang="en-US" dirty="0"/>
          </a:p>
          <a:p>
            <a:r>
              <a:rPr lang="en-US" dirty="0"/>
              <a:t>Example 1</a:t>
            </a:r>
          </a:p>
          <a:p>
            <a:pPr lvl="1"/>
            <a:r>
              <a:rPr lang="en-US" dirty="0"/>
              <a:t>Declare a function that adds two integers and returns the sum</a:t>
            </a:r>
          </a:p>
          <a:p>
            <a:pPr lvl="1"/>
            <a:r>
              <a:rPr lang="en-US" dirty="0"/>
              <a:t>Declare a function pointer to a function that: A. takes two integers as parameters and B. returns an </a:t>
            </a:r>
            <a:r>
              <a:rPr lang="en-US" dirty="0" err="1"/>
              <a:t>int</a:t>
            </a:r>
            <a:endParaRPr lang="en-US" dirty="0"/>
          </a:p>
          <a:p>
            <a:pPr lvl="1"/>
            <a:endParaRPr lang="en-US" dirty="0"/>
          </a:p>
          <a:p>
            <a:endParaRPr lang="en-US" dirty="0"/>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&lt;return type&gt; (* &lt;variable name&gt;) (&lt;parameters list)&gt;;</a:t>
            </a:r>
          </a:p>
        </p:txBody>
      </p:sp>
      <p:sp>
        <p:nvSpPr>
          <p:cNvPr id="5" name="Content Placeholder 2"/>
          <p:cNvSpPr txBox="1">
            <a:spLocks/>
          </p:cNvSpPr>
          <p:nvPr/>
        </p:nvSpPr>
        <p:spPr bwMode="auto">
          <a:xfrm>
            <a:off x="277615" y="4191000"/>
            <a:ext cx="8588771" cy="9144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add(</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num1,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num2); 		// Original function prototype</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addFun_ptr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y);	// Function pointer declaration</a:t>
            </a:r>
          </a:p>
          <a:p>
            <a:pPr marL="0" indent="0">
              <a:buNone/>
            </a:pPr>
            <a:r>
              <a:rPr lang="en-US" sz="1600" dirty="0" err="1">
                <a:solidFill>
                  <a:schemeClr val="accent2"/>
                </a:solidFill>
                <a:latin typeface="Courier New" panose="02070309020205020404" pitchFamily="49" charset="0"/>
                <a:cs typeface="Courier New" panose="02070309020205020404" pitchFamily="49" charset="0"/>
              </a:rPr>
              <a:t>addFun_ptr</a:t>
            </a:r>
            <a:r>
              <a:rPr lang="en-US" sz="1600" dirty="0">
                <a:solidFill>
                  <a:schemeClr val="accent2"/>
                </a:solidFill>
                <a:latin typeface="Courier New" panose="02070309020205020404" pitchFamily="49" charset="0"/>
                <a:cs typeface="Courier New" panose="02070309020205020404" pitchFamily="49" charset="0"/>
              </a:rPr>
              <a:t> = &amp;add;			// Explicit assignment</a:t>
            </a:r>
          </a:p>
        </p:txBody>
      </p:sp>
    </p:spTree>
    <p:extLst>
      <p:ext uri="{BB962C8B-B14F-4D97-AF65-F5344CB8AC3E}">
        <p14:creationId xmlns:p14="http://schemas.microsoft.com/office/powerpoint/2010/main" val="302716171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solidFill>
                  <a:schemeClr val="accent2"/>
                </a:solidFill>
              </a:rPr>
              <a:t>Define</a:t>
            </a:r>
            <a:r>
              <a:rPr lang="en-US" dirty="0"/>
              <a:t> a function pointer</a:t>
            </a:r>
          </a:p>
          <a:p>
            <a:endParaRPr lang="en-US" dirty="0"/>
          </a:p>
          <a:p>
            <a:r>
              <a:rPr lang="en-US" dirty="0"/>
              <a:t>Example 2</a:t>
            </a:r>
          </a:p>
          <a:p>
            <a:pPr lvl="1"/>
            <a:r>
              <a:rPr lang="en-US" dirty="0"/>
              <a:t>Declare a function that splits a string at position “n” and returns the pointer to the second string</a:t>
            </a:r>
          </a:p>
          <a:p>
            <a:pPr lvl="1"/>
            <a:r>
              <a:rPr lang="en-US" dirty="0"/>
              <a:t>Declare a function pointer to a function that: A. takes a char pointer and integer as parameters and B. returns char pointer</a:t>
            </a:r>
          </a:p>
          <a:p>
            <a:pPr lvl="1"/>
            <a:endParaRPr lang="en-US" dirty="0"/>
          </a:p>
          <a:p>
            <a:endParaRPr lang="en-US" dirty="0"/>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&lt;return type&gt; (* &lt;variable name&gt;) (&lt;parameters list)&gt;;</a:t>
            </a:r>
          </a:p>
        </p:txBody>
      </p:sp>
      <p:sp>
        <p:nvSpPr>
          <p:cNvPr id="5" name="Content Placeholder 2"/>
          <p:cNvSpPr txBox="1">
            <a:spLocks/>
          </p:cNvSpPr>
          <p:nvPr/>
        </p:nvSpPr>
        <p:spPr bwMode="auto">
          <a:xfrm>
            <a:off x="277615" y="4495800"/>
            <a:ext cx="8588771" cy="9144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 split(char * </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	// Original function prototype</a:t>
            </a:r>
          </a:p>
          <a:p>
            <a:pPr marL="0" indent="0">
              <a:buNone/>
            </a:pPr>
            <a:r>
              <a:rPr lang="en-US" sz="1600" dirty="0">
                <a:latin typeface="Courier New" panose="02070309020205020404" pitchFamily="49" charset="0"/>
                <a:cs typeface="Courier New" panose="02070309020205020404" pitchFamily="49" charset="0"/>
              </a:rPr>
              <a:t>char * (* </a:t>
            </a:r>
            <a:r>
              <a:rPr lang="en-US" sz="1600" dirty="0" err="1">
                <a:latin typeface="Courier New" panose="02070309020205020404" pitchFamily="49" charset="0"/>
                <a:cs typeface="Courier New" panose="02070309020205020404" pitchFamily="49" charset="0"/>
              </a:rPr>
              <a:t>splitFun_ptr</a:t>
            </a:r>
            <a:r>
              <a:rPr lang="en-US" sz="1600" dirty="0">
                <a:latin typeface="Courier New" panose="02070309020205020404" pitchFamily="49" charset="0"/>
                <a:cs typeface="Courier New" panose="02070309020205020404" pitchFamily="49" charset="0"/>
              </a:rPr>
              <a:t>)(char * word,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 Function pointer </a:t>
            </a:r>
            <a:r>
              <a:rPr lang="en-US" sz="1600" dirty="0" err="1">
                <a:latin typeface="Courier New" panose="02070309020205020404" pitchFamily="49" charset="0"/>
                <a:cs typeface="Courier New" panose="02070309020205020404" pitchFamily="49" charset="0"/>
              </a:rPr>
              <a:t>var</a:t>
            </a:r>
            <a:endParaRPr lang="en-US" sz="1600" dirty="0">
              <a:latin typeface="Courier New" panose="02070309020205020404" pitchFamily="49" charset="0"/>
              <a:cs typeface="Courier New" panose="02070309020205020404" pitchFamily="49" charset="0"/>
            </a:endParaRPr>
          </a:p>
          <a:p>
            <a:pPr marL="0" indent="0">
              <a:buNone/>
            </a:pPr>
            <a:r>
              <a:rPr lang="en-US" sz="1600" dirty="0" err="1">
                <a:solidFill>
                  <a:schemeClr val="accent2"/>
                </a:solidFill>
                <a:latin typeface="Courier New" panose="02070309020205020404" pitchFamily="49" charset="0"/>
                <a:cs typeface="Courier New" panose="02070309020205020404" pitchFamily="49" charset="0"/>
              </a:rPr>
              <a:t>splitFun_ptr</a:t>
            </a:r>
            <a:r>
              <a:rPr lang="en-US" sz="1600" dirty="0">
                <a:solidFill>
                  <a:schemeClr val="accent2"/>
                </a:solidFill>
                <a:latin typeface="Courier New" panose="02070309020205020404" pitchFamily="49" charset="0"/>
                <a:cs typeface="Courier New" panose="02070309020205020404" pitchFamily="49" charset="0"/>
              </a:rPr>
              <a:t> = &amp;split;			// Explicit assignment</a:t>
            </a:r>
          </a:p>
        </p:txBody>
      </p:sp>
    </p:spTree>
    <p:extLst>
      <p:ext uri="{BB962C8B-B14F-4D97-AF65-F5344CB8AC3E}">
        <p14:creationId xmlns:p14="http://schemas.microsoft.com/office/powerpoint/2010/main" val="411949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solidFill>
                  <a:schemeClr val="accent2"/>
                </a:solidFill>
              </a:rPr>
              <a:t>Define</a:t>
            </a:r>
            <a:r>
              <a:rPr lang="en-US" dirty="0"/>
              <a:t> a function pointer</a:t>
            </a:r>
          </a:p>
          <a:p>
            <a:endParaRPr lang="en-US" dirty="0"/>
          </a:p>
          <a:p>
            <a:r>
              <a:rPr lang="en-US" dirty="0"/>
              <a:t>Example 3</a:t>
            </a:r>
          </a:p>
          <a:p>
            <a:pPr lvl="1"/>
            <a:r>
              <a:rPr lang="en-US" dirty="0"/>
              <a:t>Declare a function that swaps the contents of two integer pointers and returns an integer</a:t>
            </a:r>
          </a:p>
          <a:p>
            <a:pPr lvl="1"/>
            <a:r>
              <a:rPr lang="en-US" dirty="0"/>
              <a:t>Declare a function pointer to a function that: A. takes two integer pointers as parameters and B. returns an integer</a:t>
            </a:r>
          </a:p>
          <a:p>
            <a:pPr lvl="1"/>
            <a:endParaRPr lang="en-US" dirty="0"/>
          </a:p>
          <a:p>
            <a:endParaRPr lang="en-US" dirty="0"/>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&lt;return type&gt; (* &lt;variable name&gt;) (&lt;parameters list)&gt;;</a:t>
            </a:r>
          </a:p>
        </p:txBody>
      </p:sp>
      <p:sp>
        <p:nvSpPr>
          <p:cNvPr id="5" name="Content Placeholder 2"/>
          <p:cNvSpPr txBox="1">
            <a:spLocks/>
          </p:cNvSpPr>
          <p:nvPr/>
        </p:nvSpPr>
        <p:spPr bwMode="auto">
          <a:xfrm>
            <a:off x="277615" y="4495800"/>
            <a:ext cx="8588771" cy="9144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swap(</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x,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y);	// Original function prototype</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swapFun_ptr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a,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b); // Function pointer </a:t>
            </a:r>
            <a:r>
              <a:rPr lang="en-US" sz="1600" dirty="0" err="1">
                <a:latin typeface="Courier New" panose="02070309020205020404" pitchFamily="49" charset="0"/>
                <a:cs typeface="Courier New" panose="02070309020205020404" pitchFamily="49" charset="0"/>
              </a:rPr>
              <a:t>var</a:t>
            </a:r>
            <a:endParaRPr lang="en-US" sz="1600" dirty="0">
              <a:latin typeface="Courier New" panose="02070309020205020404" pitchFamily="49" charset="0"/>
              <a:cs typeface="Courier New" panose="02070309020205020404" pitchFamily="49" charset="0"/>
            </a:endParaRPr>
          </a:p>
          <a:p>
            <a:pPr marL="0" indent="0">
              <a:buNone/>
            </a:pPr>
            <a:r>
              <a:rPr lang="en-US" sz="1600" dirty="0" err="1">
                <a:solidFill>
                  <a:schemeClr val="accent2"/>
                </a:solidFill>
                <a:latin typeface="Courier New" panose="02070309020205020404" pitchFamily="49" charset="0"/>
                <a:cs typeface="Courier New" panose="02070309020205020404" pitchFamily="49" charset="0"/>
              </a:rPr>
              <a:t>swapFun_ptr</a:t>
            </a:r>
            <a:r>
              <a:rPr lang="en-US" sz="1600" dirty="0">
                <a:solidFill>
                  <a:schemeClr val="accent2"/>
                </a:solidFill>
                <a:latin typeface="Courier New" panose="02070309020205020404" pitchFamily="49" charset="0"/>
                <a:cs typeface="Courier New" panose="02070309020205020404" pitchFamily="49" charset="0"/>
              </a:rPr>
              <a:t> = swap;		// Implicit assignment</a:t>
            </a:r>
          </a:p>
        </p:txBody>
      </p:sp>
    </p:spTree>
    <p:extLst>
      <p:ext uri="{BB962C8B-B14F-4D97-AF65-F5344CB8AC3E}">
        <p14:creationId xmlns:p14="http://schemas.microsoft.com/office/powerpoint/2010/main" val="11133184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a:xfrm>
            <a:off x="554038" y="990600"/>
            <a:ext cx="8294687" cy="4725988"/>
          </a:xfrm>
        </p:spPr>
        <p:txBody>
          <a:bodyPr/>
          <a:lstStyle/>
          <a:p>
            <a:pPr marL="0" indent="0" algn="ctr">
              <a:buNone/>
            </a:pPr>
            <a:r>
              <a:rPr lang="en-US" dirty="0">
                <a:effectLst>
                  <a:outerShdw blurRad="38100" dist="38100" dir="2700000" algn="tl">
                    <a:srgbClr val="000000">
                      <a:alpha val="43137"/>
                    </a:srgbClr>
                  </a:outerShdw>
                </a:effectLst>
              </a:rPr>
              <a:t>Function Pointers</a:t>
            </a:r>
          </a:p>
          <a:p>
            <a:pPr marL="0" indent="0" algn="ctr">
              <a:buNone/>
            </a:pPr>
            <a:r>
              <a:rPr lang="en-US" dirty="0"/>
              <a:t>“Command Line Calculator”</a:t>
            </a:r>
          </a:p>
          <a:p>
            <a:endParaRPr lang="en-US" sz="2000" dirty="0"/>
          </a:p>
          <a:p>
            <a:endParaRPr lang="en-US" sz="2000" dirty="0"/>
          </a:p>
          <a:p>
            <a:endParaRPr lang="en-US" sz="2000" dirty="0"/>
          </a:p>
          <a:p>
            <a:endParaRPr lang="en-US" sz="2000" dirty="0"/>
          </a:p>
          <a:p>
            <a:r>
              <a:rPr lang="en-US" sz="2000" dirty="0"/>
              <a:t>Define the </a:t>
            </a:r>
            <a:r>
              <a:rPr lang="en-US" sz="2000"/>
              <a:t>function parameters </a:t>
            </a:r>
            <a:r>
              <a:rPr lang="en-US" sz="2000" dirty="0"/>
              <a:t>above</a:t>
            </a:r>
          </a:p>
          <a:p>
            <a:r>
              <a:rPr lang="en-US" sz="2000" dirty="0"/>
              <a:t>Use formatted input (e.g., </a:t>
            </a:r>
            <a:r>
              <a:rPr lang="en-US" sz="2000" dirty="0" err="1"/>
              <a:t>scanf</a:t>
            </a:r>
            <a:r>
              <a:rPr lang="en-US" sz="2000" dirty="0"/>
              <a:t>) to take input which will obviously invoke one of the functions above                                           (e.g., 5.1 + 7.2, -1.9 - 1.3, -13.23 * 13.37, 1 / 2.3)</a:t>
            </a:r>
          </a:p>
          <a:p>
            <a:r>
              <a:rPr lang="en-US" sz="2000" dirty="0"/>
              <a:t>Use a conditional statement to choose the right function based on the mathematical operator and assign it to a function pointer</a:t>
            </a:r>
          </a:p>
          <a:p>
            <a:r>
              <a:rPr lang="en-US" sz="2000" dirty="0"/>
              <a:t>Use that function pointer perform the calculation</a:t>
            </a:r>
          </a:p>
          <a:p>
            <a:r>
              <a:rPr lang="en-US" sz="2000" dirty="0"/>
              <a:t>Print the results in a human readable format</a:t>
            </a:r>
          </a:p>
          <a:p>
            <a:r>
              <a:rPr lang="en-US" sz="2000" dirty="0"/>
              <a:t>Beware NULL pointers and “divide by 0” errors</a:t>
            </a:r>
          </a:p>
        </p:txBody>
      </p:sp>
      <p:sp>
        <p:nvSpPr>
          <p:cNvPr id="6" name="Content Placeholder 2"/>
          <p:cNvSpPr txBox="1">
            <a:spLocks/>
          </p:cNvSpPr>
          <p:nvPr/>
        </p:nvSpPr>
        <p:spPr bwMode="auto">
          <a:xfrm>
            <a:off x="277615" y="1905000"/>
            <a:ext cx="8588771" cy="12192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double add(double </a:t>
            </a:r>
            <a:r>
              <a:rPr lang="en-US" sz="1600" dirty="0" err="1">
                <a:latin typeface="Courier New" panose="02070309020205020404" pitchFamily="49" charset="0"/>
                <a:cs typeface="Courier New" panose="02070309020205020404" pitchFamily="49" charset="0"/>
              </a:rPr>
              <a:t>firstNumber</a:t>
            </a:r>
            <a:r>
              <a:rPr lang="en-US" sz="1600" dirty="0">
                <a:latin typeface="Courier New" panose="02070309020205020404" pitchFamily="49" charset="0"/>
                <a:cs typeface="Courier New" panose="02070309020205020404" pitchFamily="49" charset="0"/>
              </a:rPr>
              <a:t>, double </a:t>
            </a:r>
            <a:r>
              <a:rPr lang="en-US" sz="1600" dirty="0" err="1">
                <a:latin typeface="Courier New" panose="02070309020205020404" pitchFamily="49" charset="0"/>
                <a:cs typeface="Courier New" panose="02070309020205020404" pitchFamily="49" charset="0"/>
              </a:rPr>
              <a:t>secondNumber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double subtract(double </a:t>
            </a:r>
            <a:r>
              <a:rPr lang="en-US" sz="1600" dirty="0" err="1">
                <a:latin typeface="Courier New" panose="02070309020205020404" pitchFamily="49" charset="0"/>
                <a:cs typeface="Courier New" panose="02070309020205020404" pitchFamily="49" charset="0"/>
              </a:rPr>
              <a:t>firstNumber</a:t>
            </a:r>
            <a:r>
              <a:rPr lang="en-US" sz="1600" dirty="0">
                <a:latin typeface="Courier New" panose="02070309020205020404" pitchFamily="49" charset="0"/>
                <a:cs typeface="Courier New" panose="02070309020205020404" pitchFamily="49" charset="0"/>
              </a:rPr>
              <a:t>, double </a:t>
            </a:r>
            <a:r>
              <a:rPr lang="en-US" sz="1600" dirty="0" err="1">
                <a:latin typeface="Courier New" panose="02070309020205020404" pitchFamily="49" charset="0"/>
                <a:cs typeface="Courier New" panose="02070309020205020404" pitchFamily="49" charset="0"/>
              </a:rPr>
              <a:t>secondNumber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double multiply(double </a:t>
            </a:r>
            <a:r>
              <a:rPr lang="en-US" sz="1600" dirty="0" err="1">
                <a:latin typeface="Courier New" panose="02070309020205020404" pitchFamily="49" charset="0"/>
                <a:cs typeface="Courier New" panose="02070309020205020404" pitchFamily="49" charset="0"/>
              </a:rPr>
              <a:t>firstNumber</a:t>
            </a:r>
            <a:r>
              <a:rPr lang="en-US" sz="1600" dirty="0">
                <a:latin typeface="Courier New" panose="02070309020205020404" pitchFamily="49" charset="0"/>
                <a:cs typeface="Courier New" panose="02070309020205020404" pitchFamily="49" charset="0"/>
              </a:rPr>
              <a:t>, double </a:t>
            </a:r>
            <a:r>
              <a:rPr lang="en-US" sz="1600" dirty="0" err="1">
                <a:latin typeface="Courier New" panose="02070309020205020404" pitchFamily="49" charset="0"/>
                <a:cs typeface="Courier New" panose="02070309020205020404" pitchFamily="49" charset="0"/>
              </a:rPr>
              <a:t>secondNumber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double divide(double </a:t>
            </a:r>
            <a:r>
              <a:rPr lang="en-US" sz="1600" dirty="0" err="1">
                <a:latin typeface="Courier New" panose="02070309020205020404" pitchFamily="49" charset="0"/>
                <a:cs typeface="Courier New" panose="02070309020205020404" pitchFamily="49" charset="0"/>
              </a:rPr>
              <a:t>firstNumber</a:t>
            </a:r>
            <a:r>
              <a:rPr lang="en-US" sz="1600" dirty="0">
                <a:latin typeface="Courier New" panose="02070309020205020404" pitchFamily="49" charset="0"/>
                <a:cs typeface="Courier New" panose="02070309020205020404" pitchFamily="49" charset="0"/>
              </a:rPr>
              <a:t>, double </a:t>
            </a:r>
            <a:r>
              <a:rPr lang="en-US" sz="1600" dirty="0" err="1">
                <a:latin typeface="Courier New" panose="02070309020205020404" pitchFamily="49" charset="0"/>
                <a:cs typeface="Courier New" panose="02070309020205020404" pitchFamily="49" charset="0"/>
              </a:rPr>
              <a:t>secondNumber</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073402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990600"/>
            <a:ext cx="8294687" cy="4725988"/>
          </a:xfrm>
        </p:spPr>
        <p:txBody>
          <a:bodyPr/>
          <a:lstStyle/>
          <a:p>
            <a:pPr marL="0" indent="0" algn="ctr">
              <a:buNone/>
            </a:pPr>
            <a:r>
              <a:rPr lang="en-US" dirty="0">
                <a:effectLst>
                  <a:outerShdw blurRad="38100" dist="38100" dir="2700000" algn="tl">
                    <a:srgbClr val="000000">
                      <a:alpha val="43137"/>
                    </a:srgbClr>
                  </a:outerShdw>
                </a:effectLst>
              </a:rPr>
              <a:t>Function Pointers</a:t>
            </a:r>
          </a:p>
          <a:p>
            <a:pPr marL="0" indent="0" algn="ctr">
              <a:buNone/>
            </a:pPr>
            <a:r>
              <a:rPr lang="en-US" dirty="0"/>
              <a:t>“Every integer is bigger in Texas”</a:t>
            </a:r>
          </a:p>
          <a:p>
            <a:endParaRPr lang="en-US" sz="2000" dirty="0"/>
          </a:p>
          <a:p>
            <a:endParaRPr lang="en-US" sz="2000" dirty="0"/>
          </a:p>
          <a:p>
            <a:endParaRPr lang="en-US" sz="2000" dirty="0"/>
          </a:p>
          <a:p>
            <a:endParaRPr lang="en-US" sz="2000" dirty="0"/>
          </a:p>
          <a:p>
            <a:r>
              <a:rPr lang="en-US" sz="2000" dirty="0"/>
              <a:t>Define each of the above function prototypes IAW stub code</a:t>
            </a:r>
          </a:p>
          <a:p>
            <a:r>
              <a:rPr lang="en-US" sz="2000" dirty="0"/>
              <a:t>Write tests for </a:t>
            </a:r>
            <a:r>
              <a:rPr lang="en-US" sz="2000" dirty="0" err="1"/>
              <a:t>bubble_sort</a:t>
            </a:r>
            <a:r>
              <a:rPr lang="en-US" sz="2000" dirty="0"/>
              <a:t>() (see stub code for parameters)</a:t>
            </a:r>
          </a:p>
          <a:p>
            <a:r>
              <a:rPr lang="en-US" sz="2000" dirty="0"/>
              <a:t>Write eight tests for </a:t>
            </a:r>
            <a:r>
              <a:rPr lang="en-US" sz="2000" dirty="0" err="1"/>
              <a:t>bubble_sort</a:t>
            </a:r>
            <a:r>
              <a:rPr lang="en-US" sz="2000" dirty="0"/>
              <a:t>(), two for each of the function prototypes above</a:t>
            </a:r>
          </a:p>
        </p:txBody>
      </p:sp>
      <p:sp>
        <p:nvSpPr>
          <p:cNvPr id="6" name="Content Placeholder 2"/>
          <p:cNvSpPr txBox="1">
            <a:spLocks/>
          </p:cNvSpPr>
          <p:nvPr/>
        </p:nvSpPr>
        <p:spPr bwMode="auto">
          <a:xfrm>
            <a:off x="277615" y="1905000"/>
            <a:ext cx="8588771" cy="12192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low_to_high_compare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y);	// If x &gt;= y, return 1</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high_to_low_compare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y);	// If x &lt;= y, return 1</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absolute_low_to_high_compare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y); // Ignore ‘sign’</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absolute_high_to_low_compare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y); // Ignore </a:t>
            </a:r>
            <a:r>
              <a:rPr lang="en-US" sz="1600">
                <a:latin typeface="Courier New" panose="02070309020205020404" pitchFamily="49" charset="0"/>
                <a:cs typeface="Courier New" panose="02070309020205020404" pitchFamily="49" charset="0"/>
              </a:rPr>
              <a:t>‘sign’</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42752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sz="2000" dirty="0"/>
              <a:t>Coding Style Guide</a:t>
            </a:r>
          </a:p>
          <a:p>
            <a:r>
              <a:rPr lang="en-US" sz="2000" dirty="0"/>
              <a:t>Stub Code</a:t>
            </a:r>
          </a:p>
          <a:p>
            <a:r>
              <a:rPr lang="en-US" sz="2000" dirty="0"/>
              <a:t>Why?</a:t>
            </a:r>
          </a:p>
          <a:p>
            <a:r>
              <a:rPr lang="en-US" sz="2000" dirty="0"/>
              <a:t>Definitions</a:t>
            </a:r>
          </a:p>
          <a:p>
            <a:r>
              <a:rPr lang="en-US" sz="2000" dirty="0"/>
              <a:t>Endianness</a:t>
            </a:r>
          </a:p>
          <a:p>
            <a:r>
              <a:rPr lang="en-US" sz="2000" dirty="0"/>
              <a:t>Memory Visualization</a:t>
            </a:r>
          </a:p>
          <a:p>
            <a:r>
              <a:rPr lang="en-US" sz="2000" dirty="0"/>
              <a:t>Memory Operators</a:t>
            </a:r>
          </a:p>
          <a:p>
            <a:r>
              <a:rPr lang="en-US" sz="2000" dirty="0"/>
              <a:t>Arrays</a:t>
            </a:r>
          </a:p>
          <a:p>
            <a:r>
              <a:rPr lang="en-US" sz="2000" dirty="0"/>
              <a:t>Address Arithmetic</a:t>
            </a:r>
          </a:p>
          <a:p>
            <a:r>
              <a:rPr lang="en-US" sz="2000" dirty="0"/>
              <a:t>Function Arguments</a:t>
            </a:r>
          </a:p>
          <a:p>
            <a:r>
              <a:rPr lang="en-US" sz="2000" dirty="0"/>
              <a:t>Pointer Arrays</a:t>
            </a:r>
          </a:p>
          <a:p>
            <a:r>
              <a:rPr lang="en-US" sz="2000" dirty="0"/>
              <a:t>Multi-Dimensional Arrays</a:t>
            </a:r>
          </a:p>
          <a:p>
            <a:r>
              <a:rPr lang="en-US" sz="2000" dirty="0"/>
              <a:t>Function Pointers</a:t>
            </a:r>
            <a:endParaRPr lang="en-US" dirty="0"/>
          </a:p>
          <a:p>
            <a:endParaRPr lang="en-US" dirty="0"/>
          </a:p>
          <a:p>
            <a:endParaRPr lang="en-US" dirty="0"/>
          </a:p>
        </p:txBody>
      </p:sp>
    </p:spTree>
    <p:extLst>
      <p:ext uri="{BB962C8B-B14F-4D97-AF65-F5344CB8AC3E}">
        <p14:creationId xmlns:p14="http://schemas.microsoft.com/office/powerpoint/2010/main" val="395553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Visualization</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54 68 65 20</a:t>
              </a:r>
            </a:p>
            <a:p>
              <a:r>
                <a:rPr lang="en-US" sz="1600" b="1" dirty="0">
                  <a:latin typeface="Courier New" panose="02070309020205020404" pitchFamily="49" charset="0"/>
                  <a:cs typeface="Courier New" panose="02070309020205020404" pitchFamily="49" charset="0"/>
                </a:rPr>
                <a:t>0x0090C054 39 30 74 68</a:t>
              </a:r>
            </a:p>
            <a:p>
              <a:r>
                <a:rPr lang="en-US" sz="1600" b="1" dirty="0">
                  <a:latin typeface="Courier New" panose="02070309020205020404" pitchFamily="49" charset="0"/>
                  <a:cs typeface="Courier New" panose="02070309020205020404" pitchFamily="49" charset="0"/>
                </a:rPr>
                <a:t>0x0090C058 20 49 4f 53</a:t>
              </a:r>
            </a:p>
            <a:p>
              <a:r>
                <a:rPr lang="en-US" sz="1600" b="1" dirty="0">
                  <a:latin typeface="Courier New" panose="02070309020205020404" pitchFamily="49" charset="0"/>
                  <a:cs typeface="Courier New" panose="02070309020205020404" pitchFamily="49" charset="0"/>
                </a:rPr>
                <a:t>0x0090C05C 20 77 61 73</a:t>
              </a:r>
            </a:p>
            <a:p>
              <a:r>
                <a:rPr lang="en-US" sz="1600" b="1" dirty="0">
                  <a:latin typeface="Courier New" panose="02070309020205020404" pitchFamily="49" charset="0"/>
                  <a:cs typeface="Courier New" panose="02070309020205020404" pitchFamily="49" charset="0"/>
                </a:rPr>
                <a:t>0x0090C060 20 72 65 64</a:t>
              </a:r>
            </a:p>
            <a:p>
              <a:r>
                <a:rPr lang="en-US" sz="1600" b="1" dirty="0">
                  <a:latin typeface="Courier New" panose="02070309020205020404" pitchFamily="49" charset="0"/>
                  <a:cs typeface="Courier New" panose="02070309020205020404" pitchFamily="49" charset="0"/>
                </a:rPr>
                <a:t>0x0090C064 65 73 69 67</a:t>
              </a:r>
            </a:p>
            <a:p>
              <a:r>
                <a:rPr lang="en-US" sz="1600" b="1" dirty="0">
                  <a:latin typeface="Courier New" panose="02070309020205020404" pitchFamily="49" charset="0"/>
                  <a:cs typeface="Courier New" panose="02070309020205020404" pitchFamily="49" charset="0"/>
                </a:rPr>
                <a:t>0x0090C068 6e 61 74 65</a:t>
              </a:r>
            </a:p>
            <a:p>
              <a:r>
                <a:rPr lang="en-US" sz="1600" b="1" dirty="0">
                  <a:latin typeface="Courier New" panose="02070309020205020404" pitchFamily="49" charset="0"/>
                  <a:cs typeface="Courier New" panose="02070309020205020404" pitchFamily="49" charset="0"/>
                </a:rPr>
                <a:t>0x0090C06C 64 20 74 68</a:t>
              </a:r>
            </a:p>
            <a:p>
              <a:r>
                <a:rPr lang="en-US" sz="1600" b="1" dirty="0">
                  <a:latin typeface="Courier New" panose="02070309020205020404" pitchFamily="49" charset="0"/>
                  <a:cs typeface="Courier New" panose="02070309020205020404" pitchFamily="49" charset="0"/>
                </a:rPr>
                <a:t>0x0090C070 65 20 39 30</a:t>
              </a:r>
            </a:p>
            <a:p>
              <a:r>
                <a:rPr lang="en-US" sz="1600" b="1" dirty="0">
                  <a:latin typeface="Courier New" panose="02070309020205020404" pitchFamily="49" charset="0"/>
                  <a:cs typeface="Courier New" panose="02070309020205020404" pitchFamily="49" charset="0"/>
                </a:rPr>
                <a:t>0x0090C074 74 68 20 43</a:t>
              </a:r>
            </a:p>
            <a:p>
              <a:r>
                <a:rPr lang="en-US" sz="1600" b="1" dirty="0">
                  <a:latin typeface="Courier New" panose="02070309020205020404" pitchFamily="49" charset="0"/>
                  <a:cs typeface="Courier New" panose="02070309020205020404" pitchFamily="49" charset="0"/>
                </a:rPr>
                <a:t>0x0090C078 4f 53 20 6f</a:t>
              </a:r>
            </a:p>
            <a:p>
              <a:r>
                <a:rPr lang="en-US" sz="1600" b="1" dirty="0">
                  <a:latin typeface="Courier New" panose="02070309020205020404" pitchFamily="49" charset="0"/>
                  <a:cs typeface="Courier New" panose="02070309020205020404" pitchFamily="49" charset="0"/>
                </a:rPr>
                <a:t>0x0090C07C 6e 20 31 20</a:t>
              </a:r>
            </a:p>
            <a:p>
              <a:r>
                <a:rPr lang="en-US" sz="1600" b="1" dirty="0">
                  <a:latin typeface="Courier New" panose="02070309020205020404" pitchFamily="49" charset="0"/>
                  <a:cs typeface="Courier New" panose="02070309020205020404" pitchFamily="49" charset="0"/>
                </a:rPr>
                <a:t>0x0090C080 46 65 62 72</a:t>
              </a:r>
            </a:p>
            <a:p>
              <a:r>
                <a:rPr lang="en-US" sz="1600" b="1" dirty="0">
                  <a:latin typeface="Courier New" panose="02070309020205020404" pitchFamily="49" charset="0"/>
                  <a:cs typeface="Courier New" panose="02070309020205020404" pitchFamily="49" charset="0"/>
                </a:rPr>
                <a:t>0x0090C084 75 61 72 79</a:t>
              </a:r>
            </a:p>
            <a:p>
              <a:r>
                <a:rPr lang="en-US" sz="1600" b="1" dirty="0">
                  <a:latin typeface="Courier New" panose="02070309020205020404" pitchFamily="49" charset="0"/>
                  <a:cs typeface="Courier New" panose="02070309020205020404" pitchFamily="49" charset="0"/>
                </a:rPr>
                <a:t>0x0090C088 2c 20 32 30</a:t>
              </a:r>
            </a:p>
            <a:p>
              <a:r>
                <a:rPr lang="en-US" sz="1600" b="1" dirty="0">
                  <a:latin typeface="Courier New" panose="02070309020205020404" pitchFamily="49" charset="0"/>
                  <a:cs typeface="Courier New" panose="02070309020205020404" pitchFamily="49" charset="0"/>
                </a:rPr>
                <a:t>0x0090C08C 31 36 2e 00</a:t>
              </a: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The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90th</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IOS</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04 –  was</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red</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a:t>
            </a:r>
            <a:r>
              <a:rPr lang="en-US" sz="1600" kern="0" dirty="0" err="1">
                <a:latin typeface="Courier New" panose="02070309020205020404" pitchFamily="49" charset="0"/>
                <a:cs typeface="Courier New" panose="02070309020205020404" pitchFamily="49" charset="0"/>
              </a:rPr>
              <a:t>esig</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a:t>
            </a:r>
            <a:r>
              <a:rPr lang="en-US" sz="1600" kern="0" dirty="0" err="1">
                <a:latin typeface="Courier New" panose="02070309020205020404" pitchFamily="49" charset="0"/>
                <a:cs typeface="Courier New" panose="02070309020205020404" pitchFamily="49" charset="0"/>
              </a:rPr>
              <a:t>nate</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d </a:t>
            </a:r>
            <a:r>
              <a:rPr lang="en-US" sz="1600" kern="0" dirty="0" err="1">
                <a:latin typeface="Courier New" panose="02070309020205020404" pitchFamily="49" charset="0"/>
                <a:cs typeface="Courier New" panose="02070309020205020404" pitchFamily="49" charset="0"/>
              </a:rPr>
              <a:t>th</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e 90</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a:t>
            </a:r>
            <a:r>
              <a:rPr lang="en-US" sz="1600" kern="0" dirty="0" err="1">
                <a:latin typeface="Courier New" panose="02070309020205020404" pitchFamily="49" charset="0"/>
                <a:cs typeface="Courier New" panose="02070309020205020404" pitchFamily="49" charset="0"/>
              </a:rPr>
              <a:t>th</a:t>
            </a:r>
            <a:r>
              <a:rPr lang="en-US" sz="1600" kern="0" dirty="0">
                <a:latin typeface="Courier New" panose="02070309020205020404" pitchFamily="49" charset="0"/>
                <a:cs typeface="Courier New" panose="02070309020205020404" pitchFamily="49" charset="0"/>
              </a:rPr>
              <a:t> C</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OS o</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n 1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a:t>
            </a:r>
            <a:r>
              <a:rPr lang="en-US" sz="1600" kern="0" dirty="0" err="1">
                <a:latin typeface="Courier New" panose="02070309020205020404" pitchFamily="49" charset="0"/>
                <a:cs typeface="Courier New" panose="02070309020205020404" pitchFamily="49" charset="0"/>
              </a:rPr>
              <a:t>Febr</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a:t>
            </a:r>
            <a:r>
              <a:rPr lang="en-US" sz="1600" kern="0" dirty="0" err="1">
                <a:latin typeface="Courier New" panose="02070309020205020404" pitchFamily="49" charset="0"/>
                <a:cs typeface="Courier New" panose="02070309020205020404" pitchFamily="49" charset="0"/>
              </a:rPr>
              <a:t>uary</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 20</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16.\0</a:t>
            </a:r>
          </a:p>
        </p:txBody>
      </p:sp>
      <p:sp>
        <p:nvSpPr>
          <p:cNvPr id="13" name="Content Placeholder 2"/>
          <p:cNvSpPr txBox="1">
            <a:spLocks/>
          </p:cNvSpPr>
          <p:nvPr/>
        </p:nvSpPr>
        <p:spPr bwMode="auto">
          <a:xfrm>
            <a:off x="277615" y="1447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200" dirty="0">
                <a:latin typeface="Courier New" panose="02070309020205020404" pitchFamily="49" charset="0"/>
                <a:cs typeface="Courier New" panose="02070309020205020404" pitchFamily="49" charset="0"/>
              </a:rPr>
              <a:t>char string1[64] = { “The 90th IOS was redesignated the 90th COS on 1 February, 2016.\0” );</a:t>
            </a:r>
          </a:p>
        </p:txBody>
      </p:sp>
      <p:sp>
        <p:nvSpPr>
          <p:cNvPr id="4" name="Rectangle 3"/>
          <p:cNvSpPr/>
          <p:nvPr/>
        </p:nvSpPr>
        <p:spPr bwMode="auto">
          <a:xfrm>
            <a:off x="515112" y="2194334"/>
            <a:ext cx="1295400" cy="3919954"/>
          </a:xfrm>
          <a:prstGeom prst="rect">
            <a:avLst/>
          </a:prstGeom>
          <a:solidFill>
            <a:srgbClr val="B07BD7">
              <a:alpha val="49804"/>
            </a:srgbClr>
          </a:solidFill>
          <a:ln w="9525" cap="flat" cmpd="sng" algn="ctr">
            <a:solidFill>
              <a:srgbClr val="7030A0"/>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dirty="0">
                <a:ln w="19050">
                  <a:solidFill>
                    <a:schemeClr val="bg1"/>
                  </a:solidFill>
                </a:ln>
                <a:effectLst>
                  <a:outerShdw blurRad="50800" dist="38100" dir="2700000" algn="tl" rotWithShape="0">
                    <a:schemeClr val="bg1">
                      <a:alpha val="40000"/>
                    </a:schemeClr>
                  </a:outerShdw>
                </a:effectLst>
                <a:latin typeface="Arial Black" panose="020B0A04020102020204" pitchFamily="34" charset="0"/>
              </a:rPr>
              <a:t>MEMORY ADDRESSES</a:t>
            </a:r>
          </a:p>
        </p:txBody>
      </p:sp>
      <p:sp>
        <p:nvSpPr>
          <p:cNvPr id="14" name="Rectangle 13"/>
          <p:cNvSpPr/>
          <p:nvPr/>
        </p:nvSpPr>
        <p:spPr bwMode="auto">
          <a:xfrm>
            <a:off x="1860804" y="2194560"/>
            <a:ext cx="1409700" cy="3919954"/>
          </a:xfrm>
          <a:prstGeom prst="rect">
            <a:avLst/>
          </a:prstGeom>
          <a:solidFill>
            <a:srgbClr val="B07BD7">
              <a:alpha val="49804"/>
            </a:srgbClr>
          </a:solidFill>
          <a:ln w="9525" cap="flat" cmpd="sng" algn="ctr">
            <a:solidFill>
              <a:srgbClr val="7030A0"/>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dirty="0">
                <a:ln w="19050">
                  <a:solidFill>
                    <a:schemeClr val="bg1"/>
                  </a:solidFill>
                </a:ln>
                <a:effectLst>
                  <a:outerShdw blurRad="50800" dist="38100" dir="2700000" algn="tl" rotWithShape="0">
                    <a:schemeClr val="bg1">
                      <a:alpha val="40000"/>
                    </a:schemeClr>
                  </a:outerShdw>
                </a:effectLst>
                <a:latin typeface="Arial Black" panose="020B0A04020102020204" pitchFamily="34" charset="0"/>
              </a:rPr>
              <a:t>MEMORY VALUES</a:t>
            </a:r>
          </a:p>
        </p:txBody>
      </p:sp>
      <p:sp>
        <p:nvSpPr>
          <p:cNvPr id="15" name="Rectangle 14"/>
          <p:cNvSpPr/>
          <p:nvPr/>
        </p:nvSpPr>
        <p:spPr bwMode="auto">
          <a:xfrm>
            <a:off x="4018788" y="2194560"/>
            <a:ext cx="1104900" cy="3919954"/>
          </a:xfrm>
          <a:prstGeom prst="rect">
            <a:avLst/>
          </a:prstGeom>
          <a:solidFill>
            <a:srgbClr val="B07BD7">
              <a:alpha val="49804"/>
            </a:srgbClr>
          </a:solidFill>
          <a:ln w="9525" cap="flat" cmpd="sng" algn="ctr">
            <a:solidFill>
              <a:srgbClr val="7030A0"/>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dirty="0">
                <a:ln w="19050">
                  <a:solidFill>
                    <a:schemeClr val="bg1"/>
                  </a:solidFill>
                </a:ln>
                <a:effectLst>
                  <a:outerShdw blurRad="50800" dist="38100" dir="2700000" algn="tl" rotWithShape="0">
                    <a:schemeClr val="bg1">
                      <a:alpha val="40000"/>
                    </a:schemeClr>
                  </a:outerShdw>
                </a:effectLst>
                <a:latin typeface="Arial Black" panose="020B0A04020102020204" pitchFamily="34" charset="0"/>
              </a:rPr>
              <a:t>LINE REFERENCE</a:t>
            </a:r>
          </a:p>
        </p:txBody>
      </p:sp>
      <p:sp>
        <p:nvSpPr>
          <p:cNvPr id="16" name="Rectangle 15"/>
          <p:cNvSpPr/>
          <p:nvPr/>
        </p:nvSpPr>
        <p:spPr bwMode="auto">
          <a:xfrm>
            <a:off x="5362956" y="2194560"/>
            <a:ext cx="733044" cy="3919954"/>
          </a:xfrm>
          <a:prstGeom prst="rect">
            <a:avLst/>
          </a:prstGeom>
          <a:solidFill>
            <a:srgbClr val="B07BD7">
              <a:alpha val="49804"/>
            </a:srgbClr>
          </a:solidFill>
          <a:ln w="9525" cap="flat" cmpd="sng" algn="ctr">
            <a:solidFill>
              <a:srgbClr val="7030A0"/>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dirty="0">
                <a:ln w="19050">
                  <a:solidFill>
                    <a:schemeClr val="bg1"/>
                  </a:solidFill>
                </a:ln>
                <a:effectLst>
                  <a:outerShdw blurRad="50800" dist="38100" dir="2700000" algn="tl" rotWithShape="0">
                    <a:schemeClr val="bg1">
                      <a:alpha val="40000"/>
                    </a:schemeClr>
                  </a:outerShdw>
                </a:effectLst>
                <a:latin typeface="Arial Black" panose="020B0A04020102020204" pitchFamily="34" charset="0"/>
              </a:rPr>
              <a:t>DATA IN MEMORY</a:t>
            </a:r>
          </a:p>
        </p:txBody>
      </p:sp>
    </p:spTree>
    <p:extLst>
      <p:ext uri="{BB962C8B-B14F-4D97-AF65-F5344CB8AC3E}">
        <p14:creationId xmlns:p14="http://schemas.microsoft.com/office/powerpoint/2010/main" val="306184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4" grpId="0" animBg="1"/>
      <p:bldP spid="14" grpId="1" animBg="1"/>
      <p:bldP spid="15" grpId="0" animBg="1"/>
      <p:bldP spid="15" grpId="1" animBg="1"/>
      <p:bldP spid="16" grpId="0" animBg="1"/>
      <p:bldP spid="1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Operators</a:t>
            </a:r>
          </a:p>
        </p:txBody>
      </p:sp>
      <p:sp>
        <p:nvSpPr>
          <p:cNvPr id="3" name="Content Placeholder 2"/>
          <p:cNvSpPr>
            <a:spLocks noGrp="1"/>
          </p:cNvSpPr>
          <p:nvPr>
            <p:ph idx="1"/>
          </p:nvPr>
        </p:nvSpPr>
        <p:spPr/>
        <p:txBody>
          <a:bodyPr/>
          <a:lstStyle/>
          <a:p>
            <a:r>
              <a:rPr lang="en-US" dirty="0">
                <a:solidFill>
                  <a:srgbClr val="FF0000"/>
                </a:solidFill>
              </a:rPr>
              <a:t>C Pocket Reference</a:t>
            </a:r>
          </a:p>
          <a:p>
            <a:r>
              <a:rPr lang="en-US" dirty="0">
                <a:solidFill>
                  <a:srgbClr val="FF0000"/>
                </a:solidFill>
              </a:rPr>
              <a:t>Table 1-14</a:t>
            </a:r>
          </a:p>
          <a:p>
            <a:r>
              <a:rPr lang="en-US" dirty="0">
                <a:solidFill>
                  <a:srgbClr val="FF0000"/>
                </a:solidFill>
              </a:rPr>
              <a:t>Page 1.5.6</a:t>
            </a:r>
          </a:p>
        </p:txBody>
      </p:sp>
      <p:graphicFrame>
        <p:nvGraphicFramePr>
          <p:cNvPr id="4" name="Content Placeholder 3"/>
          <p:cNvGraphicFramePr>
            <a:graphicFrameLocks/>
          </p:cNvGraphicFramePr>
          <p:nvPr>
            <p:extLst>
              <p:ext uri="{D42A27DB-BD31-4B8C-83A1-F6EECF244321}">
                <p14:modId xmlns:p14="http://schemas.microsoft.com/office/powerpoint/2010/main" val="402349065"/>
              </p:ext>
            </p:extLst>
          </p:nvPr>
        </p:nvGraphicFramePr>
        <p:xfrm>
          <a:off x="326628" y="1305560"/>
          <a:ext cx="8490744" cy="2291080"/>
        </p:xfrm>
        <a:graphic>
          <a:graphicData uri="http://schemas.openxmlformats.org/drawingml/2006/table">
            <a:tbl>
              <a:tblPr firstRow="1" bandRow="1">
                <a:tableStyleId>{5C22544A-7EE6-4342-B048-85BDC9FD1C3A}</a:tableStyleId>
              </a:tblPr>
              <a:tblGrid>
                <a:gridCol w="1203330">
                  <a:extLst>
                    <a:ext uri="{9D8B030D-6E8A-4147-A177-3AD203B41FA5}">
                      <a16:colId xmlns:a16="http://schemas.microsoft.com/office/drawing/2014/main" val="20000"/>
                    </a:ext>
                  </a:extLst>
                </a:gridCol>
                <a:gridCol w="1872026">
                  <a:extLst>
                    <a:ext uri="{9D8B030D-6E8A-4147-A177-3AD203B41FA5}">
                      <a16:colId xmlns:a16="http://schemas.microsoft.com/office/drawing/2014/main" val="20001"/>
                    </a:ext>
                  </a:extLst>
                </a:gridCol>
                <a:gridCol w="1248017">
                  <a:extLst>
                    <a:ext uri="{9D8B030D-6E8A-4147-A177-3AD203B41FA5}">
                      <a16:colId xmlns:a16="http://schemas.microsoft.com/office/drawing/2014/main" val="20002"/>
                    </a:ext>
                  </a:extLst>
                </a:gridCol>
                <a:gridCol w="4167371">
                  <a:extLst>
                    <a:ext uri="{9D8B030D-6E8A-4147-A177-3AD203B41FA5}">
                      <a16:colId xmlns:a16="http://schemas.microsoft.com/office/drawing/2014/main" val="20003"/>
                    </a:ext>
                  </a:extLst>
                </a:gridCol>
              </a:tblGrid>
              <a:tr h="370840">
                <a:tc>
                  <a:txBody>
                    <a:bodyPr/>
                    <a:lstStyle/>
                    <a:p>
                      <a:r>
                        <a:rPr lang="en-US" dirty="0"/>
                        <a:t>Operator</a:t>
                      </a:r>
                    </a:p>
                  </a:txBody>
                  <a:tcPr/>
                </a:tc>
                <a:tc>
                  <a:txBody>
                    <a:bodyPr/>
                    <a:lstStyle/>
                    <a:p>
                      <a:r>
                        <a:rPr lang="en-US" dirty="0"/>
                        <a:t>Meaning</a:t>
                      </a:r>
                    </a:p>
                  </a:txBody>
                  <a:tcPr/>
                </a:tc>
                <a:tc>
                  <a:txBody>
                    <a:bodyPr/>
                    <a:lstStyle/>
                    <a:p>
                      <a:r>
                        <a:rPr lang="en-US" dirty="0"/>
                        <a:t>Example</a:t>
                      </a:r>
                    </a:p>
                  </a:txBody>
                  <a:tcPr/>
                </a:tc>
                <a:tc>
                  <a:txBody>
                    <a:bodyPr/>
                    <a:lstStyle/>
                    <a:p>
                      <a:r>
                        <a:rPr lang="en-US" dirty="0"/>
                        <a:t>Result (for each bit position)</a:t>
                      </a:r>
                    </a:p>
                  </a:txBody>
                  <a:tcPr/>
                </a:tc>
                <a:extLst>
                  <a:ext uri="{0D108BD9-81ED-4DB2-BD59-A6C34878D82A}">
                    <a16:rowId xmlns:a16="http://schemas.microsoft.com/office/drawing/2014/main" val="10000"/>
                  </a:ext>
                </a:extLst>
              </a:tr>
              <a:tr h="370840">
                <a:tc>
                  <a:txBody>
                    <a:bodyPr/>
                    <a:lstStyle/>
                    <a:p>
                      <a:r>
                        <a:rPr lang="en-US" b="1" dirty="0">
                          <a:latin typeface="Courier New" panose="02070309020205020404" pitchFamily="49" charset="0"/>
                          <a:cs typeface="Courier New" panose="02070309020205020404" pitchFamily="49" charset="0"/>
                        </a:rPr>
                        <a:t>&amp;</a:t>
                      </a:r>
                    </a:p>
                  </a:txBody>
                  <a:tcPr anchor="ctr"/>
                </a:tc>
                <a:tc>
                  <a:txBody>
                    <a:bodyPr/>
                    <a:lstStyle/>
                    <a:p>
                      <a:r>
                        <a:rPr lang="en-US" dirty="0"/>
                        <a:t>Address of</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&amp;x</a:t>
                      </a:r>
                    </a:p>
                  </a:txBody>
                  <a:tcPr anchor="ctr"/>
                </a:tc>
                <a:tc>
                  <a:txBody>
                    <a:bodyPr/>
                    <a:lstStyle/>
                    <a:p>
                      <a:r>
                        <a:rPr lang="en-US" b="0" dirty="0">
                          <a:latin typeface="+mn-lt"/>
                          <a:cs typeface="Courier New" panose="02070309020205020404" pitchFamily="49" charset="0"/>
                        </a:rPr>
                        <a:t>A constant pointer to </a:t>
                      </a:r>
                      <a:r>
                        <a:rPr lang="en-US" b="1" dirty="0">
                          <a:latin typeface="Courier New" panose="02070309020205020404" pitchFamily="49" charset="0"/>
                          <a:cs typeface="Courier New" panose="02070309020205020404" pitchFamily="49" charset="0"/>
                        </a:rPr>
                        <a:t>x</a:t>
                      </a:r>
                    </a:p>
                    <a:p>
                      <a:endParaRPr lang="en-US" dirty="0"/>
                    </a:p>
                  </a:txBody>
                  <a:tcPr anchor="ctr"/>
                </a:tc>
                <a:extLst>
                  <a:ext uri="{0D108BD9-81ED-4DB2-BD59-A6C34878D82A}">
                    <a16:rowId xmlns:a16="http://schemas.microsoft.com/office/drawing/2014/main" val="10001"/>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Dereference</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*p</a:t>
                      </a:r>
                    </a:p>
                  </a:txBody>
                  <a:tcPr anchor="ctr"/>
                </a:tc>
                <a:tc>
                  <a:txBody>
                    <a:bodyPr/>
                    <a:lstStyle/>
                    <a:p>
                      <a:r>
                        <a:rPr lang="en-US" dirty="0"/>
                        <a:t>The object</a:t>
                      </a:r>
                      <a:r>
                        <a:rPr lang="en-US" baseline="0" dirty="0"/>
                        <a:t> (or function) point to by </a:t>
                      </a:r>
                      <a:r>
                        <a:rPr lang="en-US" b="1" dirty="0">
                          <a:latin typeface="Courier New" panose="02070309020205020404" pitchFamily="49" charset="0"/>
                          <a:cs typeface="Courier New" panose="02070309020205020404" pitchFamily="49" charset="0"/>
                        </a:rPr>
                        <a:t>p</a:t>
                      </a:r>
                    </a:p>
                    <a:p>
                      <a:endParaRPr lang="en-US" dirty="0"/>
                    </a:p>
                  </a:txBody>
                  <a:tcPr anchor="ctr"/>
                </a:tc>
                <a:extLst>
                  <a:ext uri="{0D108BD9-81ED-4DB2-BD59-A6C34878D82A}">
                    <a16:rowId xmlns:a16="http://schemas.microsoft.com/office/drawing/2014/main" val="10002"/>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Array element</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x[i]</a:t>
                      </a:r>
                    </a:p>
                  </a:txBody>
                  <a:tcPr anchor="ctr"/>
                </a:tc>
                <a:tc>
                  <a:txBody>
                    <a:bodyPr/>
                    <a:lstStyle/>
                    <a:p>
                      <a:r>
                        <a:rPr lang="en-US" b="1" dirty="0">
                          <a:latin typeface="Courier New" panose="02070309020205020404" pitchFamily="49" charset="0"/>
                          <a:cs typeface="Courier New" panose="02070309020205020404" pitchFamily="49" charset="0"/>
                        </a:rPr>
                        <a:t>*(x+i)</a:t>
                      </a:r>
                      <a:r>
                        <a:rPr lang="en-US" dirty="0"/>
                        <a:t>, the element</a:t>
                      </a:r>
                      <a:r>
                        <a:rPr lang="en-US" baseline="0" dirty="0"/>
                        <a:t> with index </a:t>
                      </a:r>
                      <a:r>
                        <a:rPr lang="en-US" b="1" dirty="0">
                          <a:latin typeface="Courier New" panose="02070309020205020404" pitchFamily="49" charset="0"/>
                          <a:cs typeface="Courier New" panose="02070309020205020404" pitchFamily="49" charset="0"/>
                        </a:rPr>
                        <a:t>i</a:t>
                      </a:r>
                      <a:r>
                        <a:rPr lang="en-US" baseline="0" dirty="0"/>
                        <a:t> in the array </a:t>
                      </a:r>
                      <a:r>
                        <a:rPr lang="en-US" b="1" dirty="0">
                          <a:latin typeface="Courier New" panose="02070309020205020404" pitchFamily="49" charset="0"/>
                          <a:cs typeface="Courier New" panose="02070309020205020404" pitchFamily="49" charset="0"/>
                        </a:rPr>
                        <a:t>x</a:t>
                      </a:r>
                      <a:endParaRPr lang="en-US" dirty="0"/>
                    </a:p>
                  </a:txBody>
                  <a:tcPr anchor="ctr"/>
                </a:tc>
                <a:extLst>
                  <a:ext uri="{0D108BD9-81ED-4DB2-BD59-A6C34878D82A}">
                    <a16:rowId xmlns:a16="http://schemas.microsoft.com/office/drawing/2014/main" val="10003"/>
                  </a:ext>
                </a:extLst>
              </a:tr>
            </a:tbl>
          </a:graphicData>
        </a:graphic>
      </p:graphicFrame>
      <p:sp>
        <p:nvSpPr>
          <p:cNvPr id="5" name="Content Placeholder 2"/>
          <p:cNvSpPr txBox="1">
            <a:spLocks/>
          </p:cNvSpPr>
          <p:nvPr/>
        </p:nvSpPr>
        <p:spPr bwMode="auto">
          <a:xfrm>
            <a:off x="277615" y="3810000"/>
            <a:ext cx="8588771" cy="2438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this = 9;		// Integer variable “this” defined as 9</a:t>
            </a:r>
          </a:p>
          <a:p>
            <a:pPr marL="0" indent="0">
              <a:buNone/>
            </a:pPr>
            <a:r>
              <a:rPr lang="en-US" sz="1600" dirty="0">
                <a:latin typeface="Courier New" panose="02070309020205020404" pitchFamily="49" charset="0"/>
                <a:cs typeface="Courier New" panose="02070309020205020404" pitchFamily="49" charset="0"/>
              </a:rPr>
              <a:t>int that = 0;		// Integer variable “that” defined as 0</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Pointer variable for an integer declared </a:t>
            </a:r>
          </a:p>
          <a:p>
            <a:pPr marL="0" indent="0">
              <a:buNone/>
            </a:pP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&amp;this;	// Defined with address of “this”</a:t>
            </a:r>
          </a:p>
          <a:p>
            <a:pPr marL="0" indent="0">
              <a:buNone/>
            </a:pPr>
            <a:r>
              <a:rPr lang="en-US" sz="1600" dirty="0">
                <a:latin typeface="Courier New" panose="02070309020205020404" pitchFamily="49" charset="0"/>
                <a:cs typeface="Courier New" panose="02070309020205020404" pitchFamily="49" charset="0"/>
              </a:rPr>
              <a:t>that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“that” assigned value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address</a:t>
            </a:r>
          </a:p>
          <a:p>
            <a:pPr marL="0" indent="0">
              <a:buNone/>
            </a:pPr>
            <a:r>
              <a:rPr lang="en-US" sz="1600" dirty="0">
                <a:latin typeface="Courier New" panose="02070309020205020404" pitchFamily="49" charset="0"/>
                <a:cs typeface="Courier New" panose="02070309020205020404" pitchFamily="49" charset="0"/>
              </a:rPr>
              <a:t>/* “that”, now 9, should now equal “this” */</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1;		// Value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address assigned 1</a:t>
            </a:r>
          </a:p>
          <a:p>
            <a:pPr marL="0" indent="0">
              <a:buNone/>
            </a:pPr>
            <a:r>
              <a:rPr lang="en-US" sz="1600" dirty="0">
                <a:latin typeface="Courier New" panose="02070309020205020404" pitchFamily="49" charset="0"/>
                <a:cs typeface="Courier New" panose="02070309020205020404" pitchFamily="49" charset="0"/>
              </a:rPr>
              <a:t>/* “this” is now equal to 1 */ </a:t>
            </a:r>
          </a:p>
        </p:txBody>
      </p:sp>
    </p:spTree>
    <p:extLst>
      <p:ext uri="{BB962C8B-B14F-4D97-AF65-F5344CB8AC3E}">
        <p14:creationId xmlns:p14="http://schemas.microsoft.com/office/powerpoint/2010/main" val="1894914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Operators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7" name="Content Placeholder 2"/>
          <p:cNvSpPr txBox="1">
            <a:spLocks/>
          </p:cNvSpPr>
          <p:nvPr/>
        </p:nvSpPr>
        <p:spPr bwMode="auto">
          <a:xfrm>
            <a:off x="6391275" y="2133600"/>
            <a:ext cx="2676525" cy="3276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this = 9;</a:t>
            </a:r>
          </a:p>
          <a:p>
            <a:pPr marL="0" indent="0">
              <a:buNone/>
            </a:pPr>
            <a:r>
              <a:rPr lang="en-US" sz="1600" dirty="0">
                <a:latin typeface="Courier New" panose="02070309020205020404" pitchFamily="49" charset="0"/>
                <a:cs typeface="Courier New" panose="02070309020205020404" pitchFamily="49" charset="0"/>
              </a:rPr>
              <a:t>    int that = 0;</a:t>
            </a:r>
          </a:p>
          <a:p>
            <a:pPr marL="0" indent="0">
              <a:buNone/>
            </a:pPr>
            <a:r>
              <a:rPr lang="en-US" sz="1600" dirty="0">
                <a:latin typeface="Courier New" panose="02070309020205020404" pitchFamily="49" charset="0"/>
                <a:cs typeface="Courier New" panose="02070309020205020404" pitchFamily="49" charset="0"/>
              </a:rPr>
              <a:t>    int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&amp;this;</a:t>
            </a:r>
          </a:p>
          <a:p>
            <a:pPr marL="0" indent="0">
              <a:buNone/>
            </a:pPr>
            <a:r>
              <a:rPr lang="en-US" sz="1600" dirty="0">
                <a:latin typeface="Courier New" panose="02070309020205020404" pitchFamily="49" charset="0"/>
                <a:cs typeface="Courier New" panose="02070309020205020404" pitchFamily="49" charset="0"/>
              </a:rPr>
              <a:t>    that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3" name="Right Arrow 12"/>
          <p:cNvSpPr/>
          <p:nvPr/>
        </p:nvSpPr>
        <p:spPr bwMode="auto">
          <a:xfrm>
            <a:off x="5982856" y="2724538"/>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644988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Operators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cc cc cc</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0x0090C088 09 00 00 00</a:t>
              </a:r>
            </a:p>
            <a:p>
              <a:r>
                <a:rPr lang="en-US" sz="1600" b="1" dirty="0">
                  <a:latin typeface="Courier New" panose="02070309020205020404" pitchFamily="49" charset="0"/>
                  <a:cs typeface="Courier New" panose="02070309020205020404" pitchFamily="49" charset="0"/>
                </a:rPr>
                <a:t>0x0090C08C cc cc cc cc</a:t>
              </a: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r>
              <a:rPr lang="en-US" sz="1600" kern="0" dirty="0">
                <a:solidFill>
                  <a:srgbClr val="C0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7" name="Content Placeholder 2"/>
          <p:cNvSpPr txBox="1">
            <a:spLocks/>
          </p:cNvSpPr>
          <p:nvPr/>
        </p:nvSpPr>
        <p:spPr bwMode="auto">
          <a:xfrm>
            <a:off x="6391275" y="2133600"/>
            <a:ext cx="2676525" cy="3276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int this = 9;</a:t>
            </a:r>
          </a:p>
          <a:p>
            <a:pPr marL="0" indent="0">
              <a:buNone/>
            </a:pPr>
            <a:r>
              <a:rPr lang="en-US" sz="1600" dirty="0">
                <a:latin typeface="Courier New" panose="02070309020205020404" pitchFamily="49" charset="0"/>
                <a:cs typeface="Courier New" panose="02070309020205020404" pitchFamily="49" charset="0"/>
              </a:rPr>
              <a:t>    int that = 0;</a:t>
            </a:r>
          </a:p>
          <a:p>
            <a:pPr marL="0" indent="0">
              <a:buNone/>
            </a:pPr>
            <a:r>
              <a:rPr lang="en-US" sz="1600" dirty="0">
                <a:latin typeface="Courier New" panose="02070309020205020404" pitchFamily="49" charset="0"/>
                <a:cs typeface="Courier New" panose="02070309020205020404" pitchFamily="49" charset="0"/>
              </a:rPr>
              <a:t>    int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&amp;this;</a:t>
            </a:r>
          </a:p>
          <a:p>
            <a:pPr marL="0" indent="0">
              <a:buNone/>
            </a:pPr>
            <a:r>
              <a:rPr lang="en-US" sz="1600" dirty="0">
                <a:latin typeface="Courier New" panose="02070309020205020404" pitchFamily="49" charset="0"/>
                <a:cs typeface="Courier New" panose="02070309020205020404" pitchFamily="49" charset="0"/>
              </a:rPr>
              <a:t>    that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6" name="Right Arrow 15"/>
          <p:cNvSpPr/>
          <p:nvPr/>
        </p:nvSpPr>
        <p:spPr bwMode="auto">
          <a:xfrm>
            <a:off x="5982856" y="3009124"/>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306676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Operators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0x0090C07C 00 00 00 00</a:t>
              </a:r>
            </a:p>
            <a:p>
              <a:r>
                <a:rPr lang="en-US" sz="1600" b="1" dirty="0">
                  <a:latin typeface="Courier New" panose="02070309020205020404" pitchFamily="49" charset="0"/>
                  <a:cs typeface="Courier New" panose="02070309020205020404" pitchFamily="49" charset="0"/>
                </a:rPr>
                <a:t>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cc cc cc</a:t>
              </a:r>
            </a:p>
            <a:p>
              <a:r>
                <a:rPr lang="en-US" sz="1600" b="1" dirty="0">
                  <a:latin typeface="Courier New" panose="02070309020205020404" pitchFamily="49" charset="0"/>
                  <a:cs typeface="Courier New" panose="02070309020205020404" pitchFamily="49" charset="0"/>
                </a:rPr>
                <a:t>0x0090C088 09 00 00 00</a:t>
              </a:r>
            </a:p>
            <a:p>
              <a:r>
                <a:rPr lang="en-US" sz="1600" b="1" dirty="0">
                  <a:latin typeface="Courier New" panose="02070309020205020404" pitchFamily="49" charset="0"/>
                  <a:cs typeface="Courier New" panose="02070309020205020404" pitchFamily="49" charset="0"/>
                </a:rPr>
                <a:t>0x0090C08C cc cc cc cc</a:t>
              </a: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a:t>
            </a:r>
            <a:r>
              <a:rPr lang="en-US" sz="1600" kern="0" dirty="0">
                <a:solidFill>
                  <a:srgbClr val="C0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7" name="Content Placeholder 2"/>
          <p:cNvSpPr txBox="1">
            <a:spLocks/>
          </p:cNvSpPr>
          <p:nvPr/>
        </p:nvSpPr>
        <p:spPr bwMode="auto">
          <a:xfrm>
            <a:off x="6391275" y="2133600"/>
            <a:ext cx="2676525" cy="3276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this = 9;</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int that = 0;</a:t>
            </a:r>
          </a:p>
          <a:p>
            <a:pPr marL="0" indent="0">
              <a:buNone/>
            </a:pPr>
            <a:r>
              <a:rPr lang="en-US" sz="1600" dirty="0">
                <a:latin typeface="Courier New" panose="02070309020205020404" pitchFamily="49" charset="0"/>
                <a:cs typeface="Courier New" panose="02070309020205020404" pitchFamily="49" charset="0"/>
              </a:rPr>
              <a:t>    int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&amp;this;</a:t>
            </a:r>
          </a:p>
          <a:p>
            <a:pPr marL="0" indent="0">
              <a:buNone/>
            </a:pPr>
            <a:r>
              <a:rPr lang="en-US" sz="1600" dirty="0">
                <a:latin typeface="Courier New" panose="02070309020205020404" pitchFamily="49" charset="0"/>
                <a:cs typeface="Courier New" panose="02070309020205020404" pitchFamily="49" charset="0"/>
              </a:rPr>
              <a:t>    that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5" name="Right Arrow 14"/>
          <p:cNvSpPr/>
          <p:nvPr/>
        </p:nvSpPr>
        <p:spPr bwMode="auto">
          <a:xfrm>
            <a:off x="5982856" y="3298385"/>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4243346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Operators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0x0090C070 cc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cc</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cc</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cc</a:t>
              </a:r>
              <a:endParaRPr lang="en-US" sz="1600" b="1" dirty="0">
                <a:solidFill>
                  <a:schemeClr val="bg2">
                    <a:lumMod val="40000"/>
                    <a:lumOff val="60000"/>
                  </a:schemeClr>
                </a:solidFill>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00 00 00 00</a:t>
              </a:r>
            </a:p>
            <a:p>
              <a:r>
                <a:rPr lang="en-US" sz="1600" b="1" dirty="0">
                  <a:latin typeface="Courier New" panose="02070309020205020404" pitchFamily="49" charset="0"/>
                  <a:cs typeface="Courier New" panose="02070309020205020404" pitchFamily="49" charset="0"/>
                </a:rPr>
                <a:t>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cc cc cc</a:t>
              </a:r>
            </a:p>
            <a:p>
              <a:r>
                <a:rPr lang="en-US" sz="1600" b="1" dirty="0">
                  <a:latin typeface="Courier New" panose="02070309020205020404" pitchFamily="49" charset="0"/>
                  <a:cs typeface="Courier New" panose="02070309020205020404" pitchFamily="49" charset="0"/>
                </a:rPr>
                <a:t>0x0090C088 09 00 00 00</a:t>
              </a:r>
            </a:p>
            <a:p>
              <a:r>
                <a:rPr lang="en-US" sz="1600" b="1" dirty="0">
                  <a:latin typeface="Courier New" panose="02070309020205020404" pitchFamily="49" charset="0"/>
                  <a:cs typeface="Courier New" panose="02070309020205020404" pitchFamily="49" charset="0"/>
                </a:rPr>
                <a:t>0x0090C08C cc cc cc cc</a:t>
              </a: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a:t>
            </a:r>
            <a:r>
              <a:rPr lang="en-US" sz="1600" kern="0" dirty="0">
                <a:solidFill>
                  <a:srgbClr val="FF0000"/>
                </a:solidFill>
                <a:latin typeface="Courier New" panose="02070309020205020404" pitchFamily="49" charset="0"/>
                <a:cs typeface="Courier New" panose="02070309020205020404" pitchFamily="49" charset="0"/>
              </a:rPr>
              <a:t>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7" name="Content Placeholder 2"/>
          <p:cNvSpPr txBox="1">
            <a:spLocks/>
          </p:cNvSpPr>
          <p:nvPr/>
        </p:nvSpPr>
        <p:spPr bwMode="auto">
          <a:xfrm>
            <a:off x="6391275" y="2133600"/>
            <a:ext cx="2676525" cy="3276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this = 9;</a:t>
            </a:r>
          </a:p>
          <a:p>
            <a:pPr marL="0" indent="0">
              <a:buNone/>
            </a:pPr>
            <a:r>
              <a:rPr lang="en-US" sz="1600" dirty="0">
                <a:latin typeface="Courier New" panose="02070309020205020404" pitchFamily="49" charset="0"/>
                <a:cs typeface="Courier New" panose="02070309020205020404" pitchFamily="49" charset="0"/>
              </a:rPr>
              <a:t>    int that = 0;</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int * </a:t>
            </a:r>
            <a:r>
              <a:rPr lang="en-US" sz="1600" dirty="0" err="1">
                <a:solidFill>
                  <a:schemeClr val="bg2">
                    <a:lumMod val="60000"/>
                    <a:lumOff val="40000"/>
                  </a:schemeClr>
                </a:solidFill>
                <a:latin typeface="Courier New" panose="02070309020205020404" pitchFamily="49" charset="0"/>
                <a:cs typeface="Courier New" panose="02070309020205020404" pitchFamily="49" charset="0"/>
              </a:rPr>
              <a:t>int_ptr</a:t>
            </a:r>
            <a:r>
              <a:rPr lang="en-US" sz="1600"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&amp;this;</a:t>
            </a:r>
          </a:p>
          <a:p>
            <a:pPr marL="0" indent="0">
              <a:buNone/>
            </a:pPr>
            <a:r>
              <a:rPr lang="en-US" sz="1600" dirty="0">
                <a:latin typeface="Courier New" panose="02070309020205020404" pitchFamily="49" charset="0"/>
                <a:cs typeface="Courier New" panose="02070309020205020404" pitchFamily="49" charset="0"/>
              </a:rPr>
              <a:t>    that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4" name="Right Arrow 13"/>
          <p:cNvSpPr/>
          <p:nvPr/>
        </p:nvSpPr>
        <p:spPr bwMode="auto">
          <a:xfrm>
            <a:off x="5982856" y="3600062"/>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3608854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Operators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0x0090C070 88 c0 90 00</a:t>
              </a:r>
            </a:p>
            <a:p>
              <a:r>
                <a:rPr lang="en-US" sz="1600" b="1" dirty="0">
                  <a:latin typeface="Courier New" panose="02070309020205020404" pitchFamily="49" charset="0"/>
                  <a:cs typeface="Courier New" panose="02070309020205020404" pitchFamily="49" charset="0"/>
                </a:rPr>
                <a:t>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00 00 00 00</a:t>
              </a:r>
            </a:p>
            <a:p>
              <a:r>
                <a:rPr lang="en-US" sz="1600" b="1" dirty="0">
                  <a:latin typeface="Courier New" panose="02070309020205020404" pitchFamily="49" charset="0"/>
                  <a:cs typeface="Courier New" panose="02070309020205020404" pitchFamily="49" charset="0"/>
                </a:rPr>
                <a:t>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cc cc cc</a:t>
              </a:r>
            </a:p>
            <a:p>
              <a:r>
                <a:rPr lang="en-US" sz="1600" b="1" dirty="0">
                  <a:latin typeface="Courier New" panose="02070309020205020404" pitchFamily="49" charset="0"/>
                  <a:cs typeface="Courier New" panose="02070309020205020404" pitchFamily="49" charset="0"/>
                </a:rPr>
                <a:t>0x0090C088 09 00 00 00</a:t>
              </a:r>
            </a:p>
            <a:p>
              <a:r>
                <a:rPr lang="en-US" sz="1600" b="1" dirty="0">
                  <a:latin typeface="Courier New" panose="02070309020205020404" pitchFamily="49" charset="0"/>
                  <a:cs typeface="Courier New" panose="02070309020205020404" pitchFamily="49" charset="0"/>
                </a:rPr>
                <a:t>0x0090C08C cc cc cc cc</a:t>
              </a: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a:t>
            </a:r>
            <a:r>
              <a:rPr lang="en-US" sz="1600" kern="0" dirty="0">
                <a:solidFill>
                  <a:srgbClr val="FF0000"/>
                </a:solidFill>
                <a:latin typeface="Courier New" panose="02070309020205020404" pitchFamily="49" charset="0"/>
                <a:cs typeface="Courier New" panose="02070309020205020404" pitchFamily="49" charset="0"/>
              </a:rPr>
              <a:t>ˆÀ..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7" name="Content Placeholder 2"/>
          <p:cNvSpPr txBox="1">
            <a:spLocks/>
          </p:cNvSpPr>
          <p:nvPr/>
        </p:nvSpPr>
        <p:spPr bwMode="auto">
          <a:xfrm>
            <a:off x="6391275" y="2133600"/>
            <a:ext cx="2676525" cy="3276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this = 9;</a:t>
            </a:r>
          </a:p>
          <a:p>
            <a:pPr marL="0" indent="0">
              <a:buNone/>
            </a:pPr>
            <a:r>
              <a:rPr lang="en-US" sz="1600" dirty="0">
                <a:latin typeface="Courier New" panose="02070309020205020404" pitchFamily="49" charset="0"/>
                <a:cs typeface="Courier New" panose="02070309020205020404" pitchFamily="49" charset="0"/>
              </a:rPr>
              <a:t>    int that = 0;</a:t>
            </a:r>
          </a:p>
          <a:p>
            <a:pPr marL="0" indent="0">
              <a:buNone/>
            </a:pPr>
            <a:r>
              <a:rPr lang="en-US" sz="1600" dirty="0">
                <a:latin typeface="Courier New" panose="02070309020205020404" pitchFamily="49" charset="0"/>
                <a:cs typeface="Courier New" panose="02070309020205020404" pitchFamily="49" charset="0"/>
              </a:rPr>
              <a:t>    int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dirty="0" err="1">
                <a:solidFill>
                  <a:schemeClr val="bg2">
                    <a:lumMod val="60000"/>
                    <a:lumOff val="40000"/>
                  </a:schemeClr>
                </a:solidFill>
                <a:latin typeface="Courier New" panose="02070309020205020404" pitchFamily="49" charset="0"/>
                <a:cs typeface="Courier New" panose="02070309020205020404" pitchFamily="49" charset="0"/>
              </a:rPr>
              <a:t>int_ptr</a:t>
            </a:r>
            <a:r>
              <a:rPr lang="en-US" sz="1600" dirty="0">
                <a:solidFill>
                  <a:schemeClr val="bg2">
                    <a:lumMod val="60000"/>
                    <a:lumOff val="40000"/>
                  </a:schemeClr>
                </a:solidFill>
                <a:latin typeface="Courier New" panose="02070309020205020404" pitchFamily="49" charset="0"/>
                <a:cs typeface="Courier New" panose="02070309020205020404" pitchFamily="49" charset="0"/>
              </a:rPr>
              <a:t> = &amp;this;</a:t>
            </a:r>
          </a:p>
          <a:p>
            <a:pPr marL="0" indent="0">
              <a:buNone/>
            </a:pPr>
            <a:r>
              <a:rPr lang="en-US" sz="1600" dirty="0">
                <a:latin typeface="Courier New" panose="02070309020205020404" pitchFamily="49" charset="0"/>
                <a:cs typeface="Courier New" panose="02070309020205020404" pitchFamily="49" charset="0"/>
              </a:rPr>
              <a:t>    that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4" name="Right Arrow 13"/>
          <p:cNvSpPr/>
          <p:nvPr/>
        </p:nvSpPr>
        <p:spPr bwMode="auto">
          <a:xfrm>
            <a:off x="5982856" y="3886200"/>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43011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Operators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88 c0 90 00</a:t>
              </a:r>
            </a:p>
            <a:p>
              <a:r>
                <a:rPr lang="en-US" sz="1600" b="1" dirty="0">
                  <a:latin typeface="Courier New" panose="02070309020205020404" pitchFamily="49" charset="0"/>
                  <a:cs typeface="Courier New" panose="02070309020205020404" pitchFamily="49" charset="0"/>
                </a:rPr>
                <a:t>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0x0090C07C 09 00 00 00</a:t>
              </a:r>
            </a:p>
            <a:p>
              <a:r>
                <a:rPr lang="en-US" sz="1600" b="1" dirty="0">
                  <a:latin typeface="Courier New" panose="02070309020205020404" pitchFamily="49" charset="0"/>
                  <a:cs typeface="Courier New" panose="02070309020205020404" pitchFamily="49" charset="0"/>
                </a:rPr>
                <a:t>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cc cc cc</a:t>
              </a:r>
            </a:p>
            <a:p>
              <a:r>
                <a:rPr lang="en-US" sz="1600" b="1" dirty="0">
                  <a:latin typeface="Courier New" panose="02070309020205020404" pitchFamily="49" charset="0"/>
                  <a:cs typeface="Courier New" panose="02070309020205020404" pitchFamily="49" charset="0"/>
                </a:rPr>
                <a:t>0x0090C088 09 00 00 00</a:t>
              </a:r>
            </a:p>
            <a:p>
              <a:r>
                <a:rPr lang="en-US" sz="1600" b="1" dirty="0">
                  <a:latin typeface="Courier New" panose="02070309020205020404" pitchFamily="49" charset="0"/>
                  <a:cs typeface="Courier New" panose="02070309020205020404" pitchFamily="49" charset="0"/>
                </a:rPr>
                <a:t>0x0090C08C cc cc cc cc</a:t>
              </a: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ˆÀ..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7" name="Content Placeholder 2"/>
          <p:cNvSpPr txBox="1">
            <a:spLocks/>
          </p:cNvSpPr>
          <p:nvPr/>
        </p:nvSpPr>
        <p:spPr bwMode="auto">
          <a:xfrm>
            <a:off x="6391275" y="2133600"/>
            <a:ext cx="2676525" cy="3276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this = 9;</a:t>
            </a:r>
          </a:p>
          <a:p>
            <a:pPr marL="0" indent="0">
              <a:buNone/>
            </a:pPr>
            <a:r>
              <a:rPr lang="en-US" sz="1600" dirty="0">
                <a:latin typeface="Courier New" panose="02070309020205020404" pitchFamily="49" charset="0"/>
                <a:cs typeface="Courier New" panose="02070309020205020404" pitchFamily="49" charset="0"/>
              </a:rPr>
              <a:t>    int that = 0;</a:t>
            </a:r>
          </a:p>
          <a:p>
            <a:pPr marL="0" indent="0">
              <a:buNone/>
            </a:pPr>
            <a:r>
              <a:rPr lang="en-US" sz="1600" dirty="0">
                <a:latin typeface="Courier New" panose="02070309020205020404" pitchFamily="49" charset="0"/>
                <a:cs typeface="Courier New" panose="02070309020205020404" pitchFamily="49" charset="0"/>
              </a:rPr>
              <a:t>    int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&amp;this;</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that = *</a:t>
            </a:r>
            <a:r>
              <a:rPr lang="en-US" sz="1600" dirty="0" err="1">
                <a:solidFill>
                  <a:schemeClr val="bg2">
                    <a:lumMod val="60000"/>
                    <a:lumOff val="40000"/>
                  </a:schemeClr>
                </a:solidFill>
                <a:latin typeface="Courier New" panose="02070309020205020404" pitchFamily="49" charset="0"/>
                <a:cs typeface="Courier New" panose="02070309020205020404" pitchFamily="49" charset="0"/>
              </a:rPr>
              <a:t>int_ptr</a:t>
            </a:r>
            <a:r>
              <a:rPr lang="en-US" sz="1600"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4" name="Right Arrow 13"/>
          <p:cNvSpPr/>
          <p:nvPr/>
        </p:nvSpPr>
        <p:spPr bwMode="auto">
          <a:xfrm>
            <a:off x="5982856" y="4200331"/>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06885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p>
        </p:txBody>
      </p:sp>
      <p:sp>
        <p:nvSpPr>
          <p:cNvPr id="3" name="Content Placeholder 2"/>
          <p:cNvSpPr>
            <a:spLocks noGrp="1"/>
          </p:cNvSpPr>
          <p:nvPr>
            <p:ph idx="1"/>
          </p:nvPr>
        </p:nvSpPr>
        <p:spPr/>
        <p:txBody>
          <a:bodyPr/>
          <a:lstStyle/>
          <a:p>
            <a:pPr marL="457200" indent="-457200">
              <a:buFont typeface="+mj-lt"/>
              <a:buAutoNum type="arabicPeriod"/>
            </a:pPr>
            <a:r>
              <a:rPr lang="en-US" dirty="0"/>
              <a:t>This objective will make sweeping generalizations in an attempt to simplify the topic at hand.  A later objective will be dedicated to memory management.</a:t>
            </a:r>
          </a:p>
          <a:p>
            <a:pPr marL="457200" indent="-457200">
              <a:buFont typeface="+mj-lt"/>
              <a:buAutoNum type="arabicPeriod"/>
            </a:pPr>
            <a:r>
              <a:rPr lang="en-US" dirty="0"/>
              <a:t>This objective will likely be a watershed moment for most of the students.  The ability to successfully use pointers to their full advantage is an easy discriminator between novice and expert C programmers.</a:t>
            </a:r>
          </a:p>
          <a:p>
            <a:pPr marL="457200" indent="-457200">
              <a:buFont typeface="+mj-lt"/>
              <a:buAutoNum type="arabicPeriod"/>
            </a:pPr>
            <a:r>
              <a:rPr lang="en-US" dirty="0"/>
              <a:t>It is likely this objective may require some teaching aid or method of instruction to clearly express necessary concepts.  Immediate feedback from the students is more important than ever.</a:t>
            </a:r>
          </a:p>
        </p:txBody>
      </p:sp>
    </p:spTree>
    <p:extLst>
      <p:ext uri="{BB962C8B-B14F-4D97-AF65-F5344CB8AC3E}">
        <p14:creationId xmlns:p14="http://schemas.microsoft.com/office/powerpoint/2010/main" val="1338789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Operators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88 c0 90 00</a:t>
              </a:r>
            </a:p>
            <a:p>
              <a:r>
                <a:rPr lang="en-US" sz="1600" b="1" dirty="0">
                  <a:latin typeface="Courier New" panose="02070309020205020404" pitchFamily="49" charset="0"/>
                  <a:cs typeface="Courier New" panose="02070309020205020404" pitchFamily="49" charset="0"/>
                </a:rPr>
                <a:t>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09 00 00 00</a:t>
              </a:r>
            </a:p>
            <a:p>
              <a:r>
                <a:rPr lang="en-US" sz="1600" b="1" dirty="0">
                  <a:latin typeface="Courier New" panose="02070309020205020404" pitchFamily="49" charset="0"/>
                  <a:cs typeface="Courier New" panose="02070309020205020404" pitchFamily="49" charset="0"/>
                </a:rPr>
                <a:t>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cc cc cc</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0x0090C088 01 00 00 00</a:t>
              </a:r>
            </a:p>
            <a:p>
              <a:r>
                <a:rPr lang="en-US" sz="1600" b="1" dirty="0">
                  <a:latin typeface="Courier New" panose="02070309020205020404" pitchFamily="49" charset="0"/>
                  <a:cs typeface="Courier New" panose="02070309020205020404" pitchFamily="49" charset="0"/>
                </a:rPr>
                <a:t>0x0090C08C cc cc cc cc</a:t>
              </a: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ˆÀ..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7" name="Content Placeholder 2"/>
          <p:cNvSpPr txBox="1">
            <a:spLocks/>
          </p:cNvSpPr>
          <p:nvPr/>
        </p:nvSpPr>
        <p:spPr bwMode="auto">
          <a:xfrm>
            <a:off x="6391275" y="2133600"/>
            <a:ext cx="2676525" cy="3276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this = 9;</a:t>
            </a:r>
          </a:p>
          <a:p>
            <a:pPr marL="0" indent="0">
              <a:buNone/>
            </a:pPr>
            <a:r>
              <a:rPr lang="en-US" sz="1600" dirty="0">
                <a:latin typeface="Courier New" panose="02070309020205020404" pitchFamily="49" charset="0"/>
                <a:cs typeface="Courier New" panose="02070309020205020404" pitchFamily="49" charset="0"/>
              </a:rPr>
              <a:t>    int that = 0;</a:t>
            </a:r>
          </a:p>
          <a:p>
            <a:pPr marL="0" indent="0">
              <a:buNone/>
            </a:pPr>
            <a:r>
              <a:rPr lang="en-US" sz="1600" dirty="0">
                <a:latin typeface="Courier New" panose="02070309020205020404" pitchFamily="49" charset="0"/>
                <a:cs typeface="Courier New" panose="02070309020205020404" pitchFamily="49" charset="0"/>
              </a:rPr>
              <a:t>    int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&amp;this;</a:t>
            </a:r>
          </a:p>
          <a:p>
            <a:pPr marL="0" indent="0">
              <a:buNone/>
            </a:pPr>
            <a:r>
              <a:rPr lang="en-US" sz="1600" dirty="0">
                <a:latin typeface="Courier New" panose="02070309020205020404" pitchFamily="49" charset="0"/>
                <a:cs typeface="Courier New" panose="02070309020205020404" pitchFamily="49" charset="0"/>
              </a:rPr>
              <a:t>    that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dirty="0" err="1">
                <a:solidFill>
                  <a:schemeClr val="bg2">
                    <a:lumMod val="60000"/>
                    <a:lumOff val="40000"/>
                  </a:schemeClr>
                </a:solidFill>
                <a:latin typeface="Courier New" panose="02070309020205020404" pitchFamily="49" charset="0"/>
                <a:cs typeface="Courier New" panose="02070309020205020404" pitchFamily="49" charset="0"/>
              </a:rPr>
              <a:t>int_ptr</a:t>
            </a:r>
            <a:r>
              <a:rPr lang="en-US" sz="1600" dirty="0">
                <a:solidFill>
                  <a:schemeClr val="bg2">
                    <a:lumMod val="60000"/>
                    <a:lumOff val="40000"/>
                  </a:schemeClr>
                </a:solidFill>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4" name="Right Arrow 13"/>
          <p:cNvSpPr/>
          <p:nvPr/>
        </p:nvSpPr>
        <p:spPr bwMode="auto">
          <a:xfrm>
            <a:off x="5982856" y="4772607"/>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2278462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Memory Operators</a:t>
            </a:r>
          </a:p>
          <a:p>
            <a:pPr marL="0" indent="0" algn="ctr">
              <a:buNone/>
            </a:pPr>
            <a:r>
              <a:rPr lang="en-US" dirty="0"/>
              <a:t>“Title Not Found”</a:t>
            </a:r>
          </a:p>
          <a:p>
            <a:endParaRPr lang="en-US" dirty="0"/>
          </a:p>
          <a:p>
            <a:r>
              <a:rPr lang="en-US" dirty="0"/>
              <a:t>Declare two variables, named </a:t>
            </a:r>
            <a:r>
              <a:rPr lang="en-US" dirty="0">
                <a:latin typeface="Courier New" panose="02070309020205020404" pitchFamily="49" charset="0"/>
                <a:cs typeface="Courier New" panose="02070309020205020404" pitchFamily="49" charset="0"/>
              </a:rPr>
              <a:t>var1</a:t>
            </a:r>
            <a:r>
              <a:rPr lang="en-US" dirty="0"/>
              <a:t> and </a:t>
            </a:r>
            <a:r>
              <a:rPr lang="en-US" dirty="0">
                <a:latin typeface="Courier New" panose="02070309020205020404" pitchFamily="49" charset="0"/>
                <a:cs typeface="Courier New" panose="02070309020205020404" pitchFamily="49" charset="0"/>
              </a:rPr>
              <a:t>var2</a:t>
            </a:r>
            <a:r>
              <a:rPr lang="en-US" dirty="0"/>
              <a:t>, of the same data type</a:t>
            </a:r>
          </a:p>
          <a:p>
            <a:r>
              <a:rPr lang="en-US" dirty="0"/>
              <a:t>Declare a pointer variable, named </a:t>
            </a:r>
            <a:r>
              <a:rPr lang="en-US" dirty="0" err="1">
                <a:latin typeface="Courier New" panose="02070309020205020404" pitchFamily="49" charset="0"/>
                <a:cs typeface="Courier New" panose="02070309020205020404" pitchFamily="49" charset="0"/>
              </a:rPr>
              <a:t>var_ptr</a:t>
            </a:r>
            <a:r>
              <a:rPr lang="en-US" dirty="0"/>
              <a:t>, of the same data type</a:t>
            </a:r>
          </a:p>
          <a:p>
            <a:r>
              <a:rPr lang="en-US" dirty="0"/>
              <a:t>Define the first variable with an arbitrary value</a:t>
            </a:r>
          </a:p>
          <a:p>
            <a:r>
              <a:rPr lang="en-US" dirty="0"/>
              <a:t>Assign </a:t>
            </a:r>
            <a:r>
              <a:rPr lang="en-US" dirty="0">
                <a:latin typeface="Courier New" panose="02070309020205020404" pitchFamily="49" charset="0"/>
                <a:cs typeface="Courier New" panose="02070309020205020404" pitchFamily="49" charset="0"/>
              </a:rPr>
              <a:t>var1</a:t>
            </a:r>
            <a:r>
              <a:rPr lang="en-US" dirty="0"/>
              <a:t>’s memory address to </a:t>
            </a:r>
            <a:r>
              <a:rPr lang="en-US" dirty="0" err="1">
                <a:latin typeface="Courier New" panose="02070309020205020404" pitchFamily="49" charset="0"/>
                <a:cs typeface="Courier New" panose="02070309020205020404" pitchFamily="49" charset="0"/>
              </a:rPr>
              <a:t>var_ptr</a:t>
            </a:r>
            <a:r>
              <a:rPr lang="en-US" dirty="0"/>
              <a:t> </a:t>
            </a:r>
          </a:p>
          <a:p>
            <a:r>
              <a:rPr lang="en-US" dirty="0"/>
              <a:t>Define </a:t>
            </a:r>
            <a:r>
              <a:rPr lang="en-US" dirty="0">
                <a:latin typeface="Courier New" panose="02070309020205020404" pitchFamily="49" charset="0"/>
                <a:cs typeface="Courier New" panose="02070309020205020404" pitchFamily="49" charset="0"/>
              </a:rPr>
              <a:t>var2</a:t>
            </a:r>
            <a:r>
              <a:rPr lang="en-US" dirty="0"/>
              <a:t> by dereferencing </a:t>
            </a:r>
            <a:r>
              <a:rPr lang="en-US" dirty="0" err="1">
                <a:latin typeface="Courier New" panose="02070309020205020404" pitchFamily="49" charset="0"/>
                <a:cs typeface="Courier New" panose="02070309020205020404" pitchFamily="49" charset="0"/>
              </a:rPr>
              <a:t>var_ptr</a:t>
            </a:r>
            <a:r>
              <a:rPr lang="en-US" dirty="0"/>
              <a:t> </a:t>
            </a:r>
          </a:p>
          <a:p>
            <a:r>
              <a:rPr lang="en-US" dirty="0"/>
              <a:t>Compare </a:t>
            </a:r>
            <a:r>
              <a:rPr lang="en-US" dirty="0">
                <a:latin typeface="Courier New" panose="02070309020205020404" pitchFamily="49" charset="0"/>
                <a:cs typeface="Courier New" panose="02070309020205020404" pitchFamily="49" charset="0"/>
              </a:rPr>
              <a:t>var1</a:t>
            </a:r>
            <a:r>
              <a:rPr lang="en-US" dirty="0"/>
              <a:t> to </a:t>
            </a:r>
            <a:r>
              <a:rPr lang="en-US" dirty="0">
                <a:latin typeface="Courier New" panose="02070309020205020404" pitchFamily="49" charset="0"/>
                <a:cs typeface="Courier New" panose="02070309020205020404" pitchFamily="49" charset="0"/>
              </a:rPr>
              <a:t>var2</a:t>
            </a:r>
            <a:r>
              <a:rPr lang="en-US" dirty="0"/>
              <a:t> and print human-readable results</a:t>
            </a:r>
          </a:p>
          <a:p>
            <a:pPr lvl="1"/>
            <a:endParaRPr lang="en-US" dirty="0"/>
          </a:p>
        </p:txBody>
      </p:sp>
    </p:spTree>
    <p:extLst>
      <p:ext uri="{BB962C8B-B14F-4D97-AF65-F5344CB8AC3E}">
        <p14:creationId xmlns:p14="http://schemas.microsoft.com/office/powerpoint/2010/main" val="182984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1087584"/>
            <a:ext cx="8294687" cy="4725988"/>
          </a:xfrm>
        </p:spPr>
        <p:txBody>
          <a:bodyPr/>
          <a:lstStyle/>
          <a:p>
            <a:pPr marL="0" indent="0" algn="ctr">
              <a:buNone/>
            </a:pPr>
            <a:r>
              <a:rPr lang="en-US" dirty="0">
                <a:effectLst>
                  <a:outerShdw blurRad="38100" dist="38100" dir="2700000" algn="tl">
                    <a:srgbClr val="000000">
                      <a:alpha val="43137"/>
                    </a:srgbClr>
                  </a:outerShdw>
                </a:effectLst>
              </a:rPr>
              <a:t>Memory Operators</a:t>
            </a:r>
          </a:p>
          <a:p>
            <a:pPr marL="0" indent="0" algn="ctr">
              <a:buNone/>
            </a:pPr>
            <a:r>
              <a:rPr lang="en-US" dirty="0"/>
              <a:t>“Reference Not Found”</a:t>
            </a:r>
          </a:p>
          <a:p>
            <a:r>
              <a:rPr lang="en-US" dirty="0"/>
              <a:t>Declare </a:t>
            </a:r>
            <a:r>
              <a:rPr lang="en-US" dirty="0" err="1">
                <a:latin typeface="Courier New" panose="02070309020205020404" pitchFamily="49" charset="0"/>
                <a:cs typeface="Courier New" panose="02070309020205020404" pitchFamily="49" charset="0"/>
              </a:rPr>
              <a:t>userInput</a:t>
            </a:r>
            <a:r>
              <a:rPr lang="en-US" dirty="0"/>
              <a:t>, </a:t>
            </a:r>
            <a:r>
              <a:rPr lang="en-US" dirty="0" err="1">
                <a:latin typeface="Courier New" panose="02070309020205020404" pitchFamily="49" charset="0"/>
                <a:cs typeface="Courier New" panose="02070309020205020404" pitchFamily="49" charset="0"/>
              </a:rPr>
              <a:t>tempValue</a:t>
            </a:r>
            <a:r>
              <a:rPr lang="en-US" dirty="0"/>
              <a:t> , and </a:t>
            </a:r>
            <a:r>
              <a:rPr lang="en-US" dirty="0" err="1">
                <a:latin typeface="Courier New" panose="02070309020205020404" pitchFamily="49" charset="0"/>
                <a:cs typeface="Courier New" panose="02070309020205020404" pitchFamily="49" charset="0"/>
              </a:rPr>
              <a:t>input_ptr</a:t>
            </a:r>
            <a:r>
              <a:rPr lang="en-US" dirty="0"/>
              <a:t> as the same data type</a:t>
            </a:r>
          </a:p>
          <a:p>
            <a:r>
              <a:rPr lang="en-US" dirty="0"/>
              <a:t>Read user input into variable </a:t>
            </a:r>
            <a:r>
              <a:rPr lang="en-US" dirty="0" err="1">
                <a:latin typeface="Courier New" panose="02070309020205020404" pitchFamily="49" charset="0"/>
                <a:cs typeface="Courier New" panose="02070309020205020404" pitchFamily="49" charset="0"/>
              </a:rPr>
              <a:t>userInput</a:t>
            </a:r>
            <a:r>
              <a:rPr lang="en-US" dirty="0"/>
              <a:t> </a:t>
            </a:r>
          </a:p>
          <a:p>
            <a:r>
              <a:rPr lang="en-US" dirty="0"/>
              <a:t>Ensure </a:t>
            </a:r>
            <a:r>
              <a:rPr lang="en-US" dirty="0" err="1">
                <a:latin typeface="Courier New" panose="02070309020205020404" pitchFamily="49" charset="0"/>
                <a:cs typeface="Courier New" panose="02070309020205020404" pitchFamily="49" charset="0"/>
              </a:rPr>
              <a:t>tempValue</a:t>
            </a:r>
            <a:r>
              <a:rPr lang="en-US" dirty="0"/>
              <a:t> contains the same value as </a:t>
            </a:r>
            <a:r>
              <a:rPr lang="en-US" dirty="0" err="1">
                <a:latin typeface="Courier New" panose="02070309020205020404" pitchFamily="49" charset="0"/>
                <a:cs typeface="Courier New" panose="02070309020205020404" pitchFamily="49" charset="0"/>
              </a:rPr>
              <a:t>userInput</a:t>
            </a:r>
            <a:r>
              <a:rPr lang="en-US" dirty="0"/>
              <a:t> utilizing one or more memory operators</a:t>
            </a:r>
          </a:p>
          <a:p>
            <a:endParaRPr lang="en-US" dirty="0"/>
          </a:p>
          <a:p>
            <a:r>
              <a:rPr lang="en-US" dirty="0"/>
              <a:t>Print the value *and* the pointer for each of the three variables in a human-readable format</a:t>
            </a:r>
          </a:p>
          <a:p>
            <a:r>
              <a:rPr lang="en-US" dirty="0"/>
              <a:t>Locate those addresses in the “memory window”</a:t>
            </a:r>
          </a:p>
          <a:p>
            <a:r>
              <a:rPr lang="en-US" dirty="0"/>
              <a:t>Summon your instructor</a:t>
            </a:r>
          </a:p>
        </p:txBody>
      </p:sp>
      <p:sp>
        <p:nvSpPr>
          <p:cNvPr id="4" name="Content Placeholder 2"/>
          <p:cNvSpPr txBox="1">
            <a:spLocks/>
          </p:cNvSpPr>
          <p:nvPr/>
        </p:nvSpPr>
        <p:spPr bwMode="auto">
          <a:xfrm>
            <a:off x="277615" y="4038600"/>
            <a:ext cx="8588771" cy="3429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tempValue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userInput</a:t>
            </a:r>
            <a:r>
              <a:rPr lang="en-US" sz="1600" dirty="0">
                <a:latin typeface="Courier New" panose="02070309020205020404" pitchFamily="49" charset="0"/>
                <a:cs typeface="Courier New" panose="02070309020205020404" pitchFamily="49" charset="0"/>
              </a:rPr>
              <a:t>;  // NOT PERMITTED… use a memory operator</a:t>
            </a:r>
          </a:p>
        </p:txBody>
      </p:sp>
      <p:sp>
        <p:nvSpPr>
          <p:cNvPr id="5" name="TextBox 4"/>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input_ptr</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should be a pointer variable</a:t>
            </a:r>
          </a:p>
        </p:txBody>
      </p:sp>
    </p:spTree>
    <p:extLst>
      <p:ext uri="{BB962C8B-B14F-4D97-AF65-F5344CB8AC3E}">
        <p14:creationId xmlns:p14="http://schemas.microsoft.com/office/powerpoint/2010/main" val="2837615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effectLst>
                  <a:outerShdw blurRad="38100" dist="38100" dir="2700000" algn="tl">
                    <a:srgbClr val="000000">
                      <a:alpha val="43137"/>
                    </a:srgbClr>
                  </a:outerShdw>
                </a:effectLst>
              </a:rPr>
              <a:t>Array</a:t>
            </a:r>
            <a:r>
              <a:rPr lang="en-US" dirty="0"/>
              <a:t> – “A set of </a:t>
            </a:r>
            <a:r>
              <a:rPr lang="en-US" i="1" u="sng" dirty="0">
                <a:solidFill>
                  <a:schemeClr val="accent2"/>
                </a:solidFill>
              </a:rPr>
              <a:t>consecutive memory locations</a:t>
            </a:r>
            <a:r>
              <a:rPr lang="en-US" dirty="0"/>
              <a:t> used to store items of a specified data type”</a:t>
            </a:r>
          </a:p>
          <a:p>
            <a:r>
              <a:rPr lang="en-US" dirty="0"/>
              <a:t>Each item in the array is an “element” (aka “index”)</a:t>
            </a:r>
          </a:p>
          <a:p>
            <a:r>
              <a:rPr lang="en-US" dirty="0"/>
              <a:t>The number of elements in an array is called the dimension of the array</a:t>
            </a:r>
          </a:p>
          <a:p>
            <a:r>
              <a:rPr lang="en-US" dirty="0"/>
              <a:t>Numbering of the indices begins at zero (</a:t>
            </a:r>
            <a:r>
              <a:rPr lang="en-US" dirty="0">
                <a:latin typeface="Courier New" panose="02070309020205020404" pitchFamily="49" charset="0"/>
                <a:cs typeface="Courier New" panose="02070309020205020404" pitchFamily="49" charset="0"/>
              </a:rPr>
              <a:t>0</a:t>
            </a:r>
            <a:r>
              <a:rPr lang="en-US" dirty="0"/>
              <a:t>)</a:t>
            </a:r>
          </a:p>
          <a:p>
            <a:r>
              <a:rPr lang="en-US" dirty="0" err="1"/>
              <a:t>nul</a:t>
            </a:r>
            <a:r>
              <a:rPr lang="en-US" dirty="0"/>
              <a:t> terminated char arrays are called “strings”</a:t>
            </a:r>
          </a:p>
          <a:p>
            <a:endParaRPr lang="en-US" dirty="0"/>
          </a:p>
        </p:txBody>
      </p:sp>
      <p:sp>
        <p:nvSpPr>
          <p:cNvPr id="2" name="Title 1"/>
          <p:cNvSpPr>
            <a:spLocks noGrp="1"/>
          </p:cNvSpPr>
          <p:nvPr>
            <p:ph type="title"/>
          </p:nvPr>
        </p:nvSpPr>
        <p:spPr/>
        <p:txBody>
          <a:bodyPr/>
          <a:lstStyle/>
          <a:p>
            <a:r>
              <a:rPr lang="en-US" dirty="0"/>
              <a:t>Arrays (old)</a:t>
            </a:r>
          </a:p>
        </p:txBody>
      </p:sp>
      <p:grpSp>
        <p:nvGrpSpPr>
          <p:cNvPr id="8" name="Group 7"/>
          <p:cNvGrpSpPr/>
          <p:nvPr/>
        </p:nvGrpSpPr>
        <p:grpSpPr>
          <a:xfrm>
            <a:off x="1828800" y="4343400"/>
            <a:ext cx="915955" cy="1299121"/>
            <a:chOff x="914400" y="4343400"/>
            <a:chExt cx="915955" cy="1299121"/>
          </a:xfrm>
        </p:grpSpPr>
        <p:sp>
          <p:nvSpPr>
            <p:cNvPr id="5" name="Rectangle 4"/>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rPr>
                <a:t>9</a:t>
              </a:r>
            </a:p>
          </p:txBody>
        </p:sp>
        <p:sp>
          <p:nvSpPr>
            <p:cNvPr id="7" name="TextBox 6"/>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0</a:t>
              </a:r>
            </a:p>
          </p:txBody>
        </p:sp>
      </p:grpSp>
      <p:grpSp>
        <p:nvGrpSpPr>
          <p:cNvPr id="9" name="Group 8"/>
          <p:cNvGrpSpPr/>
          <p:nvPr/>
        </p:nvGrpSpPr>
        <p:grpSpPr>
          <a:xfrm>
            <a:off x="3200400" y="4343400"/>
            <a:ext cx="915955" cy="1299121"/>
            <a:chOff x="914400" y="4343400"/>
            <a:chExt cx="915955" cy="1299121"/>
          </a:xfrm>
        </p:grpSpPr>
        <p:sp>
          <p:nvSpPr>
            <p:cNvPr id="10" name="Rectangle 9"/>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1" name="TextBox 10"/>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1</a:t>
              </a:r>
            </a:p>
          </p:txBody>
        </p:sp>
      </p:grpSp>
      <p:grpSp>
        <p:nvGrpSpPr>
          <p:cNvPr id="12" name="Group 11"/>
          <p:cNvGrpSpPr/>
          <p:nvPr/>
        </p:nvGrpSpPr>
        <p:grpSpPr>
          <a:xfrm>
            <a:off x="4570445" y="4343400"/>
            <a:ext cx="915955" cy="1299121"/>
            <a:chOff x="914400" y="4343400"/>
            <a:chExt cx="915955" cy="1299121"/>
          </a:xfrm>
        </p:grpSpPr>
        <p:sp>
          <p:nvSpPr>
            <p:cNvPr id="13" name="Rectangle 12"/>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t</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4" name="TextBox 13"/>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2</a:t>
              </a:r>
            </a:p>
          </p:txBody>
        </p:sp>
      </p:grpSp>
      <p:grpSp>
        <p:nvGrpSpPr>
          <p:cNvPr id="15" name="Group 14"/>
          <p:cNvGrpSpPr/>
          <p:nvPr/>
        </p:nvGrpSpPr>
        <p:grpSpPr>
          <a:xfrm>
            <a:off x="5942045" y="4343400"/>
            <a:ext cx="915955" cy="1299121"/>
            <a:chOff x="914400" y="4343400"/>
            <a:chExt cx="915955" cy="1299121"/>
          </a:xfrm>
        </p:grpSpPr>
        <p:sp>
          <p:nvSpPr>
            <p:cNvPr id="16" name="Rectangle 15"/>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h</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7" name="TextBox 16"/>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3</a:t>
              </a:r>
            </a:p>
          </p:txBody>
        </p:sp>
      </p:grpSp>
      <p:grpSp>
        <p:nvGrpSpPr>
          <p:cNvPr id="18" name="Group 17"/>
          <p:cNvGrpSpPr/>
          <p:nvPr/>
        </p:nvGrpSpPr>
        <p:grpSpPr>
          <a:xfrm>
            <a:off x="7313645" y="4343400"/>
            <a:ext cx="915955" cy="1299121"/>
            <a:chOff x="914400" y="4343400"/>
            <a:chExt cx="915955" cy="1299121"/>
          </a:xfrm>
        </p:grpSpPr>
        <p:sp>
          <p:nvSpPr>
            <p:cNvPr id="19" name="Rectangle 18"/>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20" name="TextBox 19"/>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n-1</a:t>
              </a:r>
            </a:p>
          </p:txBody>
        </p:sp>
      </p:grpSp>
      <p:sp>
        <p:nvSpPr>
          <p:cNvPr id="21" name="TextBox 20"/>
          <p:cNvSpPr txBox="1"/>
          <p:nvPr/>
        </p:nvSpPr>
        <p:spPr>
          <a:xfrm>
            <a:off x="457200" y="4567535"/>
            <a:ext cx="9144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Data</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sp>
        <p:nvSpPr>
          <p:cNvPr id="23" name="TextBox 22"/>
          <p:cNvSpPr txBox="1"/>
          <p:nvPr/>
        </p:nvSpPr>
        <p:spPr>
          <a:xfrm>
            <a:off x="0" y="5208735"/>
            <a:ext cx="1371600" cy="461665"/>
          </a:xfrm>
          <a:prstGeom prst="rect">
            <a:avLst/>
          </a:prstGeom>
          <a:noFill/>
        </p:spPr>
        <p:txBody>
          <a:bodyPr wrap="square" rtlCol="0" anchor="ctr">
            <a:spAutoFit/>
          </a:bodyPr>
          <a:lstStyle/>
          <a:p>
            <a:pPr algn="r"/>
            <a:r>
              <a:rPr lang="en-US" sz="2400" b="1" dirty="0">
                <a:ln>
                  <a:solidFill>
                    <a:schemeClr val="bg1"/>
                  </a:solidFill>
                </a:ln>
                <a:solidFill>
                  <a:srgbClr val="FFC000"/>
                </a:solidFill>
                <a:cs typeface="Courier New" panose="02070309020205020404" pitchFamily="49" charset="0"/>
              </a:rPr>
              <a:t>Index</a:t>
            </a:r>
          </a:p>
        </p:txBody>
      </p:sp>
      <p:cxnSp>
        <p:nvCxnSpPr>
          <p:cNvPr id="25" name="Straight Arrow Connector 24"/>
          <p:cNvCxnSpPr>
            <a:stCxn id="21" idx="3"/>
            <a:endCxn id="5" idx="1"/>
          </p:cNvCxnSpPr>
          <p:nvPr/>
        </p:nvCxnSpPr>
        <p:spPr bwMode="auto">
          <a:xfrm>
            <a:off x="1371600" y="4798368"/>
            <a:ext cx="457200" cy="2232"/>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cxnSp>
        <p:nvCxnSpPr>
          <p:cNvPr id="26" name="Straight Arrow Connector 25"/>
          <p:cNvCxnSpPr>
            <a:stCxn id="23" idx="3"/>
            <a:endCxn id="7" idx="1"/>
          </p:cNvCxnSpPr>
          <p:nvPr/>
        </p:nvCxnSpPr>
        <p:spPr bwMode="auto">
          <a:xfrm>
            <a:off x="1371600" y="5439568"/>
            <a:ext cx="458755" cy="2898"/>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31" name="TextBox 30"/>
          <p:cNvSpPr txBox="1"/>
          <p:nvPr/>
        </p:nvSpPr>
        <p:spPr>
          <a:xfrm>
            <a:off x="6629400" y="5238690"/>
            <a:ext cx="914400" cy="400110"/>
          </a:xfrm>
          <a:prstGeom prst="rect">
            <a:avLst/>
          </a:prstGeom>
          <a:noFill/>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a:t>
            </a:r>
          </a:p>
        </p:txBody>
      </p:sp>
      <p:sp>
        <p:nvSpPr>
          <p:cNvPr id="32" name="Left Brace 31"/>
          <p:cNvSpPr/>
          <p:nvPr/>
        </p:nvSpPr>
        <p:spPr bwMode="auto">
          <a:xfrm rot="16200000">
            <a:off x="4824704" y="2691102"/>
            <a:ext cx="379447" cy="6430347"/>
          </a:xfrm>
          <a:prstGeom prst="leftBrace">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3" name="TextBox 32"/>
          <p:cNvSpPr txBox="1"/>
          <p:nvPr/>
        </p:nvSpPr>
        <p:spPr>
          <a:xfrm>
            <a:off x="3707949" y="6015334"/>
            <a:ext cx="2612958" cy="461665"/>
          </a:xfrm>
          <a:prstGeom prst="rect">
            <a:avLst/>
          </a:prstGeom>
          <a:noFill/>
        </p:spPr>
        <p:txBody>
          <a:bodyPr wrap="square" rtlCol="0" anchor="ctr">
            <a:spAutoFit/>
          </a:bodyPr>
          <a:lstStyle/>
          <a:p>
            <a:pPr algn="ctr"/>
            <a:r>
              <a:rPr lang="en-US" sz="2400" b="1" dirty="0">
                <a:ln>
                  <a:solidFill>
                    <a:schemeClr val="bg1"/>
                  </a:solidFill>
                </a:ln>
                <a:solidFill>
                  <a:srgbClr val="FFC000"/>
                </a:solidFill>
                <a:cs typeface="Courier New" panose="02070309020205020404" pitchFamily="49" charset="0"/>
              </a:rPr>
              <a:t>Dimension = n</a:t>
            </a:r>
          </a:p>
        </p:txBody>
      </p:sp>
    </p:spTree>
    <p:extLst>
      <p:ext uri="{BB962C8B-B14F-4D97-AF65-F5344CB8AC3E}">
        <p14:creationId xmlns:p14="http://schemas.microsoft.com/office/powerpoint/2010/main" val="3624299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(old)</a:t>
            </a:r>
          </a:p>
        </p:txBody>
      </p:sp>
      <p:sp>
        <p:nvSpPr>
          <p:cNvPr id="3" name="Content Placeholder 2"/>
          <p:cNvSpPr>
            <a:spLocks noGrp="1"/>
          </p:cNvSpPr>
          <p:nvPr>
            <p:ph idx="1"/>
          </p:nvPr>
        </p:nvSpPr>
        <p:spPr/>
        <p:txBody>
          <a:bodyPr/>
          <a:lstStyle/>
          <a:p>
            <a:pPr marL="0" indent="0">
              <a:buNone/>
            </a:pPr>
            <a:r>
              <a:rPr lang="en-US" dirty="0">
                <a:effectLst>
                  <a:outerShdw blurRad="38100" dist="38100" dir="2700000" algn="tl">
                    <a:srgbClr val="000000">
                      <a:alpha val="43137"/>
                    </a:srgbClr>
                  </a:outerShdw>
                </a:effectLst>
              </a:rPr>
              <a:t>Access Arrays</a:t>
            </a:r>
          </a:p>
          <a:p>
            <a:r>
              <a:rPr lang="en-US" dirty="0"/>
              <a:t>A single element of an array is referenced by index number (aka element number)</a:t>
            </a:r>
          </a:p>
          <a:p>
            <a:r>
              <a:rPr lang="en-US" dirty="0"/>
              <a:t>An integer expression may be used as an index to reference the element of an array</a:t>
            </a:r>
          </a:p>
          <a:p>
            <a:r>
              <a:rPr lang="en-US" dirty="0"/>
              <a:t>Reference syntax:</a:t>
            </a:r>
          </a:p>
          <a:p>
            <a:endParaRPr lang="en-US" dirty="0"/>
          </a:p>
          <a:p>
            <a:endParaRPr lang="en-US" dirty="0"/>
          </a:p>
          <a:p>
            <a:endParaRPr lang="en-US" dirty="0"/>
          </a:p>
        </p:txBody>
      </p:sp>
      <p:sp>
        <p:nvSpPr>
          <p:cNvPr id="4" name="Content Placeholder 2"/>
          <p:cNvSpPr txBox="1">
            <a:spLocks/>
          </p:cNvSpPr>
          <p:nvPr/>
        </p:nvSpPr>
        <p:spPr bwMode="auto">
          <a:xfrm>
            <a:off x="277615" y="38100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&lt;variable name&gt; [&lt;index&gt;]</a:t>
            </a:r>
          </a:p>
        </p:txBody>
      </p:sp>
    </p:spTree>
    <p:extLst>
      <p:ext uri="{BB962C8B-B14F-4D97-AF65-F5344CB8AC3E}">
        <p14:creationId xmlns:p14="http://schemas.microsoft.com/office/powerpoint/2010/main" val="517698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(old)</a:t>
            </a:r>
          </a:p>
        </p:txBody>
      </p:sp>
      <p:sp>
        <p:nvSpPr>
          <p:cNvPr id="3" name="Content Placeholder 2"/>
          <p:cNvSpPr>
            <a:spLocks noGrp="1"/>
          </p:cNvSpPr>
          <p:nvPr>
            <p:ph idx="1"/>
          </p:nvPr>
        </p:nvSpPr>
        <p:spPr/>
        <p:txBody>
          <a:bodyPr/>
          <a:lstStyle/>
          <a:p>
            <a:pPr marL="0" indent="0">
              <a:buNone/>
            </a:pPr>
            <a:r>
              <a:rPr lang="en-US" dirty="0">
                <a:effectLst>
                  <a:outerShdw blurRad="38100" dist="38100" dir="2700000" algn="tl">
                    <a:srgbClr val="000000">
                      <a:alpha val="43137"/>
                    </a:srgbClr>
                  </a:outerShdw>
                </a:effectLst>
              </a:rPr>
              <a:t>Modifying Arrays</a:t>
            </a:r>
          </a:p>
          <a:p>
            <a:r>
              <a:rPr lang="en-US" dirty="0"/>
              <a:t>Data of the requisite type can be assigned to a particular index</a:t>
            </a:r>
          </a:p>
          <a:p>
            <a:r>
              <a:rPr lang="en-US" dirty="0"/>
              <a:t>An integer expression may be used as an index to reference the element of an array</a:t>
            </a:r>
          </a:p>
          <a:p>
            <a:r>
              <a:rPr lang="en-US" dirty="0"/>
              <a:t>Reference syntax:</a:t>
            </a:r>
          </a:p>
          <a:p>
            <a:endParaRPr lang="en-US" dirty="0"/>
          </a:p>
          <a:p>
            <a:endParaRPr lang="en-US" dirty="0"/>
          </a:p>
          <a:p>
            <a:endParaRPr lang="en-US" dirty="0"/>
          </a:p>
        </p:txBody>
      </p:sp>
      <p:sp>
        <p:nvSpPr>
          <p:cNvPr id="4" name="Content Placeholder 2"/>
          <p:cNvSpPr txBox="1">
            <a:spLocks/>
          </p:cNvSpPr>
          <p:nvPr/>
        </p:nvSpPr>
        <p:spPr bwMode="auto">
          <a:xfrm>
            <a:off x="277615" y="38100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&lt;variable name&gt; [&lt;index&gt;]</a:t>
            </a:r>
            <a:r>
              <a:rPr lang="en-US" sz="1600" dirty="0">
                <a:solidFill>
                  <a:schemeClr val="accent2"/>
                </a:solidFill>
                <a:latin typeface="Courier New" panose="02070309020205020404" pitchFamily="49" charset="0"/>
                <a:cs typeface="Courier New" panose="02070309020205020404" pitchFamily="49" charset="0"/>
              </a:rPr>
              <a:t> = &lt;data&gt;</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44138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sp>
        <p:nvSpPr>
          <p:cNvPr id="3" name="Content Placeholder 2"/>
          <p:cNvSpPr>
            <a:spLocks noGrp="1"/>
          </p:cNvSpPr>
          <p:nvPr>
            <p:ph idx="1"/>
          </p:nvPr>
        </p:nvSpPr>
        <p:spPr/>
        <p:txBody>
          <a:bodyPr/>
          <a:lstStyle/>
          <a:p>
            <a:r>
              <a:rPr lang="en-US" dirty="0"/>
              <a:t>Pointers and arrays are closely related in C</a:t>
            </a:r>
          </a:p>
          <a:p>
            <a:r>
              <a:rPr lang="en-US" dirty="0"/>
              <a:t>Arrays are guaranteed to be stored in </a:t>
            </a:r>
            <a:r>
              <a:rPr lang="en-US" i="1" u="sng" dirty="0">
                <a:solidFill>
                  <a:schemeClr val="accent2"/>
                </a:solidFill>
              </a:rPr>
              <a:t>consecutive memory locations</a:t>
            </a:r>
            <a:endParaRPr lang="en-US" dirty="0"/>
          </a:p>
          <a:p>
            <a:r>
              <a:rPr lang="en-US" dirty="0"/>
              <a:t>Since the elements of an array are stored in </a:t>
            </a:r>
            <a:r>
              <a:rPr lang="en-US" i="1" u="sng" dirty="0">
                <a:solidFill>
                  <a:schemeClr val="accent2"/>
                </a:solidFill>
              </a:rPr>
              <a:t>consecutive memory locations</a:t>
            </a:r>
            <a:r>
              <a:rPr lang="en-US" dirty="0"/>
              <a:t>, they can be referenced using consecutive memory addresses</a:t>
            </a:r>
          </a:p>
          <a:p>
            <a:endParaRPr lang="en-US" dirty="0"/>
          </a:p>
        </p:txBody>
      </p:sp>
      <p:sp>
        <p:nvSpPr>
          <p:cNvPr id="4" name="Content Placeholder 2"/>
          <p:cNvSpPr txBox="1">
            <a:spLocks/>
          </p:cNvSpPr>
          <p:nvPr/>
        </p:nvSpPr>
        <p:spPr bwMode="auto">
          <a:xfrm>
            <a:off x="277615" y="3810000"/>
            <a:ext cx="8588771" cy="2743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 0xFEEDFACE, 0xC001C0DE, 0xCAFEF00D, 0xFACEB00C };</a:t>
            </a:r>
          </a:p>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indexNum</a:t>
            </a:r>
            <a:r>
              <a:rPr lang="en-US" sz="1600" dirty="0">
                <a:latin typeface="Courier New" panose="02070309020205020404" pitchFamily="49" charset="0"/>
                <a:cs typeface="Courier New" panose="02070309020205020404" pitchFamily="49" charset="0"/>
              </a:rPr>
              <a:t> = 0;		// Used to reference an index</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NULL;</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indexNum</a:t>
            </a:r>
            <a:r>
              <a:rPr lang="en-US" sz="1600" dirty="0">
                <a:latin typeface="Courier New" panose="02070309020205020404" pitchFamily="49" charset="0"/>
                <a:cs typeface="Courier New" panose="02070309020205020404" pitchFamily="49" charset="0"/>
              </a:rPr>
              <a:t>];		// 0xFEEDFACE</a:t>
            </a:r>
          </a:p>
          <a:p>
            <a:pPr marL="0" indent="0">
              <a:buNone/>
            </a:pP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&amp;</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[0];	// Assign the address of array index 0</a:t>
            </a:r>
          </a:p>
          <a:p>
            <a:pPr marL="0" indent="0">
              <a:buNone/>
            </a:pP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Array name == array memory address</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[0];	// 0xFEEDFACE </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0xFEEDFACE</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4998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sp>
        <p:nvSpPr>
          <p:cNvPr id="3" name="Content Placeholder 2"/>
          <p:cNvSpPr>
            <a:spLocks noGrp="1"/>
          </p:cNvSpPr>
          <p:nvPr>
            <p:ph idx="1"/>
          </p:nvPr>
        </p:nvSpPr>
        <p:spPr>
          <a:xfrm>
            <a:off x="554038" y="1293812"/>
            <a:ext cx="8294687" cy="4725988"/>
          </a:xfrm>
        </p:spPr>
        <p:txBody>
          <a:bodyPr/>
          <a:lstStyle/>
          <a:p>
            <a:r>
              <a:rPr lang="en-US" dirty="0"/>
              <a:t>There is more than one way to access an element in an array:</a:t>
            </a:r>
          </a:p>
          <a:p>
            <a:pPr lvl="1"/>
            <a:r>
              <a:rPr lang="en-US" dirty="0"/>
              <a:t>Direct reference (e.g., </a:t>
            </a:r>
            <a:r>
              <a:rPr lang="en-US" dirty="0" err="1">
                <a:latin typeface="Courier New" panose="02070309020205020404" pitchFamily="49" charset="0"/>
                <a:cs typeface="Courier New" panose="02070309020205020404" pitchFamily="49" charset="0"/>
              </a:rPr>
              <a:t>someList</a:t>
            </a:r>
            <a:r>
              <a:rPr lang="en-US" dirty="0">
                <a:latin typeface="Courier New" panose="02070309020205020404" pitchFamily="49" charset="0"/>
                <a:cs typeface="Courier New" panose="02070309020205020404" pitchFamily="49" charset="0"/>
              </a:rPr>
              <a:t>[0]</a:t>
            </a:r>
            <a:r>
              <a:rPr lang="en-US" dirty="0"/>
              <a:t>)</a:t>
            </a:r>
          </a:p>
          <a:p>
            <a:pPr lvl="1"/>
            <a:r>
              <a:rPr lang="en-US" dirty="0"/>
              <a:t>Dereference a pointer (e.g.,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someList_ptr</a:t>
            </a:r>
            <a:r>
              <a:rPr lang="en-US" dirty="0"/>
              <a:t>)</a:t>
            </a:r>
          </a:p>
          <a:p>
            <a:pPr lvl="1"/>
            <a:r>
              <a:rPr lang="en-US" dirty="0"/>
              <a:t>Dereference pointer math (e.g.,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someList</a:t>
            </a:r>
            <a:r>
              <a:rPr lang="en-US" dirty="0">
                <a:latin typeface="Courier New" panose="02070309020205020404" pitchFamily="49" charset="0"/>
                <a:cs typeface="Courier New" panose="02070309020205020404" pitchFamily="49" charset="0"/>
              </a:rPr>
              <a:t> + 2)</a:t>
            </a:r>
            <a:r>
              <a:rPr lang="en-US" dirty="0"/>
              <a:t>)… AKA Address Arithmetic (e.g., </a:t>
            </a:r>
            <a:r>
              <a:rPr lang="en-US" dirty="0" err="1">
                <a:latin typeface="Courier New" panose="02070309020205020404" pitchFamily="49" charset="0"/>
                <a:cs typeface="Courier New" panose="02070309020205020404" pitchFamily="49" charset="0"/>
              </a:rPr>
              <a:t>someList_ptr</a:t>
            </a:r>
            <a:r>
              <a:rPr lang="en-US" dirty="0">
                <a:latin typeface="Courier New" panose="02070309020205020404" pitchFamily="49" charset="0"/>
                <a:cs typeface="Courier New" panose="02070309020205020404" pitchFamily="49" charset="0"/>
              </a:rPr>
              <a:t> += 2</a:t>
            </a:r>
            <a:r>
              <a:rPr lang="en-US" dirty="0"/>
              <a:t>)</a:t>
            </a:r>
          </a:p>
        </p:txBody>
      </p:sp>
      <p:sp>
        <p:nvSpPr>
          <p:cNvPr id="4" name="Content Placeholder 2"/>
          <p:cNvSpPr txBox="1">
            <a:spLocks/>
          </p:cNvSpPr>
          <p:nvPr/>
        </p:nvSpPr>
        <p:spPr bwMode="auto">
          <a:xfrm>
            <a:off x="277615" y="3657600"/>
            <a:ext cx="8588771" cy="2362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 0xFEEDFACE, 0xC001C0DE, 0xCAFEF00D, 0xFACEB00C };</a:t>
            </a:r>
          </a:p>
          <a:p>
            <a:pPr marL="0" indent="0">
              <a:buNone/>
            </a:pP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[0] = 0x8BADF00D;		// Normal</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&amp;</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[1];	// By pointer reference…</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0xC0DEDEAD;		// …and then dereferencing it</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+ 2) = 0x1BADD00D;		// Array name pointer math…</a:t>
            </a:r>
          </a:p>
          <a:p>
            <a:pPr marL="0" indent="0">
              <a:buNone/>
            </a:pP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2;			// …AKA Address arithmetic</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0xDEADBEEF;		// Dereference a pointer</a:t>
            </a:r>
          </a:p>
          <a:p>
            <a:pPr marL="0" indent="0">
              <a:buNone/>
            </a:pPr>
            <a:endParaRPr lang="en-US" sz="1600" dirty="0">
              <a:latin typeface="Courier New" panose="02070309020205020404" pitchFamily="49" charset="0"/>
              <a:cs typeface="Courier New" panose="02070309020205020404" pitchFamily="49" charset="0"/>
            </a:endParaRPr>
          </a:p>
        </p:txBody>
      </p:sp>
      <p:sp>
        <p:nvSpPr>
          <p:cNvPr id="5" name="TextBox 4"/>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definition, an array name is a pointer to the first index</a:t>
            </a:r>
          </a:p>
        </p:txBody>
      </p:sp>
    </p:spTree>
    <p:extLst>
      <p:ext uri="{BB962C8B-B14F-4D97-AF65-F5344CB8AC3E}">
        <p14:creationId xmlns:p14="http://schemas.microsoft.com/office/powerpoint/2010/main" val="3340176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0x0002F2F4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1"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p:txBody>
      </p:sp>
      <p:sp>
        <p:nvSpPr>
          <p:cNvPr id="14"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Memory address</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references can</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be found here.</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For example…</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p:txBody>
      </p:sp>
    </p:spTree>
    <p:extLst>
      <p:ext uri="{BB962C8B-B14F-4D97-AF65-F5344CB8AC3E}">
        <p14:creationId xmlns:p14="http://schemas.microsoft.com/office/powerpoint/2010/main" val="2348712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0x0002F2F4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0x0002F320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ce</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 fa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ed</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fe</a:t>
              </a:r>
              <a:endParaRPr lang="en-US" sz="1600" b="1" dirty="0">
                <a:solidFill>
                  <a:schemeClr val="bg2">
                    <a:lumMod val="40000"/>
                    <a:lumOff val="60000"/>
                  </a:schemeClr>
                </a:solidFill>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0x0002F324 de c0 01 c0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0x0002F328 0d f0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fe</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 ca</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0x0002F32C 0c b0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ce</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 fa</a:t>
              </a:r>
            </a:p>
            <a:p>
              <a:r>
                <a:rPr lang="en-US" sz="1600" b="1" dirty="0">
                  <a:latin typeface="Courier New" panose="02070309020205020404" pitchFamily="49" charset="0"/>
                  <a:cs typeface="Courier New" panose="02070309020205020404" pitchFamily="49" charset="0"/>
                </a:rPr>
                <a:t>0x0002F330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a:t>
            </a:r>
            <a:r>
              <a:rPr lang="en-US" sz="1600" kern="0" dirty="0" err="1">
                <a:solidFill>
                  <a:srgbClr val="FF0000"/>
                </a:solidFill>
                <a:latin typeface="Courier New" panose="02070309020205020404" pitchFamily="49" charset="0"/>
                <a:cs typeface="Courier New" panose="02070309020205020404" pitchFamily="49" charset="0"/>
              </a:rPr>
              <a:t>Îúíþ</a:t>
            </a:r>
            <a:endParaRPr lang="en-US" sz="1600" kern="0" dirty="0">
              <a:solidFill>
                <a:srgbClr val="FF0000"/>
              </a:solidFill>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a:t>
            </a:r>
            <a:r>
              <a:rPr lang="en-US" sz="1600" kern="0" dirty="0">
                <a:solidFill>
                  <a:srgbClr val="FF0000"/>
                </a:solidFill>
                <a:latin typeface="Courier New" panose="02070309020205020404" pitchFamily="49" charset="0"/>
                <a:cs typeface="Courier New" panose="02070309020205020404" pitchFamily="49" charset="0"/>
              </a:rPr>
              <a:t>ÞÀ.À</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a:t>
            </a:r>
            <a:r>
              <a:rPr lang="en-US" sz="1600" kern="0" dirty="0">
                <a:solidFill>
                  <a:srgbClr val="FF0000"/>
                </a:solidFill>
                <a:latin typeface="Courier New" panose="02070309020205020404" pitchFamily="49" charset="0"/>
                <a:cs typeface="Courier New" panose="02070309020205020404" pitchFamily="49" charset="0"/>
              </a:rPr>
              <a:t>.</a:t>
            </a:r>
            <a:r>
              <a:rPr lang="en-US" sz="1600" kern="0" dirty="0" err="1">
                <a:solidFill>
                  <a:srgbClr val="FF0000"/>
                </a:solidFill>
                <a:latin typeface="Courier New" panose="02070309020205020404" pitchFamily="49" charset="0"/>
                <a:cs typeface="Courier New" panose="02070309020205020404" pitchFamily="49" charset="0"/>
              </a:rPr>
              <a:t>ðþÊ</a:t>
            </a:r>
            <a:endParaRPr lang="en-US" sz="1600" kern="0" dirty="0">
              <a:solidFill>
                <a:srgbClr val="FF0000"/>
              </a:solidFill>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r>
              <a:rPr lang="en-US" sz="1600" kern="0" dirty="0">
                <a:solidFill>
                  <a:srgbClr val="FF0000"/>
                </a:solidFill>
                <a:latin typeface="Courier New" panose="02070309020205020404" pitchFamily="49" charset="0"/>
                <a:cs typeface="Courier New" panose="02070309020205020404" pitchFamily="49" charset="0"/>
              </a:rPr>
              <a:t>.°</a:t>
            </a:r>
            <a:r>
              <a:rPr lang="en-US" sz="1600" kern="0" dirty="0" err="1">
                <a:solidFill>
                  <a:srgbClr val="FF0000"/>
                </a:solidFill>
                <a:latin typeface="Courier New" panose="02070309020205020404" pitchFamily="49" charset="0"/>
                <a:cs typeface="Courier New" panose="02070309020205020404" pitchFamily="49" charset="0"/>
              </a:rPr>
              <a:t>Îú</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1"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 0xFEEDFACE, 0xC001C0DE, 0xCAFEF00D, 0xFACEB00C };</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[3]</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948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2000" dirty="0"/>
              <a:t>Coding Style Guide</a:t>
            </a:r>
          </a:p>
          <a:p>
            <a:r>
              <a:rPr lang="en-US" sz="2000" dirty="0"/>
              <a:t>Stub Code</a:t>
            </a:r>
          </a:p>
          <a:p>
            <a:r>
              <a:rPr lang="en-US" sz="2000" dirty="0"/>
              <a:t>Why?</a:t>
            </a:r>
          </a:p>
          <a:p>
            <a:r>
              <a:rPr lang="en-US" sz="2000" dirty="0"/>
              <a:t>Definitions</a:t>
            </a:r>
          </a:p>
          <a:p>
            <a:r>
              <a:rPr lang="en-US" sz="2000" dirty="0"/>
              <a:t>Endianness</a:t>
            </a:r>
          </a:p>
          <a:p>
            <a:r>
              <a:rPr lang="en-US" sz="2000" dirty="0"/>
              <a:t>Memory Visualization</a:t>
            </a:r>
          </a:p>
          <a:p>
            <a:r>
              <a:rPr lang="en-US" sz="2000" dirty="0"/>
              <a:t>Memory Operators</a:t>
            </a:r>
          </a:p>
          <a:p>
            <a:r>
              <a:rPr lang="en-US" sz="2000" dirty="0"/>
              <a:t>Arrays</a:t>
            </a:r>
          </a:p>
          <a:p>
            <a:r>
              <a:rPr lang="en-US" sz="2000" dirty="0"/>
              <a:t>Address Arithmetic</a:t>
            </a:r>
          </a:p>
          <a:p>
            <a:r>
              <a:rPr lang="en-US" sz="2000" dirty="0"/>
              <a:t>Function Arguments</a:t>
            </a:r>
          </a:p>
          <a:p>
            <a:r>
              <a:rPr lang="en-US" sz="2000" dirty="0"/>
              <a:t>Pointer Arrays</a:t>
            </a:r>
          </a:p>
          <a:p>
            <a:r>
              <a:rPr lang="en-US" sz="2000" dirty="0"/>
              <a:t>Multi-Dimensional Arrays</a:t>
            </a:r>
          </a:p>
          <a:p>
            <a:r>
              <a:rPr lang="en-US" sz="2000" dirty="0"/>
              <a:t>Function Pointers</a:t>
            </a:r>
            <a:endParaRPr lang="en-US" dirty="0"/>
          </a:p>
          <a:p>
            <a:endParaRPr lang="en-US" dirty="0"/>
          </a:p>
          <a:p>
            <a:endParaRPr lang="en-US" dirty="0"/>
          </a:p>
        </p:txBody>
      </p:sp>
    </p:spTree>
    <p:extLst>
      <p:ext uri="{BB962C8B-B14F-4D97-AF65-F5344CB8AC3E}">
        <p14:creationId xmlns:p14="http://schemas.microsoft.com/office/powerpoint/2010/main" val="3775714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0x0002F2F4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0x0002F320 0d f0 ad 8b</a:t>
              </a:r>
            </a:p>
            <a:p>
              <a:r>
                <a:rPr lang="en-US" sz="1600" b="1" dirty="0">
                  <a:latin typeface="Courier New" panose="02070309020205020404" pitchFamily="49" charset="0"/>
                  <a:cs typeface="Courier New" panose="02070309020205020404" pitchFamily="49" charset="0"/>
                </a:rPr>
                <a:t>0x0002F324 de c0 01 c0</a:t>
              </a:r>
            </a:p>
            <a:p>
              <a:r>
                <a:rPr lang="en-US" sz="1600" b="1" dirty="0">
                  <a:latin typeface="Courier New" panose="02070309020205020404" pitchFamily="49" charset="0"/>
                  <a:cs typeface="Courier New" panose="02070309020205020404" pitchFamily="49" charset="0"/>
                </a:rPr>
                <a:t>0x0002F328 0d f0 </a:t>
              </a:r>
              <a:r>
                <a:rPr lang="en-US" sz="1600" b="1" dirty="0" err="1">
                  <a:latin typeface="Courier New" panose="02070309020205020404" pitchFamily="49" charset="0"/>
                  <a:cs typeface="Courier New" panose="02070309020205020404" pitchFamily="49" charset="0"/>
                </a:rPr>
                <a:t>fe</a:t>
              </a:r>
              <a:r>
                <a:rPr lang="en-US" sz="1600" b="1" dirty="0">
                  <a:latin typeface="Courier New" panose="02070309020205020404" pitchFamily="49" charset="0"/>
                  <a:cs typeface="Courier New" panose="02070309020205020404" pitchFamily="49" charset="0"/>
                </a:rPr>
                <a:t> ca</a:t>
              </a:r>
            </a:p>
            <a:p>
              <a:r>
                <a:rPr lang="en-US" sz="1600" b="1" dirty="0">
                  <a:latin typeface="Courier New" panose="02070309020205020404" pitchFamily="49" charset="0"/>
                  <a:cs typeface="Courier New" panose="02070309020205020404" pitchFamily="49" charset="0"/>
                </a:rPr>
                <a:t>0x0002F32C 0c b0 </a:t>
              </a:r>
              <a:r>
                <a:rPr lang="en-US" sz="1600" b="1" dirty="0" err="1">
                  <a:latin typeface="Courier New" panose="02070309020205020404" pitchFamily="49" charset="0"/>
                  <a:cs typeface="Courier New" panose="02070309020205020404" pitchFamily="49" charset="0"/>
                </a:rPr>
                <a:t>ce</a:t>
              </a:r>
              <a:r>
                <a:rPr lang="en-US" sz="1600" b="1" dirty="0">
                  <a:latin typeface="Courier New" panose="02070309020205020404" pitchFamily="49" charset="0"/>
                  <a:cs typeface="Courier New" panose="02070309020205020404" pitchFamily="49" charset="0"/>
                </a:rPr>
                <a:t> fa</a:t>
              </a:r>
            </a:p>
            <a:p>
              <a:r>
                <a:rPr lang="en-US" sz="1600" b="1" dirty="0">
                  <a:latin typeface="Courier New" panose="02070309020205020404" pitchFamily="49" charset="0"/>
                  <a:cs typeface="Courier New" panose="02070309020205020404" pitchFamily="49" charset="0"/>
                </a:rPr>
                <a:t>0x0002F330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a:t>
            </a:r>
            <a:r>
              <a:rPr lang="en-US" sz="1600" kern="0" dirty="0">
                <a:solidFill>
                  <a:srgbClr val="FF0000"/>
                </a:solidFill>
                <a:latin typeface="Courier New" panose="02070309020205020404" pitchFamily="49" charset="0"/>
                <a:cs typeface="Courier New" panose="02070309020205020404" pitchFamily="49" charset="0"/>
              </a:rPr>
              <a:t>.ð..</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ÞÀ.À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a:t>
            </a:r>
            <a:r>
              <a:rPr lang="en-US" sz="1600" kern="0" dirty="0" err="1">
                <a:latin typeface="Courier New" panose="02070309020205020404" pitchFamily="49" charset="0"/>
                <a:cs typeface="Courier New" panose="02070309020205020404" pitchFamily="49" charset="0"/>
              </a:rPr>
              <a:t>ðþÊ</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r>
              <a:rPr lang="en-US" sz="1600" kern="0" dirty="0" err="1">
                <a:latin typeface="Courier New" panose="02070309020205020404" pitchFamily="49" charset="0"/>
                <a:cs typeface="Courier New" panose="02070309020205020404" pitchFamily="49" charset="0"/>
              </a:rPr>
              <a:t>Îú</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1"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[0] = 0x8BADF00D;</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[0]</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4691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0x0002F2F4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0x0002F314 24 f3 02 00</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0x0002F318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0x0002F320 0d f0 ad 8b</a:t>
              </a:r>
            </a:p>
            <a:p>
              <a:r>
                <a:rPr lang="en-US" sz="1600" b="1" dirty="0">
                  <a:latin typeface="Courier New" panose="02070309020205020404" pitchFamily="49" charset="0"/>
                  <a:cs typeface="Courier New" panose="02070309020205020404" pitchFamily="49" charset="0"/>
                </a:rPr>
                <a:t>0x0002F324 de c0 01 c0</a:t>
              </a:r>
            </a:p>
            <a:p>
              <a:r>
                <a:rPr lang="en-US" sz="1600" b="1" dirty="0">
                  <a:latin typeface="Courier New" panose="02070309020205020404" pitchFamily="49" charset="0"/>
                  <a:cs typeface="Courier New" panose="02070309020205020404" pitchFamily="49" charset="0"/>
                </a:rPr>
                <a:t>0x0002F328 0d f0 </a:t>
              </a:r>
              <a:r>
                <a:rPr lang="en-US" sz="1600" b="1" dirty="0" err="1">
                  <a:latin typeface="Courier New" panose="02070309020205020404" pitchFamily="49" charset="0"/>
                  <a:cs typeface="Courier New" panose="02070309020205020404" pitchFamily="49" charset="0"/>
                </a:rPr>
                <a:t>fe</a:t>
              </a:r>
              <a:r>
                <a:rPr lang="en-US" sz="1600" b="1" dirty="0">
                  <a:latin typeface="Courier New" panose="02070309020205020404" pitchFamily="49" charset="0"/>
                  <a:cs typeface="Courier New" panose="02070309020205020404" pitchFamily="49" charset="0"/>
                </a:rPr>
                <a:t> ca</a:t>
              </a:r>
            </a:p>
            <a:p>
              <a:r>
                <a:rPr lang="en-US" sz="1600" b="1" dirty="0">
                  <a:latin typeface="Courier New" panose="02070309020205020404" pitchFamily="49" charset="0"/>
                  <a:cs typeface="Courier New" panose="02070309020205020404" pitchFamily="49" charset="0"/>
                </a:rPr>
                <a:t>0x0002F32C 0c b0 </a:t>
              </a:r>
              <a:r>
                <a:rPr lang="en-US" sz="1600" b="1" dirty="0" err="1">
                  <a:latin typeface="Courier New" panose="02070309020205020404" pitchFamily="49" charset="0"/>
                  <a:cs typeface="Courier New" panose="02070309020205020404" pitchFamily="49" charset="0"/>
                </a:rPr>
                <a:t>ce</a:t>
              </a:r>
              <a:r>
                <a:rPr lang="en-US" sz="1600" b="1" dirty="0">
                  <a:latin typeface="Courier New" panose="02070309020205020404" pitchFamily="49" charset="0"/>
                  <a:cs typeface="Courier New" panose="02070309020205020404" pitchFamily="49" charset="0"/>
                </a:rPr>
                <a:t> fa</a:t>
              </a:r>
            </a:p>
            <a:p>
              <a:r>
                <a:rPr lang="en-US" sz="1600" b="1" dirty="0">
                  <a:latin typeface="Courier New" panose="02070309020205020404" pitchFamily="49" charset="0"/>
                  <a:cs typeface="Courier New" panose="02070309020205020404" pitchFamily="49" charset="0"/>
                </a:rPr>
                <a:t>0x0002F330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a:t>
            </a:r>
            <a:r>
              <a:rPr lang="en-US" sz="1600" kern="0" dirty="0">
                <a:solidFill>
                  <a:srgbClr val="FF0000"/>
                </a:solidFill>
                <a:latin typeface="Courier New" panose="02070309020205020404" pitchFamily="49" charset="0"/>
                <a:cs typeface="Courier New" panose="02070309020205020404" pitchFamily="49" charset="0"/>
              </a:rPr>
              <a:t>$ó..</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.ð..</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ÞÀ.À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a:t>
            </a:r>
            <a:r>
              <a:rPr lang="en-US" sz="1600" kern="0" dirty="0" err="1">
                <a:latin typeface="Courier New" panose="02070309020205020404" pitchFamily="49" charset="0"/>
                <a:cs typeface="Courier New" panose="02070309020205020404" pitchFamily="49" charset="0"/>
              </a:rPr>
              <a:t>ðþÊ</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r>
              <a:rPr lang="en-US" sz="1600" kern="0" dirty="0" err="1">
                <a:latin typeface="Courier New" panose="02070309020205020404" pitchFamily="49" charset="0"/>
                <a:cs typeface="Courier New" panose="02070309020205020404" pitchFamily="49" charset="0"/>
              </a:rPr>
              <a:t>Îú</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1"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&amp;</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[1];</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someList_ptr</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[1]</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9010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0x0002F2F4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0x0002F314 24 f3 02 00 </a:t>
              </a:r>
            </a:p>
            <a:p>
              <a:r>
                <a:rPr lang="en-US" sz="1600" b="1" dirty="0">
                  <a:latin typeface="Courier New" panose="02070309020205020404" pitchFamily="49" charset="0"/>
                  <a:cs typeface="Courier New" panose="02070309020205020404" pitchFamily="49" charset="0"/>
                </a:rPr>
                <a:t>0x0002F318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0x0002F320 0d f0 ad 8b</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0x0002F324 ad de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de</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 c0</a:t>
              </a:r>
            </a:p>
            <a:p>
              <a:r>
                <a:rPr lang="en-US" sz="1600" b="1" dirty="0">
                  <a:latin typeface="Courier New" panose="02070309020205020404" pitchFamily="49" charset="0"/>
                  <a:cs typeface="Courier New" panose="02070309020205020404" pitchFamily="49" charset="0"/>
                </a:rPr>
                <a:t>0x0002F328 0d f0 </a:t>
              </a:r>
              <a:r>
                <a:rPr lang="en-US" sz="1600" b="1" dirty="0" err="1">
                  <a:latin typeface="Courier New" panose="02070309020205020404" pitchFamily="49" charset="0"/>
                  <a:cs typeface="Courier New" panose="02070309020205020404" pitchFamily="49" charset="0"/>
                </a:rPr>
                <a:t>fe</a:t>
              </a:r>
              <a:r>
                <a:rPr lang="en-US" sz="1600" b="1" dirty="0">
                  <a:latin typeface="Courier New" panose="02070309020205020404" pitchFamily="49" charset="0"/>
                  <a:cs typeface="Courier New" panose="02070309020205020404" pitchFamily="49" charset="0"/>
                </a:rPr>
                <a:t> ca</a:t>
              </a:r>
            </a:p>
            <a:p>
              <a:r>
                <a:rPr lang="en-US" sz="1600" b="1" dirty="0">
                  <a:latin typeface="Courier New" panose="02070309020205020404" pitchFamily="49" charset="0"/>
                  <a:cs typeface="Courier New" panose="02070309020205020404" pitchFamily="49" charset="0"/>
                </a:rPr>
                <a:t>0x0002F32C 0c b0 </a:t>
              </a:r>
              <a:r>
                <a:rPr lang="en-US" sz="1600" b="1" dirty="0" err="1">
                  <a:latin typeface="Courier New" panose="02070309020205020404" pitchFamily="49" charset="0"/>
                  <a:cs typeface="Courier New" panose="02070309020205020404" pitchFamily="49" charset="0"/>
                </a:rPr>
                <a:t>ce</a:t>
              </a:r>
              <a:r>
                <a:rPr lang="en-US" sz="1600" b="1" dirty="0">
                  <a:latin typeface="Courier New" panose="02070309020205020404" pitchFamily="49" charset="0"/>
                  <a:cs typeface="Courier New" panose="02070309020205020404" pitchFamily="49" charset="0"/>
                </a:rPr>
                <a:t> fa</a:t>
              </a:r>
            </a:p>
            <a:p>
              <a:r>
                <a:rPr lang="en-US" sz="1600" b="1" dirty="0">
                  <a:latin typeface="Courier New" panose="02070309020205020404" pitchFamily="49" charset="0"/>
                  <a:cs typeface="Courier New" panose="02070309020205020404" pitchFamily="49" charset="0"/>
                </a:rPr>
                <a:t>0x0002F330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$ó..</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.ð..</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a:t>
            </a:r>
            <a:r>
              <a:rPr lang="en-US" sz="1600" kern="0" dirty="0">
                <a:solidFill>
                  <a:srgbClr val="FF0000"/>
                </a:solidFill>
                <a:latin typeface="Courier New" panose="02070309020205020404" pitchFamily="49" charset="0"/>
                <a:cs typeface="Courier New" panose="02070309020205020404" pitchFamily="49" charset="0"/>
              </a:rPr>
              <a:t>.ÞÞÀ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a:t>
            </a:r>
            <a:r>
              <a:rPr lang="en-US" sz="1600" kern="0" dirty="0" err="1">
                <a:latin typeface="Courier New" panose="02070309020205020404" pitchFamily="49" charset="0"/>
                <a:cs typeface="Courier New" panose="02070309020205020404" pitchFamily="49" charset="0"/>
              </a:rPr>
              <a:t>ðþÊ</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r>
              <a:rPr lang="en-US" sz="1600" kern="0" dirty="0" err="1">
                <a:latin typeface="Courier New" panose="02070309020205020404" pitchFamily="49" charset="0"/>
                <a:cs typeface="Courier New" panose="02070309020205020404" pitchFamily="49" charset="0"/>
              </a:rPr>
              <a:t>Îú</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1"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0xC0DEDEAD;</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someList_ptr</a:t>
            </a: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someList_ptr</a:t>
            </a: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2430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0x0002F2F4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0x0002F314 24 f3 02 00 </a:t>
              </a:r>
            </a:p>
            <a:p>
              <a:r>
                <a:rPr lang="en-US" sz="1600" b="1" dirty="0">
                  <a:latin typeface="Courier New" panose="02070309020205020404" pitchFamily="49" charset="0"/>
                  <a:cs typeface="Courier New" panose="02070309020205020404" pitchFamily="49" charset="0"/>
                </a:rPr>
                <a:t>0x0002F318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0x0002F320 0d f0 ad 8b</a:t>
              </a:r>
            </a:p>
            <a:p>
              <a:r>
                <a:rPr lang="en-US" sz="1600" b="1" dirty="0">
                  <a:latin typeface="Courier New" panose="02070309020205020404" pitchFamily="49" charset="0"/>
                  <a:cs typeface="Courier New" panose="02070309020205020404" pitchFamily="49" charset="0"/>
                </a:rPr>
                <a:t>0x0002F324 ad de </a:t>
              </a:r>
              <a:r>
                <a:rPr lang="en-US" sz="1600" b="1" dirty="0" err="1">
                  <a:latin typeface="Courier New" panose="02070309020205020404" pitchFamily="49" charset="0"/>
                  <a:cs typeface="Courier New" panose="02070309020205020404" pitchFamily="49" charset="0"/>
                </a:rPr>
                <a:t>de</a:t>
              </a:r>
              <a:r>
                <a:rPr lang="en-US" sz="1600" b="1" dirty="0">
                  <a:latin typeface="Courier New" panose="02070309020205020404" pitchFamily="49" charset="0"/>
                  <a:cs typeface="Courier New" panose="02070309020205020404" pitchFamily="49" charset="0"/>
                </a:rPr>
                <a:t> c0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0x0002F328 0d d0 ad 1b</a:t>
              </a:r>
            </a:p>
            <a:p>
              <a:r>
                <a:rPr lang="en-US" sz="1600" b="1" dirty="0">
                  <a:latin typeface="Courier New" panose="02070309020205020404" pitchFamily="49" charset="0"/>
                  <a:cs typeface="Courier New" panose="02070309020205020404" pitchFamily="49" charset="0"/>
                </a:rPr>
                <a:t>0x0002F32C 0c b0 </a:t>
              </a:r>
              <a:r>
                <a:rPr lang="en-US" sz="1600" b="1" dirty="0" err="1">
                  <a:latin typeface="Courier New" panose="02070309020205020404" pitchFamily="49" charset="0"/>
                  <a:cs typeface="Courier New" panose="02070309020205020404" pitchFamily="49" charset="0"/>
                </a:rPr>
                <a:t>ce</a:t>
              </a:r>
              <a:r>
                <a:rPr lang="en-US" sz="1600" b="1" dirty="0">
                  <a:latin typeface="Courier New" panose="02070309020205020404" pitchFamily="49" charset="0"/>
                  <a:cs typeface="Courier New" panose="02070309020205020404" pitchFamily="49" charset="0"/>
                </a:rPr>
                <a:t> fa</a:t>
              </a:r>
            </a:p>
            <a:p>
              <a:r>
                <a:rPr lang="en-US" sz="1600" b="1" dirty="0">
                  <a:latin typeface="Courier New" panose="02070309020205020404" pitchFamily="49" charset="0"/>
                  <a:cs typeface="Courier New" panose="02070309020205020404" pitchFamily="49" charset="0"/>
                </a:rPr>
                <a:t>0x0002F330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$ó..</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.ð..</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.ÞÞÀ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a:t>
            </a:r>
            <a:r>
              <a:rPr lang="en-US" sz="1600" kern="0" dirty="0">
                <a:solidFill>
                  <a:srgbClr val="FF0000"/>
                </a:solidFill>
                <a:latin typeface="Courier New" panose="02070309020205020404" pitchFamily="49" charset="0"/>
                <a:cs typeface="Courier New" panose="02070309020205020404" pitchFamily="49" charset="0"/>
              </a:rPr>
              <a:t>.Ð..</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r>
              <a:rPr lang="en-US" sz="1600" kern="0" dirty="0" err="1">
                <a:latin typeface="Courier New" panose="02070309020205020404" pitchFamily="49" charset="0"/>
                <a:cs typeface="Courier New" panose="02070309020205020404" pitchFamily="49" charset="0"/>
              </a:rPr>
              <a:t>Îú</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1"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+ 2) = 0x1BADD00D;</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solidFill>
                  <a:schemeClr val="accent3"/>
                </a:solidFill>
                <a:latin typeface="Courier New" panose="02070309020205020404" pitchFamily="49" charset="0"/>
                <a:cs typeface="Courier New" panose="02070309020205020404" pitchFamily="49" charset="0"/>
              </a:rPr>
              <a:t>// &amp;</a:t>
            </a:r>
            <a:r>
              <a:rPr lang="en-US" sz="1600" kern="0" dirty="0" err="1">
                <a:solidFill>
                  <a:schemeClr val="accent3"/>
                </a:solidFill>
                <a:latin typeface="Courier New" panose="02070309020205020404" pitchFamily="49" charset="0"/>
                <a:cs typeface="Courier New" panose="02070309020205020404" pitchFamily="49" charset="0"/>
              </a:rPr>
              <a:t>someList_ptr</a:t>
            </a:r>
            <a:r>
              <a:rPr lang="en-US" sz="1600" kern="0" dirty="0">
                <a:solidFill>
                  <a:schemeClr val="accent3"/>
                </a:solidFill>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 + 0)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 + 1)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 + 2)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 + 3)</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6901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0x0002F2F4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0x0002F314 2C f3 02 00 </a:t>
              </a:r>
            </a:p>
            <a:p>
              <a:r>
                <a:rPr lang="en-US" sz="1600" b="1" dirty="0">
                  <a:latin typeface="Courier New" panose="02070309020205020404" pitchFamily="49" charset="0"/>
                  <a:cs typeface="Courier New" panose="02070309020205020404" pitchFamily="49" charset="0"/>
                </a:rPr>
                <a:t>0x0002F318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0x0002F320 0d f0 ad 8b</a:t>
              </a:r>
            </a:p>
            <a:p>
              <a:r>
                <a:rPr lang="en-US" sz="1600" b="1" dirty="0">
                  <a:latin typeface="Courier New" panose="02070309020205020404" pitchFamily="49" charset="0"/>
                  <a:cs typeface="Courier New" panose="02070309020205020404" pitchFamily="49" charset="0"/>
                </a:rPr>
                <a:t>0x0002F324 ad de </a:t>
              </a:r>
              <a:r>
                <a:rPr lang="en-US" sz="1600" b="1" dirty="0" err="1">
                  <a:latin typeface="Courier New" panose="02070309020205020404" pitchFamily="49" charset="0"/>
                  <a:cs typeface="Courier New" panose="02070309020205020404" pitchFamily="49" charset="0"/>
                </a:rPr>
                <a:t>de</a:t>
              </a:r>
              <a:r>
                <a:rPr lang="en-US" sz="1600" b="1" dirty="0">
                  <a:latin typeface="Courier New" panose="02070309020205020404" pitchFamily="49" charset="0"/>
                  <a:cs typeface="Courier New" panose="02070309020205020404" pitchFamily="49" charset="0"/>
                </a:rPr>
                <a:t> c0</a:t>
              </a:r>
            </a:p>
            <a:p>
              <a:r>
                <a:rPr lang="en-US" sz="1600" b="1" dirty="0">
                  <a:latin typeface="Courier New" panose="02070309020205020404" pitchFamily="49" charset="0"/>
                  <a:cs typeface="Courier New" panose="02070309020205020404" pitchFamily="49" charset="0"/>
                </a:rPr>
                <a:t>0x0002F328 0d d0 ad 1b</a:t>
              </a:r>
            </a:p>
            <a:p>
              <a:r>
                <a:rPr lang="en-US" sz="1600" b="1" dirty="0">
                  <a:latin typeface="Courier New" panose="02070309020205020404" pitchFamily="49" charset="0"/>
                  <a:cs typeface="Courier New" panose="02070309020205020404" pitchFamily="49" charset="0"/>
                </a:rPr>
                <a:t>0x0002F32C 0c b0 </a:t>
              </a:r>
              <a:r>
                <a:rPr lang="en-US" sz="1600" b="1" dirty="0" err="1">
                  <a:latin typeface="Courier New" panose="02070309020205020404" pitchFamily="49" charset="0"/>
                  <a:cs typeface="Courier New" panose="02070309020205020404" pitchFamily="49" charset="0"/>
                </a:rPr>
                <a:t>ce</a:t>
              </a:r>
              <a:r>
                <a:rPr lang="en-US" sz="1600" b="1" dirty="0">
                  <a:latin typeface="Courier New" panose="02070309020205020404" pitchFamily="49" charset="0"/>
                  <a:cs typeface="Courier New" panose="02070309020205020404" pitchFamily="49" charset="0"/>
                </a:rPr>
                <a:t> fa</a:t>
              </a:r>
            </a:p>
            <a:p>
              <a:r>
                <a:rPr lang="en-US" sz="1600" b="1" dirty="0">
                  <a:latin typeface="Courier New" panose="02070309020205020404" pitchFamily="49" charset="0"/>
                  <a:cs typeface="Courier New" panose="02070309020205020404" pitchFamily="49" charset="0"/>
                </a:rPr>
                <a:t>0x0002F330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a:t>
            </a:r>
            <a:r>
              <a:rPr lang="en-US" sz="1600" kern="0" dirty="0">
                <a:solidFill>
                  <a:srgbClr val="FF0000"/>
                </a:solidFill>
                <a:latin typeface="Courier New" panose="02070309020205020404" pitchFamily="49" charset="0"/>
                <a:cs typeface="Courier New" panose="02070309020205020404" pitchFamily="49" charset="0"/>
              </a:rPr>
              <a:t>,ó..</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.ð..</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.ÞÞÀ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.Ð..</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r>
              <a:rPr lang="en-US" sz="1600" kern="0" dirty="0" err="1">
                <a:latin typeface="Courier New" panose="02070309020205020404" pitchFamily="49" charset="0"/>
                <a:cs typeface="Courier New" panose="02070309020205020404" pitchFamily="49" charset="0"/>
              </a:rPr>
              <a:t>Îú</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1"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2;</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someList_ptr</a:t>
            </a: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 + 0)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 + 1)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 + 2)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someList_ptr</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6905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0x0002F2F4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0x0002F314 2C f3 02 00 </a:t>
              </a:r>
            </a:p>
            <a:p>
              <a:r>
                <a:rPr lang="en-US" sz="1600" b="1" dirty="0">
                  <a:latin typeface="Courier New" panose="02070309020205020404" pitchFamily="49" charset="0"/>
                  <a:cs typeface="Courier New" panose="02070309020205020404" pitchFamily="49" charset="0"/>
                </a:rPr>
                <a:t>0x0002F318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0x0002F320 0d f0 ad 8b</a:t>
              </a:r>
            </a:p>
            <a:p>
              <a:r>
                <a:rPr lang="en-US" sz="1600" b="1" dirty="0">
                  <a:latin typeface="Courier New" panose="02070309020205020404" pitchFamily="49" charset="0"/>
                  <a:cs typeface="Courier New" panose="02070309020205020404" pitchFamily="49" charset="0"/>
                </a:rPr>
                <a:t>0x0002F324 ad de </a:t>
              </a:r>
              <a:r>
                <a:rPr lang="en-US" sz="1600" b="1" dirty="0" err="1">
                  <a:latin typeface="Courier New" panose="02070309020205020404" pitchFamily="49" charset="0"/>
                  <a:cs typeface="Courier New" panose="02070309020205020404" pitchFamily="49" charset="0"/>
                </a:rPr>
                <a:t>de</a:t>
              </a:r>
              <a:r>
                <a:rPr lang="en-US" sz="1600" b="1" dirty="0">
                  <a:latin typeface="Courier New" panose="02070309020205020404" pitchFamily="49" charset="0"/>
                  <a:cs typeface="Courier New" panose="02070309020205020404" pitchFamily="49" charset="0"/>
                </a:rPr>
                <a:t> c0</a:t>
              </a:r>
            </a:p>
            <a:p>
              <a:r>
                <a:rPr lang="en-US" sz="1600" b="1" dirty="0">
                  <a:latin typeface="Courier New" panose="02070309020205020404" pitchFamily="49" charset="0"/>
                  <a:cs typeface="Courier New" panose="02070309020205020404" pitchFamily="49" charset="0"/>
                </a:rPr>
                <a:t>0x0002F328 0d d0 ad 1b</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0x0002F32C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ef</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 be ad de</a:t>
              </a:r>
            </a:p>
            <a:p>
              <a:r>
                <a:rPr lang="en-US" sz="1600" b="1" dirty="0">
                  <a:latin typeface="Courier New" panose="02070309020205020404" pitchFamily="49" charset="0"/>
                  <a:cs typeface="Courier New" panose="02070309020205020404" pitchFamily="49" charset="0"/>
                </a:rPr>
                <a:t>0x0002F330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,ó..</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.ð..</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.ÞÞÀ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.Ð..</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r>
              <a:rPr lang="en-US" sz="1600" kern="0" dirty="0" err="1">
                <a:solidFill>
                  <a:srgbClr val="FF0000"/>
                </a:solidFill>
                <a:latin typeface="Courier New" panose="02070309020205020404" pitchFamily="49" charset="0"/>
                <a:cs typeface="Courier New" panose="02070309020205020404" pitchFamily="49" charset="0"/>
              </a:rPr>
              <a:t>ï..Þ</a:t>
            </a:r>
            <a:endParaRPr lang="en-US" sz="1600" kern="0" dirty="0">
              <a:solidFill>
                <a:srgbClr val="FF0000"/>
              </a:solidFill>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1"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0xDEADBEEF;</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someList_ptr</a:t>
            </a: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chemeClr val="accent3"/>
                </a:solidFill>
                <a:latin typeface="Courier New" panose="02070309020205020404" pitchFamily="49" charset="0"/>
                <a:cs typeface="Courier New" panose="02070309020205020404" pitchFamily="49" charset="0"/>
              </a:rPr>
              <a:t>// (</a:t>
            </a:r>
            <a:r>
              <a:rPr lang="en-US" sz="1600" kern="0" dirty="0" err="1">
                <a:solidFill>
                  <a:schemeClr val="accent3"/>
                </a:solidFill>
                <a:latin typeface="Courier New" panose="02070309020205020404" pitchFamily="49" charset="0"/>
                <a:cs typeface="Courier New" panose="02070309020205020404" pitchFamily="49" charset="0"/>
              </a:rPr>
              <a:t>someList</a:t>
            </a:r>
            <a:r>
              <a:rPr lang="en-US" sz="1600" kern="0" dirty="0">
                <a:solidFill>
                  <a:schemeClr val="accent3"/>
                </a:solidFill>
                <a:latin typeface="Courier New" panose="02070309020205020404" pitchFamily="49" charset="0"/>
                <a:cs typeface="Courier New" panose="02070309020205020404" pitchFamily="49" charset="0"/>
              </a:rPr>
              <a:t> + 0) </a:t>
            </a:r>
          </a:p>
          <a:p>
            <a:pPr marL="0" indent="0">
              <a:spcBef>
                <a:spcPts val="0"/>
              </a:spcBef>
              <a:buSzPct val="150000"/>
              <a:buNone/>
            </a:pPr>
            <a:r>
              <a:rPr lang="en-US" sz="1600" kern="0" dirty="0">
                <a:solidFill>
                  <a:schemeClr val="accent3"/>
                </a:solidFill>
                <a:latin typeface="Courier New" panose="02070309020205020404" pitchFamily="49" charset="0"/>
                <a:cs typeface="Courier New" panose="02070309020205020404" pitchFamily="49" charset="0"/>
              </a:rPr>
              <a:t>// (</a:t>
            </a:r>
            <a:r>
              <a:rPr lang="en-US" sz="1600" kern="0" dirty="0" err="1">
                <a:solidFill>
                  <a:schemeClr val="accent3"/>
                </a:solidFill>
                <a:latin typeface="Courier New" panose="02070309020205020404" pitchFamily="49" charset="0"/>
                <a:cs typeface="Courier New" panose="02070309020205020404" pitchFamily="49" charset="0"/>
              </a:rPr>
              <a:t>someList</a:t>
            </a:r>
            <a:r>
              <a:rPr lang="en-US" sz="1600" kern="0" dirty="0">
                <a:solidFill>
                  <a:schemeClr val="accent3"/>
                </a:solidFill>
                <a:latin typeface="Courier New" panose="02070309020205020404" pitchFamily="49" charset="0"/>
                <a:cs typeface="Courier New" panose="02070309020205020404" pitchFamily="49" charset="0"/>
              </a:rPr>
              <a:t> + 1)</a:t>
            </a:r>
          </a:p>
          <a:p>
            <a:pPr marL="0" indent="0">
              <a:spcBef>
                <a:spcPts val="0"/>
              </a:spcBef>
              <a:buSzPct val="150000"/>
              <a:buNone/>
            </a:pPr>
            <a:r>
              <a:rPr lang="en-US" sz="1600" kern="0" dirty="0">
                <a:solidFill>
                  <a:schemeClr val="accent3"/>
                </a:solidFill>
                <a:latin typeface="Courier New" panose="02070309020205020404" pitchFamily="49" charset="0"/>
                <a:cs typeface="Courier New" panose="02070309020205020404" pitchFamily="49" charset="0"/>
              </a:rPr>
              <a:t>// (</a:t>
            </a:r>
            <a:r>
              <a:rPr lang="en-US" sz="1600" kern="0" dirty="0" err="1">
                <a:solidFill>
                  <a:schemeClr val="accent3"/>
                </a:solidFill>
                <a:latin typeface="Courier New" panose="02070309020205020404" pitchFamily="49" charset="0"/>
                <a:cs typeface="Courier New" panose="02070309020205020404" pitchFamily="49" charset="0"/>
              </a:rPr>
              <a:t>someList</a:t>
            </a:r>
            <a:r>
              <a:rPr lang="en-US" sz="1600" kern="0" dirty="0">
                <a:solidFill>
                  <a:schemeClr val="accent3"/>
                </a:solidFill>
                <a:latin typeface="Courier New" panose="02070309020205020404" pitchFamily="49" charset="0"/>
                <a:cs typeface="Courier New" panose="02070309020205020404" pitchFamily="49" charset="0"/>
              </a:rPr>
              <a:t> + 2)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someList_ptr</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6988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sp>
        <p:nvSpPr>
          <p:cNvPr id="4" name="Content Placeholder 2"/>
          <p:cNvSpPr txBox="1">
            <a:spLocks/>
          </p:cNvSpPr>
          <p:nvPr/>
        </p:nvSpPr>
        <p:spPr bwMode="auto">
          <a:xfrm>
            <a:off x="277615" y="1600200"/>
            <a:ext cx="8588771"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Define an integer array */</a:t>
            </a:r>
          </a:p>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 0xFEEDFACE, 0xC001C0DE, 0xCAFEF00D, 0xFACEB00C };</a:t>
            </a:r>
          </a:p>
          <a:p>
            <a:pPr marL="0" indent="0">
              <a:buNone/>
            </a:pPr>
            <a:r>
              <a:rPr lang="en-US" sz="1600" dirty="0">
                <a:latin typeface="Courier New" panose="02070309020205020404" pitchFamily="49" charset="0"/>
                <a:cs typeface="Courier New" panose="02070309020205020404" pitchFamily="49" charset="0"/>
              </a:rPr>
              <a:t>/* Assign a value to index 0 */</a:t>
            </a:r>
          </a:p>
          <a:p>
            <a:pPr marL="0" indent="0">
              <a:buNone/>
            </a:pP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[0] = 0x8BADF00D;		// Normal</a:t>
            </a:r>
          </a:p>
          <a:p>
            <a:pPr marL="0" indent="0">
              <a:buNone/>
            </a:pPr>
            <a:r>
              <a:rPr lang="en-US" sz="1600" dirty="0">
                <a:latin typeface="Courier New" panose="02070309020205020404" pitchFamily="49" charset="0"/>
                <a:cs typeface="Courier New" panose="02070309020205020404" pitchFamily="49" charset="0"/>
              </a:rPr>
              <a:t>/* Assign index 1’s memory address to an integer pointer variable */</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&amp;</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[1];	// By pointer reference…</a:t>
            </a:r>
          </a:p>
          <a:p>
            <a:pPr marL="0" indent="0">
              <a:buNone/>
            </a:pPr>
            <a:r>
              <a:rPr lang="en-US" sz="1600" dirty="0">
                <a:latin typeface="Courier New" panose="02070309020205020404" pitchFamily="49" charset="0"/>
                <a:cs typeface="Courier New" panose="02070309020205020404" pitchFamily="49" charset="0"/>
              </a:rPr>
              <a:t>/* Assign a value to this dereferenced pointer variable address */</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0xC0DEDEAD;		// …and then dereferencing it</a:t>
            </a:r>
          </a:p>
          <a:p>
            <a:pPr marL="0" indent="0">
              <a:buNone/>
            </a:pPr>
            <a:r>
              <a:rPr lang="en-US" sz="1600" dirty="0">
                <a:latin typeface="Courier New" panose="02070309020205020404" pitchFamily="49" charset="0"/>
                <a:cs typeface="Courier New" panose="02070309020205020404" pitchFamily="49" charset="0"/>
              </a:rPr>
              <a:t>/* Dereference and change the third memory address of this array */</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+ 2) = 0x1BADD00D;		// Array name pointer math…</a:t>
            </a:r>
          </a:p>
          <a:p>
            <a:pPr marL="0" indent="0">
              <a:buNone/>
            </a:pPr>
            <a:r>
              <a:rPr lang="en-US" sz="1600" dirty="0">
                <a:latin typeface="Courier New" panose="02070309020205020404" pitchFamily="49" charset="0"/>
                <a:cs typeface="Courier New" panose="02070309020205020404" pitchFamily="49" charset="0"/>
              </a:rPr>
              <a:t>/* Increment &amp; assign the current memory address by two </a:t>
            </a:r>
            <a:r>
              <a:rPr lang="en-US" sz="1600" dirty="0" err="1">
                <a:latin typeface="Courier New" panose="02070309020205020404" pitchFamily="49" charset="0"/>
                <a:cs typeface="Courier New" panose="02070309020205020404" pitchFamily="49" charset="0"/>
              </a:rPr>
              <a:t>ints</a:t>
            </a:r>
            <a:r>
              <a:rPr lang="en-US" sz="1600" dirty="0">
                <a:latin typeface="Courier New" panose="02070309020205020404" pitchFamily="49" charset="0"/>
                <a:cs typeface="Courier New" panose="02070309020205020404" pitchFamily="49" charset="0"/>
              </a:rPr>
              <a:t> */</a:t>
            </a:r>
          </a:p>
          <a:p>
            <a:pPr marL="0" indent="0">
              <a:buNone/>
            </a:pP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2;			// …AKA Address arithmetic</a:t>
            </a:r>
          </a:p>
          <a:p>
            <a:pPr marL="0" indent="0">
              <a:buNone/>
            </a:pPr>
            <a:r>
              <a:rPr lang="en-US" sz="1600" dirty="0">
                <a:latin typeface="Courier New" panose="02070309020205020404" pitchFamily="49" charset="0"/>
                <a:cs typeface="Courier New" panose="02070309020205020404" pitchFamily="49" charset="0"/>
              </a:rPr>
              <a:t>/* Dereference this memory address and assign the value */</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0xDEADBEEF;		// Dereference a pointer</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56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Arithmetic</a:t>
            </a:r>
          </a:p>
        </p:txBody>
      </p:sp>
      <p:sp>
        <p:nvSpPr>
          <p:cNvPr id="3" name="Content Placeholder 2"/>
          <p:cNvSpPr>
            <a:spLocks noGrp="1"/>
          </p:cNvSpPr>
          <p:nvPr>
            <p:ph idx="1"/>
          </p:nvPr>
        </p:nvSpPr>
        <p:spPr/>
        <p:txBody>
          <a:bodyPr/>
          <a:lstStyle/>
          <a:p>
            <a:pPr marL="457200" indent="-457200">
              <a:buFont typeface="+mj-lt"/>
              <a:buAutoNum type="arabicPeriod"/>
            </a:pPr>
            <a:r>
              <a:rPr lang="en-US" dirty="0"/>
              <a:t>Incrementing/Decrementing/Adding/Subtracting Pointers</a:t>
            </a:r>
          </a:p>
          <a:p>
            <a:pPr marL="457200" indent="-457200">
              <a:buFont typeface="+mj-lt"/>
              <a:buAutoNum type="arabicPeriod"/>
            </a:pPr>
            <a:r>
              <a:rPr lang="en-US" dirty="0"/>
              <a:t>Array Name Math</a:t>
            </a:r>
          </a:p>
          <a:p>
            <a:pPr marL="457200" indent="-457200">
              <a:buFont typeface="+mj-lt"/>
              <a:buAutoNum type="arabicPeriod"/>
            </a:pPr>
            <a:r>
              <a:rPr lang="en-US" dirty="0"/>
              <a:t>Pointers vs Integers</a:t>
            </a:r>
          </a:p>
          <a:p>
            <a:pPr marL="457200" indent="-457200">
              <a:buFont typeface="+mj-lt"/>
              <a:buAutoNum type="arabicPeriod"/>
            </a:pPr>
            <a:r>
              <a:rPr lang="en-US" dirty="0"/>
              <a:t>Pointers vs Relational Operators</a:t>
            </a:r>
          </a:p>
        </p:txBody>
      </p:sp>
    </p:spTree>
    <p:extLst>
      <p:ext uri="{BB962C8B-B14F-4D97-AF65-F5344CB8AC3E}">
        <p14:creationId xmlns:p14="http://schemas.microsoft.com/office/powerpoint/2010/main" val="4261982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Arithmetic</a:t>
            </a:r>
          </a:p>
        </p:txBody>
      </p:sp>
      <p:sp>
        <p:nvSpPr>
          <p:cNvPr id="3" name="Content Placeholder 2"/>
          <p:cNvSpPr>
            <a:spLocks noGrp="1"/>
          </p:cNvSpPr>
          <p:nvPr>
            <p:ph idx="1"/>
          </p:nvPr>
        </p:nvSpPr>
        <p:spPr/>
        <p:txBody>
          <a:bodyPr/>
          <a:lstStyle/>
          <a:p>
            <a:endParaRPr lang="en-US" dirty="0"/>
          </a:p>
          <a:p>
            <a:endParaRPr lang="en-US" dirty="0"/>
          </a:p>
          <a:p>
            <a:pPr marL="457200" indent="-457200">
              <a:buFont typeface="+mj-lt"/>
              <a:buAutoNum type="arabicPeriod"/>
            </a:pPr>
            <a:r>
              <a:rPr lang="en-US" dirty="0">
                <a:effectLst>
                  <a:outerShdw blurRad="38100" dist="38100" dir="2700000" algn="tl">
                    <a:srgbClr val="000000">
                      <a:alpha val="43137"/>
                    </a:srgbClr>
                  </a:outerShdw>
                </a:effectLst>
              </a:rPr>
              <a:t>Incrementing/Decrementing/Adding/Subtracting Pointers</a:t>
            </a:r>
            <a:r>
              <a:rPr lang="en-US" dirty="0"/>
              <a:t> – Pointer variables may be increased and decreased to modify a memory address </a:t>
            </a:r>
          </a:p>
        </p:txBody>
      </p:sp>
      <p:sp>
        <p:nvSpPr>
          <p:cNvPr id="4" name="Content Placeholder 2"/>
          <p:cNvSpPr txBox="1">
            <a:spLocks/>
          </p:cNvSpPr>
          <p:nvPr/>
        </p:nvSpPr>
        <p:spPr bwMode="auto">
          <a:xfrm>
            <a:off x="277615" y="3360420"/>
            <a:ext cx="8588771" cy="241173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increments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to point to the next element </a:t>
            </a:r>
          </a:p>
          <a:p>
            <a:pPr marL="0" indent="0">
              <a:buNone/>
            </a:pP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Points to the next index,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[1]</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 n increments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to the address of the nth object past </a:t>
            </a:r>
            <a:r>
              <a:rPr lang="en-US" sz="1600" dirty="0" err="1">
                <a:latin typeface="Courier New" panose="02070309020205020404" pitchFamily="49" charset="0"/>
                <a:cs typeface="Courier New" panose="02070309020205020404" pitchFamily="49" charset="0"/>
              </a:rPr>
              <a:t>ptr</a:t>
            </a: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2;	// Pointer now increased to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[3]</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decrements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to point at the previous element</a:t>
            </a:r>
          </a:p>
          <a:p>
            <a:pPr marL="0" indent="0">
              <a:buNone/>
            </a:pP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Point now decreased to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 n decrements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to the address of the nth previous object</a:t>
            </a:r>
          </a:p>
          <a:p>
            <a:pPr marL="0" indent="0">
              <a:buNone/>
            </a:pP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2;	// Pointer now decreased to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[0]</a:t>
            </a:r>
          </a:p>
        </p:txBody>
      </p:sp>
      <p:sp>
        <p:nvSpPr>
          <p:cNvPr id="5" name="Content Placeholder 2"/>
          <p:cNvSpPr txBox="1">
            <a:spLocks/>
          </p:cNvSpPr>
          <p:nvPr/>
        </p:nvSpPr>
        <p:spPr bwMode="auto">
          <a:xfrm>
            <a:off x="277615" y="1524000"/>
            <a:ext cx="8588771" cy="6477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[5] = { 0, 1, 2, 3, 4 };	// int array of dimension 5</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Points at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3193904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Arithmetic</a:t>
            </a:r>
          </a:p>
        </p:txBody>
      </p:sp>
      <p:sp>
        <p:nvSpPr>
          <p:cNvPr id="3" name="Content Placeholder 2"/>
          <p:cNvSpPr>
            <a:spLocks noGrp="1"/>
          </p:cNvSpPr>
          <p:nvPr>
            <p:ph idx="1"/>
          </p:nvPr>
        </p:nvSpPr>
        <p:spPr/>
        <p:txBody>
          <a:bodyPr/>
          <a:lstStyle/>
          <a:p>
            <a:endParaRPr lang="en-US" dirty="0"/>
          </a:p>
          <a:p>
            <a:endParaRPr lang="en-US" dirty="0"/>
          </a:p>
          <a:p>
            <a:endParaRPr lang="en-US" dirty="0"/>
          </a:p>
          <a:p>
            <a:pPr marL="457200" indent="-457200">
              <a:buFont typeface="+mj-lt"/>
              <a:buAutoNum type="arabicPeriod"/>
            </a:pPr>
            <a:r>
              <a:rPr lang="en-US" dirty="0">
                <a:effectLst>
                  <a:outerShdw blurRad="38100" dist="38100" dir="2700000" algn="tl">
                    <a:srgbClr val="000000">
                      <a:alpha val="43137"/>
                    </a:srgbClr>
                  </a:outerShdw>
                </a:effectLst>
              </a:rPr>
              <a:t>Incrementing/Decrementing/Adding/Subtracting Pointers (</a:t>
            </a:r>
            <a:r>
              <a:rPr lang="en-US" dirty="0" err="1">
                <a:effectLst>
                  <a:outerShdw blurRad="38100" dist="38100" dir="2700000" algn="tl">
                    <a:srgbClr val="000000">
                      <a:alpha val="43137"/>
                    </a:srgbClr>
                  </a:outerShdw>
                </a:effectLst>
              </a:rPr>
              <a:t>cont</a:t>
            </a:r>
            <a:r>
              <a:rPr lang="en-US" dirty="0">
                <a:effectLst>
                  <a:outerShdw blurRad="38100" dist="38100" dir="2700000" algn="tl">
                    <a:srgbClr val="000000">
                      <a:alpha val="43137"/>
                    </a:srgbClr>
                  </a:outerShdw>
                </a:effectLst>
              </a:rPr>
              <a:t>)</a:t>
            </a:r>
            <a:r>
              <a:rPr lang="en-US" dirty="0"/>
              <a:t> – “Differencing”</a:t>
            </a:r>
          </a:p>
          <a:p>
            <a:pPr marL="857250" lvl="1" indent="-457200"/>
            <a:r>
              <a:rPr lang="en-US" dirty="0"/>
              <a:t>The difference between two pointers to the same array indicate their relative distance to each other </a:t>
            </a:r>
          </a:p>
          <a:p>
            <a:pPr marL="857250" lvl="1" indent="-457200"/>
            <a:r>
              <a:rPr lang="en-US" dirty="0"/>
              <a:t>The result represents relative position, not bytes</a:t>
            </a:r>
          </a:p>
        </p:txBody>
      </p:sp>
      <p:sp>
        <p:nvSpPr>
          <p:cNvPr id="5" name="Content Placeholder 2"/>
          <p:cNvSpPr txBox="1">
            <a:spLocks/>
          </p:cNvSpPr>
          <p:nvPr/>
        </p:nvSpPr>
        <p:spPr bwMode="auto">
          <a:xfrm>
            <a:off x="277615" y="1524000"/>
            <a:ext cx="8588771" cy="990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[5] = { 0, 1, 2, 3, 4 };	// int array of dimension 5</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Points at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[0]</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moreNums_ptr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+ 2);	// Points at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[2]</a:t>
            </a:r>
          </a:p>
        </p:txBody>
      </p:sp>
      <p:sp>
        <p:nvSpPr>
          <p:cNvPr id="6" name="Content Placeholder 2"/>
          <p:cNvSpPr txBox="1">
            <a:spLocks/>
          </p:cNvSpPr>
          <p:nvPr/>
        </p:nvSpPr>
        <p:spPr bwMode="auto">
          <a:xfrm>
            <a:off x="277615" y="4572000"/>
            <a:ext cx="8588771" cy="1066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moreNums_ptr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Result:  2</a:t>
            </a:r>
          </a:p>
          <a:p>
            <a:pPr marL="0" indent="0">
              <a:buNone/>
            </a:pPr>
            <a:r>
              <a:rPr lang="en-US" sz="1600" dirty="0">
                <a:latin typeface="Courier New" panose="02070309020205020404" pitchFamily="49" charset="0"/>
                <a:cs typeface="Courier New" panose="02070309020205020404" pitchFamily="49" charset="0"/>
              </a:rPr>
              <a:t>// This means that *</a:t>
            </a:r>
            <a:r>
              <a:rPr lang="en-US" sz="1600" dirty="0" err="1">
                <a:latin typeface="Courier New" panose="02070309020205020404" pitchFamily="49" charset="0"/>
                <a:cs typeface="Courier New" panose="02070309020205020404" pitchFamily="49" charset="0"/>
              </a:rPr>
              <a:t>moreNums_ptr</a:t>
            </a:r>
            <a:r>
              <a:rPr lang="en-US" sz="1600" dirty="0">
                <a:latin typeface="Courier New" panose="02070309020205020404" pitchFamily="49" charset="0"/>
                <a:cs typeface="Courier New" panose="02070309020205020404" pitchFamily="49" charset="0"/>
              </a:rPr>
              <a:t> is two elements past *</a:t>
            </a:r>
            <a:r>
              <a:rPr lang="en-US" sz="1600" dirty="0" err="1">
                <a:latin typeface="Courier New" panose="02070309020205020404" pitchFamily="49" charset="0"/>
                <a:cs typeface="Courier New" panose="02070309020205020404" pitchFamily="49" charset="0"/>
              </a:rPr>
              <a:t>someNums_ptr</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Represents that </a:t>
            </a:r>
            <a:r>
              <a:rPr lang="en-US" sz="1600" dirty="0" err="1">
                <a:latin typeface="Courier New" panose="02070309020205020404" pitchFamily="49" charset="0"/>
                <a:cs typeface="Courier New" panose="02070309020205020404" pitchFamily="49" charset="0"/>
              </a:rPr>
              <a:t>moreNums_ptr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(2 *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44236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Style Guide</a:t>
            </a:r>
          </a:p>
        </p:txBody>
      </p:sp>
      <p:sp>
        <p:nvSpPr>
          <p:cNvPr id="3" name="Content Placeholder 2"/>
          <p:cNvSpPr>
            <a:spLocks noGrp="1"/>
          </p:cNvSpPr>
          <p:nvPr>
            <p:ph idx="1"/>
          </p:nvPr>
        </p:nvSpPr>
        <p:spPr/>
        <p:txBody>
          <a:bodyPr/>
          <a:lstStyle/>
          <a:p>
            <a:pPr marL="0" indent="0">
              <a:buNone/>
            </a:pPr>
            <a:r>
              <a:rPr lang="en-US" u="sng" dirty="0"/>
              <a:t>Requirements</a:t>
            </a:r>
          </a:p>
          <a:p>
            <a:pPr marL="457200" indent="-457200">
              <a:buAutoNum type="arabicPeriod"/>
            </a:pPr>
            <a:r>
              <a:rPr lang="en-US" dirty="0"/>
              <a:t>Comments</a:t>
            </a:r>
          </a:p>
          <a:p>
            <a:pPr marL="457200" indent="-457200">
              <a:buAutoNum type="arabicPeriod"/>
            </a:pPr>
            <a:r>
              <a:rPr lang="en-US" dirty="0"/>
              <a:t>Don’t Repeat Yourself (DRY)</a:t>
            </a:r>
          </a:p>
          <a:p>
            <a:pPr marL="457200" indent="-457200">
              <a:buAutoNum type="arabicPeriod"/>
            </a:pPr>
            <a:r>
              <a:rPr lang="en-US" dirty="0"/>
              <a:t>Names</a:t>
            </a:r>
          </a:p>
          <a:p>
            <a:pPr marL="857250" lvl="1" indent="-457200"/>
            <a:r>
              <a:rPr lang="en-US" dirty="0">
                <a:solidFill>
                  <a:schemeClr val="accent2"/>
                </a:solidFill>
              </a:rPr>
              <a:t>Pointer Variables – append them with _</a:t>
            </a:r>
            <a:r>
              <a:rPr lang="en-US" dirty="0" err="1">
                <a:solidFill>
                  <a:schemeClr val="accent2"/>
                </a:solidFill>
              </a:rPr>
              <a:t>ptr</a:t>
            </a:r>
            <a:endParaRPr lang="en-US" dirty="0">
              <a:solidFill>
                <a:schemeClr val="accent2"/>
              </a:solidFill>
            </a:endParaRPr>
          </a:p>
          <a:p>
            <a:pPr marL="457200" indent="-457200">
              <a:buAutoNum type="arabicPeriod"/>
            </a:pPr>
            <a:r>
              <a:rPr lang="en-US" dirty="0"/>
              <a:t>Indent/Brace Style</a:t>
            </a:r>
          </a:p>
          <a:p>
            <a:pPr marL="457200" indent="-457200">
              <a:buAutoNum type="arabicPeriod"/>
            </a:pPr>
            <a:r>
              <a:rPr lang="en-US" dirty="0"/>
              <a:t>Files</a:t>
            </a:r>
          </a:p>
          <a:p>
            <a:pPr marL="457200" indent="-457200">
              <a:buAutoNum type="arabicPeriod"/>
            </a:pPr>
            <a:r>
              <a:rPr lang="en-US" dirty="0"/>
              <a:t>Headers</a:t>
            </a:r>
          </a:p>
        </p:txBody>
      </p:sp>
    </p:spTree>
    <p:extLst>
      <p:ext uri="{BB962C8B-B14F-4D97-AF65-F5344CB8AC3E}">
        <p14:creationId xmlns:p14="http://schemas.microsoft.com/office/powerpoint/2010/main" val="3765670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Arithmetic</a:t>
            </a:r>
          </a:p>
        </p:txBody>
      </p:sp>
      <p:sp>
        <p:nvSpPr>
          <p:cNvPr id="3" name="Content Placeholder 2"/>
          <p:cNvSpPr>
            <a:spLocks noGrp="1"/>
          </p:cNvSpPr>
          <p:nvPr>
            <p:ph idx="1"/>
          </p:nvPr>
        </p:nvSpPr>
        <p:spPr/>
        <p:txBody>
          <a:bodyPr/>
          <a:lstStyle/>
          <a:p>
            <a:endParaRPr lang="en-US" dirty="0"/>
          </a:p>
          <a:p>
            <a:endParaRPr lang="en-US" dirty="0"/>
          </a:p>
          <a:p>
            <a:pPr marL="457200" indent="-457200">
              <a:buFont typeface="+mj-lt"/>
              <a:buAutoNum type="arabicPeriod" startAt="2"/>
            </a:pPr>
            <a:r>
              <a:rPr lang="en-US" dirty="0">
                <a:effectLst>
                  <a:outerShdw blurRad="38100" dist="38100" dir="2700000" algn="tl">
                    <a:srgbClr val="000000">
                      <a:alpha val="43137"/>
                    </a:srgbClr>
                  </a:outerShdw>
                </a:effectLst>
              </a:rPr>
              <a:t>Array Name Math</a:t>
            </a:r>
            <a:r>
              <a:rPr lang="en-US" dirty="0"/>
              <a:t> – Array names are converted to pointers</a:t>
            </a:r>
          </a:p>
          <a:p>
            <a:pPr marL="857250" lvl="1" indent="-457200"/>
            <a:r>
              <a:rPr lang="en-US" dirty="0"/>
              <a:t>An array name is not a variable</a:t>
            </a:r>
            <a:r>
              <a:rPr lang="en-US" baseline="30000" dirty="0"/>
              <a:t>1</a:t>
            </a:r>
            <a:r>
              <a:rPr lang="en-US" dirty="0"/>
              <a:t> </a:t>
            </a:r>
          </a:p>
          <a:p>
            <a:pPr marL="857250" lvl="1" indent="-457200"/>
            <a:r>
              <a:rPr lang="en-US" dirty="0"/>
              <a:t>You may not change an arrays pointer</a:t>
            </a:r>
          </a:p>
          <a:p>
            <a:pPr marL="857250" lvl="1" indent="-457200"/>
            <a:r>
              <a:rPr lang="en-US" dirty="0"/>
              <a:t>You may, however, reference that pointer  </a:t>
            </a:r>
          </a:p>
        </p:txBody>
      </p:sp>
      <p:sp>
        <p:nvSpPr>
          <p:cNvPr id="4" name="Content Placeholder 2"/>
          <p:cNvSpPr txBox="1">
            <a:spLocks/>
          </p:cNvSpPr>
          <p:nvPr/>
        </p:nvSpPr>
        <p:spPr bwMode="auto">
          <a:xfrm>
            <a:off x="277615" y="4217670"/>
            <a:ext cx="8588771" cy="180213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array is equivalent to &amp;array[0]</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1;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[0] == 1</a:t>
            </a:r>
          </a:p>
          <a:p>
            <a:pPr marL="0" indent="0">
              <a:buNone/>
            </a:pPr>
            <a:r>
              <a:rPr lang="en-US" sz="1600" dirty="0">
                <a:latin typeface="Courier New" panose="02070309020205020404" pitchFamily="49" charset="0"/>
                <a:cs typeface="Courier New" panose="02070309020205020404" pitchFamily="49" charset="0"/>
              </a:rPr>
              <a:t>// array[</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is equivalent to *(array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+ 4) = 2;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[4] == 2</a:t>
            </a:r>
          </a:p>
          <a:p>
            <a:pPr marL="0" indent="0">
              <a:buNone/>
            </a:pPr>
            <a:r>
              <a:rPr lang="en-US" sz="1600" dirty="0">
                <a:latin typeface="Courier New" panose="02070309020205020404" pitchFamily="49" charset="0"/>
                <a:cs typeface="Courier New" panose="02070309020205020404" pitchFamily="49" charset="0"/>
              </a:rPr>
              <a:t>// &amp;array[</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is equivalent to (array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+ 3;	// Pointer now set to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[3]</a:t>
            </a:r>
          </a:p>
        </p:txBody>
      </p:sp>
      <p:sp>
        <p:nvSpPr>
          <p:cNvPr id="5" name="Content Placeholder 2"/>
          <p:cNvSpPr txBox="1">
            <a:spLocks/>
          </p:cNvSpPr>
          <p:nvPr/>
        </p:nvSpPr>
        <p:spPr bwMode="auto">
          <a:xfrm>
            <a:off x="277615" y="1524000"/>
            <a:ext cx="8588771" cy="6477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[5] = { 0, 1, 2, 3, 4 };	// int array of dimension 5</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Points at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[0]</a:t>
            </a:r>
          </a:p>
        </p:txBody>
      </p:sp>
      <p:sp>
        <p:nvSpPr>
          <p:cNvPr id="6" name="TextBox 5"/>
          <p:cNvSpPr txBox="1"/>
          <p:nvPr/>
        </p:nvSpPr>
        <p:spPr>
          <a:xfrm>
            <a:off x="-533400" y="6139934"/>
            <a:ext cx="10210800" cy="246221"/>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The terms and conditions of this statement are subject to change at any time without the necessity for notification.</a:t>
            </a:r>
          </a:p>
        </p:txBody>
      </p:sp>
    </p:spTree>
    <p:extLst>
      <p:ext uri="{BB962C8B-B14F-4D97-AF65-F5344CB8AC3E}">
        <p14:creationId xmlns:p14="http://schemas.microsoft.com/office/powerpoint/2010/main" val="1698722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Arithmetic</a:t>
            </a:r>
          </a:p>
        </p:txBody>
      </p:sp>
      <p:sp>
        <p:nvSpPr>
          <p:cNvPr id="3" name="Content Placeholder 2"/>
          <p:cNvSpPr>
            <a:spLocks noGrp="1"/>
          </p:cNvSpPr>
          <p:nvPr>
            <p:ph idx="1"/>
          </p:nvPr>
        </p:nvSpPr>
        <p:spPr/>
        <p:txBody>
          <a:bodyPr/>
          <a:lstStyle/>
          <a:p>
            <a:pPr marL="457200" indent="-457200">
              <a:buFont typeface="+mj-lt"/>
              <a:buAutoNum type="arabicPeriod" startAt="3"/>
            </a:pPr>
            <a:r>
              <a:rPr lang="en-US" dirty="0">
                <a:effectLst>
                  <a:outerShdw blurRad="38100" dist="38100" dir="2700000" algn="tl">
                    <a:srgbClr val="000000">
                      <a:alpha val="43137"/>
                    </a:srgbClr>
                  </a:outerShdw>
                </a:effectLst>
              </a:rPr>
              <a:t>Pointers vs Integers</a:t>
            </a:r>
            <a:r>
              <a:rPr lang="en-US" dirty="0"/>
              <a:t> – Pointers and integers are not interchangeable </a:t>
            </a:r>
          </a:p>
          <a:p>
            <a:pPr marL="857250" lvl="1" indent="-457200"/>
            <a:r>
              <a:rPr lang="en-US" dirty="0"/>
              <a:t>Memory addresses are essentially large integers…</a:t>
            </a:r>
          </a:p>
          <a:p>
            <a:pPr marL="857250" lvl="1" indent="-457200"/>
            <a:r>
              <a:rPr lang="en-US" dirty="0">
                <a:solidFill>
                  <a:srgbClr val="FF0000"/>
                </a:solidFill>
                <a:effectLst>
                  <a:outerShdw blurRad="38100" dist="38100" dir="2700000" algn="tl">
                    <a:srgbClr val="000000">
                      <a:alpha val="43137"/>
                    </a:srgbClr>
                  </a:outerShdw>
                </a:effectLst>
              </a:rPr>
              <a:t>…but</a:t>
            </a:r>
            <a:r>
              <a:rPr lang="en-US" dirty="0"/>
              <a:t> pointers do not have the same data type</a:t>
            </a:r>
          </a:p>
          <a:p>
            <a:pPr marL="857250" lvl="1" indent="-457200"/>
            <a:r>
              <a:rPr lang="en-US" dirty="0"/>
              <a:t>A pointer’s type depends on what it points to</a:t>
            </a:r>
          </a:p>
          <a:p>
            <a:pPr marL="857250" lvl="1" indent="-457200"/>
            <a:r>
              <a:rPr lang="en-US" dirty="0"/>
              <a:t>Type casting is allowed but </a:t>
            </a:r>
            <a:r>
              <a:rPr lang="en-US" dirty="0">
                <a:solidFill>
                  <a:srgbClr val="FF0000"/>
                </a:solidFill>
                <a:effectLst>
                  <a:outerShdw blurRad="38100" dist="38100" dir="2700000" algn="tl">
                    <a:srgbClr val="000000">
                      <a:alpha val="43137"/>
                    </a:srgbClr>
                  </a:outerShdw>
                </a:effectLst>
              </a:rPr>
              <a:t>dangerous</a:t>
            </a:r>
            <a:r>
              <a:rPr lang="en-US" dirty="0"/>
              <a:t> </a:t>
            </a:r>
          </a:p>
          <a:p>
            <a:pPr marL="857250" lvl="1" indent="-457200"/>
            <a:endParaRPr lang="en-US" dirty="0"/>
          </a:p>
          <a:p>
            <a:pPr marL="857250" lvl="1" indent="-457200"/>
            <a:r>
              <a:rPr lang="en-US" dirty="0"/>
              <a:t>Zero (</a:t>
            </a:r>
            <a:r>
              <a:rPr lang="en-US" dirty="0">
                <a:latin typeface="Courier New" panose="02070309020205020404" pitchFamily="49" charset="0"/>
                <a:cs typeface="Courier New" panose="02070309020205020404" pitchFamily="49" charset="0"/>
              </a:rPr>
              <a:t>0</a:t>
            </a:r>
            <a:r>
              <a:rPr lang="en-US" dirty="0"/>
              <a:t>) is the sole exception to this rule</a:t>
            </a:r>
          </a:p>
        </p:txBody>
      </p:sp>
      <p:sp>
        <p:nvSpPr>
          <p:cNvPr id="6" name="Content Placeholder 2"/>
          <p:cNvSpPr txBox="1">
            <a:spLocks/>
          </p:cNvSpPr>
          <p:nvPr/>
        </p:nvSpPr>
        <p:spPr bwMode="auto">
          <a:xfrm>
            <a:off x="277615" y="3733800"/>
            <a:ext cx="8588771" cy="342900"/>
          </a:xfrm>
          <a:prstGeom prst="rect">
            <a:avLst/>
          </a:prstGeom>
          <a:solidFill>
            <a:schemeClr val="bg1"/>
          </a:solidFill>
          <a:ln w="12700">
            <a:solidFill>
              <a:srgbClr val="FF0000"/>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solidFill>
                  <a:srgbClr val="FF0000"/>
                </a:solidFill>
                <a:latin typeface="Courier New" panose="02070309020205020404" pitchFamily="49" charset="0"/>
                <a:cs typeface="Courier New" panose="02070309020205020404" pitchFamily="49" charset="0"/>
              </a:rPr>
              <a:t>int * </a:t>
            </a:r>
            <a:r>
              <a:rPr lang="en-US" sz="1600" dirty="0" err="1">
                <a:solidFill>
                  <a:srgbClr val="FF0000"/>
                </a:solidFill>
                <a:latin typeface="Courier New" panose="02070309020205020404" pitchFamily="49" charset="0"/>
                <a:cs typeface="Courier New" panose="02070309020205020404" pitchFamily="49" charset="0"/>
              </a:rPr>
              <a:t>someNums_ptr</a:t>
            </a:r>
            <a:r>
              <a:rPr lang="en-US" sz="1600" dirty="0">
                <a:solidFill>
                  <a:srgbClr val="FF0000"/>
                </a:solidFill>
                <a:latin typeface="Courier New" panose="02070309020205020404" pitchFamily="49" charset="0"/>
                <a:cs typeface="Courier New" panose="02070309020205020404" pitchFamily="49" charset="0"/>
              </a:rPr>
              <a:t> = (int *)0x1234;		// BAD!!1!11!!!eleven!!</a:t>
            </a:r>
          </a:p>
        </p:txBody>
      </p:sp>
      <p:sp>
        <p:nvSpPr>
          <p:cNvPr id="7" name="Content Placeholder 2"/>
          <p:cNvSpPr txBox="1">
            <a:spLocks/>
          </p:cNvSpPr>
          <p:nvPr/>
        </p:nvSpPr>
        <p:spPr bwMode="auto">
          <a:xfrm>
            <a:off x="277615" y="4488180"/>
            <a:ext cx="8588771" cy="20955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The constant zero (0) may be assigned to a pointer */</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0;	// More or less equivalent to NULL</a:t>
            </a:r>
          </a:p>
          <a:p>
            <a:pPr marL="0" indent="0">
              <a:buNone/>
            </a:pPr>
            <a:r>
              <a:rPr lang="en-US" sz="1600" dirty="0">
                <a:latin typeface="Courier New" panose="02070309020205020404" pitchFamily="49" charset="0"/>
                <a:cs typeface="Courier New" panose="02070309020205020404" pitchFamily="49" charset="0"/>
              </a:rPr>
              <a:t>/* A pointer may be compared with the constant zero */</a:t>
            </a:r>
          </a:p>
          <a:p>
            <a:pPr marL="0" indent="0">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0)		// If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is not NULL…</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 …then safely utilize it knowing it points to a valid object</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71266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Arithmetic</a:t>
            </a:r>
          </a:p>
        </p:txBody>
      </p:sp>
      <p:sp>
        <p:nvSpPr>
          <p:cNvPr id="3" name="Content Placeholder 2"/>
          <p:cNvSpPr>
            <a:spLocks noGrp="1"/>
          </p:cNvSpPr>
          <p:nvPr>
            <p:ph idx="1"/>
          </p:nvPr>
        </p:nvSpPr>
        <p:spPr>
          <a:xfrm>
            <a:off x="554038" y="1219200"/>
            <a:ext cx="8294687" cy="4725988"/>
          </a:xfrm>
        </p:spPr>
        <p:txBody>
          <a:bodyPr/>
          <a:lstStyle/>
          <a:p>
            <a:pPr marL="457200" indent="-457200">
              <a:buFont typeface="+mj-lt"/>
              <a:buAutoNum type="arabicPeriod" startAt="4"/>
            </a:pPr>
            <a:endParaRPr lang="en-US" dirty="0">
              <a:effectLst>
                <a:outerShdw blurRad="38100" dist="38100" dir="2700000" algn="tl">
                  <a:srgbClr val="000000">
                    <a:alpha val="43137"/>
                  </a:srgbClr>
                </a:outerShdw>
              </a:effectLst>
            </a:endParaRPr>
          </a:p>
          <a:p>
            <a:pPr marL="457200" indent="-457200">
              <a:buFont typeface="+mj-lt"/>
              <a:buAutoNum type="arabicPeriod" startAt="4"/>
            </a:pPr>
            <a:endParaRPr lang="en-US" dirty="0">
              <a:effectLst>
                <a:outerShdw blurRad="38100" dist="38100" dir="2700000" algn="tl">
                  <a:srgbClr val="000000">
                    <a:alpha val="43137"/>
                  </a:srgbClr>
                </a:outerShdw>
              </a:effectLst>
            </a:endParaRPr>
          </a:p>
          <a:p>
            <a:pPr marL="457200" indent="-457200">
              <a:buFont typeface="+mj-lt"/>
              <a:buAutoNum type="arabicPeriod" startAt="4"/>
            </a:pPr>
            <a:endParaRPr lang="en-US" dirty="0">
              <a:effectLst>
                <a:outerShdw blurRad="38100" dist="38100" dir="2700000" algn="tl">
                  <a:srgbClr val="000000">
                    <a:alpha val="43137"/>
                  </a:srgbClr>
                </a:outerShdw>
              </a:effectLst>
            </a:endParaRPr>
          </a:p>
          <a:p>
            <a:pPr marL="457200" indent="-457200">
              <a:buFont typeface="+mj-lt"/>
              <a:buAutoNum type="arabicPeriod" startAt="4"/>
            </a:pPr>
            <a:r>
              <a:rPr lang="en-US" dirty="0">
                <a:effectLst>
                  <a:outerShdw blurRad="38100" dist="38100" dir="2700000" algn="tl">
                    <a:srgbClr val="000000">
                      <a:alpha val="43137"/>
                    </a:srgbClr>
                  </a:outerShdw>
                </a:effectLst>
              </a:rPr>
              <a:t>Pointers vs Relational Operators</a:t>
            </a:r>
            <a:r>
              <a:rPr lang="en-US" dirty="0"/>
              <a:t> </a:t>
            </a:r>
          </a:p>
          <a:p>
            <a:pPr marL="857250" lvl="1" indent="-457200"/>
            <a:r>
              <a:rPr lang="en-US" dirty="0"/>
              <a:t>Memory addresses may be compared against each other if… </a:t>
            </a:r>
          </a:p>
          <a:p>
            <a:pPr marL="857250" lvl="1" indent="-457200"/>
            <a:r>
              <a:rPr lang="en-US" dirty="0"/>
              <a:t>…they are of the same data type</a:t>
            </a:r>
          </a:p>
          <a:p>
            <a:pPr marL="857250" lvl="1" indent="-457200"/>
            <a:r>
              <a:rPr lang="en-US" dirty="0"/>
              <a:t>These comparisons are essentially meaningless unless both addresses point to the same array</a:t>
            </a:r>
          </a:p>
          <a:p>
            <a:pPr marL="857250" lvl="1" indent="-457200"/>
            <a:endParaRPr lang="en-US" dirty="0"/>
          </a:p>
        </p:txBody>
      </p:sp>
      <p:sp>
        <p:nvSpPr>
          <p:cNvPr id="7" name="Content Placeholder 2"/>
          <p:cNvSpPr txBox="1">
            <a:spLocks/>
          </p:cNvSpPr>
          <p:nvPr/>
        </p:nvSpPr>
        <p:spPr bwMode="auto">
          <a:xfrm>
            <a:off x="277615" y="4876800"/>
            <a:ext cx="8588771" cy="1219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moreNums_ptr</a:t>
            </a:r>
            <a:r>
              <a:rPr lang="en-US" sz="1600" dirty="0">
                <a:latin typeface="Courier New" panose="02070309020205020404" pitchFamily="49" charset="0"/>
                <a:cs typeface="Courier New" panose="02070309020205020404" pitchFamily="49" charset="0"/>
              </a:rPr>
              <a:t> &gt;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comes after %d \n”, *</a:t>
            </a:r>
            <a:r>
              <a:rPr lang="en-US" sz="1600" dirty="0" err="1">
                <a:latin typeface="Courier New" panose="02070309020205020404" pitchFamily="49" charset="0"/>
                <a:cs typeface="Courier New" panose="02070309020205020404" pitchFamily="49" charset="0"/>
              </a:rPr>
              <a:t>moreNums_ptr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
        <p:nvSpPr>
          <p:cNvPr id="8" name="Content Placeholder 2"/>
          <p:cNvSpPr txBox="1">
            <a:spLocks/>
          </p:cNvSpPr>
          <p:nvPr/>
        </p:nvSpPr>
        <p:spPr bwMode="auto">
          <a:xfrm>
            <a:off x="277615" y="1524000"/>
            <a:ext cx="8588771" cy="990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[5] = { 0, 1, 2, 3, 4 };	// int array of dimension 5</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Points at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[0]</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moreNums_ptr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+ 2);	// Points at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[2]</a:t>
            </a:r>
          </a:p>
        </p:txBody>
      </p:sp>
    </p:spTree>
    <p:extLst>
      <p:ext uri="{BB962C8B-B14F-4D97-AF65-F5344CB8AC3E}">
        <p14:creationId xmlns:p14="http://schemas.microsoft.com/office/powerpoint/2010/main" val="3491977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Arithmetic</a:t>
            </a:r>
          </a:p>
        </p:txBody>
      </p:sp>
      <p:sp>
        <p:nvSpPr>
          <p:cNvPr id="3" name="Content Placeholder 2"/>
          <p:cNvSpPr>
            <a:spLocks noGrp="1"/>
          </p:cNvSpPr>
          <p:nvPr>
            <p:ph idx="1"/>
          </p:nvPr>
        </p:nvSpPr>
        <p:spPr/>
        <p:txBody>
          <a:bodyPr/>
          <a:lstStyle/>
          <a:p>
            <a:pPr marL="457200" indent="-457200">
              <a:buFont typeface="+mj-lt"/>
              <a:buAutoNum type="arabicPeriod"/>
            </a:pPr>
            <a:r>
              <a:rPr lang="en-US" dirty="0"/>
              <a:t>Incrementing/Decrementing/Adding/Subtracting Pointers</a:t>
            </a:r>
          </a:p>
          <a:p>
            <a:pPr marL="457200" indent="-457200">
              <a:buFont typeface="+mj-lt"/>
              <a:buAutoNum type="arabicPeriod"/>
            </a:pPr>
            <a:r>
              <a:rPr lang="en-US" dirty="0"/>
              <a:t>Array Name Math</a:t>
            </a:r>
          </a:p>
          <a:p>
            <a:pPr marL="457200" indent="-457200">
              <a:buFont typeface="+mj-lt"/>
              <a:buAutoNum type="arabicPeriod"/>
            </a:pPr>
            <a:r>
              <a:rPr lang="en-US" dirty="0"/>
              <a:t>Pointers vs Integers</a:t>
            </a:r>
          </a:p>
          <a:p>
            <a:pPr marL="457200" indent="-457200">
              <a:buFont typeface="+mj-lt"/>
              <a:buAutoNum type="arabicPeriod"/>
            </a:pPr>
            <a:r>
              <a:rPr lang="en-US" dirty="0"/>
              <a:t>Pointers vs Relational Operators</a:t>
            </a:r>
          </a:p>
        </p:txBody>
      </p:sp>
    </p:spTree>
    <p:extLst>
      <p:ext uri="{BB962C8B-B14F-4D97-AF65-F5344CB8AC3E}">
        <p14:creationId xmlns:p14="http://schemas.microsoft.com/office/powerpoint/2010/main" val="3217839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Address Arithmetic</a:t>
            </a:r>
          </a:p>
          <a:p>
            <a:pPr marL="0" indent="0" algn="ctr">
              <a:buNone/>
            </a:pPr>
            <a:r>
              <a:rPr lang="en-US" dirty="0"/>
              <a:t>“The Little Integer That Could”</a:t>
            </a:r>
          </a:p>
          <a:p>
            <a:endParaRPr lang="en-US" dirty="0"/>
          </a:p>
          <a:p>
            <a:r>
              <a:rPr lang="en-US" dirty="0"/>
              <a:t>Return value – int pointer to the smallest natural number found in the array at </a:t>
            </a:r>
            <a:r>
              <a:rPr lang="en-US" dirty="0" err="1">
                <a:latin typeface="Courier New" panose="02070309020205020404" pitchFamily="49" charset="0"/>
                <a:cs typeface="Courier New" panose="02070309020205020404" pitchFamily="49" charset="0"/>
              </a:rPr>
              <a:t>intArray_ptr</a:t>
            </a:r>
            <a:endParaRPr lang="en-US" dirty="0">
              <a:latin typeface="Courier New" panose="02070309020205020404" pitchFamily="49" charset="0"/>
              <a:cs typeface="Courier New" panose="02070309020205020404" pitchFamily="49" charset="0"/>
            </a:endParaRPr>
          </a:p>
          <a:p>
            <a:r>
              <a:rPr lang="en-US" dirty="0"/>
              <a:t>Parameters – </a:t>
            </a:r>
          </a:p>
          <a:p>
            <a:pPr lvl="1"/>
            <a:r>
              <a:rPr lang="en-US" dirty="0" err="1">
                <a:latin typeface="Courier New" panose="02070309020205020404" pitchFamily="49" charset="0"/>
                <a:cs typeface="Courier New" panose="02070309020205020404" pitchFamily="49" charset="0"/>
              </a:rPr>
              <a:t>intArray_ptr</a:t>
            </a:r>
            <a:r>
              <a:rPr lang="en-US" dirty="0"/>
              <a:t> – Pointer to an array of integers…</a:t>
            </a:r>
          </a:p>
          <a:p>
            <a:pPr lvl="1"/>
            <a:r>
              <a:rPr lang="en-US" dirty="0" err="1">
                <a:latin typeface="Courier New" panose="02070309020205020404" pitchFamily="49" charset="0"/>
                <a:cs typeface="Courier New" panose="02070309020205020404" pitchFamily="49" charset="0"/>
              </a:rPr>
              <a:t>arraySize</a:t>
            </a:r>
            <a:r>
              <a:rPr lang="en-US" dirty="0"/>
              <a:t> – …of this dimension</a:t>
            </a:r>
          </a:p>
          <a:p>
            <a:r>
              <a:rPr lang="en-US" dirty="0"/>
              <a:t>Purpose – find the smallest natural number</a:t>
            </a:r>
          </a:p>
          <a:p>
            <a:r>
              <a:rPr lang="en-US" dirty="0"/>
              <a:t>Requirements</a:t>
            </a:r>
          </a:p>
          <a:p>
            <a:pPr lvl="1"/>
            <a:r>
              <a:rPr lang="en-US" dirty="0"/>
              <a:t>Return </a:t>
            </a:r>
            <a:r>
              <a:rPr lang="en-US" dirty="0">
                <a:latin typeface="Courier New" panose="02070309020205020404" pitchFamily="49" charset="0"/>
                <a:cs typeface="Courier New" panose="02070309020205020404" pitchFamily="49" charset="0"/>
              </a:rPr>
              <a:t>NULL</a:t>
            </a:r>
            <a:r>
              <a:rPr lang="en-US" dirty="0"/>
              <a:t> if </a:t>
            </a:r>
            <a:r>
              <a:rPr lang="en-US" dirty="0" err="1">
                <a:latin typeface="Courier New" panose="02070309020205020404" pitchFamily="49" charset="0"/>
                <a:cs typeface="Courier New" panose="02070309020205020404" pitchFamily="49" charset="0"/>
              </a:rPr>
              <a:t>intArray_ptr</a:t>
            </a:r>
            <a:r>
              <a:rPr lang="en-US" dirty="0"/>
              <a:t> is </a:t>
            </a:r>
            <a:r>
              <a:rPr lang="en-US" dirty="0">
                <a:latin typeface="Courier New" panose="02070309020205020404" pitchFamily="49" charset="0"/>
                <a:cs typeface="Courier New" panose="02070309020205020404" pitchFamily="49" charset="0"/>
              </a:rPr>
              <a:t>NULL</a:t>
            </a:r>
          </a:p>
          <a:p>
            <a:pPr lvl="1"/>
            <a:r>
              <a:rPr lang="en-US" dirty="0"/>
              <a:t>Return </a:t>
            </a:r>
            <a:r>
              <a:rPr lang="en-US" dirty="0">
                <a:latin typeface="Courier New" panose="02070309020205020404" pitchFamily="49" charset="0"/>
                <a:cs typeface="Courier New" panose="02070309020205020404" pitchFamily="49" charset="0"/>
              </a:rPr>
              <a:t>NULL</a:t>
            </a:r>
            <a:r>
              <a:rPr lang="en-US" dirty="0"/>
              <a:t> if </a:t>
            </a:r>
            <a:r>
              <a:rPr lang="en-US" dirty="0" err="1">
                <a:latin typeface="Courier New" panose="02070309020205020404" pitchFamily="49" charset="0"/>
                <a:cs typeface="Courier New" panose="02070309020205020404" pitchFamily="49" charset="0"/>
              </a:rPr>
              <a:t>arraySize</a:t>
            </a:r>
            <a:r>
              <a:rPr lang="en-US" dirty="0"/>
              <a:t> is unrealistic </a:t>
            </a:r>
          </a:p>
        </p:txBody>
      </p:sp>
      <p:sp>
        <p:nvSpPr>
          <p:cNvPr id="5" name="Content Placeholder 2"/>
          <p:cNvSpPr txBox="1">
            <a:spLocks/>
          </p:cNvSpPr>
          <p:nvPr/>
        </p:nvSpPr>
        <p:spPr bwMode="auto">
          <a:xfrm>
            <a:off x="277615" y="2218944"/>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int * </a:t>
            </a:r>
            <a:r>
              <a:rPr lang="en-US" sz="1400" dirty="0" err="1">
                <a:latin typeface="Courier New" panose="02070309020205020404" pitchFamily="49" charset="0"/>
                <a:cs typeface="Courier New" panose="02070309020205020404" pitchFamily="49" charset="0"/>
              </a:rPr>
              <a:t>find_smallest_natural_number</a:t>
            </a:r>
            <a:r>
              <a:rPr lang="en-US" sz="1400" dirty="0">
                <a:latin typeface="Courier New" panose="02070309020205020404" pitchFamily="49" charset="0"/>
                <a:cs typeface="Courier New" panose="02070309020205020404" pitchFamily="49" charset="0"/>
              </a:rPr>
              <a:t>(int * </a:t>
            </a:r>
            <a:r>
              <a:rPr lang="en-US" sz="1400" dirty="0" err="1">
                <a:latin typeface="Courier New" panose="02070309020205020404" pitchFamily="49" charset="0"/>
                <a:cs typeface="Courier New" panose="02070309020205020404" pitchFamily="49" charset="0"/>
              </a:rPr>
              <a:t>intArray_ptr</a:t>
            </a:r>
            <a:r>
              <a:rPr lang="en-US" sz="1400" dirty="0">
                <a:latin typeface="Courier New" panose="02070309020205020404" pitchFamily="49" charset="0"/>
                <a:cs typeface="Courier New" panose="02070309020205020404" pitchFamily="49" charset="0"/>
              </a:rPr>
              <a:t>, int </a:t>
            </a:r>
            <a:r>
              <a:rPr lang="en-US" sz="1400" dirty="0" err="1">
                <a:latin typeface="Courier New" panose="02070309020205020404" pitchFamily="49" charset="0"/>
                <a:cs typeface="Courier New" panose="02070309020205020404" pitchFamily="49" charset="0"/>
              </a:rPr>
              <a:t>arraySize</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18882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990600"/>
            <a:ext cx="8294687" cy="4725988"/>
          </a:xfrm>
        </p:spPr>
        <p:txBody>
          <a:bodyPr/>
          <a:lstStyle/>
          <a:p>
            <a:pPr marL="0" indent="0" algn="ctr">
              <a:buNone/>
            </a:pPr>
            <a:r>
              <a:rPr lang="en-US" dirty="0">
                <a:effectLst>
                  <a:outerShdw blurRad="38100" dist="38100" dir="2700000" algn="tl">
                    <a:srgbClr val="000000">
                      <a:alpha val="43137"/>
                    </a:srgbClr>
                  </a:outerShdw>
                </a:effectLst>
              </a:rPr>
              <a:t>Address Arithmetic</a:t>
            </a:r>
          </a:p>
          <a:p>
            <a:pPr marL="0" indent="0" algn="ctr">
              <a:buNone/>
            </a:pPr>
            <a:r>
              <a:rPr lang="en-US" dirty="0"/>
              <a:t>“String Splitter”</a:t>
            </a:r>
          </a:p>
          <a:p>
            <a:endParaRPr lang="en-US" dirty="0"/>
          </a:p>
          <a:p>
            <a:r>
              <a:rPr lang="en-US" sz="2000" dirty="0"/>
              <a:t>Return value – char pointer to the second string</a:t>
            </a:r>
            <a:endParaRPr lang="en-US" sz="2000" dirty="0">
              <a:latin typeface="Courier New" panose="02070309020205020404" pitchFamily="49" charset="0"/>
              <a:cs typeface="Courier New" panose="02070309020205020404" pitchFamily="49" charset="0"/>
            </a:endParaRPr>
          </a:p>
          <a:p>
            <a:r>
              <a:rPr lang="en-US" sz="2000" dirty="0"/>
              <a:t>Parameters – </a:t>
            </a:r>
          </a:p>
          <a:p>
            <a:pPr lvl="1"/>
            <a:r>
              <a:rPr lang="en-US" sz="2000" dirty="0" err="1">
                <a:latin typeface="Courier New" panose="02070309020205020404" pitchFamily="49" charset="0"/>
                <a:cs typeface="Courier New" panose="02070309020205020404" pitchFamily="49" charset="0"/>
              </a:rPr>
              <a:t>string_ptr</a:t>
            </a:r>
            <a:r>
              <a:rPr lang="en-US" sz="2000" dirty="0"/>
              <a:t> – Pointer to a null terminated string</a:t>
            </a:r>
          </a:p>
          <a:p>
            <a:pPr lvl="1"/>
            <a:r>
              <a:rPr lang="en-US" sz="2000" dirty="0">
                <a:latin typeface="Courier New" panose="02070309020205020404" pitchFamily="49" charset="0"/>
                <a:cs typeface="Courier New" panose="02070309020205020404" pitchFamily="49" charset="0"/>
              </a:rPr>
              <a:t>delimiter</a:t>
            </a:r>
            <a:r>
              <a:rPr lang="en-US" sz="2000" dirty="0"/>
              <a:t> – Character that divides the two strings</a:t>
            </a:r>
          </a:p>
          <a:p>
            <a:r>
              <a:rPr lang="en-US" sz="2000" dirty="0"/>
              <a:t>Purpose – Split one string into two at a delimiter char</a:t>
            </a:r>
          </a:p>
          <a:p>
            <a:r>
              <a:rPr lang="en-US" sz="2000" dirty="0"/>
              <a:t>Requirements</a:t>
            </a:r>
          </a:p>
          <a:p>
            <a:pPr lvl="1"/>
            <a:r>
              <a:rPr lang="en-US" sz="2000" dirty="0">
                <a:cs typeface="Courier New" panose="02070309020205020404" pitchFamily="49" charset="0"/>
              </a:rPr>
              <a:t>Only Address Arithmetic is permitted on </a:t>
            </a:r>
            <a:r>
              <a:rPr lang="en-US" sz="2000" dirty="0" err="1">
                <a:latin typeface="Courier New" panose="02070309020205020404" pitchFamily="49" charset="0"/>
                <a:cs typeface="Courier New" panose="02070309020205020404" pitchFamily="49" charset="0"/>
              </a:rPr>
              <a:t>string_ptr</a:t>
            </a:r>
            <a:r>
              <a:rPr lang="en-US" sz="2000" dirty="0">
                <a:cs typeface="Courier New" panose="02070309020205020404" pitchFamily="49" charset="0"/>
              </a:rPr>
              <a:t> </a:t>
            </a:r>
          </a:p>
          <a:p>
            <a:pPr lvl="1"/>
            <a:r>
              <a:rPr lang="en-US" sz="2000" dirty="0" err="1">
                <a:latin typeface="Courier New" panose="02070309020205020404" pitchFamily="49" charset="0"/>
                <a:cs typeface="Courier New" panose="02070309020205020404" pitchFamily="49" charset="0"/>
              </a:rPr>
              <a:t>string_ptr</a:t>
            </a:r>
            <a:r>
              <a:rPr lang="en-US" sz="2000" dirty="0"/>
              <a:t> if delimiter is not found</a:t>
            </a:r>
          </a:p>
          <a:p>
            <a:pPr lvl="1"/>
            <a:r>
              <a:rPr lang="en-US" sz="2000" dirty="0"/>
              <a:t>Return </a:t>
            </a:r>
            <a:r>
              <a:rPr lang="en-US" sz="2000" dirty="0">
                <a:latin typeface="Courier New" panose="02070309020205020404" pitchFamily="49" charset="0"/>
                <a:cs typeface="Courier New" panose="02070309020205020404" pitchFamily="49" charset="0"/>
              </a:rPr>
              <a:t>ERROR_NULL_POINTER</a:t>
            </a:r>
            <a:r>
              <a:rPr lang="en-US" sz="2000" dirty="0"/>
              <a:t> if </a:t>
            </a:r>
            <a:r>
              <a:rPr lang="en-US" sz="2000" dirty="0" err="1">
                <a:latin typeface="Courier New" panose="02070309020205020404" pitchFamily="49" charset="0"/>
                <a:cs typeface="Courier New" panose="02070309020205020404" pitchFamily="49" charset="0"/>
              </a:rPr>
              <a:t>string_ptr</a:t>
            </a:r>
            <a:r>
              <a:rPr lang="en-US" sz="2000" dirty="0"/>
              <a:t> is </a:t>
            </a:r>
            <a:r>
              <a:rPr lang="en-US" sz="2000" dirty="0">
                <a:latin typeface="Courier New" panose="02070309020205020404" pitchFamily="49" charset="0"/>
                <a:cs typeface="Courier New" panose="02070309020205020404" pitchFamily="49" charset="0"/>
              </a:rPr>
              <a:t>NULL</a:t>
            </a:r>
          </a:p>
          <a:p>
            <a:pPr lvl="1"/>
            <a:r>
              <a:rPr lang="en-US" sz="2000" dirty="0"/>
              <a:t>Return </a:t>
            </a:r>
            <a:r>
              <a:rPr lang="en-US" sz="2000" dirty="0">
                <a:latin typeface="Courier New" panose="02070309020205020404" pitchFamily="49" charset="0"/>
                <a:cs typeface="Courier New" panose="02070309020205020404" pitchFamily="49" charset="0"/>
              </a:rPr>
              <a:t>ERROR_ABUNDANT_DELIMITER</a:t>
            </a:r>
            <a:r>
              <a:rPr lang="en-US" sz="2000" dirty="0"/>
              <a:t> if </a:t>
            </a:r>
            <a:r>
              <a:rPr lang="en-US" sz="2000" dirty="0" err="1">
                <a:latin typeface="Courier New" panose="02070309020205020404" pitchFamily="49" charset="0"/>
                <a:cs typeface="Courier New" panose="02070309020205020404" pitchFamily="49" charset="0"/>
              </a:rPr>
              <a:t>string_ptr</a:t>
            </a:r>
            <a:r>
              <a:rPr lang="en-US" sz="2000" dirty="0"/>
              <a:t> has more than one occurrence of </a:t>
            </a:r>
            <a:r>
              <a:rPr lang="en-US" sz="2000" dirty="0">
                <a:latin typeface="Courier New" panose="02070309020205020404" pitchFamily="49" charset="0"/>
                <a:cs typeface="Courier New" panose="02070309020205020404" pitchFamily="49" charset="0"/>
              </a:rPr>
              <a:t>delimiter</a:t>
            </a:r>
          </a:p>
          <a:p>
            <a:pPr lvl="1"/>
            <a:r>
              <a:rPr lang="en-US" sz="2000" dirty="0">
                <a:cs typeface="Courier New" panose="02070309020205020404" pitchFamily="49" charset="0"/>
              </a:rPr>
              <a:t>Return </a:t>
            </a:r>
            <a:r>
              <a:rPr lang="en-US" sz="2000" dirty="0">
                <a:latin typeface="Courier New" panose="02070309020205020404" pitchFamily="49" charset="0"/>
                <a:cs typeface="Courier New" panose="02070309020205020404" pitchFamily="49" charset="0"/>
              </a:rPr>
              <a:t>ERROR_NULL_DELIMITER</a:t>
            </a:r>
            <a:r>
              <a:rPr lang="en-US" sz="2000" dirty="0">
                <a:cs typeface="Courier New" panose="02070309020205020404" pitchFamily="49" charset="0"/>
              </a:rPr>
              <a:t> if the delimiter is ‘</a:t>
            </a:r>
            <a:r>
              <a:rPr lang="en-US" sz="2000" dirty="0">
                <a:latin typeface="Courier New" panose="02070309020205020404" pitchFamily="49" charset="0"/>
                <a:cs typeface="Courier New" panose="02070309020205020404" pitchFamily="49" charset="0"/>
              </a:rPr>
              <a:t>\0</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0x0</a:t>
            </a:r>
            <a:r>
              <a:rPr lang="en-US" sz="2000" dirty="0">
                <a:cs typeface="Courier New" panose="02070309020205020404" pitchFamily="49" charset="0"/>
              </a:rPr>
              <a:t>)</a:t>
            </a:r>
            <a:endParaRPr lang="en-US" sz="2000" dirty="0"/>
          </a:p>
        </p:txBody>
      </p:sp>
      <p:sp>
        <p:nvSpPr>
          <p:cNvPr id="5" name="Content Placeholder 2"/>
          <p:cNvSpPr txBox="1">
            <a:spLocks/>
          </p:cNvSpPr>
          <p:nvPr/>
        </p:nvSpPr>
        <p:spPr bwMode="auto">
          <a:xfrm>
            <a:off x="277615" y="19050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 </a:t>
            </a:r>
            <a:r>
              <a:rPr lang="en-US" sz="1600" dirty="0" err="1">
                <a:latin typeface="Courier New" panose="02070309020205020404" pitchFamily="49" charset="0"/>
                <a:cs typeface="Courier New" panose="02070309020205020404" pitchFamily="49" charset="0"/>
              </a:rPr>
              <a:t>split_the_string</a:t>
            </a:r>
            <a:r>
              <a:rPr lang="en-US" sz="1600" dirty="0">
                <a:latin typeface="Courier New" panose="02070309020205020404" pitchFamily="49" charset="0"/>
                <a:cs typeface="Courier New" panose="02070309020205020404" pitchFamily="49" charset="0"/>
              </a:rPr>
              <a:t>(char * </a:t>
            </a:r>
            <a:r>
              <a:rPr lang="en-US" sz="1600" dirty="0" err="1">
                <a:latin typeface="Courier New" panose="02070309020205020404" pitchFamily="49" charset="0"/>
                <a:cs typeface="Courier New" panose="02070309020205020404" pitchFamily="49" charset="0"/>
              </a:rPr>
              <a:t>string_ptr</a:t>
            </a:r>
            <a:r>
              <a:rPr lang="en-US" sz="1600" dirty="0">
                <a:latin typeface="Courier New" panose="02070309020205020404" pitchFamily="49" charset="0"/>
                <a:cs typeface="Courier New" panose="02070309020205020404" pitchFamily="49" charset="0"/>
              </a:rPr>
              <a:t>, char delimiter);</a:t>
            </a:r>
          </a:p>
        </p:txBody>
      </p:sp>
    </p:spTree>
    <p:extLst>
      <p:ext uri="{BB962C8B-B14F-4D97-AF65-F5344CB8AC3E}">
        <p14:creationId xmlns:p14="http://schemas.microsoft.com/office/powerpoint/2010/main" val="2794922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Arguments</a:t>
            </a:r>
          </a:p>
        </p:txBody>
      </p:sp>
      <p:sp>
        <p:nvSpPr>
          <p:cNvPr id="3" name="Content Placeholder 2"/>
          <p:cNvSpPr>
            <a:spLocks noGrp="1"/>
          </p:cNvSpPr>
          <p:nvPr>
            <p:ph idx="1"/>
          </p:nvPr>
        </p:nvSpPr>
        <p:spPr/>
        <p:txBody>
          <a:bodyPr/>
          <a:lstStyle/>
          <a:p>
            <a:r>
              <a:rPr lang="en-US" dirty="0"/>
              <a:t>Generally speaking, functions take input (arguments) and provides output (return value)</a:t>
            </a:r>
          </a:p>
          <a:p>
            <a:r>
              <a:rPr lang="en-US" dirty="0"/>
              <a:t>Arguments may take the form of </a:t>
            </a:r>
            <a:r>
              <a:rPr lang="en-US" dirty="0">
                <a:effectLst>
                  <a:outerShdw blurRad="38100" dist="38100" dir="2700000" algn="tl">
                    <a:srgbClr val="000000">
                      <a:alpha val="43137"/>
                    </a:srgbClr>
                  </a:outerShdw>
                </a:effectLst>
              </a:rPr>
              <a:t>value</a:t>
            </a:r>
            <a:r>
              <a:rPr lang="en-US" dirty="0"/>
              <a:t> or </a:t>
            </a:r>
            <a:r>
              <a:rPr lang="en-US" dirty="0">
                <a:effectLst>
                  <a:outerShdw blurRad="38100" dist="38100" dir="2700000" algn="tl">
                    <a:srgbClr val="000000">
                      <a:alpha val="43137"/>
                    </a:srgbClr>
                  </a:outerShdw>
                </a:effectLst>
              </a:rPr>
              <a:t>reference</a:t>
            </a:r>
            <a:r>
              <a:rPr lang="en-US" dirty="0"/>
              <a:t> depending on how they are ‘passed’ to the function</a:t>
            </a:r>
          </a:p>
          <a:p>
            <a:r>
              <a:rPr lang="en-US" dirty="0">
                <a:effectLst>
                  <a:outerShdw blurRad="38100" dist="38100" dir="2700000" algn="tl">
                    <a:srgbClr val="000000">
                      <a:alpha val="43137"/>
                    </a:srgbClr>
                  </a:outerShdw>
                </a:effectLst>
              </a:rPr>
              <a:t>Pass by Value</a:t>
            </a:r>
            <a:r>
              <a:rPr lang="en-US" dirty="0"/>
              <a:t> – functions receive a copy in memory or the actual parameter’s value (which is at local scope)</a:t>
            </a:r>
          </a:p>
          <a:p>
            <a:r>
              <a:rPr lang="en-US" dirty="0">
                <a:effectLst>
                  <a:outerShdw blurRad="38100" dist="38100" dir="2700000" algn="tl">
                    <a:srgbClr val="000000">
                      <a:alpha val="43137"/>
                    </a:srgbClr>
                  </a:outerShdw>
                </a:effectLst>
              </a:rPr>
              <a:t>Pass by Reference</a:t>
            </a:r>
            <a:r>
              <a:rPr lang="en-US" dirty="0"/>
              <a:t> – Advanced functions can access and modify memory space</a:t>
            </a:r>
          </a:p>
        </p:txBody>
      </p:sp>
    </p:spTree>
    <p:extLst>
      <p:ext uri="{BB962C8B-B14F-4D97-AF65-F5344CB8AC3E}">
        <p14:creationId xmlns:p14="http://schemas.microsoft.com/office/powerpoint/2010/main" val="1307662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340276" y="1791748"/>
            <a:ext cx="4160520" cy="3035808"/>
          </a:xfrm>
          <a:prstGeom prst="rect">
            <a:avLst/>
          </a:prstGeom>
          <a:solidFill>
            <a:schemeClr val="tx1"/>
          </a:solidFill>
          <a:ln w="19050" cap="flat" cmpd="sng" algn="ctr">
            <a:solidFill>
              <a:schemeClr val="bg1"/>
            </a:solidFill>
            <a:prstDash val="solid"/>
            <a:round/>
            <a:headEnd type="none" w="med" len="med"/>
            <a:tailEnd type="none" w="med" len="med"/>
          </a:ln>
          <a:effectLst>
            <a:outerShdw blurRad="50800" dist="38100" dir="2700000" sx="101000" sy="101000" algn="tl" rotWithShape="0">
              <a:prstClr val="black">
                <a:alpha val="6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652" y="1809332"/>
            <a:ext cx="4111564" cy="2991268"/>
          </a:xfrm>
          <a:prstGeom prst="rect">
            <a:avLst/>
          </a:prstGeom>
        </p:spPr>
      </p:pic>
      <p:sp>
        <p:nvSpPr>
          <p:cNvPr id="2" name="Title 1"/>
          <p:cNvSpPr>
            <a:spLocks noGrp="1"/>
          </p:cNvSpPr>
          <p:nvPr>
            <p:ph type="title"/>
          </p:nvPr>
        </p:nvSpPr>
        <p:spPr/>
        <p:txBody>
          <a:bodyPr/>
          <a:lstStyle/>
          <a:p>
            <a:r>
              <a:rPr lang="en-US" dirty="0"/>
              <a:t>Function Arguments</a:t>
            </a:r>
          </a:p>
        </p:txBody>
      </p:sp>
      <p:sp>
        <p:nvSpPr>
          <p:cNvPr id="4" name="Content Placeholder 2"/>
          <p:cNvSpPr txBox="1">
            <a:spLocks/>
          </p:cNvSpPr>
          <p:nvPr/>
        </p:nvSpPr>
        <p:spPr bwMode="auto">
          <a:xfrm>
            <a:off x="4724400" y="914400"/>
            <a:ext cx="3994943"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kern="0" dirty="0">
                <a:effectLst>
                  <a:outerShdw blurRad="38100" dist="38100" dir="2700000" algn="tl">
                    <a:srgbClr val="000000">
                      <a:alpha val="43137"/>
                    </a:srgbClr>
                  </a:outerShdw>
                </a:effectLst>
              </a:rPr>
              <a:t>Pass by Reference</a:t>
            </a:r>
          </a:p>
          <a:p>
            <a:pPr marL="0" indent="0" algn="ctr">
              <a:buNone/>
            </a:pPr>
            <a:r>
              <a:rPr lang="en-US" kern="0" dirty="0"/>
              <a:t>(URL)</a:t>
            </a:r>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r>
              <a:rPr lang="en-US" sz="1400" kern="0" dirty="0"/>
              <a:t>What happens if the original changes?</a:t>
            </a:r>
          </a:p>
          <a:p>
            <a:r>
              <a:rPr lang="en-US" sz="1400" kern="0" dirty="0"/>
              <a:t>Does this always represent the original?</a:t>
            </a:r>
          </a:p>
          <a:p>
            <a:r>
              <a:rPr lang="en-US" sz="1400" kern="0" dirty="0"/>
              <a:t>If you delete this URL, does the original still exist?</a:t>
            </a:r>
          </a:p>
          <a:p>
            <a:r>
              <a:rPr lang="en-US" sz="1400" kern="0" dirty="0"/>
              <a:t>Are changes here reflected on the original?</a:t>
            </a:r>
          </a:p>
        </p:txBody>
      </p:sp>
      <p:grpSp>
        <p:nvGrpSpPr>
          <p:cNvPr id="16" name="Group 15"/>
          <p:cNvGrpSpPr/>
          <p:nvPr/>
        </p:nvGrpSpPr>
        <p:grpSpPr>
          <a:xfrm>
            <a:off x="4648200" y="1809332"/>
            <a:ext cx="4160520" cy="438912"/>
            <a:chOff x="4648200" y="1761392"/>
            <a:chExt cx="4160520" cy="438912"/>
          </a:xfrm>
        </p:grpSpPr>
        <p:sp>
          <p:nvSpPr>
            <p:cNvPr id="12" name="Content Placeholder 2"/>
            <p:cNvSpPr txBox="1">
              <a:spLocks/>
            </p:cNvSpPr>
            <p:nvPr/>
          </p:nvSpPr>
          <p:spPr bwMode="auto">
            <a:xfrm>
              <a:off x="4648200" y="1761392"/>
              <a:ext cx="4160520" cy="438912"/>
            </a:xfrm>
            <a:prstGeom prst="rect">
              <a:avLst/>
            </a:prstGeom>
            <a:solidFill>
              <a:schemeClr val="accent2">
                <a:lumMod val="20000"/>
                <a:lumOff val="80000"/>
              </a:schemeClr>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endParaRPr lang="en-US" sz="1600" dirty="0">
                <a:latin typeface="Courier New" panose="02070309020205020404" pitchFamily="49" charset="0"/>
                <a:cs typeface="Courier New" panose="02070309020205020404" pitchFamily="49" charset="0"/>
              </a:endParaRPr>
            </a:p>
          </p:txBody>
        </p:sp>
        <p:sp>
          <p:nvSpPr>
            <p:cNvPr id="9" name="Content Placeholder 2"/>
            <p:cNvSpPr txBox="1">
              <a:spLocks/>
            </p:cNvSpPr>
            <p:nvPr/>
          </p:nvSpPr>
          <p:spPr bwMode="auto">
            <a:xfrm>
              <a:off x="4697214" y="1809332"/>
              <a:ext cx="4065786" cy="3429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http://www.redhat.com/en</a:t>
              </a:r>
            </a:p>
          </p:txBody>
        </p:sp>
        <p:pic>
          <p:nvPicPr>
            <p:cNvPr id="15" name="Picture 14"/>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97221" y="1809337"/>
              <a:ext cx="371556" cy="347429"/>
            </a:xfrm>
            <a:prstGeom prst="rect">
              <a:avLst/>
            </a:prstGeom>
          </p:spPr>
        </p:pic>
      </p:grpSp>
      <p:sp>
        <p:nvSpPr>
          <p:cNvPr id="21" name="Rectangle 20"/>
          <p:cNvSpPr/>
          <p:nvPr/>
        </p:nvSpPr>
        <p:spPr bwMode="auto">
          <a:xfrm>
            <a:off x="4648200" y="2248244"/>
            <a:ext cx="4160520" cy="2579312"/>
          </a:xfrm>
          <a:prstGeom prst="rect">
            <a:avLst/>
          </a:prstGeom>
          <a:no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pic>
        <p:nvPicPr>
          <p:cNvPr id="22" name="Picture 21"/>
          <p:cNvPicPr>
            <a:picLocks noChangeAspect="1"/>
          </p:cNvPicPr>
          <p:nvPr/>
        </p:nvPicPr>
        <p:blipFill rotWithShape="1">
          <a:blip r:embed="rId3" cstate="print">
            <a:extLst>
              <a:ext uri="{28A0092B-C50C-407E-A947-70E740481C1C}">
                <a14:useLocalDpi xmlns:a14="http://schemas.microsoft.com/office/drawing/2010/main" val="0"/>
              </a:ext>
            </a:extLst>
          </a:blip>
          <a:srcRect b="15935"/>
          <a:stretch/>
        </p:blipFill>
        <p:spPr>
          <a:xfrm>
            <a:off x="4674881" y="2286000"/>
            <a:ext cx="4111564" cy="2514600"/>
          </a:xfrm>
          <a:prstGeom prst="rect">
            <a:avLst/>
          </a:prstGeom>
        </p:spPr>
      </p:pic>
      <p:sp>
        <p:nvSpPr>
          <p:cNvPr id="3" name="Content Placeholder 2"/>
          <p:cNvSpPr>
            <a:spLocks noGrp="1"/>
          </p:cNvSpPr>
          <p:nvPr>
            <p:ph idx="1"/>
          </p:nvPr>
        </p:nvSpPr>
        <p:spPr>
          <a:xfrm>
            <a:off x="424657" y="914400"/>
            <a:ext cx="3994943" cy="4725988"/>
          </a:xfrm>
        </p:spPr>
        <p:txBody>
          <a:bodyPr/>
          <a:lstStyle/>
          <a:p>
            <a:pPr marL="0" indent="0" algn="ctr">
              <a:buNone/>
            </a:pPr>
            <a:r>
              <a:rPr lang="en-US" dirty="0">
                <a:effectLst>
                  <a:outerShdw blurRad="38100" dist="38100" dir="2700000" algn="tl">
                    <a:srgbClr val="000000">
                      <a:alpha val="43137"/>
                    </a:srgbClr>
                  </a:outerShdw>
                </a:effectLst>
              </a:rPr>
              <a:t>Pass by Value</a:t>
            </a:r>
          </a:p>
          <a:p>
            <a:pPr marL="0" indent="0" algn="ctr">
              <a:buNone/>
            </a:pPr>
            <a:r>
              <a:rPr lang="en-US" dirty="0"/>
              <a:t>(printed)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sz="1400" dirty="0"/>
              <a:t>What happens if the original changes?</a:t>
            </a:r>
          </a:p>
          <a:p>
            <a:r>
              <a:rPr lang="en-US" sz="1400" dirty="0"/>
              <a:t>Does this always represent the original?</a:t>
            </a:r>
          </a:p>
          <a:p>
            <a:r>
              <a:rPr lang="en-US" sz="1400" dirty="0"/>
              <a:t>If you destroy this printout, does the original still exist?</a:t>
            </a:r>
          </a:p>
          <a:p>
            <a:r>
              <a:rPr lang="en-US" sz="1400" dirty="0"/>
              <a:t>Are changes to this copy reflected on the original?</a:t>
            </a:r>
          </a:p>
          <a:p>
            <a:endParaRPr lang="en-US" sz="1400" dirty="0"/>
          </a:p>
        </p:txBody>
      </p:sp>
    </p:spTree>
    <p:extLst>
      <p:ext uri="{BB962C8B-B14F-4D97-AF65-F5344CB8AC3E}">
        <p14:creationId xmlns:p14="http://schemas.microsoft.com/office/powerpoint/2010/main" val="3624570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76200" y="1828800"/>
            <a:ext cx="4876800"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PASS BY VALUE EXAMPLE ////////</a:t>
            </a:r>
          </a:p>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a, int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    return;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9; int y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(“x = %d\</a:t>
            </a:r>
            <a:r>
              <a:rPr lang="en-US" sz="1600" dirty="0" err="1">
                <a:latin typeface="Courier New" panose="02070309020205020404" pitchFamily="49" charset="0"/>
                <a:cs typeface="Courier New" panose="02070309020205020404" pitchFamily="49" charset="0"/>
              </a:rPr>
              <a:t>ny</a:t>
            </a:r>
            <a:r>
              <a:rPr lang="en-US" sz="1600" dirty="0">
                <a:latin typeface="Courier New" panose="02070309020205020404" pitchFamily="49" charset="0"/>
                <a:cs typeface="Courier New" panose="02070309020205020404" pitchFamily="49" charset="0"/>
              </a:rPr>
              <a:t> = %d\n”, x, y);</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(x, y);</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(“x = %d\</a:t>
            </a:r>
            <a:r>
              <a:rPr lang="en-US" sz="1600" dirty="0" err="1">
                <a:latin typeface="Courier New" panose="02070309020205020404" pitchFamily="49" charset="0"/>
                <a:cs typeface="Courier New" panose="02070309020205020404" pitchFamily="49" charset="0"/>
              </a:rPr>
              <a:t>ny</a:t>
            </a:r>
            <a:r>
              <a:rPr lang="en-US" sz="1600" dirty="0">
                <a:latin typeface="Courier New" panose="02070309020205020404" pitchFamily="49" charset="0"/>
                <a:cs typeface="Courier New" panose="02070309020205020404" pitchFamily="49" charset="0"/>
              </a:rPr>
              <a:t> = %d\n”, x, 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Pass by Value</a:t>
            </a:r>
          </a:p>
        </p:txBody>
      </p:sp>
      <p:sp>
        <p:nvSpPr>
          <p:cNvPr id="10" name="Content Placeholder 2"/>
          <p:cNvSpPr txBox="1">
            <a:spLocks/>
          </p:cNvSpPr>
          <p:nvPr/>
        </p:nvSpPr>
        <p:spPr bwMode="auto">
          <a:xfrm>
            <a:off x="5105400" y="1828800"/>
            <a:ext cx="3959351"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PASS BY VALUE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x = 9</a:t>
            </a:r>
          </a:p>
          <a:p>
            <a:pPr marL="0" indent="0">
              <a:buNone/>
            </a:pPr>
            <a:r>
              <a:rPr lang="en-US" sz="1600" dirty="0">
                <a:latin typeface="Courier New" panose="02070309020205020404" pitchFamily="49" charset="0"/>
                <a:cs typeface="Courier New" panose="02070309020205020404" pitchFamily="49" charset="0"/>
              </a:rPr>
              <a:t>y = 0</a:t>
            </a:r>
          </a:p>
          <a:p>
            <a:pPr marL="0" indent="0">
              <a:buNone/>
            </a:pPr>
            <a:r>
              <a:rPr lang="en-US" sz="1600" dirty="0">
                <a:latin typeface="Courier New" panose="02070309020205020404" pitchFamily="49" charset="0"/>
                <a:cs typeface="Courier New" panose="02070309020205020404" pitchFamily="49" charset="0"/>
              </a:rPr>
              <a:t>x = 9</a:t>
            </a:r>
          </a:p>
          <a:p>
            <a:pPr marL="0" indent="0">
              <a:buNone/>
            </a:pPr>
            <a:r>
              <a:rPr lang="en-US" sz="1600" dirty="0">
                <a:latin typeface="Courier New" panose="02070309020205020404" pitchFamily="49" charset="0"/>
                <a:cs typeface="Courier New" panose="02070309020205020404" pitchFamily="49" charset="0"/>
              </a:rPr>
              <a:t>y = 0</a:t>
            </a:r>
          </a:p>
          <a:p>
            <a:pPr marL="0" indent="0">
              <a:buNone/>
            </a:pPr>
            <a:endParaRPr lang="en-US" sz="1600" dirty="0">
              <a:latin typeface="Courier New" panose="02070309020205020404" pitchFamily="49" charset="0"/>
              <a:cs typeface="Courier New" panose="02070309020205020404" pitchFamily="49" charset="0"/>
            </a:endParaRPr>
          </a:p>
        </p:txBody>
      </p:sp>
      <p:sp>
        <p:nvSpPr>
          <p:cNvPr id="8" name="Content Placeholder 2"/>
          <p:cNvSpPr txBox="1">
            <a:spLocks/>
          </p:cNvSpPr>
          <p:nvPr/>
        </p:nvSpPr>
        <p:spPr bwMode="auto">
          <a:xfrm>
            <a:off x="5105400" y="1828800"/>
            <a:ext cx="3962400"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PASS BY VALUE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Function Arguments</a:t>
            </a:r>
          </a:p>
        </p:txBody>
      </p:sp>
    </p:spTree>
    <p:extLst>
      <p:ext uri="{BB962C8B-B14F-4D97-AF65-F5344CB8AC3E}">
        <p14:creationId xmlns:p14="http://schemas.microsoft.com/office/powerpoint/2010/main" val="15797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auto">
          <a:xfrm>
            <a:off x="5105400" y="1828800"/>
            <a:ext cx="3962400"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PASS BY </a:t>
            </a:r>
            <a:r>
              <a:rPr lang="en-US" sz="1600" dirty="0">
                <a:solidFill>
                  <a:schemeClr val="accent2"/>
                </a:solidFill>
                <a:latin typeface="Courier New" panose="02070309020205020404" pitchFamily="49" charset="0"/>
                <a:cs typeface="Courier New" panose="02070309020205020404" pitchFamily="49" charset="0"/>
              </a:rPr>
              <a:t>REFERENCE</a:t>
            </a:r>
            <a:r>
              <a:rPr lang="en-US" sz="1600" dirty="0">
                <a:latin typeface="Courier New" panose="02070309020205020404" pitchFamily="49" charset="0"/>
                <a:cs typeface="Courier New" panose="02070309020205020404" pitchFamily="49" charset="0"/>
              </a:rPr>
              <a: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Pass by </a:t>
            </a:r>
            <a:r>
              <a:rPr lang="en-US" dirty="0">
                <a:solidFill>
                  <a:schemeClr val="accent2"/>
                </a:solidFill>
                <a:effectLst>
                  <a:outerShdw blurRad="38100" dist="38100" dir="2700000" algn="tl">
                    <a:srgbClr val="000000">
                      <a:alpha val="43137"/>
                    </a:srgbClr>
                  </a:outerShdw>
                </a:effectLst>
              </a:rPr>
              <a:t>Reference</a:t>
            </a:r>
          </a:p>
        </p:txBody>
      </p:sp>
      <p:sp>
        <p:nvSpPr>
          <p:cNvPr id="5" name="Content Placeholder 2"/>
          <p:cNvSpPr txBox="1">
            <a:spLocks/>
          </p:cNvSpPr>
          <p:nvPr/>
        </p:nvSpPr>
        <p:spPr bwMode="auto">
          <a:xfrm>
            <a:off x="76200" y="1828800"/>
            <a:ext cx="4876800"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PASS BY </a:t>
            </a:r>
            <a:r>
              <a:rPr lang="en-US" sz="1600" dirty="0">
                <a:solidFill>
                  <a:schemeClr val="accent2"/>
                </a:solidFill>
                <a:latin typeface="Courier New" panose="02070309020205020404" pitchFamily="49" charset="0"/>
                <a:cs typeface="Courier New" panose="02070309020205020404" pitchFamily="49" charset="0"/>
              </a:rPr>
              <a:t>REFERENCE</a:t>
            </a:r>
            <a:r>
              <a:rPr lang="en-US" sz="1600" dirty="0">
                <a:latin typeface="Courier New" panose="02070309020205020404" pitchFamily="49" charset="0"/>
                <a:cs typeface="Courier New" panose="02070309020205020404" pitchFamily="49" charset="0"/>
              </a:rPr>
              <a:t> EXAMPLE //////</a:t>
            </a:r>
          </a:p>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a:t>
            </a:r>
            <a:r>
              <a:rPr lang="en-US" sz="1600" dirty="0">
                <a:solidFill>
                  <a:schemeClr val="accent2"/>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 int </a:t>
            </a:r>
            <a:r>
              <a:rPr lang="en-US" sz="1600" dirty="0">
                <a:solidFill>
                  <a:schemeClr val="accent2"/>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a:t>
            </a:r>
            <a:r>
              <a:rPr lang="en-US" sz="1600">
                <a:latin typeface="Courier New" panose="02070309020205020404" pitchFamily="49" charset="0"/>
                <a:cs typeface="Courier New" panose="02070309020205020404" pitchFamily="49" charset="0"/>
              </a:rPr>
              <a:t>= temp;</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9; int y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(“x = %d\</a:t>
            </a:r>
            <a:r>
              <a:rPr lang="en-US" sz="1600" dirty="0" err="1">
                <a:latin typeface="Courier New" panose="02070309020205020404" pitchFamily="49" charset="0"/>
                <a:cs typeface="Courier New" panose="02070309020205020404" pitchFamily="49" charset="0"/>
              </a:rPr>
              <a:t>ny</a:t>
            </a:r>
            <a:r>
              <a:rPr lang="en-US" sz="1600" dirty="0">
                <a:latin typeface="Courier New" panose="02070309020205020404" pitchFamily="49" charset="0"/>
                <a:cs typeface="Courier New" panose="02070309020205020404" pitchFamily="49" charset="0"/>
              </a:rPr>
              <a:t> = %d\n”, x, y);</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a:t>
            </a:r>
            <a:r>
              <a:rPr lang="en-US" sz="1600" dirty="0">
                <a:solidFill>
                  <a:schemeClr val="accent2"/>
                </a:solidFill>
                <a:latin typeface="Courier New" panose="02070309020205020404" pitchFamily="49" charset="0"/>
                <a:cs typeface="Courier New" panose="02070309020205020404" pitchFamily="49" charset="0"/>
              </a:rPr>
              <a:t>&amp;</a:t>
            </a:r>
            <a:r>
              <a:rPr lang="en-US" sz="1600" dirty="0">
                <a:latin typeface="Courier New" panose="02070309020205020404" pitchFamily="49" charset="0"/>
                <a:cs typeface="Courier New" panose="02070309020205020404" pitchFamily="49" charset="0"/>
              </a:rPr>
              <a:t>x, </a:t>
            </a:r>
            <a:r>
              <a:rPr lang="en-US" sz="1600" dirty="0">
                <a:solidFill>
                  <a:schemeClr val="accent2"/>
                </a:solidFill>
                <a:latin typeface="Courier New" panose="02070309020205020404" pitchFamily="49" charset="0"/>
                <a:cs typeface="Courier New" panose="02070309020205020404" pitchFamily="49" charset="0"/>
              </a:rPr>
              <a:t>&amp;</a:t>
            </a:r>
            <a:r>
              <a:rPr lang="en-US" sz="1600" dirty="0">
                <a:latin typeface="Courier New" panose="02070309020205020404" pitchFamily="49" charset="0"/>
                <a:cs typeface="Courier New" panose="02070309020205020404" pitchFamily="49" charset="0"/>
              </a:rPr>
              <a:t>y);</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(“x = %d\</a:t>
            </a:r>
            <a:r>
              <a:rPr lang="en-US" sz="1600" dirty="0" err="1">
                <a:latin typeface="Courier New" panose="02070309020205020404" pitchFamily="49" charset="0"/>
                <a:cs typeface="Courier New" panose="02070309020205020404" pitchFamily="49" charset="0"/>
              </a:rPr>
              <a:t>ny</a:t>
            </a:r>
            <a:r>
              <a:rPr lang="en-US" sz="1600" dirty="0">
                <a:latin typeface="Courier New" panose="02070309020205020404" pitchFamily="49" charset="0"/>
                <a:cs typeface="Courier New" panose="02070309020205020404" pitchFamily="49" charset="0"/>
              </a:rPr>
              <a:t> = %d\n”, x, 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Function Arguments</a:t>
            </a:r>
          </a:p>
        </p:txBody>
      </p:sp>
      <p:sp>
        <p:nvSpPr>
          <p:cNvPr id="10" name="Content Placeholder 2"/>
          <p:cNvSpPr txBox="1">
            <a:spLocks/>
          </p:cNvSpPr>
          <p:nvPr/>
        </p:nvSpPr>
        <p:spPr bwMode="auto">
          <a:xfrm>
            <a:off x="5105400" y="1828800"/>
            <a:ext cx="3959351"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PASS BY </a:t>
            </a:r>
            <a:r>
              <a:rPr lang="en-US" sz="1600" dirty="0">
                <a:solidFill>
                  <a:schemeClr val="accent2"/>
                </a:solidFill>
                <a:latin typeface="Courier New" panose="02070309020205020404" pitchFamily="49" charset="0"/>
                <a:cs typeface="Courier New" panose="02070309020205020404" pitchFamily="49" charset="0"/>
              </a:rPr>
              <a:t>REFERENCE</a:t>
            </a:r>
            <a:r>
              <a:rPr lang="en-US" sz="1600" dirty="0">
                <a:latin typeface="Courier New" panose="02070309020205020404" pitchFamily="49" charset="0"/>
                <a:cs typeface="Courier New" panose="02070309020205020404" pitchFamily="49" charset="0"/>
              </a:rPr>
              <a: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x = 9</a:t>
            </a:r>
          </a:p>
          <a:p>
            <a:pPr marL="0" indent="0">
              <a:buNone/>
            </a:pPr>
            <a:r>
              <a:rPr lang="en-US" sz="1600" dirty="0">
                <a:latin typeface="Courier New" panose="02070309020205020404" pitchFamily="49" charset="0"/>
                <a:cs typeface="Courier New" panose="02070309020205020404" pitchFamily="49" charset="0"/>
              </a:rPr>
              <a:t>y = 0</a:t>
            </a:r>
          </a:p>
          <a:p>
            <a:pPr marL="0" indent="0">
              <a:buNone/>
            </a:pPr>
            <a:r>
              <a:rPr lang="en-US" sz="1600" dirty="0">
                <a:latin typeface="Courier New" panose="02070309020205020404" pitchFamily="49" charset="0"/>
                <a:cs typeface="Courier New" panose="02070309020205020404" pitchFamily="49" charset="0"/>
              </a:rPr>
              <a:t>x = 0</a:t>
            </a:r>
          </a:p>
          <a:p>
            <a:pPr marL="0" indent="0">
              <a:buNone/>
            </a:pPr>
            <a:r>
              <a:rPr lang="en-US" sz="1600" dirty="0">
                <a:latin typeface="Courier New" panose="02070309020205020404" pitchFamily="49" charset="0"/>
                <a:cs typeface="Courier New" panose="02070309020205020404" pitchFamily="49" charset="0"/>
              </a:rPr>
              <a:t>y = 9</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094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Style Guide</a:t>
            </a:r>
          </a:p>
        </p:txBody>
      </p:sp>
      <p:sp>
        <p:nvSpPr>
          <p:cNvPr id="3" name="Content Placeholder 2"/>
          <p:cNvSpPr>
            <a:spLocks noGrp="1"/>
          </p:cNvSpPr>
          <p:nvPr>
            <p:ph idx="1"/>
          </p:nvPr>
        </p:nvSpPr>
        <p:spPr/>
        <p:txBody>
          <a:bodyPr/>
          <a:lstStyle/>
          <a:p>
            <a:pPr marL="0" indent="0">
              <a:buNone/>
            </a:pPr>
            <a:r>
              <a:rPr lang="en-US" u="sng" dirty="0"/>
              <a:t>Recommendations</a:t>
            </a:r>
          </a:p>
          <a:p>
            <a:pPr marL="457200" indent="-457200">
              <a:buAutoNum type="arabicPeriod"/>
            </a:pPr>
            <a:r>
              <a:rPr lang="en-US" dirty="0"/>
              <a:t>Comments</a:t>
            </a:r>
          </a:p>
          <a:p>
            <a:pPr marL="457200" indent="-457200">
              <a:buAutoNum type="arabicPeriod"/>
            </a:pPr>
            <a:r>
              <a:rPr lang="en-US" dirty="0"/>
              <a:t>Don’t Repeat Yourself (DRY)</a:t>
            </a:r>
          </a:p>
          <a:p>
            <a:pPr marL="457200" indent="-457200">
              <a:buFont typeface="+mj-lt"/>
              <a:buAutoNum type="arabicPeriod"/>
            </a:pPr>
            <a:r>
              <a:rPr lang="en-US" dirty="0"/>
              <a:t>General Formatting</a:t>
            </a:r>
          </a:p>
          <a:p>
            <a:pPr marL="457200" indent="-457200">
              <a:buFont typeface="+mj-lt"/>
              <a:buAutoNum type="arabicPeriod"/>
            </a:pPr>
            <a:r>
              <a:rPr lang="en-US" dirty="0"/>
              <a:t>Indent/Brace Style</a:t>
            </a:r>
          </a:p>
          <a:p>
            <a:pPr marL="457200" indent="-457200">
              <a:buFont typeface="+mj-lt"/>
              <a:buAutoNum type="arabicPeriod"/>
            </a:pPr>
            <a:r>
              <a:rPr lang="en-US" dirty="0"/>
              <a:t>Variables</a:t>
            </a:r>
          </a:p>
          <a:p>
            <a:pPr marL="457200" indent="-457200">
              <a:buAutoNum type="arabicPeriod"/>
            </a:pPr>
            <a:endParaRPr lang="en-US" dirty="0"/>
          </a:p>
        </p:txBody>
      </p:sp>
    </p:spTree>
    <p:extLst>
      <p:ext uri="{BB962C8B-B14F-4D97-AF65-F5344CB8AC3E}">
        <p14:creationId xmlns:p14="http://schemas.microsoft.com/office/powerpoint/2010/main" val="34250469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554038" y="1295400"/>
            <a:ext cx="8294687" cy="4725988"/>
          </a:xfrm>
        </p:spPr>
        <p:txBody>
          <a:bodyPr/>
          <a:lstStyle/>
          <a:p>
            <a:pPr marL="0" indent="0" algn="ctr">
              <a:buNone/>
            </a:pPr>
            <a:r>
              <a:rPr lang="en-US" dirty="0">
                <a:effectLst>
                  <a:outerShdw blurRad="38100" dist="38100" dir="2700000" algn="tl">
                    <a:srgbClr val="000000">
                      <a:alpha val="43137"/>
                    </a:srgbClr>
                  </a:outerShdw>
                </a:effectLst>
              </a:rPr>
              <a:t>Pass by Reference</a:t>
            </a:r>
          </a:p>
        </p:txBody>
      </p:sp>
      <p:sp>
        <p:nvSpPr>
          <p:cNvPr id="2" name="Title 1"/>
          <p:cNvSpPr>
            <a:spLocks noGrp="1"/>
          </p:cNvSpPr>
          <p:nvPr>
            <p:ph type="title"/>
          </p:nvPr>
        </p:nvSpPr>
        <p:spPr/>
        <p:txBody>
          <a:bodyPr/>
          <a:lstStyle/>
          <a:p>
            <a:r>
              <a:rPr lang="en-US" dirty="0"/>
              <a:t>Function Arguments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0xFEEDF1D0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3" name="Right Arrow 12"/>
          <p:cNvSpPr/>
          <p:nvPr/>
        </p:nvSpPr>
        <p:spPr bwMode="auto">
          <a:xfrm>
            <a:off x="3858768" y="4774224"/>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Content Placeholder 2"/>
          <p:cNvSpPr txBox="1">
            <a:spLocks/>
          </p:cNvSpPr>
          <p:nvPr/>
        </p:nvSpPr>
        <p:spPr bwMode="auto">
          <a:xfrm>
            <a:off x="4267200" y="2133600"/>
            <a:ext cx="4800601" cy="407431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 a, int *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4; </a:t>
            </a:r>
          </a:p>
          <a:p>
            <a:pPr marL="0" indent="0">
              <a:buNone/>
            </a:pPr>
            <a:r>
              <a:rPr lang="en-US" sz="1600" dirty="0">
                <a:latin typeface="Courier New" panose="02070309020205020404" pitchFamily="49" charset="0"/>
                <a:cs typeface="Courier New" panose="02070309020205020404" pitchFamily="49" charset="0"/>
              </a:rPr>
              <a:t>    int y =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(&amp;x, &amp;y);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934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554038" y="1295400"/>
            <a:ext cx="8294687" cy="4725988"/>
          </a:xfrm>
        </p:spPr>
        <p:txBody>
          <a:bodyPr/>
          <a:lstStyle/>
          <a:p>
            <a:pPr marL="0" indent="0" algn="ctr">
              <a:buNone/>
            </a:pPr>
            <a:r>
              <a:rPr lang="en-US" dirty="0">
                <a:effectLst>
                  <a:outerShdw blurRad="38100" dist="38100" dir="2700000" algn="tl">
                    <a:srgbClr val="000000">
                      <a:alpha val="43137"/>
                    </a:srgbClr>
                  </a:outerShdw>
                </a:effectLst>
              </a:rPr>
              <a:t>Pass by Reference</a:t>
            </a:r>
          </a:p>
        </p:txBody>
      </p:sp>
      <p:sp>
        <p:nvSpPr>
          <p:cNvPr id="2" name="Title 1"/>
          <p:cNvSpPr>
            <a:spLocks noGrp="1"/>
          </p:cNvSpPr>
          <p:nvPr>
            <p:ph type="title"/>
          </p:nvPr>
        </p:nvSpPr>
        <p:spPr/>
        <p:txBody>
          <a:bodyPr/>
          <a:lstStyle/>
          <a:p>
            <a:r>
              <a:rPr lang="en-US" dirty="0"/>
              <a:t>Function Arguments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0xFEEDF1D0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0xFEEDF208 04 00 00 00</a:t>
              </a:r>
            </a:p>
            <a:p>
              <a:r>
                <a:rPr lang="en-US" sz="1600" b="1" dirty="0">
                  <a:latin typeface="Courier New" panose="02070309020205020404" pitchFamily="49" charset="0"/>
                  <a:cs typeface="Courier New" panose="02070309020205020404" pitchFamily="49" charset="0"/>
                </a:rPr>
                <a:t>0xFEEDF20C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3" name="Right Arrow 12"/>
          <p:cNvSpPr/>
          <p:nvPr/>
        </p:nvSpPr>
        <p:spPr bwMode="auto">
          <a:xfrm>
            <a:off x="3858768" y="5058504"/>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Content Placeholder 2"/>
          <p:cNvSpPr txBox="1">
            <a:spLocks/>
          </p:cNvSpPr>
          <p:nvPr/>
        </p:nvSpPr>
        <p:spPr bwMode="auto">
          <a:xfrm>
            <a:off x="4267200" y="2133600"/>
            <a:ext cx="4800601" cy="407431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 a, int *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int x = 4; </a:t>
            </a:r>
          </a:p>
          <a:p>
            <a:pPr marL="0" indent="0">
              <a:buNone/>
            </a:pPr>
            <a:r>
              <a:rPr lang="en-US" sz="1600" dirty="0">
                <a:latin typeface="Courier New" panose="02070309020205020404" pitchFamily="49" charset="0"/>
                <a:cs typeface="Courier New" panose="02070309020205020404" pitchFamily="49" charset="0"/>
              </a:rPr>
              <a:t>    int y =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(&amp;x, &amp;y);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110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554038" y="1295400"/>
            <a:ext cx="8294687" cy="4725988"/>
          </a:xfrm>
        </p:spPr>
        <p:txBody>
          <a:bodyPr/>
          <a:lstStyle/>
          <a:p>
            <a:pPr marL="0" indent="0" algn="ctr">
              <a:buNone/>
            </a:pPr>
            <a:r>
              <a:rPr lang="en-US" dirty="0">
                <a:effectLst>
                  <a:outerShdw blurRad="38100" dist="38100" dir="2700000" algn="tl">
                    <a:srgbClr val="000000">
                      <a:alpha val="43137"/>
                    </a:srgbClr>
                  </a:outerShdw>
                </a:effectLst>
              </a:rPr>
              <a:t>Pass by Reference</a:t>
            </a:r>
          </a:p>
        </p:txBody>
      </p:sp>
      <p:sp>
        <p:nvSpPr>
          <p:cNvPr id="2" name="Title 1"/>
          <p:cNvSpPr>
            <a:spLocks noGrp="1"/>
          </p:cNvSpPr>
          <p:nvPr>
            <p:ph type="title"/>
          </p:nvPr>
        </p:nvSpPr>
        <p:spPr/>
        <p:txBody>
          <a:bodyPr/>
          <a:lstStyle/>
          <a:p>
            <a:r>
              <a:rPr lang="en-US" dirty="0"/>
              <a:t>Function Arguments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0xFEEDF1D0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0xFEEDF1FC 02 00 00 00</a:t>
              </a:r>
            </a:p>
            <a:p>
              <a:r>
                <a:rPr lang="en-US" sz="1600" b="1" dirty="0">
                  <a:latin typeface="Courier New" panose="02070309020205020404" pitchFamily="49" charset="0"/>
                  <a:cs typeface="Courier New" panose="02070309020205020404" pitchFamily="49" charset="0"/>
                </a:rPr>
                <a:t>0xFEEDF200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0xFEEDF208 04 00 00 00</a:t>
              </a:r>
            </a:p>
            <a:p>
              <a:r>
                <a:rPr lang="en-US" sz="1600" b="1" dirty="0">
                  <a:latin typeface="Courier New" panose="02070309020205020404" pitchFamily="49" charset="0"/>
                  <a:cs typeface="Courier New" panose="02070309020205020404" pitchFamily="49" charset="0"/>
                </a:rPr>
                <a:t>0xFEEDF20C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3" name="Right Arrow 12"/>
          <p:cNvSpPr/>
          <p:nvPr/>
        </p:nvSpPr>
        <p:spPr bwMode="auto">
          <a:xfrm>
            <a:off x="3858768" y="5351584"/>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Content Placeholder 2"/>
          <p:cNvSpPr txBox="1">
            <a:spLocks/>
          </p:cNvSpPr>
          <p:nvPr/>
        </p:nvSpPr>
        <p:spPr bwMode="auto">
          <a:xfrm>
            <a:off x="4267200" y="2133600"/>
            <a:ext cx="4800601" cy="407431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 a, int *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4; </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int y =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(&amp;x, &amp;y);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0044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554038" y="1295400"/>
            <a:ext cx="8294687" cy="4725988"/>
          </a:xfrm>
        </p:spPr>
        <p:txBody>
          <a:bodyPr/>
          <a:lstStyle/>
          <a:p>
            <a:pPr marL="0" indent="0" algn="ctr">
              <a:buNone/>
            </a:pPr>
            <a:r>
              <a:rPr lang="en-US" dirty="0">
                <a:effectLst>
                  <a:outerShdw blurRad="38100" dist="38100" dir="2700000" algn="tl">
                    <a:srgbClr val="000000">
                      <a:alpha val="43137"/>
                    </a:srgbClr>
                  </a:outerShdw>
                </a:effectLst>
              </a:rPr>
              <a:t>Pass by Reference</a:t>
            </a:r>
          </a:p>
        </p:txBody>
      </p:sp>
      <p:sp>
        <p:nvSpPr>
          <p:cNvPr id="2" name="Title 1"/>
          <p:cNvSpPr>
            <a:spLocks noGrp="1"/>
          </p:cNvSpPr>
          <p:nvPr>
            <p:ph type="title"/>
          </p:nvPr>
        </p:nvSpPr>
        <p:spPr/>
        <p:txBody>
          <a:bodyPr/>
          <a:lstStyle/>
          <a:p>
            <a:r>
              <a:rPr lang="en-US" dirty="0"/>
              <a:t>Function Arguments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0xFEEDF1D0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0xFEEDF1FC 02 00 00 00</a:t>
              </a:r>
            </a:p>
            <a:p>
              <a:r>
                <a:rPr lang="en-US" sz="1600" b="1" dirty="0">
                  <a:latin typeface="Courier New" panose="02070309020205020404" pitchFamily="49" charset="0"/>
                  <a:cs typeface="Courier New" panose="02070309020205020404" pitchFamily="49" charset="0"/>
                </a:rPr>
                <a:t>0xFEEDF200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0xFEEDF208 04 00 00 00</a:t>
              </a:r>
            </a:p>
            <a:p>
              <a:r>
                <a:rPr lang="en-US" sz="1600" b="1" dirty="0">
                  <a:latin typeface="Courier New" panose="02070309020205020404" pitchFamily="49" charset="0"/>
                  <a:cs typeface="Courier New" panose="02070309020205020404" pitchFamily="49" charset="0"/>
                </a:rPr>
                <a:t>0xFEEDF20C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3" name="Right Arrow 12"/>
          <p:cNvSpPr/>
          <p:nvPr/>
        </p:nvSpPr>
        <p:spPr bwMode="auto">
          <a:xfrm>
            <a:off x="3858768" y="2725616"/>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Content Placeholder 2"/>
          <p:cNvSpPr txBox="1">
            <a:spLocks/>
          </p:cNvSpPr>
          <p:nvPr/>
        </p:nvSpPr>
        <p:spPr bwMode="auto">
          <a:xfrm>
            <a:off x="4267200" y="2133600"/>
            <a:ext cx="4800601" cy="407431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 a, int *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4; </a:t>
            </a:r>
          </a:p>
          <a:p>
            <a:pPr marL="0" indent="0">
              <a:buNone/>
            </a:pPr>
            <a:r>
              <a:rPr lang="en-US" sz="1600" dirty="0">
                <a:latin typeface="Courier New" panose="02070309020205020404" pitchFamily="49" charset="0"/>
                <a:cs typeface="Courier New" panose="02070309020205020404" pitchFamily="49" charset="0"/>
              </a:rPr>
              <a:t>    int y = 2;</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dirty="0" err="1">
                <a:solidFill>
                  <a:schemeClr val="bg2">
                    <a:lumMod val="60000"/>
                    <a:lumOff val="40000"/>
                  </a:schemeClr>
                </a:solidFill>
                <a:latin typeface="Courier New" panose="02070309020205020404" pitchFamily="49" charset="0"/>
                <a:cs typeface="Courier New" panose="02070309020205020404" pitchFamily="49" charset="0"/>
              </a:rPr>
              <a:t>swap_em</a:t>
            </a:r>
            <a:r>
              <a:rPr lang="en-US" sz="1600" dirty="0">
                <a:solidFill>
                  <a:schemeClr val="bg2">
                    <a:lumMod val="60000"/>
                    <a:lumOff val="40000"/>
                  </a:schemeClr>
                </a:solidFill>
                <a:latin typeface="Courier New" panose="02070309020205020404" pitchFamily="49" charset="0"/>
                <a:cs typeface="Courier New" panose="02070309020205020404" pitchFamily="49" charset="0"/>
              </a:rPr>
              <a:t>(&amp;x, &amp;y);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52477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554038" y="1295400"/>
            <a:ext cx="8294687" cy="4725988"/>
          </a:xfrm>
        </p:spPr>
        <p:txBody>
          <a:bodyPr/>
          <a:lstStyle/>
          <a:p>
            <a:pPr marL="0" indent="0" algn="ctr">
              <a:buNone/>
            </a:pPr>
            <a:r>
              <a:rPr lang="en-US" dirty="0">
                <a:effectLst>
                  <a:outerShdw blurRad="38100" dist="38100" dir="2700000" algn="tl">
                    <a:srgbClr val="000000">
                      <a:alpha val="43137"/>
                    </a:srgbClr>
                  </a:outerShdw>
                </a:effectLst>
              </a:rPr>
              <a:t>Pass by Reference</a:t>
            </a:r>
          </a:p>
        </p:txBody>
      </p:sp>
      <p:sp>
        <p:nvSpPr>
          <p:cNvPr id="2" name="Title 1"/>
          <p:cNvSpPr>
            <a:spLocks noGrp="1"/>
          </p:cNvSpPr>
          <p:nvPr>
            <p:ph type="title"/>
          </p:nvPr>
        </p:nvSpPr>
        <p:spPr/>
        <p:txBody>
          <a:bodyPr/>
          <a:lstStyle/>
          <a:p>
            <a:r>
              <a:rPr lang="en-US" dirty="0"/>
              <a:t>Function Arguments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0xFEEDF1D0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0xFEEDF1FC 02 00 00 00</a:t>
              </a:r>
            </a:p>
            <a:p>
              <a:r>
                <a:rPr lang="en-US" sz="1600" b="1" dirty="0">
                  <a:latin typeface="Courier New" panose="02070309020205020404" pitchFamily="49" charset="0"/>
                  <a:cs typeface="Courier New" panose="02070309020205020404" pitchFamily="49" charset="0"/>
                </a:rPr>
                <a:t>0xFEEDF200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0xFEEDF208 04 00 00 00</a:t>
              </a:r>
            </a:p>
            <a:p>
              <a:r>
                <a:rPr lang="en-US" sz="1600" b="1" dirty="0">
                  <a:latin typeface="Courier New" panose="02070309020205020404" pitchFamily="49" charset="0"/>
                  <a:cs typeface="Courier New" panose="02070309020205020404" pitchFamily="49" charset="0"/>
                </a:rPr>
                <a:t>0xFEEDF20C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3" name="Right Arrow 12"/>
          <p:cNvSpPr/>
          <p:nvPr/>
        </p:nvSpPr>
        <p:spPr bwMode="auto">
          <a:xfrm>
            <a:off x="3858768" y="3015760"/>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Content Placeholder 2"/>
          <p:cNvSpPr txBox="1">
            <a:spLocks/>
          </p:cNvSpPr>
          <p:nvPr/>
        </p:nvSpPr>
        <p:spPr bwMode="auto">
          <a:xfrm>
            <a:off x="4267200" y="2133600"/>
            <a:ext cx="4800601" cy="407431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 a, int *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4; </a:t>
            </a:r>
          </a:p>
          <a:p>
            <a:pPr marL="0" indent="0">
              <a:buNone/>
            </a:pPr>
            <a:r>
              <a:rPr lang="en-US" sz="1600" dirty="0">
                <a:latin typeface="Courier New" panose="02070309020205020404" pitchFamily="49" charset="0"/>
                <a:cs typeface="Courier New" panose="02070309020205020404" pitchFamily="49" charset="0"/>
              </a:rPr>
              <a:t>    int y =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(&amp;x, &amp;y);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3" name="TextBox 2"/>
          <p:cNvSpPr txBox="1"/>
          <p:nvPr/>
        </p:nvSpPr>
        <p:spPr>
          <a:xfrm>
            <a:off x="457200" y="2283064"/>
            <a:ext cx="2971800" cy="3770263"/>
          </a:xfrm>
          <a:prstGeom prst="rect">
            <a:avLst/>
          </a:prstGeom>
          <a:noFill/>
        </p:spPr>
        <p:txBody>
          <a:bodyPr wrap="square" rtlCol="0" anchor="ctr">
            <a:spAutoFit/>
          </a:bodyPr>
          <a:lstStyle/>
          <a:p>
            <a:pPr algn="ctr"/>
            <a:r>
              <a:rPr lang="en-US" sz="23900" dirty="0">
                <a:solidFill>
                  <a:schemeClr val="bg2">
                    <a:lumMod val="40000"/>
                    <a:lumOff val="60000"/>
                    <a:alpha val="60000"/>
                  </a:schemeClr>
                </a:solidFill>
                <a:effectLst/>
              </a:rPr>
              <a:t>?</a:t>
            </a:r>
          </a:p>
        </p:txBody>
      </p:sp>
    </p:spTree>
    <p:extLst>
      <p:ext uri="{BB962C8B-B14F-4D97-AF65-F5344CB8AC3E}">
        <p14:creationId xmlns:p14="http://schemas.microsoft.com/office/powerpoint/2010/main" val="1665025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554038" y="1295400"/>
            <a:ext cx="8294687" cy="4725988"/>
          </a:xfrm>
        </p:spPr>
        <p:txBody>
          <a:bodyPr/>
          <a:lstStyle/>
          <a:p>
            <a:pPr marL="0" indent="0" algn="ctr">
              <a:buNone/>
            </a:pPr>
            <a:r>
              <a:rPr lang="en-US" dirty="0">
                <a:effectLst>
                  <a:outerShdw blurRad="38100" dist="38100" dir="2700000" algn="tl">
                    <a:srgbClr val="000000">
                      <a:alpha val="43137"/>
                    </a:srgbClr>
                  </a:outerShdw>
                </a:effectLst>
              </a:rPr>
              <a:t>Pass by Reference</a:t>
            </a:r>
          </a:p>
        </p:txBody>
      </p:sp>
      <p:sp>
        <p:nvSpPr>
          <p:cNvPr id="2" name="Title 1"/>
          <p:cNvSpPr>
            <a:spLocks noGrp="1"/>
          </p:cNvSpPr>
          <p:nvPr>
            <p:ph type="title"/>
          </p:nvPr>
        </p:nvSpPr>
        <p:spPr/>
        <p:txBody>
          <a:bodyPr/>
          <a:lstStyle/>
          <a:p>
            <a:r>
              <a:rPr lang="en-US" dirty="0"/>
              <a:t>Function Arguments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0xFEEDF1D0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0xFEEDF1FC 02 00 00 00</a:t>
              </a:r>
            </a:p>
            <a:p>
              <a:r>
                <a:rPr lang="en-US" sz="1600" b="1" dirty="0">
                  <a:latin typeface="Courier New" panose="02070309020205020404" pitchFamily="49" charset="0"/>
                  <a:cs typeface="Courier New" panose="02070309020205020404" pitchFamily="49" charset="0"/>
                </a:rPr>
                <a:t>0xFEEDF200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0xFEEDF208 02 00 00 00</a:t>
              </a:r>
            </a:p>
            <a:p>
              <a:r>
                <a:rPr lang="en-US" sz="1600" b="1" dirty="0">
                  <a:latin typeface="Courier New" panose="02070309020205020404" pitchFamily="49" charset="0"/>
                  <a:cs typeface="Courier New" panose="02070309020205020404" pitchFamily="49" charset="0"/>
                </a:rPr>
                <a:t>0xFEEDF20C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3" name="Right Arrow 12"/>
          <p:cNvSpPr/>
          <p:nvPr/>
        </p:nvSpPr>
        <p:spPr bwMode="auto">
          <a:xfrm>
            <a:off x="3858768" y="3320560"/>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Content Placeholder 2"/>
          <p:cNvSpPr txBox="1">
            <a:spLocks/>
          </p:cNvSpPr>
          <p:nvPr/>
        </p:nvSpPr>
        <p:spPr bwMode="auto">
          <a:xfrm>
            <a:off x="4267200" y="2133600"/>
            <a:ext cx="4800601" cy="407431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 a, int *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4; </a:t>
            </a:r>
          </a:p>
          <a:p>
            <a:pPr marL="0" indent="0">
              <a:buNone/>
            </a:pPr>
            <a:r>
              <a:rPr lang="en-US" sz="1600" dirty="0">
                <a:latin typeface="Courier New" panose="02070309020205020404" pitchFamily="49" charset="0"/>
                <a:cs typeface="Courier New" panose="02070309020205020404" pitchFamily="49" charset="0"/>
              </a:rPr>
              <a:t>    int y =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(&amp;x, &amp;y);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09495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554038" y="1295400"/>
            <a:ext cx="8294687" cy="4725988"/>
          </a:xfrm>
        </p:spPr>
        <p:txBody>
          <a:bodyPr/>
          <a:lstStyle/>
          <a:p>
            <a:pPr marL="0" indent="0" algn="ctr">
              <a:buNone/>
            </a:pPr>
            <a:r>
              <a:rPr lang="en-US" dirty="0">
                <a:effectLst>
                  <a:outerShdw blurRad="38100" dist="38100" dir="2700000" algn="tl">
                    <a:srgbClr val="000000">
                      <a:alpha val="43137"/>
                    </a:srgbClr>
                  </a:outerShdw>
                </a:effectLst>
              </a:rPr>
              <a:t>Pass by Reference</a:t>
            </a:r>
          </a:p>
        </p:txBody>
      </p:sp>
      <p:sp>
        <p:nvSpPr>
          <p:cNvPr id="2" name="Title 1"/>
          <p:cNvSpPr>
            <a:spLocks noGrp="1"/>
          </p:cNvSpPr>
          <p:nvPr>
            <p:ph type="title"/>
          </p:nvPr>
        </p:nvSpPr>
        <p:spPr/>
        <p:txBody>
          <a:bodyPr/>
          <a:lstStyle/>
          <a:p>
            <a:r>
              <a:rPr lang="en-US" dirty="0"/>
              <a:t>Function Arguments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0xFEEDF1D0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0xFEEDF1FC 04 00 00 00</a:t>
              </a:r>
            </a:p>
            <a:p>
              <a:r>
                <a:rPr lang="en-US" sz="1600" b="1" dirty="0">
                  <a:latin typeface="Courier New" panose="02070309020205020404" pitchFamily="49" charset="0"/>
                  <a:cs typeface="Courier New" panose="02070309020205020404" pitchFamily="49" charset="0"/>
                </a:rPr>
                <a:t>0xFEEDF200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0xFEEDF208 02 00 00 00</a:t>
              </a:r>
            </a:p>
            <a:p>
              <a:r>
                <a:rPr lang="en-US" sz="1600" b="1" dirty="0">
                  <a:latin typeface="Courier New" panose="02070309020205020404" pitchFamily="49" charset="0"/>
                  <a:cs typeface="Courier New" panose="02070309020205020404" pitchFamily="49" charset="0"/>
                </a:rPr>
                <a:t>0xFEEDF20C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3" name="Right Arrow 12"/>
          <p:cNvSpPr/>
          <p:nvPr/>
        </p:nvSpPr>
        <p:spPr bwMode="auto">
          <a:xfrm>
            <a:off x="3858768" y="5351584"/>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Content Placeholder 2"/>
          <p:cNvSpPr txBox="1">
            <a:spLocks/>
          </p:cNvSpPr>
          <p:nvPr/>
        </p:nvSpPr>
        <p:spPr bwMode="auto">
          <a:xfrm>
            <a:off x="4267200" y="2133600"/>
            <a:ext cx="4800601" cy="407431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 a, int *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4; </a:t>
            </a:r>
          </a:p>
          <a:p>
            <a:pPr marL="0" indent="0">
              <a:buNone/>
            </a:pPr>
            <a:r>
              <a:rPr lang="en-US" sz="1600" dirty="0">
                <a:latin typeface="Courier New" panose="02070309020205020404" pitchFamily="49" charset="0"/>
                <a:cs typeface="Courier New" panose="02070309020205020404" pitchFamily="49" charset="0"/>
              </a:rPr>
              <a:t>    int y =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(&amp;x, &amp;y);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615355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554038" y="1295400"/>
            <a:ext cx="8294687" cy="4725988"/>
          </a:xfrm>
        </p:spPr>
        <p:txBody>
          <a:bodyPr/>
          <a:lstStyle/>
          <a:p>
            <a:pPr marL="0" indent="0" algn="ctr">
              <a:buNone/>
            </a:pPr>
            <a:r>
              <a:rPr lang="en-US" dirty="0">
                <a:effectLst>
                  <a:outerShdw blurRad="38100" dist="38100" dir="2700000" algn="tl">
                    <a:srgbClr val="000000">
                      <a:alpha val="43137"/>
                    </a:srgbClr>
                  </a:outerShdw>
                </a:effectLst>
              </a:rPr>
              <a:t>Pass by Reference</a:t>
            </a:r>
          </a:p>
        </p:txBody>
      </p:sp>
      <p:sp>
        <p:nvSpPr>
          <p:cNvPr id="2" name="Title 1"/>
          <p:cNvSpPr>
            <a:spLocks noGrp="1"/>
          </p:cNvSpPr>
          <p:nvPr>
            <p:ph type="title"/>
          </p:nvPr>
        </p:nvSpPr>
        <p:spPr/>
        <p:txBody>
          <a:bodyPr/>
          <a:lstStyle/>
          <a:p>
            <a:r>
              <a:rPr lang="en-US" dirty="0"/>
              <a:t>Function Arguments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0xFEEDF1D0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0xFEEDF1FC 04 00 00 00</a:t>
              </a:r>
            </a:p>
            <a:p>
              <a:r>
                <a:rPr lang="en-US" sz="1600" b="1" dirty="0">
                  <a:latin typeface="Courier New" panose="02070309020205020404" pitchFamily="49" charset="0"/>
                  <a:cs typeface="Courier New" panose="02070309020205020404" pitchFamily="49" charset="0"/>
                </a:rPr>
                <a:t>0xFEEDF200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0xFEEDF208 02 00 00 00</a:t>
              </a:r>
            </a:p>
            <a:p>
              <a:r>
                <a:rPr lang="en-US" sz="1600" b="1" dirty="0">
                  <a:latin typeface="Courier New" panose="02070309020205020404" pitchFamily="49" charset="0"/>
                  <a:cs typeface="Courier New" panose="02070309020205020404" pitchFamily="49" charset="0"/>
                </a:rPr>
                <a:t>0xFEEDF20C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3" name="Right Arrow 12"/>
          <p:cNvSpPr/>
          <p:nvPr/>
        </p:nvSpPr>
        <p:spPr bwMode="auto">
          <a:xfrm>
            <a:off x="3858768" y="5647592"/>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Content Placeholder 2"/>
          <p:cNvSpPr txBox="1">
            <a:spLocks/>
          </p:cNvSpPr>
          <p:nvPr/>
        </p:nvSpPr>
        <p:spPr bwMode="auto">
          <a:xfrm>
            <a:off x="4267200" y="2133600"/>
            <a:ext cx="4800601" cy="407431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 a, int *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4; </a:t>
            </a:r>
          </a:p>
          <a:p>
            <a:pPr marL="0" indent="0">
              <a:buNone/>
            </a:pPr>
            <a:r>
              <a:rPr lang="en-US" sz="1600" dirty="0">
                <a:latin typeface="Courier New" panose="02070309020205020404" pitchFamily="49" charset="0"/>
                <a:cs typeface="Courier New" panose="02070309020205020404" pitchFamily="49" charset="0"/>
              </a:rPr>
              <a:t>    int y = 2;</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dirty="0" err="1">
                <a:solidFill>
                  <a:schemeClr val="bg2">
                    <a:lumMod val="60000"/>
                    <a:lumOff val="40000"/>
                  </a:schemeClr>
                </a:solidFill>
                <a:latin typeface="Courier New" panose="02070309020205020404" pitchFamily="49" charset="0"/>
                <a:cs typeface="Courier New" panose="02070309020205020404" pitchFamily="49" charset="0"/>
              </a:rPr>
              <a:t>swap_em</a:t>
            </a:r>
            <a:r>
              <a:rPr lang="en-US" sz="1600" dirty="0">
                <a:solidFill>
                  <a:schemeClr val="bg2">
                    <a:lumMod val="60000"/>
                    <a:lumOff val="40000"/>
                  </a:schemeClr>
                </a:solidFill>
                <a:latin typeface="Courier New" panose="02070309020205020404" pitchFamily="49" charset="0"/>
                <a:cs typeface="Courier New" panose="02070309020205020404" pitchFamily="49" charset="0"/>
              </a:rPr>
              <a:t>(&amp;x, &amp;y);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0380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Arguments</a:t>
            </a:r>
          </a:p>
        </p:txBody>
      </p:sp>
      <p:sp>
        <p:nvSpPr>
          <p:cNvPr id="3" name="Content Placeholder 2"/>
          <p:cNvSpPr>
            <a:spLocks noGrp="1"/>
          </p:cNvSpPr>
          <p:nvPr>
            <p:ph idx="1"/>
          </p:nvPr>
        </p:nvSpPr>
        <p:spPr/>
        <p:txBody>
          <a:bodyPr/>
          <a:lstStyle/>
          <a:p>
            <a:r>
              <a:rPr lang="en-US" dirty="0"/>
              <a:t>Why Call by Value?</a:t>
            </a:r>
          </a:p>
          <a:p>
            <a:pPr marL="914400" lvl="1" indent="-457200">
              <a:buFont typeface="+mj-lt"/>
              <a:buAutoNum type="arabicPeriod"/>
            </a:pPr>
            <a:r>
              <a:rPr lang="en-US" dirty="0"/>
              <a:t>Changing data in memory may have side effects</a:t>
            </a:r>
          </a:p>
          <a:p>
            <a:pPr marL="914400" lvl="1" indent="-457200">
              <a:buFont typeface="+mj-lt"/>
              <a:buAutoNum type="arabicPeriod"/>
            </a:pPr>
            <a:r>
              <a:rPr lang="en-US" dirty="0"/>
              <a:t>Simpler than dereferencing memory addresses</a:t>
            </a:r>
          </a:p>
          <a:p>
            <a:pPr marL="914400" lvl="1" indent="-457200">
              <a:buFont typeface="+mj-lt"/>
              <a:buAutoNum type="arabicPeriod"/>
            </a:pPr>
            <a:r>
              <a:rPr lang="en-US" dirty="0"/>
              <a:t>Maintains integrity of original data</a:t>
            </a:r>
          </a:p>
          <a:p>
            <a:r>
              <a:rPr lang="en-US" dirty="0"/>
              <a:t>Why Call by Reference?</a:t>
            </a:r>
          </a:p>
          <a:p>
            <a:pPr marL="914400" lvl="1" indent="-457200">
              <a:buFont typeface="+mj-lt"/>
              <a:buAutoNum type="arabicPeriod"/>
            </a:pPr>
            <a:r>
              <a:rPr lang="en-US" dirty="0"/>
              <a:t>Reduce memory footprint</a:t>
            </a:r>
          </a:p>
          <a:p>
            <a:pPr marL="914400" lvl="1" indent="-457200">
              <a:buFont typeface="+mj-lt"/>
              <a:buAutoNum type="arabicPeriod"/>
            </a:pPr>
            <a:r>
              <a:rPr lang="en-US" dirty="0"/>
              <a:t>Arrays *always* pass by reference</a:t>
            </a:r>
          </a:p>
          <a:p>
            <a:pPr marL="914400" lvl="1" indent="-457200">
              <a:buFont typeface="+mj-lt"/>
              <a:buAutoNum type="arabicPeriod"/>
            </a:pPr>
            <a:r>
              <a:rPr lang="en-US" dirty="0"/>
              <a:t>When you are “changing scope”</a:t>
            </a:r>
          </a:p>
        </p:txBody>
      </p:sp>
    </p:spTree>
    <p:extLst>
      <p:ext uri="{BB962C8B-B14F-4D97-AF65-F5344CB8AC3E}">
        <p14:creationId xmlns:p14="http://schemas.microsoft.com/office/powerpoint/2010/main" val="32718143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a:xfrm>
            <a:off x="554038" y="1293812"/>
            <a:ext cx="8294687" cy="4725988"/>
          </a:xfrm>
        </p:spPr>
        <p:txBody>
          <a:bodyPr/>
          <a:lstStyle/>
          <a:p>
            <a:pPr marL="0" indent="0" algn="ctr">
              <a:buNone/>
            </a:pPr>
            <a:r>
              <a:rPr lang="en-US" dirty="0">
                <a:effectLst>
                  <a:outerShdw blurRad="38100" dist="38100" dir="2700000" algn="tl">
                    <a:srgbClr val="000000">
                      <a:alpha val="43137"/>
                    </a:srgbClr>
                  </a:outerShdw>
                </a:effectLst>
              </a:rPr>
              <a:t>Function Arguments</a:t>
            </a:r>
          </a:p>
          <a:p>
            <a:pPr marL="0" indent="0" algn="ctr">
              <a:buNone/>
            </a:pPr>
            <a:r>
              <a:rPr lang="en-US" dirty="0"/>
              <a:t>“This lab is brought to you by the letter…”</a:t>
            </a:r>
          </a:p>
          <a:p>
            <a:endParaRPr lang="en-US" sz="2000" dirty="0"/>
          </a:p>
          <a:p>
            <a:r>
              <a:rPr lang="en-US" sz="2000" dirty="0"/>
              <a:t>Return value – </a:t>
            </a:r>
            <a:r>
              <a:rPr lang="en-US" sz="2000" dirty="0">
                <a:latin typeface="Courier New" panose="02070309020205020404" pitchFamily="49" charset="0"/>
                <a:cs typeface="Courier New" panose="02070309020205020404" pitchFamily="49" charset="0"/>
              </a:rPr>
              <a:t>0</a:t>
            </a:r>
            <a:r>
              <a:rPr lang="en-US" sz="2000" dirty="0"/>
              <a:t> on success, </a:t>
            </a:r>
            <a:r>
              <a:rPr lang="en-US" sz="2000" dirty="0">
                <a:latin typeface="Courier New" panose="02070309020205020404" pitchFamily="49" charset="0"/>
                <a:cs typeface="Courier New" panose="02070309020205020404" pitchFamily="49" charset="0"/>
              </a:rPr>
              <a:t>-1</a:t>
            </a:r>
            <a:r>
              <a:rPr lang="en-US" sz="2000" dirty="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string_ptr</a:t>
            </a:r>
            <a:r>
              <a:rPr lang="en-US" sz="2000" dirty="0">
                <a:cs typeface="Courier New" panose="02070309020205020404" pitchFamily="49" charset="0"/>
              </a:rPr>
              <a:t> is </a:t>
            </a:r>
            <a:r>
              <a:rPr lang="en-US" sz="2000" dirty="0">
                <a:latin typeface="Courier New" panose="02070309020205020404" pitchFamily="49" charset="0"/>
                <a:cs typeface="Courier New" panose="02070309020205020404" pitchFamily="49" charset="0"/>
              </a:rPr>
              <a:t>NULL</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-2</a:t>
            </a:r>
            <a:r>
              <a:rPr lang="en-US" sz="2000" dirty="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howMany_ptr</a:t>
            </a:r>
            <a:r>
              <a:rPr lang="en-US" sz="2000" dirty="0">
                <a:cs typeface="Courier New" panose="02070309020205020404" pitchFamily="49" charset="0"/>
              </a:rPr>
              <a:t> is </a:t>
            </a:r>
            <a:r>
              <a:rPr lang="en-US" sz="2000" dirty="0">
                <a:latin typeface="Courier New" panose="02070309020205020404" pitchFamily="49" charset="0"/>
                <a:cs typeface="Courier New" panose="02070309020205020404" pitchFamily="49" charset="0"/>
              </a:rPr>
              <a:t>NULL</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-3</a:t>
            </a:r>
            <a:r>
              <a:rPr lang="en-US" sz="2000" dirty="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countThis</a:t>
            </a:r>
            <a:r>
              <a:rPr lang="en-US" sz="2000" dirty="0">
                <a:cs typeface="Courier New" panose="02070309020205020404" pitchFamily="49" charset="0"/>
              </a:rPr>
              <a:t> is </a:t>
            </a:r>
            <a:r>
              <a:rPr lang="en-US" sz="2000" dirty="0">
                <a:latin typeface="Courier New" panose="02070309020205020404" pitchFamily="49" charset="0"/>
                <a:cs typeface="Courier New" panose="02070309020205020404" pitchFamily="49" charset="0"/>
              </a:rPr>
              <a:t>‘\0’</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0x0</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-4</a:t>
            </a:r>
            <a:r>
              <a:rPr lang="en-US" sz="2000" dirty="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countThis</a:t>
            </a:r>
            <a:r>
              <a:rPr lang="en-US" sz="2000" dirty="0">
                <a:cs typeface="Courier New" panose="02070309020205020404" pitchFamily="49" charset="0"/>
              </a:rPr>
              <a:t> is not found</a:t>
            </a:r>
          </a:p>
          <a:p>
            <a:r>
              <a:rPr lang="en-US" sz="2000" dirty="0"/>
              <a:t>Parameters – </a:t>
            </a:r>
          </a:p>
          <a:p>
            <a:pPr lvl="1"/>
            <a:r>
              <a:rPr lang="en-US" sz="2000" dirty="0" err="1">
                <a:latin typeface="Courier New" panose="02070309020205020404" pitchFamily="49" charset="0"/>
                <a:cs typeface="Courier New" panose="02070309020205020404" pitchFamily="49" charset="0"/>
              </a:rPr>
              <a:t>string_ptr</a:t>
            </a:r>
            <a:r>
              <a:rPr lang="en-US" sz="2000" dirty="0"/>
              <a:t> – Pointer to a null-terminated string</a:t>
            </a:r>
          </a:p>
          <a:p>
            <a:pPr lvl="1"/>
            <a:r>
              <a:rPr lang="en-US" sz="2000" dirty="0" err="1">
                <a:latin typeface="Courier New" panose="02070309020205020404" pitchFamily="49" charset="0"/>
                <a:cs typeface="Courier New" panose="02070309020205020404" pitchFamily="49" charset="0"/>
              </a:rPr>
              <a:t>countThis</a:t>
            </a:r>
            <a:r>
              <a:rPr lang="en-US" sz="2000" dirty="0"/>
              <a:t> – A single character to search </a:t>
            </a:r>
            <a:r>
              <a:rPr lang="en-US" sz="2000" dirty="0" err="1">
                <a:latin typeface="Courier New" panose="02070309020205020404" pitchFamily="49" charset="0"/>
                <a:cs typeface="Courier New" panose="02070309020205020404" pitchFamily="49" charset="0"/>
              </a:rPr>
              <a:t>string_ptr</a:t>
            </a:r>
            <a:r>
              <a:rPr lang="en-US" sz="2000" dirty="0"/>
              <a:t> for</a:t>
            </a:r>
          </a:p>
          <a:p>
            <a:pPr lvl="1"/>
            <a:r>
              <a:rPr lang="en-US" sz="2000" dirty="0" err="1">
                <a:latin typeface="Courier New" panose="02070309020205020404" pitchFamily="49" charset="0"/>
                <a:cs typeface="Courier New" panose="02070309020205020404" pitchFamily="49" charset="0"/>
              </a:rPr>
              <a:t>howMany_ptr</a:t>
            </a:r>
            <a:r>
              <a:rPr lang="en-US" sz="2000" dirty="0"/>
              <a:t> – An int pointer to store the count of </a:t>
            </a:r>
            <a:r>
              <a:rPr lang="en-US" sz="2000" dirty="0" err="1">
                <a:latin typeface="Courier New" panose="02070309020205020404" pitchFamily="49" charset="0"/>
                <a:cs typeface="Courier New" panose="02070309020205020404" pitchFamily="49" charset="0"/>
              </a:rPr>
              <a:t>countThis</a:t>
            </a:r>
            <a:r>
              <a:rPr lang="en-US" sz="2000" dirty="0"/>
              <a:t> found in </a:t>
            </a:r>
            <a:r>
              <a:rPr lang="en-US" sz="2000" dirty="0" err="1">
                <a:latin typeface="Courier New" panose="02070309020205020404" pitchFamily="49" charset="0"/>
                <a:cs typeface="Courier New" panose="02070309020205020404" pitchFamily="49" charset="0"/>
              </a:rPr>
              <a:t>string_ptr</a:t>
            </a:r>
            <a:r>
              <a:rPr lang="en-US" sz="2000" dirty="0"/>
              <a:t> </a:t>
            </a:r>
          </a:p>
          <a:p>
            <a:r>
              <a:rPr lang="en-US" sz="2000" dirty="0"/>
              <a:t>Purpose – Count the occurrences of </a:t>
            </a:r>
            <a:r>
              <a:rPr lang="en-US" sz="2000" dirty="0" err="1">
                <a:latin typeface="Courier New" panose="02070309020205020404" pitchFamily="49" charset="0"/>
                <a:cs typeface="Courier New" panose="02070309020205020404" pitchFamily="49" charset="0"/>
              </a:rPr>
              <a:t>countThis</a:t>
            </a:r>
            <a:r>
              <a:rPr lang="en-US" sz="2000" dirty="0"/>
              <a:t> in the string found at </a:t>
            </a:r>
            <a:r>
              <a:rPr lang="en-US" sz="2000" dirty="0" err="1">
                <a:latin typeface="Courier New" panose="02070309020205020404" pitchFamily="49" charset="0"/>
                <a:cs typeface="Courier New" panose="02070309020205020404" pitchFamily="49" charset="0"/>
              </a:rPr>
              <a:t>string_ptr</a:t>
            </a:r>
            <a:r>
              <a:rPr lang="en-US" sz="2000" dirty="0"/>
              <a:t> and store the count in </a:t>
            </a:r>
            <a:r>
              <a:rPr lang="en-US" sz="2000" dirty="0" err="1">
                <a:latin typeface="Courier New" panose="02070309020205020404" pitchFamily="49" charset="0"/>
                <a:cs typeface="Courier New" panose="02070309020205020404" pitchFamily="49" charset="0"/>
              </a:rPr>
              <a:t>howMany_ptr</a:t>
            </a:r>
            <a:r>
              <a:rPr lang="en-US" sz="2000" dirty="0"/>
              <a:t> </a:t>
            </a:r>
          </a:p>
          <a:p>
            <a:r>
              <a:rPr lang="en-US" sz="2000" dirty="0"/>
              <a:t>Requirements – Only Address Arithmetic is permitted to access </a:t>
            </a:r>
            <a:r>
              <a:rPr lang="en-US" sz="2000" dirty="0" err="1">
                <a:latin typeface="Courier New" panose="02070309020205020404" pitchFamily="49" charset="0"/>
                <a:cs typeface="Courier New" panose="02070309020205020404" pitchFamily="49" charset="0"/>
              </a:rPr>
              <a:t>string_ptr</a:t>
            </a:r>
            <a:r>
              <a:rPr lang="en-US" sz="2000" dirty="0"/>
              <a:t> </a:t>
            </a:r>
          </a:p>
          <a:p>
            <a:endParaRPr lang="en-US" sz="2000" dirty="0"/>
          </a:p>
        </p:txBody>
      </p:sp>
      <p:sp>
        <p:nvSpPr>
          <p:cNvPr id="5" name="Content Placeholder 2"/>
          <p:cNvSpPr txBox="1">
            <a:spLocks/>
          </p:cNvSpPr>
          <p:nvPr/>
        </p:nvSpPr>
        <p:spPr bwMode="auto">
          <a:xfrm>
            <a:off x="277615" y="22098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int </a:t>
            </a:r>
            <a:r>
              <a:rPr lang="en-US" sz="1400" dirty="0" err="1">
                <a:latin typeface="Courier New" panose="02070309020205020404" pitchFamily="49" charset="0"/>
                <a:cs typeface="Courier New" panose="02070309020205020404" pitchFamily="49" charset="0"/>
              </a:rPr>
              <a:t>count_this_letter</a:t>
            </a:r>
            <a:r>
              <a:rPr lang="en-US" sz="1400" dirty="0">
                <a:latin typeface="Courier New" panose="02070309020205020404" pitchFamily="49" charset="0"/>
                <a:cs typeface="Courier New" panose="02070309020205020404" pitchFamily="49" charset="0"/>
              </a:rPr>
              <a:t>(char * </a:t>
            </a:r>
            <a:r>
              <a:rPr lang="en-US" sz="1400" dirty="0" err="1">
                <a:latin typeface="Courier New" panose="02070309020205020404" pitchFamily="49" charset="0"/>
                <a:cs typeface="Courier New" panose="02070309020205020404" pitchFamily="49" charset="0"/>
              </a:rPr>
              <a:t>string_ptr</a:t>
            </a:r>
            <a:r>
              <a:rPr lang="en-US" sz="1400" dirty="0">
                <a:latin typeface="Courier New" panose="02070309020205020404" pitchFamily="49" charset="0"/>
                <a:cs typeface="Courier New" panose="02070309020205020404" pitchFamily="49" charset="0"/>
              </a:rPr>
              <a:t>, char </a:t>
            </a:r>
            <a:r>
              <a:rPr lang="en-US" sz="1400" dirty="0" err="1">
                <a:latin typeface="Courier New" panose="02070309020205020404" pitchFamily="49" charset="0"/>
                <a:cs typeface="Courier New" panose="02070309020205020404" pitchFamily="49" charset="0"/>
              </a:rPr>
              <a:t>countThis</a:t>
            </a:r>
            <a:r>
              <a:rPr lang="en-US" sz="1400" dirty="0">
                <a:latin typeface="Courier New" panose="02070309020205020404" pitchFamily="49" charset="0"/>
                <a:cs typeface="Courier New" panose="02070309020205020404" pitchFamily="49" charset="0"/>
              </a:rPr>
              <a:t>, int * </a:t>
            </a:r>
            <a:r>
              <a:rPr lang="en-US" sz="1400" dirty="0" err="1">
                <a:latin typeface="Courier New" panose="02070309020205020404" pitchFamily="49" charset="0"/>
                <a:cs typeface="Courier New" panose="02070309020205020404" pitchFamily="49" charset="0"/>
              </a:rPr>
              <a:t>howMany_ptr</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33467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038" y="990600"/>
            <a:ext cx="8294687" cy="4725988"/>
          </a:xfrm>
        </p:spPr>
        <p:txBody>
          <a:bodyPr/>
          <a:lstStyle/>
          <a:p>
            <a:endParaRPr lang="en-US" dirty="0"/>
          </a:p>
          <a:p>
            <a:r>
              <a:rPr lang="en-US" dirty="0"/>
              <a:t>Presentations are not guaranteed to show complete code</a:t>
            </a:r>
          </a:p>
          <a:p>
            <a:endParaRPr lang="en-US" dirty="0"/>
          </a:p>
          <a:p>
            <a:endParaRPr lang="en-US" dirty="0"/>
          </a:p>
        </p:txBody>
      </p:sp>
      <p:sp>
        <p:nvSpPr>
          <p:cNvPr id="4" name="Content Placeholder 2"/>
          <p:cNvSpPr txBox="1">
            <a:spLocks/>
          </p:cNvSpPr>
          <p:nvPr/>
        </p:nvSpPr>
        <p:spPr bwMode="auto">
          <a:xfrm>
            <a:off x="424657" y="2286000"/>
            <a:ext cx="8294687" cy="4267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a:latin typeface="Courier New" panose="02070309020205020404" pitchFamily="49" charset="0"/>
                <a:cs typeface="Courier New" panose="02070309020205020404" pitchFamily="49" charset="0"/>
              </a:rPr>
              <a:t>#include &lt;</a:t>
            </a:r>
            <a:r>
              <a:rPr lang="en-US" sz="1800" kern="0" dirty="0" err="1">
                <a:latin typeface="Courier New" panose="02070309020205020404" pitchFamily="49" charset="0"/>
                <a:cs typeface="Courier New" panose="02070309020205020404" pitchFamily="49" charset="0"/>
              </a:rPr>
              <a:t>stdio.h</a:t>
            </a:r>
            <a:r>
              <a:rPr lang="en-US" sz="1800" kern="0" dirty="0">
                <a:latin typeface="Courier New" panose="02070309020205020404" pitchFamily="49" charset="0"/>
                <a:cs typeface="Courier New" panose="02070309020205020404" pitchFamily="49" charset="0"/>
              </a:rPr>
              <a:t>&gt;			</a:t>
            </a:r>
            <a:r>
              <a:rPr lang="en-US" sz="1800" kern="0" dirty="0">
                <a:solidFill>
                  <a:schemeClr val="accent2"/>
                </a:solidFill>
                <a:latin typeface="Courier New" panose="02070309020205020404" pitchFamily="49" charset="0"/>
                <a:cs typeface="Courier New" panose="02070309020205020404" pitchFamily="49" charset="0"/>
              </a:rPr>
              <a:t>// Add this header</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Some macro examples may seem contrived */</a:t>
            </a:r>
          </a:p>
          <a:p>
            <a:pPr marL="0" indent="0">
              <a:buFontTx/>
              <a:buNone/>
            </a:pPr>
            <a:r>
              <a:rPr lang="en-US" sz="1800" kern="0" dirty="0">
                <a:latin typeface="Courier New" panose="02070309020205020404" pitchFamily="49" charset="0"/>
                <a:cs typeface="Courier New" panose="02070309020205020404" pitchFamily="49" charset="0"/>
              </a:rPr>
              <a:t>#define PRINT_CHAR(letter) </a:t>
            </a:r>
            <a:r>
              <a:rPr lang="en-US" sz="1800" kern="0" dirty="0" err="1">
                <a:latin typeface="Courier New" panose="02070309020205020404" pitchFamily="49" charset="0"/>
                <a:cs typeface="Courier New" panose="02070309020205020404" pitchFamily="49" charset="0"/>
              </a:rPr>
              <a:t>putchar</a:t>
            </a:r>
            <a:r>
              <a:rPr lang="en-US" sz="1800" kern="0" dirty="0">
                <a:latin typeface="Courier New" panose="02070309020205020404" pitchFamily="49" charset="0"/>
                <a:cs typeface="Courier New" panose="02070309020205020404" pitchFamily="49" charset="0"/>
              </a:rPr>
              <a:t>(letter)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int main(void) </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char </a:t>
            </a:r>
            <a:r>
              <a:rPr lang="en-US" sz="1800" kern="0" dirty="0" err="1">
                <a:latin typeface="Courier New" panose="02070309020205020404" pitchFamily="49" charset="0"/>
                <a:cs typeface="Courier New" panose="02070309020205020404" pitchFamily="49" charset="0"/>
              </a:rPr>
              <a:t>someLetter</a:t>
            </a:r>
            <a:r>
              <a:rPr lang="en-US" sz="1800" kern="0" dirty="0">
                <a:latin typeface="Courier New" panose="02070309020205020404" pitchFamily="49" charset="0"/>
                <a:cs typeface="Courier New" panose="02070309020205020404" pitchFamily="49" charset="0"/>
              </a:rPr>
              <a:t> = 42;</a:t>
            </a:r>
          </a:p>
          <a:p>
            <a:pPr marL="0" indent="0">
              <a:buFontTx/>
              <a:buNone/>
            </a:pPr>
            <a:r>
              <a:rPr lang="en-US" sz="1800" kern="0" dirty="0">
                <a:latin typeface="Courier New" panose="02070309020205020404" pitchFamily="49" charset="0"/>
                <a:cs typeface="Courier New" panose="02070309020205020404" pitchFamily="49" charset="0"/>
              </a:rPr>
              <a:t>    PRINT_CHAR(</a:t>
            </a:r>
            <a:r>
              <a:rPr lang="en-US" sz="1800" kern="0" dirty="0" err="1">
                <a:latin typeface="Courier New" panose="02070309020205020404" pitchFamily="49" charset="0"/>
                <a:cs typeface="Courier New" panose="02070309020205020404" pitchFamily="49" charset="0"/>
              </a:rPr>
              <a:t>someLetter</a:t>
            </a:r>
            <a:r>
              <a:rPr lang="en-US" sz="1800" kern="0" dirty="0">
                <a:latin typeface="Courier New" panose="02070309020205020404" pitchFamily="49" charset="0"/>
                <a:cs typeface="Courier New" panose="02070309020205020404" pitchFamily="49" charset="0"/>
              </a:rPr>
              <a:t>);	</a:t>
            </a:r>
            <a:r>
              <a:rPr lang="en-US" sz="1800" kern="0" dirty="0">
                <a:solidFill>
                  <a:schemeClr val="accent2"/>
                </a:solidFill>
                <a:latin typeface="Courier New" panose="02070309020205020404" pitchFamily="49" charset="0"/>
                <a:cs typeface="Courier New" panose="02070309020205020404" pitchFamily="49" charset="0"/>
              </a:rPr>
              <a:t>// Contrived macro use</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  Sometimes, it will be necessary for the students to use</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  their imagination as to genuine implementation</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a:t>
            </a:r>
          </a:p>
          <a:p>
            <a:pPr marL="0" indent="0">
              <a:buFontTx/>
              <a:buNone/>
            </a:pPr>
            <a:r>
              <a:rPr lang="en-US" sz="1800" kern="0" dirty="0">
                <a:latin typeface="Courier New" panose="02070309020205020404" pitchFamily="49" charset="0"/>
                <a:cs typeface="Courier New" panose="02070309020205020404" pitchFamily="49" charset="0"/>
              </a:rPr>
              <a:t>[…code…]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endParaRPr lang="en-US" sz="1800" kern="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424657" y="2286000"/>
            <a:ext cx="8294687" cy="4270248"/>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a:latin typeface="Courier New" panose="02070309020205020404" pitchFamily="49" charset="0"/>
                <a:cs typeface="Courier New" panose="02070309020205020404" pitchFamily="49" charset="0"/>
              </a:rPr>
              <a:t>#include &lt;</a:t>
            </a:r>
            <a:r>
              <a:rPr lang="en-US" sz="1800" kern="0" dirty="0" err="1">
                <a:latin typeface="Courier New" panose="02070309020205020404" pitchFamily="49" charset="0"/>
                <a:cs typeface="Courier New" panose="02070309020205020404" pitchFamily="49" charset="0"/>
              </a:rPr>
              <a:t>stdio.h</a:t>
            </a:r>
            <a:r>
              <a:rPr lang="en-US" sz="1800" kern="0" dirty="0">
                <a:latin typeface="Courier New" panose="02070309020205020404" pitchFamily="49" charset="0"/>
                <a:cs typeface="Courier New" panose="02070309020205020404" pitchFamily="49" charset="0"/>
              </a:rPr>
              <a:t>&gt;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#define PRINT_CHAR(letter) </a:t>
            </a:r>
            <a:r>
              <a:rPr lang="en-US" sz="1800" kern="0" dirty="0" err="1">
                <a:latin typeface="Courier New" panose="02070309020205020404" pitchFamily="49" charset="0"/>
                <a:cs typeface="Courier New" panose="02070309020205020404" pitchFamily="49" charset="0"/>
              </a:rPr>
              <a:t>putchar</a:t>
            </a:r>
            <a:r>
              <a:rPr lang="en-US" sz="1800" kern="0" dirty="0">
                <a:latin typeface="Courier New" panose="02070309020205020404" pitchFamily="49" charset="0"/>
                <a:cs typeface="Courier New" panose="02070309020205020404" pitchFamily="49" charset="0"/>
              </a:rPr>
              <a:t>(letter)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int main(void) </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char </a:t>
            </a:r>
            <a:r>
              <a:rPr lang="en-US" sz="1800" kern="0" dirty="0" err="1">
                <a:latin typeface="Courier New" panose="02070309020205020404" pitchFamily="49" charset="0"/>
                <a:cs typeface="Courier New" panose="02070309020205020404" pitchFamily="49" charset="0"/>
              </a:rPr>
              <a:t>someLetter</a:t>
            </a:r>
            <a:r>
              <a:rPr lang="en-US" sz="1800" kern="0" dirty="0">
                <a:latin typeface="Courier New" panose="02070309020205020404" pitchFamily="49" charset="0"/>
                <a:cs typeface="Courier New" panose="02070309020205020404" pitchFamily="49" charset="0"/>
              </a:rPr>
              <a:t> = 42;</a:t>
            </a:r>
          </a:p>
          <a:p>
            <a:pPr marL="0" indent="0">
              <a:buFontTx/>
              <a:buNone/>
            </a:pPr>
            <a:r>
              <a:rPr lang="en-US" sz="1800" kern="0" dirty="0">
                <a:latin typeface="Courier New" panose="02070309020205020404" pitchFamily="49" charset="0"/>
                <a:cs typeface="Courier New" panose="02070309020205020404" pitchFamily="49" charset="0"/>
              </a:rPr>
              <a:t>    PRINT_CHAR(</a:t>
            </a:r>
            <a:r>
              <a:rPr lang="en-US" sz="1800" kern="0" dirty="0" err="1">
                <a:latin typeface="Courier New" panose="02070309020205020404" pitchFamily="49" charset="0"/>
                <a:cs typeface="Courier New" panose="02070309020205020404" pitchFamily="49" charset="0"/>
              </a:rPr>
              <a:t>someLetter</a:t>
            </a:r>
            <a:r>
              <a:rPr lang="en-US" sz="1800" kern="0" dirty="0">
                <a:latin typeface="Courier New" panose="02070309020205020404" pitchFamily="49" charset="0"/>
                <a:cs typeface="Courier New" panose="02070309020205020404" pitchFamily="49" charset="0"/>
              </a:rPr>
              <a:t>);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[…code…]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endParaRPr lang="en-US" sz="1800" kern="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Stub Code</a:t>
            </a:r>
          </a:p>
        </p:txBody>
      </p:sp>
    </p:spTree>
    <p:extLst>
      <p:ext uri="{BB962C8B-B14F-4D97-AF65-F5344CB8AC3E}">
        <p14:creationId xmlns:p14="http://schemas.microsoft.com/office/powerpoint/2010/main" val="1278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990600"/>
            <a:ext cx="8294687" cy="4725988"/>
          </a:xfrm>
        </p:spPr>
        <p:txBody>
          <a:bodyPr/>
          <a:lstStyle/>
          <a:p>
            <a:pPr marL="0" indent="0" algn="ctr">
              <a:buNone/>
            </a:pPr>
            <a:r>
              <a:rPr lang="en-US" dirty="0">
                <a:effectLst>
                  <a:outerShdw blurRad="38100" dist="38100" dir="2700000" algn="tl">
                    <a:srgbClr val="000000">
                      <a:alpha val="43137"/>
                    </a:srgbClr>
                  </a:outerShdw>
                </a:effectLst>
              </a:rPr>
              <a:t>Function Arguments</a:t>
            </a:r>
          </a:p>
          <a:p>
            <a:pPr marL="0" indent="0" algn="ctr">
              <a:buNone/>
            </a:pPr>
            <a:r>
              <a:rPr lang="en-US" dirty="0"/>
              <a:t>“</a:t>
            </a:r>
            <a:r>
              <a:rPr lang="en-US" dirty="0" err="1"/>
              <a:t>Surfin</a:t>
            </a:r>
            <a:r>
              <a:rPr lang="en-US" dirty="0"/>
              <a:t>’ Bird”</a:t>
            </a:r>
          </a:p>
          <a:p>
            <a:endParaRPr lang="en-US" sz="1800" dirty="0"/>
          </a:p>
          <a:p>
            <a:r>
              <a:rPr lang="en-US" sz="1800" dirty="0"/>
              <a:t>Return value – </a:t>
            </a:r>
          </a:p>
          <a:p>
            <a:pPr lvl="1"/>
            <a:r>
              <a:rPr lang="en-US" sz="1800" dirty="0"/>
              <a:t>char pointer to first occurrence of </a:t>
            </a:r>
            <a:r>
              <a:rPr lang="en-US" sz="1800" dirty="0" err="1">
                <a:latin typeface="Courier New" panose="02070309020205020404" pitchFamily="49" charset="0"/>
                <a:cs typeface="Courier New" panose="02070309020205020404" pitchFamily="49" charset="0"/>
              </a:rPr>
              <a:t>searchWord</a:t>
            </a:r>
            <a:endParaRPr lang="en-US" sz="1800" dirty="0"/>
          </a:p>
          <a:p>
            <a:pPr lvl="1"/>
            <a:r>
              <a:rPr lang="en-US" sz="1800" dirty="0">
                <a:latin typeface="Courier New" panose="02070309020205020404" pitchFamily="49" charset="0"/>
                <a:cs typeface="Courier New" panose="02070309020205020404" pitchFamily="49" charset="0"/>
              </a:rPr>
              <a:t>NULL</a:t>
            </a:r>
            <a:r>
              <a:rPr lang="en-US" sz="1800" dirty="0"/>
              <a:t> for all other situations (e.g., </a:t>
            </a:r>
            <a:r>
              <a:rPr lang="en-US" sz="1800" dirty="0">
                <a:latin typeface="Courier New" panose="02070309020205020404" pitchFamily="49" charset="0"/>
                <a:cs typeface="Courier New" panose="02070309020205020404" pitchFamily="49" charset="0"/>
              </a:rPr>
              <a:t>NULL</a:t>
            </a:r>
            <a:r>
              <a:rPr lang="en-US" sz="1800" dirty="0"/>
              <a:t> pointers, word not found)</a:t>
            </a:r>
            <a:endParaRPr lang="en-US" sz="1800" dirty="0">
              <a:latin typeface="Courier New" panose="02070309020205020404" pitchFamily="49" charset="0"/>
              <a:cs typeface="Courier New" panose="02070309020205020404" pitchFamily="49" charset="0"/>
            </a:endParaRPr>
          </a:p>
          <a:p>
            <a:r>
              <a:rPr lang="en-US" sz="1800" dirty="0"/>
              <a:t>Parameters – </a:t>
            </a:r>
          </a:p>
          <a:p>
            <a:pPr lvl="1"/>
            <a:r>
              <a:rPr lang="en-US" sz="1800" dirty="0" err="1">
                <a:latin typeface="Courier New" panose="02070309020205020404" pitchFamily="49" charset="0"/>
                <a:cs typeface="Courier New" panose="02070309020205020404" pitchFamily="49" charset="0"/>
              </a:rPr>
              <a:t>sentence_ptr</a:t>
            </a:r>
            <a:r>
              <a:rPr lang="en-US" sz="1800" dirty="0"/>
              <a:t> – char pointer to a null terminated string</a:t>
            </a:r>
          </a:p>
          <a:p>
            <a:pPr lvl="1"/>
            <a:r>
              <a:rPr lang="en-US" sz="1800" dirty="0" err="1">
                <a:latin typeface="Courier New" panose="02070309020205020404" pitchFamily="49" charset="0"/>
                <a:cs typeface="Courier New" panose="02070309020205020404" pitchFamily="49" charset="0"/>
              </a:rPr>
              <a:t>searchWord_ptr</a:t>
            </a:r>
            <a:r>
              <a:rPr lang="en-US" sz="1800" dirty="0"/>
              <a:t> – char pointer to a null terminated string</a:t>
            </a:r>
          </a:p>
          <a:p>
            <a:pPr lvl="1"/>
            <a:r>
              <a:rPr lang="en-US" sz="1800" dirty="0" err="1">
                <a:latin typeface="Courier New" panose="02070309020205020404" pitchFamily="49" charset="0"/>
                <a:cs typeface="Courier New" panose="02070309020205020404" pitchFamily="49" charset="0"/>
              </a:rPr>
              <a:t>errorCode_ptr</a:t>
            </a:r>
            <a:r>
              <a:rPr lang="en-US" sz="1800" dirty="0"/>
              <a:t> – int memory address to store an error code</a:t>
            </a:r>
          </a:p>
          <a:p>
            <a:r>
              <a:rPr lang="en-US" sz="1800" dirty="0"/>
              <a:t>Purpose – </a:t>
            </a:r>
            <a:r>
              <a:rPr lang="en-US" sz="1800" i="1" u="sng" dirty="0">
                <a:effectLst>
                  <a:outerShdw blurRad="38100" dist="38100" dir="2700000" algn="tl">
                    <a:srgbClr val="000000">
                      <a:alpha val="43137"/>
                    </a:srgbClr>
                  </a:outerShdw>
                </a:effectLst>
              </a:rPr>
              <a:t>Safely</a:t>
            </a:r>
            <a:r>
              <a:rPr lang="en-US" sz="1800" dirty="0">
                <a:effectLst>
                  <a:outerShdw blurRad="38100" dist="38100" dir="2700000" algn="tl">
                    <a:srgbClr val="000000">
                      <a:alpha val="43137"/>
                    </a:srgbClr>
                  </a:outerShdw>
                </a:effectLst>
              </a:rPr>
              <a:t> </a:t>
            </a:r>
            <a:r>
              <a:rPr lang="en-US" sz="1800" dirty="0"/>
              <a:t>locate the memory address of the string found at </a:t>
            </a:r>
            <a:r>
              <a:rPr lang="en-US" sz="1800" dirty="0" err="1">
                <a:latin typeface="Courier New" panose="02070309020205020404" pitchFamily="49" charset="0"/>
                <a:cs typeface="Courier New" panose="02070309020205020404" pitchFamily="49" charset="0"/>
              </a:rPr>
              <a:t>searchWord_ptr</a:t>
            </a:r>
            <a:r>
              <a:rPr lang="en-US" sz="1800" dirty="0"/>
              <a:t> </a:t>
            </a:r>
          </a:p>
          <a:p>
            <a:r>
              <a:rPr lang="en-US" sz="1800" dirty="0"/>
              <a:t>Requirements – </a:t>
            </a:r>
          </a:p>
          <a:p>
            <a:pPr lvl="1"/>
            <a:r>
              <a:rPr lang="en-US" sz="1800" dirty="0">
                <a:cs typeface="Courier New" panose="02070309020205020404" pitchFamily="49" charset="0"/>
              </a:rPr>
              <a:t>Only Address Arithmetic is permitted to access </a:t>
            </a:r>
            <a:r>
              <a:rPr lang="en-US" sz="1800" dirty="0" err="1">
                <a:latin typeface="Courier New" panose="02070309020205020404" pitchFamily="49" charset="0"/>
                <a:cs typeface="Courier New" panose="02070309020205020404" pitchFamily="49" charset="0"/>
              </a:rPr>
              <a:t>sentence_ptr</a:t>
            </a:r>
            <a:r>
              <a:rPr lang="en-US" sz="1800" dirty="0">
                <a:cs typeface="Courier New" panose="02070309020205020404" pitchFamily="49" charset="0"/>
              </a:rPr>
              <a:t> and </a:t>
            </a:r>
            <a:r>
              <a:rPr lang="en-US" sz="1800" dirty="0" err="1">
                <a:latin typeface="Courier New" panose="02070309020205020404" pitchFamily="49" charset="0"/>
                <a:cs typeface="Courier New" panose="02070309020205020404" pitchFamily="49" charset="0"/>
              </a:rPr>
              <a:t>searchWord_ptr</a:t>
            </a:r>
            <a:r>
              <a:rPr lang="en-US" sz="1800" dirty="0">
                <a:cs typeface="Courier New" panose="02070309020205020404" pitchFamily="49" charset="0"/>
              </a:rPr>
              <a:t> </a:t>
            </a:r>
          </a:p>
          <a:p>
            <a:pPr lvl="1"/>
            <a:r>
              <a:rPr lang="en-US" sz="1800" dirty="0">
                <a:cs typeface="Courier New" panose="02070309020205020404" pitchFamily="49" charset="0"/>
              </a:rPr>
              <a:t>Assign your error code to the memory address found in </a:t>
            </a:r>
            <a:r>
              <a:rPr lang="en-US" sz="1800" dirty="0" err="1">
                <a:latin typeface="Courier New" panose="02070309020205020404" pitchFamily="49" charset="0"/>
                <a:cs typeface="Courier New" panose="02070309020205020404" pitchFamily="49" charset="0"/>
              </a:rPr>
              <a:t>errorCode_ptr</a:t>
            </a:r>
            <a:r>
              <a:rPr lang="en-US" sz="1800" dirty="0">
                <a:cs typeface="Courier New" panose="02070309020205020404" pitchFamily="49" charset="0"/>
              </a:rPr>
              <a:t> (error codes are #defined in the stub code)</a:t>
            </a:r>
          </a:p>
        </p:txBody>
      </p:sp>
      <p:sp>
        <p:nvSpPr>
          <p:cNvPr id="5" name="Content Placeholder 2"/>
          <p:cNvSpPr txBox="1">
            <a:spLocks/>
          </p:cNvSpPr>
          <p:nvPr/>
        </p:nvSpPr>
        <p:spPr bwMode="auto">
          <a:xfrm>
            <a:off x="277615" y="19050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200" dirty="0">
                <a:latin typeface="Courier New" panose="02070309020205020404" pitchFamily="49" charset="0"/>
                <a:cs typeface="Courier New" panose="02070309020205020404" pitchFamily="49" charset="0"/>
              </a:rPr>
              <a:t>char * </a:t>
            </a:r>
            <a:r>
              <a:rPr lang="en-US" sz="1200" dirty="0" err="1">
                <a:latin typeface="Courier New" panose="02070309020205020404" pitchFamily="49" charset="0"/>
                <a:cs typeface="Courier New" panose="02070309020205020404" pitchFamily="49" charset="0"/>
              </a:rPr>
              <a:t>find_the_word</a:t>
            </a:r>
            <a:r>
              <a:rPr lang="en-US" sz="1200" dirty="0">
                <a:latin typeface="Courier New" panose="02070309020205020404" pitchFamily="49" charset="0"/>
                <a:cs typeface="Courier New" panose="02070309020205020404" pitchFamily="49" charset="0"/>
              </a:rPr>
              <a:t>(char * </a:t>
            </a:r>
            <a:r>
              <a:rPr lang="en-US" sz="1200" dirty="0" err="1">
                <a:latin typeface="Courier New" panose="02070309020205020404" pitchFamily="49" charset="0"/>
                <a:cs typeface="Courier New" panose="02070309020205020404" pitchFamily="49" charset="0"/>
              </a:rPr>
              <a:t>sentence_ptr</a:t>
            </a:r>
            <a:r>
              <a:rPr lang="en-US" sz="1200" dirty="0">
                <a:latin typeface="Courier New" panose="02070309020205020404" pitchFamily="49" charset="0"/>
                <a:cs typeface="Courier New" panose="02070309020205020404" pitchFamily="49" charset="0"/>
              </a:rPr>
              <a:t>, char * </a:t>
            </a:r>
            <a:r>
              <a:rPr lang="en-US" sz="1200" dirty="0" err="1">
                <a:latin typeface="Courier New" panose="02070309020205020404" pitchFamily="49" charset="0"/>
                <a:cs typeface="Courier New" panose="02070309020205020404" pitchFamily="49" charset="0"/>
              </a:rPr>
              <a:t>searchWord_ptr</a:t>
            </a:r>
            <a:r>
              <a:rPr lang="en-US" sz="1200" dirty="0">
                <a:latin typeface="Courier New" panose="02070309020205020404" pitchFamily="49" charset="0"/>
                <a:cs typeface="Courier New" panose="02070309020205020404" pitchFamily="49" charset="0"/>
              </a:rPr>
              <a:t>, int * </a:t>
            </a:r>
            <a:r>
              <a:rPr lang="en-US" sz="1200" dirty="0" err="1">
                <a:latin typeface="Courier New" panose="02070309020205020404" pitchFamily="49" charset="0"/>
                <a:cs typeface="Courier New" panose="02070309020205020404" pitchFamily="49" charset="0"/>
              </a:rPr>
              <a:t>errorCode_ptr</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632713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sp>
        <p:nvSpPr>
          <p:cNvPr id="3" name="Content Placeholder 2"/>
          <p:cNvSpPr>
            <a:spLocks noGrp="1"/>
          </p:cNvSpPr>
          <p:nvPr>
            <p:ph idx="1"/>
          </p:nvPr>
        </p:nvSpPr>
        <p:spPr/>
        <p:txBody>
          <a:bodyPr/>
          <a:lstStyle/>
          <a:p>
            <a:r>
              <a:rPr lang="en-US" dirty="0"/>
              <a:t>Pointers can be stored in variables</a:t>
            </a:r>
          </a:p>
          <a:p>
            <a:pPr marL="0" indent="0">
              <a:buNone/>
            </a:pPr>
            <a:endParaRPr lang="en-US" dirty="0"/>
          </a:p>
          <a:p>
            <a:r>
              <a:rPr lang="en-US" dirty="0"/>
              <a:t>Variables can be stored in arrays</a:t>
            </a:r>
          </a:p>
          <a:p>
            <a:endParaRPr lang="en-US" dirty="0"/>
          </a:p>
          <a:p>
            <a:endParaRPr lang="en-US" dirty="0"/>
          </a:p>
          <a:p>
            <a:r>
              <a:rPr lang="en-US" dirty="0"/>
              <a:t>This means arrays can also store pointer variables</a:t>
            </a:r>
          </a:p>
          <a:p>
            <a:endParaRPr lang="en-US" dirty="0"/>
          </a:p>
        </p:txBody>
      </p:sp>
      <p:sp>
        <p:nvSpPr>
          <p:cNvPr id="4" name="Content Placeholder 2"/>
          <p:cNvSpPr txBox="1">
            <a:spLocks/>
          </p:cNvSpPr>
          <p:nvPr/>
        </p:nvSpPr>
        <p:spPr bwMode="auto">
          <a:xfrm>
            <a:off x="277615" y="1752600"/>
            <a:ext cx="8588771" cy="3429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userString1[] = { “Test?” };</a:t>
            </a:r>
          </a:p>
        </p:txBody>
      </p:sp>
      <p:sp>
        <p:nvSpPr>
          <p:cNvPr id="5" name="Content Placeholder 2"/>
          <p:cNvSpPr txBox="1">
            <a:spLocks/>
          </p:cNvSpPr>
          <p:nvPr/>
        </p:nvSpPr>
        <p:spPr bwMode="auto">
          <a:xfrm>
            <a:off x="277615" y="2628900"/>
            <a:ext cx="8588771" cy="6477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float x = 1.2; float y = 3.4;			// Ignore this faux pas</a:t>
            </a:r>
          </a:p>
          <a:p>
            <a:pPr marL="0" indent="0">
              <a:buNone/>
            </a:pPr>
            <a:r>
              <a:rPr lang="en-US" sz="1600" dirty="0">
                <a:latin typeface="Courier New" panose="02070309020205020404" pitchFamily="49" charset="0"/>
                <a:cs typeface="Courier New" panose="02070309020205020404" pitchFamily="49" charset="0"/>
              </a:rPr>
              <a:t>float cartesianCoordinate1[2] = { x, y };	// Array of floats</a:t>
            </a:r>
          </a:p>
        </p:txBody>
      </p:sp>
      <p:sp>
        <p:nvSpPr>
          <p:cNvPr id="6" name="Content Placeholder 2"/>
          <p:cNvSpPr txBox="1">
            <a:spLocks/>
          </p:cNvSpPr>
          <p:nvPr/>
        </p:nvSpPr>
        <p:spPr bwMode="auto">
          <a:xfrm>
            <a:off x="277615" y="3956110"/>
            <a:ext cx="8588771" cy="26289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rule0[] = { “Talk about Byte Club.” };</a:t>
            </a:r>
          </a:p>
          <a:p>
            <a:pPr marL="0" indent="0">
              <a:buNone/>
            </a:pPr>
            <a:r>
              <a:rPr lang="en-US" sz="1600" dirty="0">
                <a:latin typeface="Courier New" panose="02070309020205020404" pitchFamily="49" charset="0"/>
                <a:cs typeface="Courier New" panose="02070309020205020404" pitchFamily="49" charset="0"/>
              </a:rPr>
              <a:t>char rule1[] = { “Please talk about Byte Club.” };</a:t>
            </a:r>
          </a:p>
          <a:p>
            <a:pPr marL="0" indent="0">
              <a:buNone/>
            </a:pPr>
            <a:r>
              <a:rPr lang="en-US" sz="1600" dirty="0">
                <a:latin typeface="Courier New" panose="02070309020205020404" pitchFamily="49" charset="0"/>
                <a:cs typeface="Courier New" panose="02070309020205020404" pitchFamily="49" charset="0"/>
              </a:rPr>
              <a:t>char rule2[] = { “If a byte is 0x0 the string is over.” };</a:t>
            </a:r>
          </a:p>
          <a:p>
            <a:pPr marL="0" indent="0">
              <a:buNone/>
            </a:pPr>
            <a:r>
              <a:rPr lang="en-US" sz="1600" dirty="0">
                <a:latin typeface="Courier New" panose="02070309020205020404" pitchFamily="49" charset="0"/>
                <a:cs typeface="Courier New" panose="02070309020205020404" pitchFamily="49" charset="0"/>
              </a:rPr>
              <a:t>char * </a:t>
            </a:r>
            <a:r>
              <a:rPr lang="en-US" sz="1600" dirty="0" err="1">
                <a:latin typeface="Courier New" panose="02070309020205020404" pitchFamily="49" charset="0"/>
                <a:cs typeface="Courier New" panose="02070309020205020404" pitchFamily="49" charset="0"/>
              </a:rPr>
              <a:t>byteClubRules</a:t>
            </a:r>
            <a:r>
              <a:rPr lang="en-US" sz="1600" dirty="0">
                <a:latin typeface="Courier New" panose="02070309020205020404" pitchFamily="49" charset="0"/>
                <a:cs typeface="Courier New" panose="02070309020205020404" pitchFamily="49" charset="0"/>
              </a:rPr>
              <a:t>[] = { rule0, rule1, rule2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byteClubRules</a:t>
            </a:r>
            <a:r>
              <a:rPr lang="en-US" sz="1600" dirty="0">
                <a:latin typeface="Courier New" panose="02070309020205020404" pitchFamily="49" charset="0"/>
                <a:cs typeface="Courier New" panose="02070309020205020404" pitchFamily="49" charset="0"/>
              </a:rPr>
              <a:t> is an array of character pointers */</a:t>
            </a: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3;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(“Rule #%d:\</a:t>
            </a:r>
            <a:r>
              <a:rPr lang="en-US" sz="1600" dirty="0" err="1">
                <a:latin typeface="Courier New" panose="02070309020205020404" pitchFamily="49" charset="0"/>
                <a:cs typeface="Courier New" panose="02070309020205020404" pitchFamily="49" charset="0"/>
              </a:rPr>
              <a:t>t%s</a:t>
            </a:r>
            <a:r>
              <a:rPr lang="en-US" sz="1600" dirty="0">
                <a:latin typeface="Courier New" panose="02070309020205020404" pitchFamily="49" charset="0"/>
                <a:cs typeface="Courier New" panose="02070309020205020404" pitchFamily="49" charset="0"/>
              </a:rPr>
              <a:t>\n”,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byteClubRules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62923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sp>
        <p:nvSpPr>
          <p:cNvPr id="3" name="Content Placeholder 2"/>
          <p:cNvSpPr>
            <a:spLocks noGrp="1"/>
          </p:cNvSpPr>
          <p:nvPr>
            <p:ph idx="1"/>
          </p:nvPr>
        </p:nvSpPr>
        <p:spPr/>
        <p:txBody>
          <a:bodyPr/>
          <a:lstStyle/>
          <a:p>
            <a:r>
              <a:rPr lang="en-US" dirty="0"/>
              <a:t>Pointer arrays can store pointers of any legal data type</a:t>
            </a:r>
          </a:p>
          <a:p>
            <a:endParaRPr lang="en-US" dirty="0"/>
          </a:p>
        </p:txBody>
      </p:sp>
      <p:sp>
        <p:nvSpPr>
          <p:cNvPr id="6" name="Content Placeholder 2"/>
          <p:cNvSpPr txBox="1">
            <a:spLocks/>
          </p:cNvSpPr>
          <p:nvPr/>
        </p:nvSpPr>
        <p:spPr bwMode="auto">
          <a:xfrm>
            <a:off x="277615" y="2133600"/>
            <a:ext cx="8588771" cy="441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float stu1Grades[5] = { 90.1, 100.0, 89.9, 78.1, 87.6 };</a:t>
            </a:r>
          </a:p>
          <a:p>
            <a:pPr marL="0" indent="0">
              <a:buNone/>
            </a:pPr>
            <a:r>
              <a:rPr lang="en-US" sz="1600" dirty="0">
                <a:latin typeface="Courier New" panose="02070309020205020404" pitchFamily="49" charset="0"/>
                <a:cs typeface="Courier New" panose="02070309020205020404" pitchFamily="49" charset="0"/>
              </a:rPr>
              <a:t>float stu2Grades[5] = { 70.5, 79.3, 68.9, 3.0, 0.0 };</a:t>
            </a:r>
          </a:p>
          <a:p>
            <a:pPr marL="0" indent="0">
              <a:buNone/>
            </a:pPr>
            <a:r>
              <a:rPr lang="en-US" sz="1600" dirty="0">
                <a:latin typeface="Courier New" panose="02070309020205020404" pitchFamily="49" charset="0"/>
                <a:cs typeface="Courier New" panose="02070309020205020404" pitchFamily="49" charset="0"/>
              </a:rPr>
              <a:t>float stu3Grades[5] = { 100.0, 100.0, 100.0, 100.0, 99.9 };</a:t>
            </a:r>
          </a:p>
          <a:p>
            <a:pPr marL="0" indent="0">
              <a:buNone/>
            </a:pPr>
            <a:r>
              <a:rPr lang="en-US" sz="1600" dirty="0">
                <a:latin typeface="Courier New" panose="02070309020205020404" pitchFamily="49" charset="0"/>
                <a:cs typeface="Courier New" panose="02070309020205020404" pitchFamily="49" charset="0"/>
              </a:rPr>
              <a:t>float * </a:t>
            </a:r>
            <a:r>
              <a:rPr lang="en-US" sz="1600" dirty="0" err="1">
                <a:latin typeface="Courier New" panose="02070309020205020404" pitchFamily="49" charset="0"/>
                <a:cs typeface="Courier New" panose="02070309020205020404" pitchFamily="49" charset="0"/>
              </a:rPr>
              <a:t>classGrades</a:t>
            </a:r>
            <a:r>
              <a:rPr lang="en-US" sz="1600" dirty="0">
                <a:latin typeface="Courier New" panose="02070309020205020404" pitchFamily="49" charset="0"/>
                <a:cs typeface="Courier New" panose="02070309020205020404" pitchFamily="49" charset="0"/>
              </a:rPr>
              <a:t>[] = { stu1Grades, stu2Grades, stu3Grades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classGrades</a:t>
            </a:r>
            <a:r>
              <a:rPr lang="en-US" sz="1600" dirty="0">
                <a:latin typeface="Courier New" panose="02070309020205020404" pitchFamily="49" charset="0"/>
                <a:cs typeface="Courier New" panose="02070309020205020404" pitchFamily="49" charset="0"/>
              </a:rPr>
              <a:t> is an array of floating point integer pointers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float </a:t>
            </a:r>
            <a:r>
              <a:rPr lang="en-US" sz="1600" dirty="0" err="1">
                <a:latin typeface="Courier New" panose="02070309020205020404" pitchFamily="49" charset="0"/>
                <a:cs typeface="Courier New" panose="02070309020205020404" pitchFamily="49" charset="0"/>
              </a:rPr>
              <a:t>tempAvgGrade</a:t>
            </a:r>
            <a:r>
              <a:rPr lang="en-US" sz="1600" dirty="0">
                <a:latin typeface="Courier New" panose="02070309020205020404" pitchFamily="49" charset="0"/>
                <a:cs typeface="Courier New" panose="02070309020205020404" pitchFamily="49" charset="0"/>
              </a:rPr>
              <a:t> = 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nStudent</a:t>
            </a:r>
            <a:r>
              <a:rPr lang="en-US" sz="1600" dirty="0">
                <a:latin typeface="Courier New" panose="02070309020205020404" pitchFamily="49" charset="0"/>
                <a:cs typeface="Courier New" panose="02070309020205020404" pitchFamily="49" charset="0"/>
              </a:rPr>
              <a:t> Averages\n----------------\n”);</a:t>
            </a: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3;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tempAvgGrade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average_students_grades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classGrades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5);</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(“Student #%d:\t%2.1f”,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tempAvgGrade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a:t>
            </a:r>
          </a:p>
        </p:txBody>
      </p:sp>
    </p:spTree>
    <p:extLst>
      <p:ext uri="{BB962C8B-B14F-4D97-AF65-F5344CB8AC3E}">
        <p14:creationId xmlns:p14="http://schemas.microsoft.com/office/powerpoint/2010/main" val="39276875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sp>
        <p:nvSpPr>
          <p:cNvPr id="3" name="Content Placeholder 2"/>
          <p:cNvSpPr>
            <a:spLocks noGrp="1"/>
          </p:cNvSpPr>
          <p:nvPr>
            <p:ph idx="1"/>
          </p:nvPr>
        </p:nvSpPr>
        <p:spPr>
          <a:xfrm>
            <a:off x="554038" y="1293812"/>
            <a:ext cx="8294687" cy="4725988"/>
          </a:xfrm>
        </p:spPr>
        <p:txBody>
          <a:bodyPr/>
          <a:lstStyle/>
          <a:p>
            <a:r>
              <a:rPr lang="en-US" dirty="0"/>
              <a:t>Memory storage of arrays is still contiguous, regardless of data type (e.g., </a:t>
            </a:r>
            <a:r>
              <a:rPr lang="en-US" dirty="0">
                <a:latin typeface="Courier New" panose="02070309020205020404" pitchFamily="49" charset="0"/>
                <a:cs typeface="Courier New" panose="02070309020205020404" pitchFamily="49" charset="0"/>
              </a:rPr>
              <a:t>char</a:t>
            </a:r>
            <a:r>
              <a:rPr lang="en-US" dirty="0"/>
              <a:t>, </a:t>
            </a:r>
            <a:r>
              <a:rPr lang="en-US" dirty="0">
                <a:latin typeface="Courier New" panose="02070309020205020404" pitchFamily="49" charset="0"/>
                <a:cs typeface="Courier New" panose="02070309020205020404" pitchFamily="49" charset="0"/>
              </a:rPr>
              <a:t>char *</a:t>
            </a:r>
            <a:r>
              <a:rPr lang="en-US" dirty="0"/>
              <a:t>)</a:t>
            </a:r>
          </a:p>
          <a:p>
            <a:r>
              <a:rPr lang="en-US" dirty="0"/>
              <a:t>The following code represents…</a:t>
            </a:r>
          </a:p>
          <a:p>
            <a:pPr lvl="1"/>
            <a:r>
              <a:rPr lang="en-US" dirty="0"/>
              <a:t>…strings containing initials and…</a:t>
            </a:r>
          </a:p>
          <a:p>
            <a:pPr lvl="1"/>
            <a:r>
              <a:rPr lang="en-US" dirty="0"/>
              <a:t>…an array of those strings</a:t>
            </a:r>
          </a:p>
          <a:p>
            <a:endParaRPr lang="en-US" dirty="0"/>
          </a:p>
        </p:txBody>
      </p:sp>
      <p:sp>
        <p:nvSpPr>
          <p:cNvPr id="4" name="Content Placeholder 2"/>
          <p:cNvSpPr txBox="1">
            <a:spLocks/>
          </p:cNvSpPr>
          <p:nvPr/>
        </p:nvSpPr>
        <p:spPr bwMode="auto">
          <a:xfrm>
            <a:off x="277615" y="3352800"/>
            <a:ext cx="8588771" cy="2971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char initials0[] = { ‘j’, ‘e’, ‘h’, 0x0 };</a:t>
            </a:r>
          </a:p>
          <a:p>
            <a:pPr marL="0" indent="0">
              <a:buNone/>
            </a:pPr>
            <a:r>
              <a:rPr lang="en-US" sz="1600" dirty="0">
                <a:latin typeface="Courier New" panose="02070309020205020404" pitchFamily="49" charset="0"/>
                <a:cs typeface="Courier New" panose="02070309020205020404" pitchFamily="49" charset="0"/>
              </a:rPr>
              <a:t>char initials1[] = { ‘m’, ‘a’, ‘t’, 0x0 };</a:t>
            </a:r>
          </a:p>
          <a:p>
            <a:pPr marL="0" indent="0">
              <a:buNone/>
            </a:pPr>
            <a:r>
              <a:rPr lang="en-US" sz="1600" dirty="0">
                <a:latin typeface="Courier New" panose="02070309020205020404" pitchFamily="49" charset="0"/>
                <a:cs typeface="Courier New" panose="02070309020205020404" pitchFamily="49" charset="0"/>
              </a:rPr>
              <a:t>char initials2[] = { ‘c’, ‘s’, ‘n’, 0x0 };</a:t>
            </a:r>
          </a:p>
          <a:p>
            <a:pPr marL="0" indent="0">
              <a:buNone/>
            </a:pPr>
            <a:r>
              <a:rPr lang="en-US" sz="1600" dirty="0">
                <a:latin typeface="Courier New" panose="02070309020205020404" pitchFamily="49" charset="0"/>
                <a:cs typeface="Courier New" panose="02070309020205020404" pitchFamily="49" charset="0"/>
              </a:rPr>
              <a:t>char * </a:t>
            </a:r>
            <a:r>
              <a:rPr lang="en-US" sz="1600" dirty="0" err="1">
                <a:latin typeface="Courier New" panose="02070309020205020404" pitchFamily="49" charset="0"/>
                <a:cs typeface="Courier New" panose="02070309020205020404" pitchFamily="49" charset="0"/>
              </a:rPr>
              <a:t>arrayOfInits</a:t>
            </a:r>
            <a:r>
              <a:rPr lang="en-US" sz="1600" dirty="0">
                <a:latin typeface="Courier New" panose="02070309020205020404" pitchFamily="49" charset="0"/>
                <a:cs typeface="Courier New" panose="02070309020205020404" pitchFamily="49" charset="0"/>
              </a:rPr>
              <a:t>[] = { initials0, initials1, initials2 };</a:t>
            </a: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3;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arrayOfInits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410365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p:txBody>
      </p:sp>
      <p:sp>
        <p:nvSpPr>
          <p:cNvPr id="14"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Memory address</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references can</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be found here.</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For example…</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p:txBody>
      </p:sp>
    </p:spTree>
    <p:extLst>
      <p:ext uri="{BB962C8B-B14F-4D97-AF65-F5344CB8AC3E}">
        <p14:creationId xmlns:p14="http://schemas.microsoft.com/office/powerpoint/2010/main" val="3326971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0x0090C088 00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&amp;</a:t>
            </a:r>
            <a:r>
              <a:rPr lang="en-US" sz="1600" kern="0" dirty="0" err="1">
                <a:solidFill>
                  <a:srgbClr val="FF0000"/>
                </a:solidFill>
                <a:latin typeface="Courier New" panose="02070309020205020404" pitchFamily="49" charset="0"/>
                <a:cs typeface="Courier New" panose="02070309020205020404" pitchFamily="49" charset="0"/>
              </a:rPr>
              <a:t>i</a:t>
            </a:r>
            <a:endParaRPr lang="en-US" sz="1600" kern="0" dirty="0">
              <a:solidFill>
                <a:srgbClr val="FF0000"/>
              </a:solidFill>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25187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0x0090C07C 6a 65 68 00 </a:t>
              </a:r>
              <a:r>
                <a:rPr lang="en-US" sz="1600" b="1" dirty="0">
                  <a:latin typeface="Courier New" panose="02070309020205020404" pitchFamily="49" charset="0"/>
                  <a:cs typeface="Courier New" panose="02070309020205020404" pitchFamily="49" charset="0"/>
                </a:rPr>
                <a:t>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00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solidFill>
                  <a:srgbClr val="FF0000"/>
                </a:solidFill>
                <a:latin typeface="Courier New" panose="02070309020205020404" pitchFamily="49" charset="0"/>
                <a:cs typeface="Courier New" panose="02070309020205020404" pitchFamily="49" charset="0"/>
              </a:rPr>
              <a:t>jeh</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initials0[] = { ‘j’, ‘e’, ‘h’, 0x0 };</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i</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844087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0x0090C070 6d 61 74 00 </a:t>
              </a:r>
              <a:r>
                <a:rPr lang="en-US" sz="1600" b="1" dirty="0">
                  <a:latin typeface="Courier New" panose="02070309020205020404" pitchFamily="49" charset="0"/>
                  <a:cs typeface="Courier New" panose="02070309020205020404" pitchFamily="49" charset="0"/>
                </a:rPr>
                <a:t>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00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r>
              <a:rPr lang="en-US" sz="1600" kern="0" dirty="0">
                <a:solidFill>
                  <a:srgbClr val="FF0000"/>
                </a:solidFill>
                <a:latin typeface="Courier New" panose="02070309020205020404" pitchFamily="49" charset="0"/>
                <a:cs typeface="Courier New" panose="02070309020205020404" pitchFamily="49" charset="0"/>
              </a:rPr>
              <a:t>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initials1[] = { ‘m’, ‘a’, ‘t’, 0x0 };</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i</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7603790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0x0090C064 63 73 6e 00</a:t>
              </a: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6d 61 74 00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00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err="1">
                <a:solidFill>
                  <a:srgbClr val="FF0000"/>
                </a:solidFill>
                <a:latin typeface="Courier New" panose="02070309020205020404" pitchFamily="49" charset="0"/>
                <a:cs typeface="Courier New" panose="02070309020205020404" pitchFamily="49" charset="0"/>
              </a:rPr>
              <a:t>csn</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initials2[] = { ‘c’, ‘s’, ‘n’, 0x0 };</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initials2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i</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211064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0x0090C050 7C C0 90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0x0090C054 70 C0 90 00 0x0090C058 64 C0 90 00 </a:t>
              </a:r>
              <a:r>
                <a:rPr lang="en-US" sz="1600" b="1" dirty="0">
                  <a:latin typeface="Courier New" panose="02070309020205020404" pitchFamily="49" charset="0"/>
                  <a:cs typeface="Courier New" panose="02070309020205020404" pitchFamily="49" charset="0"/>
                </a:rPr>
                <a:t>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63 73 6e 00</a:t>
              </a: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6d 61 74 00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00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r>
              <a:rPr lang="en-US" sz="1600" kern="0" dirty="0">
                <a:solidFill>
                  <a:srgbClr val="FF0000"/>
                </a:solidFill>
                <a:latin typeface="Courier New" panose="02070309020205020404" pitchFamily="49" charset="0"/>
                <a:cs typeface="Courier New" panose="02070309020205020404" pitchFamily="49" charset="0"/>
              </a:rPr>
              <a:t>|À..</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err="1">
                <a:solidFill>
                  <a:srgbClr val="FF0000"/>
                </a:solidFill>
                <a:latin typeface="Courier New" panose="02070309020205020404" pitchFamily="49" charset="0"/>
                <a:cs typeface="Courier New" panose="02070309020205020404" pitchFamily="49" charset="0"/>
              </a:rPr>
              <a:t>pÀ</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err="1">
                <a:solidFill>
                  <a:srgbClr val="FF0000"/>
                </a:solidFill>
                <a:latin typeface="Courier New" panose="02070309020205020404" pitchFamily="49" charset="0"/>
                <a:cs typeface="Courier New" panose="02070309020205020404" pitchFamily="49" charset="0"/>
              </a:rPr>
              <a:t>dÀ</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err="1">
                <a:latin typeface="Courier New" panose="02070309020205020404" pitchFamily="49" charset="0"/>
                <a:cs typeface="Courier New" panose="02070309020205020404" pitchFamily="49" charset="0"/>
              </a:rPr>
              <a:t>csn</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 </a:t>
            </a:r>
            <a:r>
              <a:rPr lang="en-US" sz="1600" dirty="0" err="1">
                <a:latin typeface="Courier New" panose="02070309020205020404" pitchFamily="49" charset="0"/>
                <a:cs typeface="Courier New" panose="02070309020205020404" pitchFamily="49" charset="0"/>
              </a:rPr>
              <a:t>arrayOfInits</a:t>
            </a:r>
            <a:r>
              <a:rPr lang="en-US" sz="1600" dirty="0">
                <a:latin typeface="Courier New" panose="02070309020205020404" pitchFamily="49" charset="0"/>
                <a:cs typeface="Courier New" panose="02070309020205020404" pitchFamily="49" charset="0"/>
              </a:rPr>
              <a:t>[] = { initials0, initials1, initials2 };</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&amp;</a:t>
            </a:r>
            <a:r>
              <a:rPr lang="en-US" sz="1600" kern="0" dirty="0" err="1">
                <a:solidFill>
                  <a:srgbClr val="FF0000"/>
                </a:solidFill>
                <a:latin typeface="Courier New" panose="02070309020205020404" pitchFamily="49" charset="0"/>
                <a:cs typeface="Courier New" panose="02070309020205020404" pitchFamily="49" charset="0"/>
              </a:rPr>
              <a:t>arrayOfInits</a:t>
            </a:r>
            <a:r>
              <a:rPr lang="en-US" sz="1600" kern="0" dirty="0">
                <a:solidFill>
                  <a:srgbClr val="FF0000"/>
                </a:solidFill>
                <a:latin typeface="Courier New" panose="02070309020205020404" pitchFamily="49" charset="0"/>
                <a:cs typeface="Courier New" panose="02070309020205020404" pitchFamily="49" charset="0"/>
              </a:rPr>
              <a:t>[0]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&amp;</a:t>
            </a:r>
            <a:r>
              <a:rPr lang="en-US" sz="1600" kern="0" dirty="0" err="1">
                <a:solidFill>
                  <a:srgbClr val="FF0000"/>
                </a:solidFill>
                <a:latin typeface="Courier New" panose="02070309020205020404" pitchFamily="49" charset="0"/>
                <a:cs typeface="Courier New" panose="02070309020205020404" pitchFamily="49" charset="0"/>
              </a:rPr>
              <a:t>arrayOfInits</a:t>
            </a:r>
            <a:r>
              <a:rPr lang="en-US" sz="1600" kern="0" dirty="0">
                <a:solidFill>
                  <a:srgbClr val="FF0000"/>
                </a:solidFill>
                <a:latin typeface="Courier New" panose="02070309020205020404" pitchFamily="49" charset="0"/>
                <a:cs typeface="Courier New" panose="02070309020205020404" pitchFamily="49" charset="0"/>
              </a:rPr>
              <a:t>[1]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&amp;</a:t>
            </a:r>
            <a:r>
              <a:rPr lang="en-US" sz="1600" kern="0" dirty="0" err="1">
                <a:solidFill>
                  <a:srgbClr val="FF0000"/>
                </a:solidFill>
                <a:latin typeface="Courier New" panose="02070309020205020404" pitchFamily="49" charset="0"/>
                <a:cs typeface="Courier New" panose="02070309020205020404" pitchFamily="49" charset="0"/>
              </a:rPr>
              <a:t>arrayOfInits</a:t>
            </a:r>
            <a:r>
              <a:rPr lang="en-US" sz="1600" kern="0" dirty="0">
                <a:solidFill>
                  <a:srgbClr val="FF0000"/>
                </a:solidFill>
                <a:latin typeface="Courier New" panose="02070309020205020404" pitchFamily="49" charset="0"/>
                <a:cs typeface="Courier New" panose="02070309020205020404" pitchFamily="49" charset="0"/>
              </a:rPr>
              <a:t>[2]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i</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745623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Pointers are fundamental to C programming</a:t>
            </a:r>
          </a:p>
          <a:p>
            <a:r>
              <a:rPr lang="en-US" dirty="0"/>
              <a:t>Pointers are key to the power and flexibility of C</a:t>
            </a:r>
          </a:p>
          <a:p>
            <a:r>
              <a:rPr lang="en-US" dirty="0"/>
              <a:t>Pointers are most commonly used with:</a:t>
            </a:r>
          </a:p>
          <a:p>
            <a:pPr lvl="1"/>
            <a:r>
              <a:rPr lang="en-US" dirty="0"/>
              <a:t>Arrays</a:t>
            </a:r>
          </a:p>
          <a:p>
            <a:pPr lvl="1"/>
            <a:r>
              <a:rPr lang="en-US" dirty="0"/>
              <a:t>Structures</a:t>
            </a:r>
          </a:p>
          <a:p>
            <a:pPr lvl="1"/>
            <a:r>
              <a:rPr lang="en-US" dirty="0"/>
              <a:t>Functions</a:t>
            </a:r>
          </a:p>
        </p:txBody>
      </p:sp>
    </p:spTree>
    <p:extLst>
      <p:ext uri="{BB962C8B-B14F-4D97-AF65-F5344CB8AC3E}">
        <p14:creationId xmlns:p14="http://schemas.microsoft.com/office/powerpoint/2010/main" val="17840909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7C C0 90 00</a:t>
              </a:r>
            </a:p>
            <a:p>
              <a:r>
                <a:rPr lang="en-US" sz="1600" b="1" dirty="0">
                  <a:latin typeface="Courier New" panose="02070309020205020404" pitchFamily="49" charset="0"/>
                  <a:cs typeface="Courier New" panose="02070309020205020404" pitchFamily="49" charset="0"/>
                </a:rPr>
                <a:t>0x0090C054 70 C0 90 00 0x0090C058 64 C0 90 00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63 73 6e 00</a:t>
              </a: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6d 61 74 00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00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|À..</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err="1">
                <a:latin typeface="Courier New" panose="02070309020205020404" pitchFamily="49" charset="0"/>
                <a:cs typeface="Courier New" panose="02070309020205020404" pitchFamily="49" charset="0"/>
              </a:rPr>
              <a:t>pÀ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err="1">
                <a:latin typeface="Courier New" panose="02070309020205020404" pitchFamily="49" charset="0"/>
                <a:cs typeface="Courier New" panose="02070309020205020404" pitchFamily="49" charset="0"/>
              </a:rPr>
              <a:t>dÀ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err="1">
                <a:latin typeface="Courier New" panose="02070309020205020404" pitchFamily="49" charset="0"/>
                <a:cs typeface="Courier New" panose="02070309020205020404" pitchFamily="49" charset="0"/>
              </a:rPr>
              <a:t>csn</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3;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i</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
        <p:nvSpPr>
          <p:cNvPr id="14" name="TextBox 13"/>
          <p:cNvSpPr txBox="1"/>
          <p:nvPr/>
        </p:nvSpPr>
        <p:spPr>
          <a:xfrm>
            <a:off x="457200" y="2283064"/>
            <a:ext cx="2971800" cy="3770263"/>
          </a:xfrm>
          <a:prstGeom prst="rect">
            <a:avLst/>
          </a:prstGeom>
          <a:noFill/>
        </p:spPr>
        <p:txBody>
          <a:bodyPr wrap="square" rtlCol="0" anchor="ctr">
            <a:spAutoFit/>
          </a:bodyPr>
          <a:lstStyle/>
          <a:p>
            <a:pPr algn="ctr"/>
            <a:r>
              <a:rPr lang="en-US" sz="23900" dirty="0">
                <a:solidFill>
                  <a:schemeClr val="bg2">
                    <a:lumMod val="40000"/>
                    <a:lumOff val="60000"/>
                    <a:alpha val="60000"/>
                  </a:schemeClr>
                </a:solidFill>
                <a:effectLst/>
              </a:rPr>
              <a:t>?</a:t>
            </a:r>
          </a:p>
        </p:txBody>
      </p:sp>
    </p:spTree>
    <p:extLst>
      <p:ext uri="{BB962C8B-B14F-4D97-AF65-F5344CB8AC3E}">
        <p14:creationId xmlns:p14="http://schemas.microsoft.com/office/powerpoint/2010/main" val="38190707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7C C0 90 00</a:t>
              </a:r>
            </a:p>
            <a:p>
              <a:r>
                <a:rPr lang="en-US" sz="1600" b="1" dirty="0">
                  <a:latin typeface="Courier New" panose="02070309020205020404" pitchFamily="49" charset="0"/>
                  <a:cs typeface="Courier New" panose="02070309020205020404" pitchFamily="49" charset="0"/>
                </a:rPr>
                <a:t>0x0090C054 70 C0 90 00 0x0090C058 64 C0 90 00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63 73 6e 00</a:t>
              </a: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6d 61 74 00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00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|À..</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err="1">
                <a:latin typeface="Courier New" panose="02070309020205020404" pitchFamily="49" charset="0"/>
                <a:cs typeface="Courier New" panose="02070309020205020404" pitchFamily="49" charset="0"/>
              </a:rPr>
              <a:t>pÀ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err="1">
                <a:latin typeface="Courier New" panose="02070309020205020404" pitchFamily="49" charset="0"/>
                <a:cs typeface="Courier New" panose="02070309020205020404" pitchFamily="49" charset="0"/>
              </a:rPr>
              <a:t>dÀ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err="1">
                <a:latin typeface="Courier New" panose="02070309020205020404" pitchFamily="49" charset="0"/>
                <a:cs typeface="Courier New" panose="02070309020205020404" pitchFamily="49" charset="0"/>
              </a:rPr>
              <a:t>csn</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arrayOfInits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i</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104137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7C C0 90 00</a:t>
              </a:r>
            </a:p>
            <a:p>
              <a:r>
                <a:rPr lang="en-US" sz="1600" b="1" dirty="0">
                  <a:latin typeface="Courier New" panose="02070309020205020404" pitchFamily="49" charset="0"/>
                  <a:cs typeface="Courier New" panose="02070309020205020404" pitchFamily="49" charset="0"/>
                </a:rPr>
                <a:t>0x0090C054 70 C0 90 00 0x0090C058 64 C0 90 00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63 73 6e 00</a:t>
              </a: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6d 61 74 00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0x0090C088 01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|À..</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err="1">
                <a:latin typeface="Courier New" panose="02070309020205020404" pitchFamily="49" charset="0"/>
                <a:cs typeface="Courier New" panose="02070309020205020404" pitchFamily="49" charset="0"/>
              </a:rPr>
              <a:t>pÀ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err="1">
                <a:latin typeface="Courier New" panose="02070309020205020404" pitchFamily="49" charset="0"/>
                <a:cs typeface="Courier New" panose="02070309020205020404" pitchFamily="49" charset="0"/>
              </a:rPr>
              <a:t>dÀ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err="1">
                <a:latin typeface="Courier New" panose="02070309020205020404" pitchFamily="49" charset="0"/>
                <a:cs typeface="Courier New" panose="02070309020205020404" pitchFamily="49" charset="0"/>
              </a:rPr>
              <a:t>csn</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3;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&amp;</a:t>
            </a:r>
            <a:r>
              <a:rPr lang="en-US" sz="1600" kern="0" dirty="0" err="1">
                <a:solidFill>
                  <a:srgbClr val="FF0000"/>
                </a:solidFill>
                <a:latin typeface="Courier New" panose="02070309020205020404" pitchFamily="49" charset="0"/>
                <a:cs typeface="Courier New" panose="02070309020205020404" pitchFamily="49" charset="0"/>
              </a:rPr>
              <a:t>i</a:t>
            </a:r>
            <a:endParaRPr lang="en-US" sz="1600" kern="0" dirty="0">
              <a:solidFill>
                <a:srgbClr val="FF0000"/>
              </a:solidFill>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705131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7C C0 90 00</a:t>
              </a:r>
            </a:p>
            <a:p>
              <a:r>
                <a:rPr lang="en-US" sz="1600" b="1" dirty="0">
                  <a:latin typeface="Courier New" panose="02070309020205020404" pitchFamily="49" charset="0"/>
                  <a:cs typeface="Courier New" panose="02070309020205020404" pitchFamily="49" charset="0"/>
                </a:rPr>
                <a:t>0x0090C054 70 C0 90 00 0x0090C058 64 C0 90 00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63 73 6e 00</a:t>
              </a: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6d 61 74 00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01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|À..</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err="1">
                <a:latin typeface="Courier New" panose="02070309020205020404" pitchFamily="49" charset="0"/>
                <a:cs typeface="Courier New" panose="02070309020205020404" pitchFamily="49" charset="0"/>
              </a:rPr>
              <a:t>pÀ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err="1">
                <a:latin typeface="Courier New" panose="02070309020205020404" pitchFamily="49" charset="0"/>
                <a:cs typeface="Courier New" panose="02070309020205020404" pitchFamily="49" charset="0"/>
              </a:rPr>
              <a:t>dÀ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err="1">
                <a:latin typeface="Courier New" panose="02070309020205020404" pitchFamily="49" charset="0"/>
                <a:cs typeface="Courier New" panose="02070309020205020404" pitchFamily="49" charset="0"/>
              </a:rPr>
              <a:t>csn</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arrayOfInits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i</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9814208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7C C0 90 00</a:t>
              </a:r>
            </a:p>
            <a:p>
              <a:r>
                <a:rPr lang="en-US" sz="1600" b="1" dirty="0">
                  <a:latin typeface="Courier New" panose="02070309020205020404" pitchFamily="49" charset="0"/>
                  <a:cs typeface="Courier New" panose="02070309020205020404" pitchFamily="49" charset="0"/>
                </a:rPr>
                <a:t>0x0090C054 70 C0 90 00 0x0090C058 64 C0 90 00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63 73 6e 00</a:t>
              </a: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6d 61 74 00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0x0090C088 02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|À..</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err="1">
                <a:latin typeface="Courier New" panose="02070309020205020404" pitchFamily="49" charset="0"/>
                <a:cs typeface="Courier New" panose="02070309020205020404" pitchFamily="49" charset="0"/>
              </a:rPr>
              <a:t>pÀ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err="1">
                <a:latin typeface="Courier New" panose="02070309020205020404" pitchFamily="49" charset="0"/>
                <a:cs typeface="Courier New" panose="02070309020205020404" pitchFamily="49" charset="0"/>
              </a:rPr>
              <a:t>dÀ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err="1">
                <a:latin typeface="Courier New" panose="02070309020205020404" pitchFamily="49" charset="0"/>
                <a:cs typeface="Courier New" panose="02070309020205020404" pitchFamily="49" charset="0"/>
              </a:rPr>
              <a:t>csn</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3;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&amp;</a:t>
            </a:r>
            <a:r>
              <a:rPr lang="en-US" sz="1600" kern="0" dirty="0" err="1">
                <a:solidFill>
                  <a:srgbClr val="FF0000"/>
                </a:solidFill>
                <a:latin typeface="Courier New" panose="02070309020205020404" pitchFamily="49" charset="0"/>
                <a:cs typeface="Courier New" panose="02070309020205020404" pitchFamily="49" charset="0"/>
              </a:rPr>
              <a:t>i</a:t>
            </a:r>
            <a:endParaRPr lang="en-US" sz="1600" kern="0" dirty="0">
              <a:solidFill>
                <a:srgbClr val="FF0000"/>
              </a:solidFill>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4017258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7C C0 90 00</a:t>
              </a:r>
            </a:p>
            <a:p>
              <a:r>
                <a:rPr lang="en-US" sz="1600" b="1" dirty="0">
                  <a:latin typeface="Courier New" panose="02070309020205020404" pitchFamily="49" charset="0"/>
                  <a:cs typeface="Courier New" panose="02070309020205020404" pitchFamily="49" charset="0"/>
                </a:rPr>
                <a:t>0x0090C054 70 C0 90 00 0x0090C058 64 C0 90 00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63 73 6e 00</a:t>
              </a: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6d 61 74 00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02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|À..</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err="1">
                <a:latin typeface="Courier New" panose="02070309020205020404" pitchFamily="49" charset="0"/>
                <a:cs typeface="Courier New" panose="02070309020205020404" pitchFamily="49" charset="0"/>
              </a:rPr>
              <a:t>pÀ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err="1">
                <a:latin typeface="Courier New" panose="02070309020205020404" pitchFamily="49" charset="0"/>
                <a:cs typeface="Courier New" panose="02070309020205020404" pitchFamily="49" charset="0"/>
              </a:rPr>
              <a:t>dÀ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err="1">
                <a:latin typeface="Courier New" panose="02070309020205020404" pitchFamily="49" charset="0"/>
                <a:cs typeface="Courier New" panose="02070309020205020404" pitchFamily="49" charset="0"/>
              </a:rPr>
              <a:t>csn</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arrayOfInits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i</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322061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sp>
        <p:nvSpPr>
          <p:cNvPr id="3" name="Content Placeholder 2"/>
          <p:cNvSpPr>
            <a:spLocks noGrp="1"/>
          </p:cNvSpPr>
          <p:nvPr>
            <p:ph idx="1"/>
          </p:nvPr>
        </p:nvSpPr>
        <p:spPr>
          <a:xfrm>
            <a:off x="554038" y="1293812"/>
            <a:ext cx="8294687" cy="4725988"/>
          </a:xfrm>
        </p:spPr>
        <p:txBody>
          <a:bodyPr/>
          <a:lstStyle/>
          <a:p>
            <a:r>
              <a:rPr lang="en-US" dirty="0"/>
              <a:t>Memory storage of arrays is still contiguous, regardless of data type (e.g., </a:t>
            </a:r>
            <a:r>
              <a:rPr lang="en-US" dirty="0">
                <a:latin typeface="Courier New" panose="02070309020205020404" pitchFamily="49" charset="0"/>
                <a:cs typeface="Courier New" panose="02070309020205020404" pitchFamily="49" charset="0"/>
              </a:rPr>
              <a:t>char</a:t>
            </a:r>
            <a:r>
              <a:rPr lang="en-US" dirty="0"/>
              <a:t>, </a:t>
            </a:r>
            <a:r>
              <a:rPr lang="en-US" dirty="0">
                <a:latin typeface="Courier New" panose="02070309020205020404" pitchFamily="49" charset="0"/>
                <a:cs typeface="Courier New" panose="02070309020205020404" pitchFamily="49" charset="0"/>
              </a:rPr>
              <a:t>char *</a:t>
            </a:r>
            <a:r>
              <a:rPr lang="en-US" dirty="0"/>
              <a:t>)</a:t>
            </a:r>
          </a:p>
          <a:p>
            <a:r>
              <a:rPr lang="en-US" dirty="0"/>
              <a:t>The following code represents…</a:t>
            </a:r>
          </a:p>
          <a:p>
            <a:pPr lvl="1"/>
            <a:r>
              <a:rPr lang="en-US" dirty="0"/>
              <a:t>…strings containing initials and…</a:t>
            </a:r>
          </a:p>
          <a:p>
            <a:pPr lvl="1"/>
            <a:r>
              <a:rPr lang="en-US" dirty="0"/>
              <a:t>…an array of those strings</a:t>
            </a:r>
          </a:p>
          <a:p>
            <a:endParaRPr lang="en-US" dirty="0"/>
          </a:p>
        </p:txBody>
      </p:sp>
      <p:sp>
        <p:nvSpPr>
          <p:cNvPr id="4" name="Content Placeholder 2"/>
          <p:cNvSpPr txBox="1">
            <a:spLocks/>
          </p:cNvSpPr>
          <p:nvPr/>
        </p:nvSpPr>
        <p:spPr bwMode="auto">
          <a:xfrm>
            <a:off x="277615" y="3352800"/>
            <a:ext cx="8588771" cy="2971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char initials0[] = { ‘j’, ‘e’, ‘h’, 0x0 };</a:t>
            </a:r>
          </a:p>
          <a:p>
            <a:pPr marL="0" indent="0">
              <a:buNone/>
            </a:pPr>
            <a:r>
              <a:rPr lang="en-US" sz="1600" dirty="0">
                <a:latin typeface="Courier New" panose="02070309020205020404" pitchFamily="49" charset="0"/>
                <a:cs typeface="Courier New" panose="02070309020205020404" pitchFamily="49" charset="0"/>
              </a:rPr>
              <a:t>char initials1[] = { ‘m’, ‘a’, ‘t’, 0x0 };</a:t>
            </a:r>
          </a:p>
          <a:p>
            <a:pPr marL="0" indent="0">
              <a:buNone/>
            </a:pPr>
            <a:r>
              <a:rPr lang="en-US" sz="1600" dirty="0">
                <a:latin typeface="Courier New" panose="02070309020205020404" pitchFamily="49" charset="0"/>
                <a:cs typeface="Courier New" panose="02070309020205020404" pitchFamily="49" charset="0"/>
              </a:rPr>
              <a:t>char initials2[] = { ‘c’, ‘s’, ‘n’, 0x0 };</a:t>
            </a:r>
          </a:p>
          <a:p>
            <a:pPr marL="0" indent="0">
              <a:buNone/>
            </a:pPr>
            <a:r>
              <a:rPr lang="en-US" sz="1600" dirty="0">
                <a:latin typeface="Courier New" panose="02070309020205020404" pitchFamily="49" charset="0"/>
                <a:cs typeface="Courier New" panose="02070309020205020404" pitchFamily="49" charset="0"/>
              </a:rPr>
              <a:t>char * </a:t>
            </a:r>
            <a:r>
              <a:rPr lang="en-US" sz="1600" dirty="0" err="1">
                <a:latin typeface="Courier New" panose="02070309020205020404" pitchFamily="49" charset="0"/>
                <a:cs typeface="Courier New" panose="02070309020205020404" pitchFamily="49" charset="0"/>
              </a:rPr>
              <a:t>arrayOfInits</a:t>
            </a:r>
            <a:r>
              <a:rPr lang="en-US" sz="1600" dirty="0">
                <a:latin typeface="Courier New" panose="02070309020205020404" pitchFamily="49" charset="0"/>
                <a:cs typeface="Courier New" panose="02070309020205020404" pitchFamily="49" charset="0"/>
              </a:rPr>
              <a:t>[] = { initials0, initials1, initials2 };</a:t>
            </a: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3;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arrayOfInits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67113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sp>
        <p:nvSpPr>
          <p:cNvPr id="3" name="Content Placeholder 2"/>
          <p:cNvSpPr>
            <a:spLocks noGrp="1"/>
          </p:cNvSpPr>
          <p:nvPr>
            <p:ph idx="1"/>
          </p:nvPr>
        </p:nvSpPr>
        <p:spPr/>
        <p:txBody>
          <a:bodyPr/>
          <a:lstStyle/>
          <a:p>
            <a:pPr marL="0" indent="0">
              <a:buNone/>
            </a:pPr>
            <a:r>
              <a:rPr lang="en-US" dirty="0"/>
              <a:t>Why should I utilize pointer arrays?</a:t>
            </a:r>
          </a:p>
          <a:p>
            <a:r>
              <a:rPr lang="en-US" dirty="0"/>
              <a:t>Levels of indirection facilitate efficiency</a:t>
            </a:r>
          </a:p>
          <a:p>
            <a:r>
              <a:rPr lang="en-US" dirty="0"/>
              <a:t>Pointers allow you to organize data without changing it</a:t>
            </a:r>
          </a:p>
          <a:p>
            <a:r>
              <a:rPr lang="en-US" dirty="0"/>
              <a:t>An array of pointers allows you to associate data of different lengths</a:t>
            </a:r>
          </a:p>
        </p:txBody>
      </p:sp>
    </p:spTree>
    <p:extLst>
      <p:ext uri="{BB962C8B-B14F-4D97-AF65-F5344CB8AC3E}">
        <p14:creationId xmlns:p14="http://schemas.microsoft.com/office/powerpoint/2010/main" val="38677611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p:txBody>
          <a:bodyPr/>
          <a:lstStyle/>
          <a:p>
            <a:r>
              <a:rPr lang="en-US" dirty="0"/>
              <a:t>Arrays can have more than one dimension</a:t>
            </a:r>
          </a:p>
          <a:p>
            <a:r>
              <a:rPr lang="en-US" dirty="0"/>
              <a:t>Less common than arrays of pointers but…</a:t>
            </a:r>
          </a:p>
          <a:p>
            <a:r>
              <a:rPr lang="en-US" dirty="0"/>
              <a:t>Similar to arrays of pointers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429000"/>
            <a:ext cx="3352800" cy="33528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3605212"/>
            <a:ext cx="2857500" cy="3000375"/>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3675" y="3914774"/>
            <a:ext cx="2381250" cy="2381250"/>
          </a:xfrm>
          <a:prstGeom prst="rect">
            <a:avLst/>
          </a:prstGeom>
        </p:spPr>
      </p:pic>
      <p:sp>
        <p:nvSpPr>
          <p:cNvPr id="7" name="TextBox 6"/>
          <p:cNvSpPr txBox="1"/>
          <p:nvPr/>
        </p:nvSpPr>
        <p:spPr>
          <a:xfrm>
            <a:off x="1295400" y="2792383"/>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2D</a:t>
            </a:r>
          </a:p>
        </p:txBody>
      </p:sp>
      <p:sp>
        <p:nvSpPr>
          <p:cNvPr id="8" name="TextBox 7"/>
          <p:cNvSpPr txBox="1"/>
          <p:nvPr/>
        </p:nvSpPr>
        <p:spPr>
          <a:xfrm>
            <a:off x="4476750" y="2792383"/>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3D</a:t>
            </a:r>
          </a:p>
        </p:txBody>
      </p:sp>
      <p:sp>
        <p:nvSpPr>
          <p:cNvPr id="11" name="TextBox 10"/>
          <p:cNvSpPr txBox="1"/>
          <p:nvPr/>
        </p:nvSpPr>
        <p:spPr>
          <a:xfrm>
            <a:off x="7277100" y="2792383"/>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4D</a:t>
            </a:r>
          </a:p>
        </p:txBody>
      </p:sp>
    </p:spTree>
    <p:extLst>
      <p:ext uri="{BB962C8B-B14F-4D97-AF65-F5344CB8AC3E}">
        <p14:creationId xmlns:p14="http://schemas.microsoft.com/office/powerpoint/2010/main" val="1254935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p:txBody>
          <a:bodyPr/>
          <a:lstStyle/>
          <a:p>
            <a:r>
              <a:rPr lang="en-US" dirty="0"/>
              <a:t>Declare a multi-dimensional array</a:t>
            </a:r>
          </a:p>
          <a:p>
            <a:endParaRPr lang="en-US" dirty="0"/>
          </a:p>
          <a:p>
            <a:endParaRPr lang="en-US" dirty="0"/>
          </a:p>
          <a:p>
            <a:r>
              <a:rPr lang="en-US" dirty="0"/>
              <a:t>Examples</a:t>
            </a:r>
          </a:p>
          <a:p>
            <a:pPr lvl="1"/>
            <a:r>
              <a:rPr lang="en-US" dirty="0"/>
              <a:t>Two-dimensional double array with 4 rows, 6 columns</a:t>
            </a:r>
          </a:p>
          <a:p>
            <a:pPr lvl="1"/>
            <a:endParaRPr lang="en-US" dirty="0"/>
          </a:p>
          <a:p>
            <a:pPr lvl="1"/>
            <a:r>
              <a:rPr lang="en-US" dirty="0"/>
              <a:t>Three-dimensional integer array with 3 planes of 4 rows and 4 columns, each</a:t>
            </a:r>
          </a:p>
          <a:p>
            <a:pPr lvl="1"/>
            <a:endParaRPr lang="en-US" dirty="0"/>
          </a:p>
          <a:p>
            <a:pPr lvl="1"/>
            <a:r>
              <a:rPr lang="en-US" dirty="0"/>
              <a:t>Four-dimensional integer array of 20 Tri-D Chess Boards</a:t>
            </a:r>
          </a:p>
          <a:p>
            <a:pPr lvl="1"/>
            <a:endParaRPr lang="en-US" dirty="0"/>
          </a:p>
        </p:txBody>
      </p:sp>
      <p:sp>
        <p:nvSpPr>
          <p:cNvPr id="4" name="Content Placeholder 2"/>
          <p:cNvSpPr txBox="1">
            <a:spLocks/>
          </p:cNvSpPr>
          <p:nvPr/>
        </p:nvSpPr>
        <p:spPr bwMode="auto">
          <a:xfrm>
            <a:off x="277615" y="1752600"/>
            <a:ext cx="8588771" cy="60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&lt;data type&gt; &lt;variable name&gt;[&lt;row&gt;][&lt;column&gt;];          // 2D array</a:t>
            </a:r>
          </a:p>
          <a:p>
            <a:pPr marL="0" indent="0">
              <a:buNone/>
            </a:pPr>
            <a:r>
              <a:rPr lang="en-US" sz="1600" dirty="0">
                <a:latin typeface="Courier New" panose="02070309020205020404" pitchFamily="49" charset="0"/>
                <a:cs typeface="Courier New" panose="02070309020205020404" pitchFamily="49" charset="0"/>
              </a:rPr>
              <a:t>&lt;data type&gt; &lt;variable name&gt;[&lt;plane&gt;][&lt;row&gt;][&lt;column&gt;]; // 3D array</a:t>
            </a:r>
          </a:p>
          <a:p>
            <a:pPr marL="0" indent="0">
              <a:buNone/>
            </a:pPr>
            <a:endParaRPr lang="en-US" sz="160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277615" y="3429000"/>
            <a:ext cx="8588771" cy="381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double dbaseTable1[4][6];</a:t>
            </a:r>
          </a:p>
        </p:txBody>
      </p:sp>
      <p:sp>
        <p:nvSpPr>
          <p:cNvPr id="6" name="Content Placeholder 2"/>
          <p:cNvSpPr txBox="1">
            <a:spLocks/>
          </p:cNvSpPr>
          <p:nvPr/>
        </p:nvSpPr>
        <p:spPr bwMode="auto">
          <a:xfrm>
            <a:off x="277615" y="4572000"/>
            <a:ext cx="8588771" cy="381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threeDimChessBoard</a:t>
            </a:r>
            <a:r>
              <a:rPr lang="en-US" sz="1600" dirty="0">
                <a:latin typeface="Courier New" panose="02070309020205020404" pitchFamily="49" charset="0"/>
                <a:cs typeface="Courier New" panose="02070309020205020404" pitchFamily="49" charset="0"/>
              </a:rPr>
              <a:t>[3][4][4];</a:t>
            </a:r>
          </a:p>
        </p:txBody>
      </p:sp>
      <p:sp>
        <p:nvSpPr>
          <p:cNvPr id="7" name="Content Placeholder 2"/>
          <p:cNvSpPr txBox="1">
            <a:spLocks/>
          </p:cNvSpPr>
          <p:nvPr/>
        </p:nvSpPr>
        <p:spPr bwMode="auto">
          <a:xfrm>
            <a:off x="277615" y="5715000"/>
            <a:ext cx="8588771" cy="381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TriDTournament</a:t>
            </a:r>
            <a:r>
              <a:rPr lang="en-US" sz="1600" dirty="0">
                <a:latin typeface="Courier New" panose="02070309020205020404" pitchFamily="49" charset="0"/>
                <a:cs typeface="Courier New" panose="02070309020205020404" pitchFamily="49" charset="0"/>
              </a:rPr>
              <a:t>[20][3][4][4];</a:t>
            </a:r>
          </a:p>
        </p:txBody>
      </p:sp>
    </p:spTree>
    <p:extLst>
      <p:ext uri="{BB962C8B-B14F-4D97-AF65-F5344CB8AC3E}">
        <p14:creationId xmlns:p14="http://schemas.microsoft.com/office/powerpoint/2010/main" val="296316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effectLst>
                  <a:outerShdw blurRad="50800" dist="38100" dir="2700000" algn="tl" rotWithShape="0">
                    <a:prstClr val="black">
                      <a:alpha val="40000"/>
                    </a:prstClr>
                  </a:outerShdw>
                </a:effectLst>
              </a:rPr>
              <a:t>Memory</a:t>
            </a:r>
            <a:r>
              <a:rPr lang="en-US" dirty="0"/>
              <a:t> – Common shorthand for physical memory which refers to data storage that comes in the form of chips</a:t>
            </a:r>
          </a:p>
          <a:p>
            <a:r>
              <a:rPr lang="en-US" dirty="0">
                <a:effectLst>
                  <a:outerShdw blurRad="50800" dist="38100" dir="2700000" algn="tl" rotWithShape="0">
                    <a:prstClr val="black">
                      <a:alpha val="40000"/>
                    </a:prstClr>
                  </a:outerShdw>
                </a:effectLst>
              </a:rPr>
              <a:t>Memory Address</a:t>
            </a:r>
            <a:r>
              <a:rPr lang="en-US" dirty="0"/>
              <a:t> – a number, typically hex, that is assigned to each byte in memory and is used to track where data and instructions are stored</a:t>
            </a:r>
          </a:p>
          <a:p>
            <a:r>
              <a:rPr lang="en-US" dirty="0">
                <a:effectLst>
                  <a:outerShdw blurRad="50800" dist="38100" dir="2700000" algn="tl" rotWithShape="0">
                    <a:prstClr val="black">
                      <a:alpha val="40000"/>
                    </a:prstClr>
                  </a:outerShdw>
                </a:effectLst>
              </a:rPr>
              <a:t>Variable</a:t>
            </a:r>
            <a:r>
              <a:rPr lang="en-US" dirty="0"/>
              <a:t> – a place in the computer’s memory for storing a value</a:t>
            </a:r>
          </a:p>
          <a:p>
            <a:r>
              <a:rPr lang="en-US" dirty="0">
                <a:effectLst>
                  <a:outerShdw blurRad="50800" dist="38100" dir="2700000" algn="tl" rotWithShape="0">
                    <a:prstClr val="black">
                      <a:alpha val="40000"/>
                    </a:prstClr>
                  </a:outerShdw>
                </a:effectLst>
              </a:rPr>
              <a:t>Pointer</a:t>
            </a:r>
            <a:r>
              <a:rPr lang="en-US" dirty="0"/>
              <a:t> – a variable that contains the address of a variable</a:t>
            </a:r>
          </a:p>
          <a:p>
            <a:r>
              <a:rPr lang="en-US" dirty="0">
                <a:effectLst>
                  <a:outerShdw blurRad="50800" dist="38100" dir="2700000" algn="tl" rotWithShape="0">
                    <a:prstClr val="black">
                      <a:alpha val="40000"/>
                    </a:prstClr>
                  </a:outerShdw>
                </a:effectLst>
              </a:rPr>
              <a:t>Endianness</a:t>
            </a:r>
            <a:r>
              <a:rPr lang="en-US" dirty="0"/>
              <a:t> – refers to the order of the bytes, for multiple-byte data elements, in computer memory</a:t>
            </a:r>
            <a:r>
              <a:rPr lang="en-US" baseline="30000" dirty="0"/>
              <a:t>1</a:t>
            </a:r>
          </a:p>
          <a:p>
            <a:endParaRPr lang="en-US" dirty="0"/>
          </a:p>
        </p:txBody>
      </p:sp>
      <p:sp>
        <p:nvSpPr>
          <p:cNvPr id="4" name="TextBox 3"/>
          <p:cNvSpPr txBox="1"/>
          <p:nvPr/>
        </p:nvSpPr>
        <p:spPr>
          <a:xfrm>
            <a:off x="-533400" y="6139934"/>
            <a:ext cx="10210800" cy="246221"/>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Also describes the order of byte transmission over a digital link</a:t>
            </a:r>
          </a:p>
        </p:txBody>
      </p:sp>
    </p:spTree>
    <p:extLst>
      <p:ext uri="{BB962C8B-B14F-4D97-AF65-F5344CB8AC3E}">
        <p14:creationId xmlns:p14="http://schemas.microsoft.com/office/powerpoint/2010/main" val="31308736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p:txBody>
          <a:bodyPr/>
          <a:lstStyle/>
          <a:p>
            <a:r>
              <a:rPr lang="en-US" dirty="0"/>
              <a:t>Initialize a multi-dimensional array (Examples)</a:t>
            </a:r>
          </a:p>
          <a:p>
            <a:pPr lvl="1"/>
            <a:r>
              <a:rPr lang="en-US" dirty="0"/>
              <a:t>Two-dimensional double array with 4 rows, 6 columns</a:t>
            </a:r>
          </a:p>
          <a:p>
            <a:pPr lvl="1"/>
            <a:endParaRPr lang="en-US" dirty="0"/>
          </a:p>
          <a:p>
            <a:pPr lvl="1"/>
            <a:endParaRPr lang="en-US" dirty="0"/>
          </a:p>
          <a:p>
            <a:pPr lvl="1"/>
            <a:endParaRPr lang="en-US" dirty="0"/>
          </a:p>
          <a:p>
            <a:pPr lvl="1"/>
            <a:endParaRPr lang="en-US" dirty="0"/>
          </a:p>
          <a:p>
            <a:pPr lvl="1"/>
            <a:endParaRPr lang="en-US" dirty="0"/>
          </a:p>
          <a:p>
            <a:pPr lvl="1"/>
            <a:r>
              <a:rPr lang="en-US" dirty="0"/>
              <a:t>Three-dimensional integer array with 3 planes of 4 rows and 4 columns, each</a:t>
            </a:r>
          </a:p>
          <a:p>
            <a:pPr lvl="1"/>
            <a:endParaRPr lang="en-US" dirty="0"/>
          </a:p>
          <a:p>
            <a:pPr lvl="1"/>
            <a:endParaRPr lang="en-US" dirty="0"/>
          </a:p>
        </p:txBody>
      </p:sp>
      <p:sp>
        <p:nvSpPr>
          <p:cNvPr id="5" name="Content Placeholder 2"/>
          <p:cNvSpPr txBox="1">
            <a:spLocks/>
          </p:cNvSpPr>
          <p:nvPr/>
        </p:nvSpPr>
        <p:spPr bwMode="auto">
          <a:xfrm>
            <a:off x="277615" y="2133600"/>
            <a:ext cx="8588771" cy="2057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double dbaseTable1[4][6]</a:t>
            </a:r>
            <a:r>
              <a:rPr lang="en-US" sz="1600" dirty="0">
                <a:solidFill>
                  <a:schemeClr val="accent2"/>
                </a:solidFill>
                <a:latin typeface="Courier New" panose="02070309020205020404" pitchFamily="49" charset="0"/>
                <a:cs typeface="Courier New" panose="02070309020205020404" pitchFamily="49" charset="0"/>
              </a:rPr>
              <a:t> = {</a:t>
            </a:r>
          </a:p>
          <a:p>
            <a:pPr marL="0" indent="0">
              <a:buNone/>
            </a:pPr>
            <a:r>
              <a:rPr lang="en-US" sz="1600" dirty="0">
                <a:solidFill>
                  <a:schemeClr val="accent2"/>
                </a:solidFill>
                <a:latin typeface="Courier New" panose="02070309020205020404" pitchFamily="49" charset="0"/>
                <a:cs typeface="Courier New" panose="02070309020205020404" pitchFamily="49" charset="0"/>
              </a:rPr>
              <a:t>		{ 1.1, 1.2, 1.3, 1.4, 1.5, 1.6},</a:t>
            </a:r>
          </a:p>
          <a:p>
            <a:pPr marL="0" indent="0">
              <a:buNone/>
            </a:pPr>
            <a:r>
              <a:rPr lang="en-US" sz="1600" dirty="0">
                <a:solidFill>
                  <a:schemeClr val="accent2"/>
                </a:solidFill>
                <a:latin typeface="Courier New" panose="02070309020205020404" pitchFamily="49" charset="0"/>
                <a:cs typeface="Courier New" panose="02070309020205020404" pitchFamily="49" charset="0"/>
              </a:rPr>
              <a:t>		{ 2.1, 2.2, 2.3, 2.4, 2.5, 2.6},</a:t>
            </a:r>
          </a:p>
          <a:p>
            <a:pPr marL="0" indent="0">
              <a:buNone/>
            </a:pPr>
            <a:r>
              <a:rPr lang="en-US" sz="1600" dirty="0">
                <a:solidFill>
                  <a:schemeClr val="accent2"/>
                </a:solidFill>
                <a:latin typeface="Courier New" panose="02070309020205020404" pitchFamily="49" charset="0"/>
                <a:cs typeface="Courier New" panose="02070309020205020404" pitchFamily="49" charset="0"/>
              </a:rPr>
              <a:t>		{ 3.1, 3.2, 3.3, 3.4, 3.5, 3.6},</a:t>
            </a:r>
          </a:p>
          <a:p>
            <a:pPr marL="0" indent="0">
              <a:buNone/>
            </a:pPr>
            <a:r>
              <a:rPr lang="en-US" sz="1600" dirty="0">
                <a:solidFill>
                  <a:schemeClr val="accent2"/>
                </a:solidFill>
                <a:latin typeface="Courier New" panose="02070309020205020404" pitchFamily="49" charset="0"/>
                <a:cs typeface="Courier New" panose="02070309020205020404" pitchFamily="49" charset="0"/>
              </a:rPr>
              <a:t>		{ 4.1, 4.2, 4.3, 4.4, 4.5, 4.6}</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Each of dbaseTable1’s 4 elements are a dimension 6 float array</a:t>
            </a:r>
          </a:p>
        </p:txBody>
      </p:sp>
      <p:sp>
        <p:nvSpPr>
          <p:cNvPr id="6" name="Content Placeholder 2"/>
          <p:cNvSpPr txBox="1">
            <a:spLocks/>
          </p:cNvSpPr>
          <p:nvPr/>
        </p:nvSpPr>
        <p:spPr bwMode="auto">
          <a:xfrm>
            <a:off x="277615" y="4876800"/>
            <a:ext cx="8588771" cy="381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threeDimChessBoard</a:t>
            </a:r>
            <a:r>
              <a:rPr lang="en-US" sz="1600" dirty="0">
                <a:latin typeface="Courier New" panose="02070309020205020404" pitchFamily="49" charset="0"/>
                <a:cs typeface="Courier New" panose="02070309020205020404" pitchFamily="49" charset="0"/>
              </a:rPr>
              <a:t>[3][4][4]</a:t>
            </a:r>
            <a:r>
              <a:rPr lang="en-US" sz="1600" dirty="0">
                <a:solidFill>
                  <a:schemeClr val="accent2"/>
                </a:solidFill>
                <a:latin typeface="Courier New" panose="02070309020205020404" pitchFamily="49" charset="0"/>
                <a:cs typeface="Courier New" panose="02070309020205020404" pitchFamily="49" charset="0"/>
              </a:rPr>
              <a:t> = { 0 }</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Zeroized</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96924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p:txBody>
          <a:bodyPr/>
          <a:lstStyle/>
          <a:p>
            <a:r>
              <a:rPr lang="en-US" dirty="0"/>
              <a:t>Initialize a multi-dimensional array (Examples)</a:t>
            </a:r>
          </a:p>
          <a:p>
            <a:pPr lvl="1"/>
            <a:r>
              <a:rPr lang="en-US" dirty="0"/>
              <a:t>Two-dimensional double array with 3 rows, 4 columns</a:t>
            </a:r>
          </a:p>
          <a:p>
            <a:pPr lvl="1"/>
            <a:endParaRPr lang="en-US" dirty="0"/>
          </a:p>
          <a:p>
            <a:pPr lvl="1"/>
            <a:endParaRPr lang="en-US" dirty="0"/>
          </a:p>
          <a:p>
            <a:pPr lvl="1"/>
            <a:endParaRPr lang="en-US" dirty="0"/>
          </a:p>
          <a:p>
            <a:pPr lvl="1"/>
            <a:endParaRPr lang="en-US" dirty="0"/>
          </a:p>
          <a:p>
            <a:pPr lvl="1"/>
            <a:endParaRPr lang="en-US" dirty="0"/>
          </a:p>
        </p:txBody>
      </p:sp>
      <p:sp>
        <p:nvSpPr>
          <p:cNvPr id="5" name="Content Placeholder 2"/>
          <p:cNvSpPr txBox="1">
            <a:spLocks/>
          </p:cNvSpPr>
          <p:nvPr/>
        </p:nvSpPr>
        <p:spPr bwMode="auto">
          <a:xfrm>
            <a:off x="277615" y="2133600"/>
            <a:ext cx="8588771" cy="2057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double </a:t>
            </a:r>
            <a:r>
              <a:rPr lang="en-US" sz="1600" dirty="0" err="1">
                <a:latin typeface="Courier New" panose="02070309020205020404" pitchFamily="49" charset="0"/>
                <a:cs typeface="Courier New" panose="02070309020205020404" pitchFamily="49" charset="0"/>
              </a:rPr>
              <a:t>numberArray</a:t>
            </a:r>
            <a:r>
              <a:rPr lang="en-US" sz="1600" dirty="0">
                <a:latin typeface="Courier New" panose="02070309020205020404" pitchFamily="49" charset="0"/>
                <a:cs typeface="Courier New" panose="02070309020205020404" pitchFamily="49" charset="0"/>
              </a:rPr>
              <a:t>[3][4] = { \</a:t>
            </a:r>
          </a:p>
          <a:p>
            <a:pPr marL="0" indent="0">
              <a:buNone/>
            </a:pPr>
            <a:r>
              <a:rPr lang="en-US" sz="1600" dirty="0">
                <a:latin typeface="Courier New" panose="02070309020205020404" pitchFamily="49" charset="0"/>
                <a:cs typeface="Courier New" panose="02070309020205020404" pitchFamily="49" charset="0"/>
              </a:rPr>
              <a:t>		0.0, 0.1, 0.2, 0.3, \</a:t>
            </a:r>
          </a:p>
          <a:p>
            <a:pPr marL="0" indent="0">
              <a:buNone/>
            </a:pPr>
            <a:r>
              <a:rPr lang="en-US" sz="1600" dirty="0">
                <a:latin typeface="Courier New" panose="02070309020205020404" pitchFamily="49" charset="0"/>
                <a:cs typeface="Courier New" panose="02070309020205020404" pitchFamily="49" charset="0"/>
              </a:rPr>
              <a:t>		1.0, 1.1, 1.2, 1.3, \</a:t>
            </a:r>
          </a:p>
          <a:p>
            <a:pPr marL="0" indent="0">
              <a:buNone/>
            </a:pPr>
            <a:r>
              <a:rPr lang="en-US" sz="1600" dirty="0">
                <a:latin typeface="Courier New" panose="02070309020205020404" pitchFamily="49" charset="0"/>
                <a:cs typeface="Courier New" panose="02070309020205020404" pitchFamily="49" charset="0"/>
              </a:rPr>
              <a:t>		2.0, 2.1, 2.2, 2.3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Each index in </a:t>
            </a:r>
            <a:r>
              <a:rPr lang="en-US" sz="1600" dirty="0" err="1">
                <a:latin typeface="Courier New" panose="02070309020205020404" pitchFamily="49" charset="0"/>
                <a:cs typeface="Courier New" panose="02070309020205020404" pitchFamily="49" charset="0"/>
              </a:rPr>
              <a:t>numberArray’s</a:t>
            </a:r>
            <a:r>
              <a:rPr lang="en-US" sz="1600" dirty="0">
                <a:latin typeface="Courier New" panose="02070309020205020404" pitchFamily="49" charset="0"/>
                <a:cs typeface="Courier New" panose="02070309020205020404" pitchFamily="49" charset="0"/>
              </a:rPr>
              <a:t> two dimensional matrix is filled, in    </a:t>
            </a:r>
          </a:p>
          <a:p>
            <a:pPr marL="0" indent="0">
              <a:buNone/>
            </a:pPr>
            <a:r>
              <a:rPr lang="en-US" sz="1600" dirty="0">
                <a:latin typeface="Courier New" panose="02070309020205020404" pitchFamily="49" charset="0"/>
                <a:cs typeface="Courier New" panose="02070309020205020404" pitchFamily="49" charset="0"/>
              </a:rPr>
              <a:t>   order, starting with </a:t>
            </a:r>
            <a:r>
              <a:rPr lang="en-US" sz="1600" dirty="0" err="1">
                <a:latin typeface="Courier New" panose="02070309020205020404" pitchFamily="49" charset="0"/>
                <a:cs typeface="Courier New" panose="02070309020205020404" pitchFamily="49" charset="0"/>
              </a:rPr>
              <a:t>numberArray</a:t>
            </a:r>
            <a:r>
              <a:rPr lang="en-US" sz="1600" dirty="0">
                <a:latin typeface="Courier New" panose="02070309020205020404" pitchFamily="49" charset="0"/>
                <a:cs typeface="Courier New" panose="02070309020205020404" pitchFamily="49" charset="0"/>
              </a:rPr>
              <a:t>[0][0] */</a:t>
            </a:r>
          </a:p>
        </p:txBody>
      </p:sp>
      <p:graphicFrame>
        <p:nvGraphicFramePr>
          <p:cNvPr id="4" name="Table 3"/>
          <p:cNvGraphicFramePr>
            <a:graphicFrameLocks noGrp="1"/>
          </p:cNvGraphicFramePr>
          <p:nvPr>
            <p:extLst>
              <p:ext uri="{D42A27DB-BD31-4B8C-83A1-F6EECF244321}">
                <p14:modId xmlns:p14="http://schemas.microsoft.com/office/powerpoint/2010/main" val="245298246"/>
              </p:ext>
            </p:extLst>
          </p:nvPr>
        </p:nvGraphicFramePr>
        <p:xfrm>
          <a:off x="3200400" y="4343400"/>
          <a:ext cx="2743200" cy="22860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457200">
                <a:tc>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r>
                        <a:rPr lang="en-US" dirty="0">
                          <a:solidFill>
                            <a:schemeClr val="bg1"/>
                          </a:solidFill>
                        </a:rPr>
                        <a:t>COLUMNS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57200">
                <a:tc>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bg1"/>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57200">
                <a:tc rowSpan="3">
                  <a:txBody>
                    <a:bodyPr/>
                    <a:lstStyle/>
                    <a:p>
                      <a:pPr algn="ctr"/>
                      <a:r>
                        <a:rPr lang="en-US" dirty="0">
                          <a:solidFill>
                            <a:schemeClr val="bg1"/>
                          </a:solidFill>
                        </a:rPr>
                        <a:t>ROWS</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0.1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0.2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0.3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2"/>
                  </a:ext>
                </a:extLst>
              </a:tr>
              <a:tr h="457200">
                <a:tc vMerge="1">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3"/>
                  </a:ext>
                </a:extLst>
              </a:tr>
              <a:tr h="457200">
                <a:tc vMerge="1">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638626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a:xfrm>
            <a:off x="554038" y="990600"/>
            <a:ext cx="8294687" cy="4725988"/>
          </a:xfrm>
        </p:spPr>
        <p:txBody>
          <a:bodyPr/>
          <a:lstStyle/>
          <a:p>
            <a:r>
              <a:rPr lang="en-US" dirty="0"/>
              <a:t>Initialize a multi-dimensional array (Examples)</a:t>
            </a:r>
          </a:p>
          <a:p>
            <a:pPr lvl="1"/>
            <a:r>
              <a:rPr lang="en-US" dirty="0"/>
              <a:t>Two-dimensional double array with “ROWS” rows and “COLUMNS” columns</a:t>
            </a:r>
          </a:p>
          <a:p>
            <a:pPr lvl="1"/>
            <a:endParaRPr lang="en-US" dirty="0"/>
          </a:p>
          <a:p>
            <a:pPr lvl="1"/>
            <a:endParaRPr lang="en-US" dirty="0"/>
          </a:p>
          <a:p>
            <a:pPr lvl="1"/>
            <a:endParaRPr lang="en-US" dirty="0"/>
          </a:p>
          <a:p>
            <a:pPr lvl="1"/>
            <a:endParaRPr lang="en-US" dirty="0"/>
          </a:p>
          <a:p>
            <a:pPr lvl="1"/>
            <a:endParaRPr lang="en-US" dirty="0"/>
          </a:p>
        </p:txBody>
      </p:sp>
      <p:sp>
        <p:nvSpPr>
          <p:cNvPr id="5" name="Content Placeholder 2"/>
          <p:cNvSpPr txBox="1">
            <a:spLocks/>
          </p:cNvSpPr>
          <p:nvPr/>
        </p:nvSpPr>
        <p:spPr bwMode="auto">
          <a:xfrm>
            <a:off x="277615" y="2133600"/>
            <a:ext cx="8588771" cy="441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#define ROWS 6</a:t>
            </a:r>
          </a:p>
          <a:p>
            <a:pPr marL="0" indent="0">
              <a:buNone/>
            </a:pPr>
            <a:r>
              <a:rPr lang="en-US" sz="1600" dirty="0">
                <a:latin typeface="Courier New" panose="02070309020205020404" pitchFamily="49" charset="0"/>
                <a:cs typeface="Courier New" panose="02070309020205020404" pitchFamily="49" charset="0"/>
              </a:rPr>
              <a:t>#define COLUMNS 7</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numberArray</a:t>
            </a:r>
            <a:r>
              <a:rPr lang="en-US" sz="1600" dirty="0">
                <a:latin typeface="Courier New" panose="02070309020205020404" pitchFamily="49" charset="0"/>
                <a:cs typeface="Courier New" panose="02070309020205020404" pitchFamily="49" charset="0"/>
              </a:rPr>
              <a:t>[ROWS][COLUMNS] = { 0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 Iterate through rows</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j = 0;				// Iterate through columns</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ROWS;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for (j = 0; j &lt; COLUMNS; </a:t>
            </a:r>
            <a:r>
              <a:rPr lang="en-US" sz="1600" dirty="0" err="1">
                <a:latin typeface="Courier New" panose="02070309020205020404" pitchFamily="49" charset="0"/>
                <a:cs typeface="Courier New" panose="02070309020205020404" pitchFamily="49" charset="0"/>
              </a:rPr>
              <a:t>j++</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numberArray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10) + j;</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p:txBody>
      </p:sp>
      <p:graphicFrame>
        <p:nvGraphicFramePr>
          <p:cNvPr id="6" name="Table 5"/>
          <p:cNvGraphicFramePr>
            <a:graphicFrameLocks noGrp="1" noChangeAspect="1"/>
          </p:cNvGraphicFramePr>
          <p:nvPr>
            <p:extLst>
              <p:ext uri="{D42A27DB-BD31-4B8C-83A1-F6EECF244321}">
                <p14:modId xmlns:p14="http://schemas.microsoft.com/office/powerpoint/2010/main" val="3466892797"/>
              </p:ext>
            </p:extLst>
          </p:nvPr>
        </p:nvGraphicFramePr>
        <p:xfrm>
          <a:off x="5071531" y="2184402"/>
          <a:ext cx="3716874" cy="3200400"/>
        </p:xfrm>
        <a:graphic>
          <a:graphicData uri="http://schemas.openxmlformats.org/drawingml/2006/table">
            <a:tbl>
              <a:tblPr firstRow="1" bandRow="1">
                <a:tableStyleId>{2D5ABB26-0587-4C30-8999-92F81FD0307C}</a:tableStyleId>
              </a:tblPr>
              <a:tblGrid>
                <a:gridCol w="412986">
                  <a:extLst>
                    <a:ext uri="{9D8B030D-6E8A-4147-A177-3AD203B41FA5}">
                      <a16:colId xmlns:a16="http://schemas.microsoft.com/office/drawing/2014/main" val="20000"/>
                    </a:ext>
                  </a:extLst>
                </a:gridCol>
                <a:gridCol w="412986">
                  <a:extLst>
                    <a:ext uri="{9D8B030D-6E8A-4147-A177-3AD203B41FA5}">
                      <a16:colId xmlns:a16="http://schemas.microsoft.com/office/drawing/2014/main" val="20001"/>
                    </a:ext>
                  </a:extLst>
                </a:gridCol>
                <a:gridCol w="412986">
                  <a:extLst>
                    <a:ext uri="{9D8B030D-6E8A-4147-A177-3AD203B41FA5}">
                      <a16:colId xmlns:a16="http://schemas.microsoft.com/office/drawing/2014/main" val="20002"/>
                    </a:ext>
                  </a:extLst>
                </a:gridCol>
                <a:gridCol w="412986">
                  <a:extLst>
                    <a:ext uri="{9D8B030D-6E8A-4147-A177-3AD203B41FA5}">
                      <a16:colId xmlns:a16="http://schemas.microsoft.com/office/drawing/2014/main" val="20003"/>
                    </a:ext>
                  </a:extLst>
                </a:gridCol>
                <a:gridCol w="412986">
                  <a:extLst>
                    <a:ext uri="{9D8B030D-6E8A-4147-A177-3AD203B41FA5}">
                      <a16:colId xmlns:a16="http://schemas.microsoft.com/office/drawing/2014/main" val="20004"/>
                    </a:ext>
                  </a:extLst>
                </a:gridCol>
                <a:gridCol w="412986">
                  <a:extLst>
                    <a:ext uri="{9D8B030D-6E8A-4147-A177-3AD203B41FA5}">
                      <a16:colId xmlns:a16="http://schemas.microsoft.com/office/drawing/2014/main" val="20005"/>
                    </a:ext>
                  </a:extLst>
                </a:gridCol>
                <a:gridCol w="412986">
                  <a:extLst>
                    <a:ext uri="{9D8B030D-6E8A-4147-A177-3AD203B41FA5}">
                      <a16:colId xmlns:a16="http://schemas.microsoft.com/office/drawing/2014/main" val="20006"/>
                    </a:ext>
                  </a:extLst>
                </a:gridCol>
                <a:gridCol w="412986">
                  <a:extLst>
                    <a:ext uri="{9D8B030D-6E8A-4147-A177-3AD203B41FA5}">
                      <a16:colId xmlns:a16="http://schemas.microsoft.com/office/drawing/2014/main" val="20007"/>
                    </a:ext>
                  </a:extLst>
                </a:gridCol>
                <a:gridCol w="412986">
                  <a:extLst>
                    <a:ext uri="{9D8B030D-6E8A-4147-A177-3AD203B41FA5}">
                      <a16:colId xmlns:a16="http://schemas.microsoft.com/office/drawing/2014/main" val="20008"/>
                    </a:ext>
                  </a:extLst>
                </a:gridCol>
              </a:tblGrid>
              <a:tr h="400050">
                <a:tc>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r>
                        <a:rPr lang="en-US" dirty="0">
                          <a:solidFill>
                            <a:schemeClr val="bg1"/>
                          </a:solidFill>
                        </a:rPr>
                        <a:t>COLUMNS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00050">
                <a:tc>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bg1"/>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dirty="0">
                          <a:solidFill>
                            <a:schemeClr val="bg1"/>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dirty="0">
                          <a:solidFill>
                            <a:schemeClr val="bg1"/>
                          </a:solidFill>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dirty="0">
                          <a:solidFill>
                            <a:schemeClr val="bg1"/>
                          </a:solidFill>
                        </a:rPr>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dirty="0">
                          <a:solidFill>
                            <a:schemeClr val="bg1"/>
                          </a:solidFill>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dirty="0">
                          <a:solidFill>
                            <a:schemeClr val="bg1"/>
                          </a:solidFill>
                        </a:rPr>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dirty="0">
                          <a:solidFill>
                            <a:schemeClr val="bg1"/>
                          </a:solidFill>
                        </a:rPr>
                        <a:t>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1"/>
                  </a:ext>
                </a:extLst>
              </a:tr>
              <a:tr h="400050">
                <a:tc rowSpan="6">
                  <a:txBody>
                    <a:bodyPr/>
                    <a:lstStyle/>
                    <a:p>
                      <a:pPr algn="ctr"/>
                      <a:r>
                        <a:rPr lang="en-US" dirty="0">
                          <a:solidFill>
                            <a:schemeClr val="bg1"/>
                          </a:solidFill>
                        </a:rPr>
                        <a:t>ROWS</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dirty="0">
                          <a:solidFill>
                            <a:schemeClr val="bg1"/>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2"/>
                  </a:ext>
                </a:extLst>
              </a:tr>
              <a:tr h="400050">
                <a:tc vMerge="1">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3"/>
                  </a:ext>
                </a:extLst>
              </a:tr>
              <a:tr h="400050">
                <a:tc vMerge="1">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4"/>
                  </a:ext>
                </a:extLst>
              </a:tr>
              <a:tr h="400050">
                <a:tc vMerge="1">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32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33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35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36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5"/>
                  </a:ext>
                </a:extLst>
              </a:tr>
              <a:tr h="400050">
                <a:tc vMerge="1">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40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41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42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43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44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45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46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6"/>
                  </a:ext>
                </a:extLst>
              </a:tr>
              <a:tr h="400050">
                <a:tc vMerge="1">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50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51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52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53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54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55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56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1805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a:xfrm>
            <a:off x="5791200" y="1143000"/>
            <a:ext cx="3057525" cy="4725988"/>
          </a:xfrm>
        </p:spPr>
        <p:txBody>
          <a:bodyPr/>
          <a:lstStyle/>
          <a:p>
            <a:pPr marL="0" indent="0" algn="ctr">
              <a:buNone/>
            </a:pPr>
            <a:r>
              <a:rPr lang="en-US" dirty="0">
                <a:effectLst>
                  <a:outerShdw blurRad="38100" dist="38100" dir="2700000" algn="tl">
                    <a:srgbClr val="000000">
                      <a:alpha val="43137"/>
                    </a:srgbClr>
                  </a:outerShdw>
                </a:effectLst>
              </a:rPr>
              <a:t>Multi-Dimensional Arrays</a:t>
            </a:r>
          </a:p>
          <a:p>
            <a:pPr marL="0" indent="0" algn="ctr">
              <a:buNone/>
            </a:pPr>
            <a:r>
              <a:rPr lang="en-US" dirty="0"/>
              <a:t>“You placed your battleship!”</a:t>
            </a:r>
          </a:p>
          <a:p>
            <a:r>
              <a:rPr lang="en-US" sz="2000" dirty="0"/>
              <a:t>Use two two-dimensional arrays to replicate a single player’s game piece from Hasbro’s board game “Battleship”</a:t>
            </a:r>
          </a:p>
          <a:p>
            <a:r>
              <a:rPr lang="en-US" sz="2000" dirty="0"/>
              <a:t>Initialize one of the arrays with your ship placement</a:t>
            </a:r>
          </a:p>
          <a:p>
            <a:r>
              <a:rPr lang="en-US" sz="2000" dirty="0"/>
              <a:t>Print both arrays to </a:t>
            </a:r>
            <a:r>
              <a:rPr lang="en-US" sz="2000" dirty="0" err="1"/>
              <a:t>stdout</a:t>
            </a:r>
            <a:r>
              <a:rPr lang="en-US" sz="2000" dirty="0"/>
              <a:t> in a human-readable format</a:t>
            </a:r>
          </a:p>
          <a:p>
            <a:pPr lvl="1"/>
            <a:endParaRPr lang="en-US" sz="1800" dirty="0"/>
          </a:p>
          <a:p>
            <a:pPr lvl="1"/>
            <a:endParaRPr lang="en-US" sz="18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9989" t="1220" r="18008" b="4222"/>
          <a:stretch/>
        </p:blipFill>
        <p:spPr>
          <a:xfrm>
            <a:off x="0" y="1097280"/>
            <a:ext cx="5669280" cy="5760720"/>
          </a:xfrm>
          <a:prstGeom prst="rect">
            <a:avLst/>
          </a:prstGeom>
        </p:spPr>
      </p:pic>
    </p:spTree>
    <p:extLst>
      <p:ext uri="{BB962C8B-B14F-4D97-AF65-F5344CB8AC3E}">
        <p14:creationId xmlns:p14="http://schemas.microsoft.com/office/powerpoint/2010/main" val="17445746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1293812"/>
            <a:ext cx="8294687" cy="4725988"/>
          </a:xfrm>
        </p:spPr>
        <p:txBody>
          <a:bodyPr/>
          <a:lstStyle/>
          <a:p>
            <a:pPr marL="0" indent="0" algn="ctr">
              <a:buNone/>
            </a:pPr>
            <a:r>
              <a:rPr lang="en-US" dirty="0">
                <a:effectLst>
                  <a:outerShdw blurRad="38100" dist="38100" dir="2700000" algn="tl">
                    <a:srgbClr val="000000">
                      <a:alpha val="43137"/>
                    </a:srgbClr>
                  </a:outerShdw>
                </a:effectLst>
              </a:rPr>
              <a:t>Multi-Dimensional Arrays</a:t>
            </a:r>
          </a:p>
          <a:p>
            <a:pPr marL="0" indent="0" algn="ctr">
              <a:buNone/>
            </a:pPr>
            <a:r>
              <a:rPr lang="en-US" dirty="0"/>
              <a:t>“Tic Tac Toe”</a:t>
            </a:r>
          </a:p>
          <a:p>
            <a:r>
              <a:rPr lang="en-US" sz="2000" dirty="0"/>
              <a:t>Replicate a tic tac toe grid using a two-dimensional char array of global scope</a:t>
            </a:r>
          </a:p>
          <a:p>
            <a:r>
              <a:rPr lang="en-US" sz="2000" dirty="0"/>
              <a:t>Define the following functions (next slide)</a:t>
            </a:r>
          </a:p>
          <a:p>
            <a:r>
              <a:rPr lang="en-US" sz="2000" dirty="0"/>
              <a:t>Loop through those functions taking input until:</a:t>
            </a:r>
          </a:p>
          <a:p>
            <a:pPr lvl="1"/>
            <a:r>
              <a:rPr lang="en-US" sz="1800" dirty="0"/>
              <a:t>Someone wins</a:t>
            </a:r>
          </a:p>
          <a:p>
            <a:pPr lvl="1"/>
            <a:r>
              <a:rPr lang="en-US" sz="1800" dirty="0"/>
              <a:t>There are no more selections</a:t>
            </a:r>
          </a:p>
          <a:p>
            <a:pPr lvl="1"/>
            <a:endParaRPr lang="en-US" sz="1800" dirty="0"/>
          </a:p>
          <a:p>
            <a:pPr lvl="1"/>
            <a:endParaRPr lang="en-US" sz="18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740" t="8395" r="7899" b="11597"/>
          <a:stretch/>
        </p:blipFill>
        <p:spPr>
          <a:xfrm rot="15875497">
            <a:off x="609600" y="4523731"/>
            <a:ext cx="1828800" cy="1828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01212">
            <a:off x="7017768" y="2714657"/>
            <a:ext cx="1828800" cy="1557867"/>
          </a:xfrm>
          <a:prstGeom prst="rect">
            <a:avLst/>
          </a:prstGeom>
        </p:spPr>
      </p:pic>
      <p:pic>
        <p:nvPicPr>
          <p:cNvPr id="6" name="Picture 5"/>
          <p:cNvPicPr>
            <a:picLocks noChangeAspect="1"/>
          </p:cNvPicPr>
          <p:nvPr/>
        </p:nvPicPr>
        <p:blipFill>
          <a:blip r:embed="rId5" cstate="print">
            <a:clrChange>
              <a:clrFrom>
                <a:srgbClr val="EEEEEE"/>
              </a:clrFrom>
              <a:clrTo>
                <a:srgbClr val="EEEEEE">
                  <a:alpha val="0"/>
                </a:srgbClr>
              </a:clrTo>
            </a:clrChange>
            <a:grayscl/>
            <a:extLst>
              <a:ext uri="{28A0092B-C50C-407E-A947-70E740481C1C}">
                <a14:useLocalDpi xmlns:a14="http://schemas.microsoft.com/office/drawing/2010/main" val="0"/>
              </a:ext>
            </a:extLst>
          </a:blip>
          <a:stretch>
            <a:fillRect/>
          </a:stretch>
        </p:blipFill>
        <p:spPr>
          <a:xfrm>
            <a:off x="6021923" y="4349552"/>
            <a:ext cx="2286000" cy="207961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650568">
            <a:off x="3540661" y="4494186"/>
            <a:ext cx="1828800" cy="1828800"/>
          </a:xfrm>
          <a:prstGeom prst="rect">
            <a:avLst/>
          </a:prstGeom>
        </p:spPr>
      </p:pic>
    </p:spTree>
    <p:extLst>
      <p:ext uri="{BB962C8B-B14F-4D97-AF65-F5344CB8AC3E}">
        <p14:creationId xmlns:p14="http://schemas.microsoft.com/office/powerpoint/2010/main" val="20935018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1293812"/>
            <a:ext cx="8294687" cy="4725988"/>
          </a:xfrm>
        </p:spPr>
        <p:txBody>
          <a:bodyPr/>
          <a:lstStyle/>
          <a:p>
            <a:pPr marL="0" indent="0" algn="ctr">
              <a:buNone/>
            </a:pPr>
            <a:r>
              <a:rPr lang="en-US" dirty="0">
                <a:effectLst>
                  <a:outerShdw blurRad="38100" dist="38100" dir="2700000" algn="tl">
                    <a:srgbClr val="000000">
                      <a:alpha val="43137"/>
                    </a:srgbClr>
                  </a:outerShdw>
                </a:effectLst>
              </a:rPr>
              <a:t>Multi-Dimensional Arrays</a:t>
            </a:r>
          </a:p>
          <a:p>
            <a:pPr marL="0" indent="0" algn="ctr">
              <a:buNone/>
            </a:pPr>
            <a:r>
              <a:rPr lang="en-US" dirty="0"/>
              <a:t>“Tic Tac Toe”</a:t>
            </a:r>
          </a:p>
          <a:p>
            <a:r>
              <a:rPr lang="en-US" sz="2000" dirty="0"/>
              <a:t>Define the following functions IAW the stub code</a:t>
            </a:r>
          </a:p>
          <a:p>
            <a:endParaRPr lang="en-US" sz="2000" dirty="0"/>
          </a:p>
          <a:p>
            <a:endParaRPr lang="en-US" sz="2000" dirty="0"/>
          </a:p>
          <a:p>
            <a:endParaRPr lang="en-US" sz="2000" dirty="0"/>
          </a:p>
          <a:p>
            <a:endParaRPr lang="en-US" sz="2000" dirty="0"/>
          </a:p>
          <a:p>
            <a:r>
              <a:rPr lang="en-US" sz="2000" dirty="0"/>
              <a:t>Use main() to loop through the functions in order, as listed, until </a:t>
            </a:r>
            <a:r>
              <a:rPr lang="en-US" sz="2000" dirty="0" err="1">
                <a:latin typeface="Courier New" panose="02070309020205020404" pitchFamily="49" charset="0"/>
                <a:cs typeface="Courier New" panose="02070309020205020404" pitchFamily="49" charset="0"/>
              </a:rPr>
              <a:t>any_plays_left</a:t>
            </a:r>
            <a:r>
              <a:rPr lang="en-US" sz="2000" dirty="0">
                <a:latin typeface="Courier New" panose="02070309020205020404" pitchFamily="49" charset="0"/>
                <a:cs typeface="Courier New" panose="02070309020205020404" pitchFamily="49" charset="0"/>
              </a:rPr>
              <a:t>()</a:t>
            </a:r>
            <a:r>
              <a:rPr lang="en-US" sz="2000" dirty="0"/>
              <a:t> returns </a:t>
            </a:r>
            <a:r>
              <a:rPr lang="en-US" sz="2000" dirty="0">
                <a:latin typeface="Courier New" panose="02070309020205020404" pitchFamily="49" charset="0"/>
                <a:cs typeface="Courier New" panose="02070309020205020404" pitchFamily="49" charset="0"/>
              </a:rPr>
              <a:t>0</a:t>
            </a:r>
            <a:r>
              <a:rPr lang="en-US" sz="2000" dirty="0"/>
              <a:t> or </a:t>
            </a:r>
            <a:r>
              <a:rPr lang="en-US" sz="2000" dirty="0" err="1">
                <a:latin typeface="Courier New" panose="02070309020205020404" pitchFamily="49" charset="0"/>
                <a:cs typeface="Courier New" panose="02070309020205020404" pitchFamily="49" charset="0"/>
              </a:rPr>
              <a:t>did_someone_win</a:t>
            </a:r>
            <a:r>
              <a:rPr lang="en-US" sz="2000" dirty="0">
                <a:latin typeface="Courier New" panose="02070309020205020404" pitchFamily="49" charset="0"/>
                <a:cs typeface="Courier New" panose="02070309020205020404" pitchFamily="49" charset="0"/>
              </a:rPr>
              <a:t>()</a:t>
            </a:r>
            <a:r>
              <a:rPr lang="en-US" sz="2000" dirty="0"/>
              <a:t> returns something other than </a:t>
            </a:r>
            <a:r>
              <a:rPr lang="en-US" sz="2000" dirty="0">
                <a:latin typeface="Courier New" panose="02070309020205020404" pitchFamily="49" charset="0"/>
                <a:cs typeface="Courier New" panose="02070309020205020404" pitchFamily="49" charset="0"/>
              </a:rPr>
              <a:t>0</a:t>
            </a:r>
          </a:p>
          <a:p>
            <a:r>
              <a:rPr lang="en-US" sz="2000" dirty="0">
                <a:cs typeface="Courier New" panose="02070309020205020404" pitchFamily="49" charset="0"/>
              </a:rPr>
              <a:t>Specifications for these four functions are defined in the stub code</a:t>
            </a:r>
          </a:p>
          <a:p>
            <a:r>
              <a:rPr lang="en-US" sz="2000" dirty="0">
                <a:cs typeface="Courier New" panose="02070309020205020404" pitchFamily="49" charset="0"/>
              </a:rPr>
              <a:t>Direct reference (see: </a:t>
            </a:r>
            <a:r>
              <a:rPr lang="en-US" sz="2000" dirty="0" err="1">
                <a:latin typeface="Courier New" panose="02070309020205020404" pitchFamily="49" charset="0"/>
                <a:cs typeface="Courier New" panose="02070309020205020404" pitchFamily="49" charset="0"/>
              </a:rPr>
              <a:t>myArray</a:t>
            </a:r>
            <a:r>
              <a:rPr lang="en-US" sz="2000" dirty="0">
                <a:latin typeface="Courier New" panose="02070309020205020404" pitchFamily="49" charset="0"/>
                <a:cs typeface="Courier New" panose="02070309020205020404" pitchFamily="49" charset="0"/>
              </a:rPr>
              <a:t>[0]</a:t>
            </a:r>
            <a:r>
              <a:rPr lang="en-US" sz="2000" dirty="0">
                <a:cs typeface="Courier New" panose="02070309020205020404" pitchFamily="49" charset="0"/>
              </a:rPr>
              <a:t>) is authorized</a:t>
            </a:r>
            <a:endParaRPr lang="en-US" sz="1800" dirty="0">
              <a:cs typeface="Courier New" panose="02070309020205020404" pitchFamily="49" charset="0"/>
            </a:endParaRPr>
          </a:p>
          <a:p>
            <a:endParaRPr lang="en-US" sz="2000" dirty="0"/>
          </a:p>
        </p:txBody>
      </p:sp>
      <p:sp>
        <p:nvSpPr>
          <p:cNvPr id="8" name="Content Placeholder 2"/>
          <p:cNvSpPr txBox="1">
            <a:spLocks/>
          </p:cNvSpPr>
          <p:nvPr/>
        </p:nvSpPr>
        <p:spPr bwMode="auto">
          <a:xfrm>
            <a:off x="277615" y="2590800"/>
            <a:ext cx="8588771" cy="12954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print_the_grid</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any_plays_left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did_someone_win</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what_is_your_play</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currentPlayer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gridLocation</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47436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p:txBody>
          <a:bodyPr/>
          <a:lstStyle/>
          <a:p>
            <a:r>
              <a:rPr lang="en-US" dirty="0"/>
              <a:t>Multi-Dimensional Arrays (by reference)</a:t>
            </a:r>
          </a:p>
        </p:txBody>
      </p:sp>
      <p:sp>
        <p:nvSpPr>
          <p:cNvPr id="4" name="Content Placeholder 2"/>
          <p:cNvSpPr txBox="1">
            <a:spLocks/>
          </p:cNvSpPr>
          <p:nvPr/>
        </p:nvSpPr>
        <p:spPr bwMode="auto">
          <a:xfrm>
            <a:off x="277615" y="1752600"/>
            <a:ext cx="8588771" cy="990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theDreamIsReal</a:t>
            </a:r>
            <a:r>
              <a:rPr lang="en-US" sz="1600" dirty="0">
                <a:latin typeface="Courier New" panose="02070309020205020404" pitchFamily="49" charset="0"/>
                <a:cs typeface="Courier New" panose="02070309020205020404" pitchFamily="49" charset="0"/>
              </a:rPr>
              <a:t>[][6] = {</a:t>
            </a:r>
          </a:p>
          <a:p>
            <a:pPr marL="0" indent="0">
              <a:buNone/>
            </a:pPr>
            <a:r>
              <a:rPr lang="en-US" sz="1600" dirty="0">
                <a:latin typeface="Courier New" panose="02070309020205020404" pitchFamily="49" charset="0"/>
                <a:cs typeface="Courier New" panose="02070309020205020404" pitchFamily="49" charset="0"/>
              </a:rPr>
              <a:t>    {“Leo”}, {“Chris”}, {“Ellen”}, {“Tom”}, {“Joe”}</a:t>
            </a:r>
          </a:p>
          <a:p>
            <a:pPr marL="0" indent="0">
              <a:buNone/>
            </a:pPr>
            <a:r>
              <a:rPr lang="en-US" sz="1600" dirty="0">
                <a:latin typeface="Courier New" panose="02070309020205020404" pitchFamily="49" charset="0"/>
                <a:cs typeface="Courier New" panose="02070309020205020404" pitchFamily="49"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2613241465"/>
              </p:ext>
            </p:extLst>
          </p:nvPr>
        </p:nvGraphicFramePr>
        <p:xfrm>
          <a:off x="277616" y="3032760"/>
          <a:ext cx="8588770" cy="2225040"/>
        </p:xfrm>
        <a:graphic>
          <a:graphicData uri="http://schemas.openxmlformats.org/drawingml/2006/table">
            <a:tbl>
              <a:tblPr firstRow="1" bandRow="1">
                <a:tableStyleId>{5C22544A-7EE6-4342-B048-85BDC9FD1C3A}</a:tableStyleId>
              </a:tblPr>
              <a:tblGrid>
                <a:gridCol w="4065784">
                  <a:extLst>
                    <a:ext uri="{9D8B030D-6E8A-4147-A177-3AD203B41FA5}">
                      <a16:colId xmlns:a16="http://schemas.microsoft.com/office/drawing/2014/main" val="20000"/>
                    </a:ext>
                  </a:extLst>
                </a:gridCol>
                <a:gridCol w="4522986">
                  <a:extLst>
                    <a:ext uri="{9D8B030D-6E8A-4147-A177-3AD203B41FA5}">
                      <a16:colId xmlns:a16="http://schemas.microsoft.com/office/drawing/2014/main" val="20001"/>
                    </a:ext>
                  </a:extLst>
                </a:gridCol>
              </a:tblGrid>
              <a:tr h="370840">
                <a:tc>
                  <a:txBody>
                    <a:bodyPr/>
                    <a:lstStyle/>
                    <a:p>
                      <a:pPr algn="ctr"/>
                      <a:r>
                        <a:rPr lang="en-US" dirty="0"/>
                        <a:t>Expression</a:t>
                      </a:r>
                    </a:p>
                  </a:txBody>
                  <a:tcPr/>
                </a:tc>
                <a:tc>
                  <a:txBody>
                    <a:bodyPr/>
                    <a:lstStyle/>
                    <a:p>
                      <a:pPr algn="ctr"/>
                      <a:r>
                        <a:rPr lang="en-US" dirty="0"/>
                        <a:t>Resolution</a:t>
                      </a:r>
                    </a:p>
                  </a:txBody>
                  <a:tcPr/>
                </a:tc>
                <a:extLst>
                  <a:ext uri="{0D108BD9-81ED-4DB2-BD59-A6C34878D82A}">
                    <a16:rowId xmlns:a16="http://schemas.microsoft.com/office/drawing/2014/main" val="10000"/>
                  </a:ext>
                </a:extLst>
              </a:tr>
              <a:tr h="370840">
                <a:tc>
                  <a:txBody>
                    <a:bodyPr/>
                    <a:lstStyle/>
                    <a:p>
                      <a:r>
                        <a:rPr lang="en-US" b="1" dirty="0" err="1">
                          <a:latin typeface="Courier New" panose="02070309020205020404" pitchFamily="49" charset="0"/>
                          <a:cs typeface="Courier New" panose="02070309020205020404" pitchFamily="49" charset="0"/>
                        </a:rPr>
                        <a:t>theDreamIsReal</a:t>
                      </a:r>
                      <a:endParaRPr lang="en-US" b="1" dirty="0">
                        <a:latin typeface="Courier New" panose="02070309020205020404" pitchFamily="49" charset="0"/>
                        <a:cs typeface="Courier New" panose="02070309020205020404" pitchFamily="49" charset="0"/>
                      </a:endParaRPr>
                    </a:p>
                  </a:txBody>
                  <a:tcPr/>
                </a:tc>
                <a:tc>
                  <a:txBody>
                    <a:bodyPr/>
                    <a:lstStyle/>
                    <a:p>
                      <a:r>
                        <a:rPr lang="en-US" dirty="0"/>
                        <a:t>0x00CE9710</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latin typeface="Courier New" panose="02070309020205020404" pitchFamily="49" charset="0"/>
                          <a:cs typeface="Courier New" panose="02070309020205020404" pitchFamily="49" charset="0"/>
                        </a:rPr>
                        <a:t>theDreamIsReal</a:t>
                      </a:r>
                      <a:r>
                        <a:rPr lang="en-US" b="1" dirty="0">
                          <a:latin typeface="Courier New" panose="02070309020205020404" pitchFamily="49" charset="0"/>
                          <a:cs typeface="Courier New" panose="02070309020205020404" pitchFamily="49" charset="0"/>
                        </a:rPr>
                        <a:t> + 2</a:t>
                      </a:r>
                    </a:p>
                  </a:txBody>
                  <a:tcPr/>
                </a:tc>
                <a:tc>
                  <a:txBody>
                    <a:bodyPr/>
                    <a:lstStyle/>
                    <a:p>
                      <a:r>
                        <a:rPr lang="en-US" dirty="0"/>
                        <a:t>0x00CE971C</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theDreamIsReal</a:t>
                      </a:r>
                      <a:r>
                        <a:rPr lang="en-US" b="1" dirty="0">
                          <a:latin typeface="Courier New" panose="02070309020205020404" pitchFamily="49" charset="0"/>
                          <a:cs typeface="Courier New" panose="02070309020205020404" pitchFamily="49" charset="0"/>
                        </a:rPr>
                        <a:t> + 2)</a:t>
                      </a:r>
                    </a:p>
                  </a:txBody>
                  <a:tcPr/>
                </a:tc>
                <a:tc>
                  <a:txBody>
                    <a:bodyPr/>
                    <a:lstStyle/>
                    <a:p>
                      <a:r>
                        <a:rPr lang="en-US" dirty="0"/>
                        <a:t>Ellen</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theDreamIsReal</a:t>
                      </a:r>
                      <a:r>
                        <a:rPr lang="en-US" b="1" dirty="0">
                          <a:latin typeface="Courier New" panose="02070309020205020404" pitchFamily="49" charset="0"/>
                          <a:cs typeface="Courier New" panose="02070309020205020404" pitchFamily="49" charset="0"/>
                        </a:rPr>
                        <a:t>) + 3</a:t>
                      </a:r>
                    </a:p>
                  </a:txBody>
                  <a:tcPr/>
                </a:tc>
                <a:tc>
                  <a:txBody>
                    <a:bodyPr/>
                    <a:lstStyle/>
                    <a:p>
                      <a:r>
                        <a:rPr lang="en-US" dirty="0"/>
                        <a:t>0x00CE9713</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theDreamIsReal</a:t>
                      </a:r>
                      <a:r>
                        <a:rPr lang="en-US" b="1" dirty="0">
                          <a:latin typeface="Courier New" panose="02070309020205020404" pitchFamily="49" charset="0"/>
                          <a:cs typeface="Courier New" panose="02070309020205020404" pitchFamily="49" charset="0"/>
                        </a:rPr>
                        <a:t> + 2) + 3)</a:t>
                      </a:r>
                    </a:p>
                  </a:txBody>
                  <a:tcPr/>
                </a:tc>
                <a:tc>
                  <a:txBody>
                    <a:bodyPr/>
                    <a:lstStyle/>
                    <a:p>
                      <a:r>
                        <a:rPr lang="en-US" dirty="0"/>
                        <a:t>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491579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a:xfrm>
            <a:off x="554038" y="1293812"/>
            <a:ext cx="8294687" cy="4725988"/>
          </a:xfrm>
        </p:spPr>
        <p:txBody>
          <a:bodyPr/>
          <a:lstStyle/>
          <a:p>
            <a:r>
              <a:rPr lang="en-US" dirty="0"/>
              <a:t>Memory storage of arrays is still contiguous, regardless of the </a:t>
            </a:r>
            <a:r>
              <a:rPr lang="en-US" dirty="0">
                <a:solidFill>
                  <a:schemeClr val="accent2"/>
                </a:solidFill>
              </a:rPr>
              <a:t>dimension</a:t>
            </a:r>
          </a:p>
          <a:p>
            <a:r>
              <a:rPr lang="en-US" dirty="0"/>
              <a:t>The following code </a:t>
            </a:r>
            <a:r>
              <a:rPr lang="en-US" dirty="0" err="1"/>
              <a:t>zeroizes</a:t>
            </a:r>
            <a:r>
              <a:rPr lang="en-US" dirty="0"/>
              <a:t> and then fills a two-dimensional array of integers</a:t>
            </a:r>
          </a:p>
          <a:p>
            <a:endParaRPr lang="en-US" dirty="0"/>
          </a:p>
        </p:txBody>
      </p:sp>
      <p:sp>
        <p:nvSpPr>
          <p:cNvPr id="4" name="Content Placeholder 2"/>
          <p:cNvSpPr txBox="1">
            <a:spLocks/>
          </p:cNvSpPr>
          <p:nvPr/>
        </p:nvSpPr>
        <p:spPr bwMode="auto">
          <a:xfrm>
            <a:off x="277615" y="2895600"/>
            <a:ext cx="8588771" cy="3559174"/>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a:p>
            <a:pPr marL="0" indent="0">
              <a:buNone/>
            </a:pP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[3][4] = { 0 };</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row = 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col = 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value = 0; // Forgive this faux pas</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(row = 0; row &lt; 3; row++)</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for (col = 0; col &lt; 4; col++)</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a:p>
            <a:pPr marL="0" indent="0">
              <a:buNone/>
            </a:pPr>
            <a:r>
              <a:rPr lang="en-US" sz="1600" dirty="0">
                <a:latin typeface="Courier New" panose="02070309020205020404" pitchFamily="49" charset="0"/>
                <a:cs typeface="Courier New" panose="02070309020205020404" pitchFamily="49" charset="0"/>
              </a:rPr>
              <a:t>        value++;</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365198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0x00346B14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0x00346B20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0x00346B24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0x00346B28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0x00346B2C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p:txBody>
      </p:sp>
      <p:sp>
        <p:nvSpPr>
          <p:cNvPr id="14"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Memory address</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references can</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be found here.</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For example…</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p:txBody>
      </p:sp>
    </p:spTree>
    <p:extLst>
      <p:ext uri="{BB962C8B-B14F-4D97-AF65-F5344CB8AC3E}">
        <p14:creationId xmlns:p14="http://schemas.microsoft.com/office/powerpoint/2010/main" val="29626476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0x00346B04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0x00346B08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0x00346B0C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0x00346B10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0x00346B14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0x00346B18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0x00346B1C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0x00346B20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0x00346B24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0x00346B28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0x00346B2C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a:latin typeface="Courier New" panose="02070309020205020404" pitchFamily="49" charset="0"/>
                <a:cs typeface="Courier New" panose="02070309020205020404" pitchFamily="49" charset="0"/>
              </a:rPr>
              <a:t>someIntArray[3][4] = { 0 };</a:t>
            </a:r>
            <a:endParaRPr lang="en-US" sz="1600" dirty="0">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2381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Endianness</a:t>
            </a:r>
          </a:p>
        </p:txBody>
      </p:sp>
      <p:sp>
        <p:nvSpPr>
          <p:cNvPr id="3" name="Content Placeholder 2"/>
          <p:cNvSpPr>
            <a:spLocks noGrp="1"/>
          </p:cNvSpPr>
          <p:nvPr>
            <p:ph idx="1"/>
          </p:nvPr>
        </p:nvSpPr>
        <p:spPr/>
        <p:txBody>
          <a:bodyPr/>
          <a:lstStyle/>
          <a:p>
            <a:r>
              <a:rPr lang="en-US" dirty="0"/>
              <a:t>Different architectures store multiple-byte data elements in one of two standards:</a:t>
            </a:r>
          </a:p>
          <a:p>
            <a:pPr lvl="1"/>
            <a:r>
              <a:rPr lang="en-US" dirty="0"/>
              <a:t>Big Endian – normal</a:t>
            </a:r>
            <a:r>
              <a:rPr lang="en-US" baseline="30000" dirty="0"/>
              <a:t>1</a:t>
            </a:r>
            <a:endParaRPr lang="en-US" dirty="0"/>
          </a:p>
          <a:p>
            <a:pPr lvl="1"/>
            <a:r>
              <a:rPr lang="en-US" dirty="0"/>
              <a:t>Little Endian – backwards</a:t>
            </a:r>
            <a:r>
              <a:rPr lang="en-US" baseline="30000" dirty="0"/>
              <a:t>1</a:t>
            </a:r>
            <a:r>
              <a:rPr lang="en-US" dirty="0"/>
              <a:t> </a:t>
            </a:r>
          </a:p>
          <a:p>
            <a:endParaRPr lang="en-US" dirty="0"/>
          </a:p>
        </p:txBody>
      </p:sp>
      <p:sp>
        <p:nvSpPr>
          <p:cNvPr id="4" name="TextBox 3"/>
          <p:cNvSpPr txBox="1"/>
          <p:nvPr/>
        </p:nvSpPr>
        <p:spPr>
          <a:xfrm>
            <a:off x="-533400" y="6139934"/>
            <a:ext cx="10210800" cy="246221"/>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This is a severe oversimplification of the concept yet useful for memorization  </a:t>
            </a:r>
          </a:p>
        </p:txBody>
      </p:sp>
      <p:sp>
        <p:nvSpPr>
          <p:cNvPr id="5" name="Content Placeholder 2"/>
          <p:cNvSpPr txBox="1">
            <a:spLocks/>
          </p:cNvSpPr>
          <p:nvPr/>
        </p:nvSpPr>
        <p:spPr bwMode="auto">
          <a:xfrm>
            <a:off x="277615" y="2971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unsigned int </a:t>
            </a:r>
            <a:r>
              <a:rPr lang="en-US" sz="1600" dirty="0" err="1">
                <a:latin typeface="Courier New" panose="02070309020205020404" pitchFamily="49" charset="0"/>
                <a:cs typeface="Courier New" panose="02070309020205020404" pitchFamily="49" charset="0"/>
              </a:rPr>
              <a:t>fullInteger</a:t>
            </a:r>
            <a:r>
              <a:rPr lang="en-US" sz="1600" dirty="0">
                <a:latin typeface="Courier New" panose="02070309020205020404" pitchFamily="49" charset="0"/>
                <a:cs typeface="Courier New" panose="02070309020205020404" pitchFamily="49" charset="0"/>
              </a:rPr>
              <a:t> = 0xABCD1234;  // Decimal value 2882343476</a:t>
            </a:r>
          </a:p>
        </p:txBody>
      </p:sp>
      <p:graphicFrame>
        <p:nvGraphicFramePr>
          <p:cNvPr id="6" name="Content Placeholder 3"/>
          <p:cNvGraphicFramePr>
            <a:graphicFrameLocks/>
          </p:cNvGraphicFramePr>
          <p:nvPr>
            <p:extLst>
              <p:ext uri="{D42A27DB-BD31-4B8C-83A1-F6EECF244321}">
                <p14:modId xmlns:p14="http://schemas.microsoft.com/office/powerpoint/2010/main" val="3978389738"/>
              </p:ext>
            </p:extLst>
          </p:nvPr>
        </p:nvGraphicFramePr>
        <p:xfrm>
          <a:off x="302121" y="3576320"/>
          <a:ext cx="8539758" cy="1854200"/>
        </p:xfrm>
        <a:graphic>
          <a:graphicData uri="http://schemas.openxmlformats.org/drawingml/2006/table">
            <a:tbl>
              <a:tblPr firstRow="1" bandRow="1">
                <a:tableStyleId>{5C22544A-7EE6-4342-B048-85BDC9FD1C3A}</a:tableStyleId>
              </a:tblPr>
              <a:tblGrid>
                <a:gridCol w="2846586">
                  <a:extLst>
                    <a:ext uri="{9D8B030D-6E8A-4147-A177-3AD203B41FA5}">
                      <a16:colId xmlns:a16="http://schemas.microsoft.com/office/drawing/2014/main" val="20000"/>
                    </a:ext>
                  </a:extLst>
                </a:gridCol>
                <a:gridCol w="2846586">
                  <a:extLst>
                    <a:ext uri="{9D8B030D-6E8A-4147-A177-3AD203B41FA5}">
                      <a16:colId xmlns:a16="http://schemas.microsoft.com/office/drawing/2014/main" val="20001"/>
                    </a:ext>
                  </a:extLst>
                </a:gridCol>
                <a:gridCol w="2846586">
                  <a:extLst>
                    <a:ext uri="{9D8B030D-6E8A-4147-A177-3AD203B41FA5}">
                      <a16:colId xmlns:a16="http://schemas.microsoft.com/office/drawing/2014/main" val="20002"/>
                    </a:ext>
                  </a:extLst>
                </a:gridCol>
              </a:tblGrid>
              <a:tr h="370840">
                <a:tc>
                  <a:txBody>
                    <a:bodyPr/>
                    <a:lstStyle/>
                    <a:p>
                      <a:pPr algn="ctr"/>
                      <a:r>
                        <a:rPr lang="en-US" dirty="0"/>
                        <a:t>Address</a:t>
                      </a:r>
                    </a:p>
                  </a:txBody>
                  <a:tcPr/>
                </a:tc>
                <a:tc>
                  <a:txBody>
                    <a:bodyPr/>
                    <a:lstStyle/>
                    <a:p>
                      <a:pPr algn="ctr"/>
                      <a:r>
                        <a:rPr lang="en-US" dirty="0"/>
                        <a:t>Big Endian</a:t>
                      </a:r>
                    </a:p>
                  </a:txBody>
                  <a:tcPr/>
                </a:tc>
                <a:tc>
                  <a:txBody>
                    <a:bodyPr/>
                    <a:lstStyle/>
                    <a:p>
                      <a:pPr algn="ctr"/>
                      <a:r>
                        <a:rPr lang="en-US" dirty="0"/>
                        <a:t>Little Endian</a:t>
                      </a:r>
                    </a:p>
                  </a:txBody>
                  <a:tcPr/>
                </a:tc>
                <a:extLst>
                  <a:ext uri="{0D108BD9-81ED-4DB2-BD59-A6C34878D82A}">
                    <a16:rowId xmlns:a16="http://schemas.microsoft.com/office/drawing/2014/main" val="10000"/>
                  </a:ext>
                </a:extLst>
              </a:tr>
              <a:tr h="370840">
                <a:tc>
                  <a:txBody>
                    <a:bodyPr/>
                    <a:lstStyle/>
                    <a:p>
                      <a:pPr algn="ctr"/>
                      <a:r>
                        <a:rPr lang="en-US" b="1" dirty="0">
                          <a:latin typeface="Courier New" panose="02070309020205020404" pitchFamily="49" charset="0"/>
                          <a:cs typeface="Courier New" panose="02070309020205020404" pitchFamily="49" charset="0"/>
                        </a:rPr>
                        <a:t>0x90318688</a:t>
                      </a:r>
                    </a:p>
                  </a:txBody>
                  <a:tcPr anchor="ctr"/>
                </a:tc>
                <a:tc>
                  <a:txBody>
                    <a:bodyPr/>
                    <a:lstStyle/>
                    <a:p>
                      <a:pPr algn="ctr"/>
                      <a:r>
                        <a:rPr lang="en-US" b="1" dirty="0">
                          <a:latin typeface="Courier New" panose="02070309020205020404" pitchFamily="49" charset="0"/>
                          <a:cs typeface="Courier New" panose="02070309020205020404" pitchFamily="49" charset="0"/>
                        </a:rPr>
                        <a:t>ab</a:t>
                      </a:r>
                    </a:p>
                  </a:txBody>
                  <a:tcPr anchor="ctr"/>
                </a:tc>
                <a:tc>
                  <a:txBody>
                    <a:bodyPr/>
                    <a:lstStyle/>
                    <a:p>
                      <a:pPr algn="ctr"/>
                      <a:r>
                        <a:rPr lang="en-US" b="1" dirty="0">
                          <a:latin typeface="Courier New" panose="02070309020205020404" pitchFamily="49" charset="0"/>
                          <a:cs typeface="Courier New" panose="02070309020205020404" pitchFamily="49" charset="0"/>
                        </a:rPr>
                        <a:t>34</a:t>
                      </a:r>
                    </a:p>
                  </a:txBody>
                  <a:tcPr anchor="ct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0x90318689</a:t>
                      </a:r>
                    </a:p>
                  </a:txBody>
                  <a:tcPr anchor="ctr"/>
                </a:tc>
                <a:tc>
                  <a:txBody>
                    <a:bodyPr/>
                    <a:lstStyle/>
                    <a:p>
                      <a:pPr algn="ctr"/>
                      <a:r>
                        <a:rPr lang="en-US" b="1" dirty="0">
                          <a:latin typeface="Courier New" panose="02070309020205020404" pitchFamily="49" charset="0"/>
                          <a:cs typeface="Courier New" panose="02070309020205020404" pitchFamily="49" charset="0"/>
                        </a:rPr>
                        <a:t>cd</a:t>
                      </a:r>
                    </a:p>
                  </a:txBody>
                  <a:tcPr anchor="ctr"/>
                </a:tc>
                <a:tc>
                  <a:txBody>
                    <a:bodyPr/>
                    <a:lstStyle/>
                    <a:p>
                      <a:pPr algn="ctr"/>
                      <a:r>
                        <a:rPr lang="en-US" b="1" dirty="0">
                          <a:latin typeface="Courier New" panose="02070309020205020404" pitchFamily="49" charset="0"/>
                          <a:cs typeface="Courier New" panose="02070309020205020404" pitchFamily="49" charset="0"/>
                        </a:rPr>
                        <a:t>12</a:t>
                      </a:r>
                    </a:p>
                  </a:txBody>
                  <a:tcPr anchor="ct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0x9031868A</a:t>
                      </a:r>
                    </a:p>
                  </a:txBody>
                  <a:tcPr anchor="ctr"/>
                </a:tc>
                <a:tc>
                  <a:txBody>
                    <a:bodyPr/>
                    <a:lstStyle/>
                    <a:p>
                      <a:pPr algn="ctr"/>
                      <a:r>
                        <a:rPr lang="en-US" b="1" dirty="0">
                          <a:latin typeface="Courier New" panose="02070309020205020404" pitchFamily="49" charset="0"/>
                          <a:cs typeface="Courier New" panose="02070309020205020404" pitchFamily="49" charset="0"/>
                        </a:rPr>
                        <a:t>12</a:t>
                      </a:r>
                    </a:p>
                  </a:txBody>
                  <a:tcPr anchor="ctr"/>
                </a:tc>
                <a:tc>
                  <a:txBody>
                    <a:bodyPr/>
                    <a:lstStyle/>
                    <a:p>
                      <a:pPr algn="ctr"/>
                      <a:r>
                        <a:rPr lang="en-US" b="1" dirty="0">
                          <a:latin typeface="Courier New" panose="02070309020205020404" pitchFamily="49" charset="0"/>
                          <a:cs typeface="Courier New" panose="02070309020205020404" pitchFamily="49" charset="0"/>
                        </a:rPr>
                        <a:t>cd</a:t>
                      </a:r>
                    </a:p>
                  </a:txBody>
                  <a:tcPr anchor="ct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0x9031868B</a:t>
                      </a:r>
                    </a:p>
                  </a:txBody>
                  <a:tcPr anchor="ctr"/>
                </a:tc>
                <a:tc>
                  <a:txBody>
                    <a:bodyPr/>
                    <a:lstStyle/>
                    <a:p>
                      <a:pPr algn="ctr"/>
                      <a:r>
                        <a:rPr lang="en-US" b="1" dirty="0">
                          <a:latin typeface="Courier New" panose="02070309020205020404" pitchFamily="49" charset="0"/>
                          <a:cs typeface="Courier New" panose="02070309020205020404" pitchFamily="49" charset="0"/>
                        </a:rPr>
                        <a:t>34</a:t>
                      </a:r>
                    </a:p>
                  </a:txBody>
                  <a:tcPr anchor="ctr"/>
                </a:tc>
                <a:tc>
                  <a:txBody>
                    <a:bodyPr/>
                    <a:lstStyle/>
                    <a:p>
                      <a:pPr algn="ctr"/>
                      <a:r>
                        <a:rPr lang="en-US" b="1" dirty="0">
                          <a:latin typeface="Courier New" panose="02070309020205020404" pitchFamily="49" charset="0"/>
                          <a:cs typeface="Courier New" panose="02070309020205020404" pitchFamily="49" charset="0"/>
                        </a:rPr>
                        <a:t>ab</a:t>
                      </a:r>
                    </a:p>
                  </a:txBody>
                  <a:tcPr anchor="ctr"/>
                </a:tc>
                <a:extLst>
                  <a:ext uri="{0D108BD9-81ED-4DB2-BD59-A6C34878D82A}">
                    <a16:rowId xmlns:a16="http://schemas.microsoft.com/office/drawing/2014/main" val="10004"/>
                  </a:ext>
                </a:extLst>
              </a:tr>
            </a:tbl>
          </a:graphicData>
        </a:graphic>
      </p:graphicFrame>
      <p:sp>
        <p:nvSpPr>
          <p:cNvPr id="7" name="Rectangle 6"/>
          <p:cNvSpPr/>
          <p:nvPr/>
        </p:nvSpPr>
        <p:spPr>
          <a:xfrm>
            <a:off x="3859305" y="3244334"/>
            <a:ext cx="1425390"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unsigned </a:t>
            </a:r>
            <a:endParaRPr lang="en-US" dirty="0"/>
          </a:p>
        </p:txBody>
      </p:sp>
    </p:spTree>
    <p:extLst>
      <p:ext uri="{BB962C8B-B14F-4D97-AF65-F5344CB8AC3E}">
        <p14:creationId xmlns:p14="http://schemas.microsoft.com/office/powerpoint/2010/main" val="32314424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00 00 00 00</a:t>
              </a:r>
            </a:p>
            <a:p>
              <a:r>
                <a:rPr lang="en-US" sz="1600" b="1" dirty="0">
                  <a:latin typeface="Courier New" panose="02070309020205020404" pitchFamily="49" charset="0"/>
                  <a:cs typeface="Courier New" panose="02070309020205020404" pitchFamily="49" charset="0"/>
                </a:rPr>
                <a:t>0x00346B0C 00 00 00 00</a:t>
              </a:r>
            </a:p>
            <a:p>
              <a:r>
                <a:rPr lang="en-US" sz="1600" b="1" dirty="0">
                  <a:latin typeface="Courier New" panose="02070309020205020404" pitchFamily="49" charset="0"/>
                  <a:cs typeface="Courier New" panose="02070309020205020404" pitchFamily="49" charset="0"/>
                </a:rPr>
                <a:t>0x00346B10 00 00 00 00</a:t>
              </a:r>
            </a:p>
            <a:p>
              <a:r>
                <a:rPr lang="en-US" sz="1600" b="1" dirty="0">
                  <a:latin typeface="Courier New" panose="02070309020205020404" pitchFamily="49" charset="0"/>
                  <a:cs typeface="Courier New" panose="02070309020205020404" pitchFamily="49" charset="0"/>
                </a:rPr>
                <a:t>0x00346B14 00 00 00 00</a:t>
              </a:r>
            </a:p>
            <a:p>
              <a:r>
                <a:rPr lang="en-US" sz="1600" b="1" dirty="0">
                  <a:latin typeface="Courier New" panose="02070309020205020404" pitchFamily="49" charset="0"/>
                  <a:cs typeface="Courier New" panose="02070309020205020404" pitchFamily="49" charset="0"/>
                </a:rPr>
                <a:t>0x00346B18 00 00 00 00</a:t>
              </a:r>
            </a:p>
            <a:p>
              <a:r>
                <a:rPr lang="en-US" sz="1600" b="1" dirty="0">
                  <a:latin typeface="Courier New" panose="02070309020205020404" pitchFamily="49" charset="0"/>
                  <a:cs typeface="Courier New" panose="02070309020205020404" pitchFamily="49" charset="0"/>
                </a:rPr>
                <a:t>0x00346B1C 00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row = 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col = 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value = 0; // Forgive this faux pas</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solidFill>
                  <a:schemeClr val="accent2"/>
                </a:solidFill>
                <a:latin typeface="Courier New" panose="02070309020205020404" pitchFamily="49" charset="0"/>
                <a:cs typeface="Courier New" panose="02070309020205020404" pitchFamily="49" charset="0"/>
              </a:rPr>
              <a:t>someIntArray</a:t>
            </a:r>
            <a:r>
              <a:rPr lang="en-US" sz="1600" kern="0" dirty="0">
                <a:solidFill>
                  <a:schemeClr val="accent2"/>
                </a:solidFill>
                <a:latin typeface="Courier New" panose="02070309020205020404" pitchFamily="49" charset="0"/>
                <a:cs typeface="Courier New" panose="02070309020205020404" pitchFamily="49" charset="0"/>
              </a:rPr>
              <a:t>[0]</a:t>
            </a: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row   == 0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0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0 </a:t>
            </a:r>
          </a:p>
        </p:txBody>
      </p:sp>
      <p:sp>
        <p:nvSpPr>
          <p:cNvPr id="14" name="TextBox 13"/>
          <p:cNvSpPr txBox="1"/>
          <p:nvPr/>
        </p:nvSpPr>
        <p:spPr>
          <a:xfrm>
            <a:off x="457200" y="2283064"/>
            <a:ext cx="2971800" cy="3770263"/>
          </a:xfrm>
          <a:prstGeom prst="rect">
            <a:avLst/>
          </a:prstGeom>
          <a:noFill/>
        </p:spPr>
        <p:txBody>
          <a:bodyPr wrap="square" rtlCol="0" anchor="ctr">
            <a:spAutoFit/>
          </a:bodyPr>
          <a:lstStyle/>
          <a:p>
            <a:pPr algn="ctr"/>
            <a:r>
              <a:rPr lang="en-US" sz="23900" dirty="0">
                <a:solidFill>
                  <a:schemeClr val="bg2">
                    <a:lumMod val="40000"/>
                    <a:lumOff val="60000"/>
                    <a:alpha val="60000"/>
                  </a:schemeClr>
                </a:solidFill>
                <a:effectLst/>
              </a:rPr>
              <a:t>?</a:t>
            </a:r>
          </a:p>
        </p:txBody>
      </p:sp>
    </p:spTree>
    <p:extLst>
      <p:ext uri="{BB962C8B-B14F-4D97-AF65-F5344CB8AC3E}">
        <p14:creationId xmlns:p14="http://schemas.microsoft.com/office/powerpoint/2010/main" val="37143937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00 00 00 00</a:t>
              </a:r>
            </a:p>
            <a:p>
              <a:r>
                <a:rPr lang="en-US" sz="1600" b="1" dirty="0">
                  <a:latin typeface="Courier New" panose="02070309020205020404" pitchFamily="49" charset="0"/>
                  <a:cs typeface="Courier New" panose="02070309020205020404" pitchFamily="49" charset="0"/>
                </a:rPr>
                <a:t>0x00346B0C 00 00 00 00</a:t>
              </a:r>
            </a:p>
            <a:p>
              <a:r>
                <a:rPr lang="en-US" sz="1600" b="1" dirty="0">
                  <a:latin typeface="Courier New" panose="02070309020205020404" pitchFamily="49" charset="0"/>
                  <a:cs typeface="Courier New" panose="02070309020205020404" pitchFamily="49" charset="0"/>
                </a:rPr>
                <a:t>0x00346B10 00 00 00 00</a:t>
              </a:r>
            </a:p>
            <a:p>
              <a:r>
                <a:rPr lang="en-US" sz="1600" b="1" dirty="0">
                  <a:latin typeface="Courier New" panose="02070309020205020404" pitchFamily="49" charset="0"/>
                  <a:cs typeface="Courier New" panose="02070309020205020404" pitchFamily="49" charset="0"/>
                </a:rPr>
                <a:t>0x00346B14 00 00 00 00</a:t>
              </a:r>
            </a:p>
            <a:p>
              <a:r>
                <a:rPr lang="en-US" sz="1600" b="1" dirty="0">
                  <a:latin typeface="Courier New" panose="02070309020205020404" pitchFamily="49" charset="0"/>
                  <a:cs typeface="Courier New" panose="02070309020205020404" pitchFamily="49" charset="0"/>
                </a:rPr>
                <a:t>0x00346B18 00 00 00 00</a:t>
              </a:r>
            </a:p>
            <a:p>
              <a:r>
                <a:rPr lang="en-US" sz="1600" b="1" dirty="0">
                  <a:latin typeface="Courier New" panose="02070309020205020404" pitchFamily="49" charset="0"/>
                  <a:cs typeface="Courier New" panose="02070309020205020404" pitchFamily="49" charset="0"/>
                </a:rPr>
                <a:t>0x00346B1C 00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col   == 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value == 0 </a:t>
            </a:r>
          </a:p>
        </p:txBody>
      </p:sp>
    </p:spTree>
    <p:extLst>
      <p:ext uri="{BB962C8B-B14F-4D97-AF65-F5344CB8AC3E}">
        <p14:creationId xmlns:p14="http://schemas.microsoft.com/office/powerpoint/2010/main" val="35942066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00 00 00 00</a:t>
              </a:r>
            </a:p>
            <a:p>
              <a:r>
                <a:rPr lang="en-US" sz="1600" b="1" dirty="0">
                  <a:latin typeface="Courier New" panose="02070309020205020404" pitchFamily="49" charset="0"/>
                  <a:cs typeface="Courier New" panose="02070309020205020404" pitchFamily="49" charset="0"/>
                </a:rPr>
                <a:t>0x00346B10 00 00 00 00</a:t>
              </a:r>
            </a:p>
            <a:p>
              <a:r>
                <a:rPr lang="en-US" sz="1600" b="1" dirty="0">
                  <a:latin typeface="Courier New" panose="02070309020205020404" pitchFamily="49" charset="0"/>
                  <a:cs typeface="Courier New" panose="02070309020205020404" pitchFamily="49" charset="0"/>
                </a:rPr>
                <a:t>0x00346B14 00 00 00 00</a:t>
              </a:r>
            </a:p>
            <a:p>
              <a:r>
                <a:rPr lang="en-US" sz="1600" b="1" dirty="0">
                  <a:latin typeface="Courier New" panose="02070309020205020404" pitchFamily="49" charset="0"/>
                  <a:cs typeface="Courier New" panose="02070309020205020404" pitchFamily="49" charset="0"/>
                </a:rPr>
                <a:t>0x00346B18 00 00 00 00</a:t>
              </a:r>
            </a:p>
            <a:p>
              <a:r>
                <a:rPr lang="en-US" sz="1600" b="1" dirty="0">
                  <a:latin typeface="Courier New" panose="02070309020205020404" pitchFamily="49" charset="0"/>
                  <a:cs typeface="Courier New" panose="02070309020205020404" pitchFamily="49" charset="0"/>
                </a:rPr>
                <a:t>0x00346B1C 00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0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1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1 </a:t>
            </a:r>
          </a:p>
        </p:txBody>
      </p:sp>
    </p:spTree>
    <p:extLst>
      <p:ext uri="{BB962C8B-B14F-4D97-AF65-F5344CB8AC3E}">
        <p14:creationId xmlns:p14="http://schemas.microsoft.com/office/powerpoint/2010/main" val="38080237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00 00 00 00</a:t>
              </a:r>
            </a:p>
            <a:p>
              <a:r>
                <a:rPr lang="en-US" sz="1600" b="1" dirty="0">
                  <a:latin typeface="Courier New" panose="02070309020205020404" pitchFamily="49" charset="0"/>
                  <a:cs typeface="Courier New" panose="02070309020205020404" pitchFamily="49" charset="0"/>
                </a:rPr>
                <a:t>0x00346B14 00 00 00 00</a:t>
              </a:r>
            </a:p>
            <a:p>
              <a:r>
                <a:rPr lang="en-US" sz="1600" b="1" dirty="0">
                  <a:latin typeface="Courier New" panose="02070309020205020404" pitchFamily="49" charset="0"/>
                  <a:cs typeface="Courier New" panose="02070309020205020404" pitchFamily="49" charset="0"/>
                </a:rPr>
                <a:t>0x00346B18 00 00 00 00</a:t>
              </a:r>
            </a:p>
            <a:p>
              <a:r>
                <a:rPr lang="en-US" sz="1600" b="1" dirty="0">
                  <a:latin typeface="Courier New" panose="02070309020205020404" pitchFamily="49" charset="0"/>
                  <a:cs typeface="Courier New" panose="02070309020205020404" pitchFamily="49" charset="0"/>
                </a:rPr>
                <a:t>0x00346B1C 00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[0][2]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0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2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2 </a:t>
            </a:r>
          </a:p>
        </p:txBody>
      </p:sp>
    </p:spTree>
    <p:extLst>
      <p:ext uri="{BB962C8B-B14F-4D97-AF65-F5344CB8AC3E}">
        <p14:creationId xmlns:p14="http://schemas.microsoft.com/office/powerpoint/2010/main" val="20845821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00 00 00 00</a:t>
              </a:r>
            </a:p>
            <a:p>
              <a:r>
                <a:rPr lang="en-US" sz="1600" b="1" dirty="0">
                  <a:latin typeface="Courier New" panose="02070309020205020404" pitchFamily="49" charset="0"/>
                  <a:cs typeface="Courier New" panose="02070309020205020404" pitchFamily="49" charset="0"/>
                </a:rPr>
                <a:t>0x00346B18 00 00 00 00</a:t>
              </a:r>
            </a:p>
            <a:p>
              <a:r>
                <a:rPr lang="en-US" sz="1600" b="1" dirty="0">
                  <a:latin typeface="Courier New" panose="02070309020205020404" pitchFamily="49" charset="0"/>
                  <a:cs typeface="Courier New" panose="02070309020205020404" pitchFamily="49" charset="0"/>
                </a:rPr>
                <a:t>0x00346B1C 00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[0][3]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0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3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3 </a:t>
            </a:r>
          </a:p>
        </p:txBody>
      </p:sp>
      <p:grpSp>
        <p:nvGrpSpPr>
          <p:cNvPr id="4" name="Group 3"/>
          <p:cNvGrpSpPr/>
          <p:nvPr/>
        </p:nvGrpSpPr>
        <p:grpSpPr>
          <a:xfrm>
            <a:off x="457200" y="2176046"/>
            <a:ext cx="8382000" cy="2198060"/>
            <a:chOff x="457200" y="2176046"/>
            <a:chExt cx="8382000" cy="2198060"/>
          </a:xfrm>
        </p:grpSpPr>
        <p:sp>
          <p:nvSpPr>
            <p:cNvPr id="3" name="Rectangle 2"/>
            <p:cNvSpPr/>
            <p:nvPr/>
          </p:nvSpPr>
          <p:spPr bwMode="auto">
            <a:xfrm>
              <a:off x="457200" y="2176046"/>
              <a:ext cx="8382000" cy="1100554"/>
            </a:xfrm>
            <a:prstGeom prst="rect">
              <a:avLst/>
            </a:prstGeom>
            <a:noFill/>
            <a:ln w="1016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a:ln>
                  <a:noFill/>
                </a:ln>
                <a:effectLst/>
                <a:latin typeface="Arial" charset="0"/>
              </a:endParaRPr>
            </a:p>
          </p:txBody>
        </p:sp>
        <p:sp>
          <p:nvSpPr>
            <p:cNvPr id="14" name="Rectangle 13"/>
            <p:cNvSpPr/>
            <p:nvPr/>
          </p:nvSpPr>
          <p:spPr bwMode="auto">
            <a:xfrm>
              <a:off x="457200" y="3273552"/>
              <a:ext cx="8382000" cy="1100554"/>
            </a:xfrm>
            <a:prstGeom prst="rect">
              <a:avLst/>
            </a:prstGeom>
            <a:solidFill>
              <a:schemeClr val="tx1">
                <a:alpha val="75000"/>
              </a:schemeClr>
            </a:solidFill>
            <a:ln w="10160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What does this represent?</a:t>
              </a:r>
            </a:p>
          </p:txBody>
        </p:sp>
        <p:sp>
          <p:nvSpPr>
            <p:cNvPr id="15" name="Down Arrow 14"/>
            <p:cNvSpPr/>
            <p:nvPr/>
          </p:nvSpPr>
          <p:spPr bwMode="auto">
            <a:xfrm rot="10800000">
              <a:off x="4381501" y="3173628"/>
              <a:ext cx="381000" cy="407772"/>
            </a:xfrm>
            <a:prstGeom prst="downArrow">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6" name="Down Arrow 15"/>
            <p:cNvSpPr/>
            <p:nvPr/>
          </p:nvSpPr>
          <p:spPr bwMode="auto">
            <a:xfrm rot="10800000">
              <a:off x="1703172" y="3172639"/>
              <a:ext cx="381000" cy="407772"/>
            </a:xfrm>
            <a:prstGeom prst="downArrow">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Down Arrow 16"/>
            <p:cNvSpPr/>
            <p:nvPr/>
          </p:nvSpPr>
          <p:spPr bwMode="auto">
            <a:xfrm rot="10800000">
              <a:off x="7302843" y="3172638"/>
              <a:ext cx="381000" cy="407772"/>
            </a:xfrm>
            <a:prstGeom prst="downArrow">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grpSp>
    </p:spTree>
    <p:extLst>
      <p:ext uri="{BB962C8B-B14F-4D97-AF65-F5344CB8AC3E}">
        <p14:creationId xmlns:p14="http://schemas.microsoft.com/office/powerpoint/2010/main" val="335647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0x00346B14 04 00 00 00</a:t>
              </a:r>
            </a:p>
            <a:p>
              <a:r>
                <a:rPr lang="en-US" sz="1600" b="1" dirty="0">
                  <a:latin typeface="Courier New" panose="02070309020205020404" pitchFamily="49" charset="0"/>
                  <a:cs typeface="Courier New" panose="02070309020205020404" pitchFamily="49" charset="0"/>
                </a:rPr>
                <a:t>0x00346B18 00 00 00 00</a:t>
              </a:r>
            </a:p>
            <a:p>
              <a:r>
                <a:rPr lang="en-US" sz="1600" b="1" dirty="0">
                  <a:latin typeface="Courier New" panose="02070309020205020404" pitchFamily="49" charset="0"/>
                  <a:cs typeface="Courier New" panose="02070309020205020404" pitchFamily="49" charset="0"/>
                </a:rPr>
                <a:t>0x00346B1C 00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[1][0]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row   == 1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0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4 </a:t>
            </a:r>
          </a:p>
        </p:txBody>
      </p:sp>
    </p:spTree>
    <p:extLst>
      <p:ext uri="{BB962C8B-B14F-4D97-AF65-F5344CB8AC3E}">
        <p14:creationId xmlns:p14="http://schemas.microsoft.com/office/powerpoint/2010/main" val="38092190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04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0x00346B18 05 00 00 00</a:t>
              </a:r>
            </a:p>
            <a:p>
              <a:r>
                <a:rPr lang="en-US" sz="1600" b="1" dirty="0">
                  <a:latin typeface="Courier New" panose="02070309020205020404" pitchFamily="49" charset="0"/>
                  <a:cs typeface="Courier New" panose="02070309020205020404" pitchFamily="49" charset="0"/>
                </a:rPr>
                <a:t>0x00346B1C 00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[1][0]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[1][1]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1</a:t>
            </a:r>
            <a:r>
              <a:rPr lang="en-US" sz="1600" kern="0" dirty="0">
                <a:solidFill>
                  <a:schemeClr val="accent2"/>
                </a:solidFill>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1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5 </a:t>
            </a:r>
          </a:p>
        </p:txBody>
      </p:sp>
    </p:spTree>
    <p:extLst>
      <p:ext uri="{BB962C8B-B14F-4D97-AF65-F5344CB8AC3E}">
        <p14:creationId xmlns:p14="http://schemas.microsoft.com/office/powerpoint/2010/main" val="13102325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04 00 00 00</a:t>
              </a:r>
            </a:p>
            <a:p>
              <a:r>
                <a:rPr lang="en-US" sz="1600" b="1" dirty="0">
                  <a:latin typeface="Courier New" panose="02070309020205020404" pitchFamily="49" charset="0"/>
                  <a:cs typeface="Courier New" panose="02070309020205020404" pitchFamily="49" charset="0"/>
                </a:rPr>
                <a:t>0x00346B18 05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0x00346B1C 06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[1][1]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[1][2]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1</a:t>
            </a:r>
            <a:r>
              <a:rPr lang="en-US" sz="1600" kern="0" dirty="0">
                <a:solidFill>
                  <a:schemeClr val="accent2"/>
                </a:solidFill>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2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6 </a:t>
            </a:r>
          </a:p>
        </p:txBody>
      </p:sp>
    </p:spTree>
    <p:extLst>
      <p:ext uri="{BB962C8B-B14F-4D97-AF65-F5344CB8AC3E}">
        <p14:creationId xmlns:p14="http://schemas.microsoft.com/office/powerpoint/2010/main" val="842686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04 00 00 00</a:t>
              </a:r>
            </a:p>
            <a:p>
              <a:r>
                <a:rPr lang="en-US" sz="1600" b="1" dirty="0">
                  <a:latin typeface="Courier New" panose="02070309020205020404" pitchFamily="49" charset="0"/>
                  <a:cs typeface="Courier New" panose="02070309020205020404" pitchFamily="49" charset="0"/>
                </a:rPr>
                <a:t>0x00346B18 05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0x00346B1C 06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[1][1]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[1][2]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1</a:t>
            </a:r>
            <a:r>
              <a:rPr lang="en-US" sz="1600" kern="0" dirty="0">
                <a:solidFill>
                  <a:schemeClr val="accent2"/>
                </a:solidFill>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2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6 </a:t>
            </a:r>
          </a:p>
        </p:txBody>
      </p:sp>
    </p:spTree>
    <p:extLst>
      <p:ext uri="{BB962C8B-B14F-4D97-AF65-F5344CB8AC3E}">
        <p14:creationId xmlns:p14="http://schemas.microsoft.com/office/powerpoint/2010/main" val="10140860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04 00 00 00</a:t>
              </a:r>
            </a:p>
            <a:p>
              <a:r>
                <a:rPr lang="en-US" sz="1600" b="1" dirty="0">
                  <a:latin typeface="Courier New" panose="02070309020205020404" pitchFamily="49" charset="0"/>
                  <a:cs typeface="Courier New" panose="02070309020205020404" pitchFamily="49" charset="0"/>
                </a:rPr>
                <a:t>0x00346B18 05 00 00 00</a:t>
              </a:r>
            </a:p>
            <a:p>
              <a:r>
                <a:rPr lang="en-US" sz="1600" b="1" dirty="0">
                  <a:latin typeface="Courier New" panose="02070309020205020404" pitchFamily="49" charset="0"/>
                  <a:cs typeface="Courier New" panose="02070309020205020404" pitchFamily="49" charset="0"/>
                </a:rPr>
                <a:t>0x00346B1C 06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0x00346B20 07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[1][1]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[1][2]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[1][3]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1</a:t>
            </a:r>
            <a:r>
              <a:rPr lang="en-US" sz="1600" kern="0" dirty="0">
                <a:solidFill>
                  <a:schemeClr val="accent2"/>
                </a:solidFill>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3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7 </a:t>
            </a:r>
          </a:p>
        </p:txBody>
      </p:sp>
      <p:grpSp>
        <p:nvGrpSpPr>
          <p:cNvPr id="14" name="Group 13"/>
          <p:cNvGrpSpPr/>
          <p:nvPr/>
        </p:nvGrpSpPr>
        <p:grpSpPr>
          <a:xfrm>
            <a:off x="457200" y="3148914"/>
            <a:ext cx="8382000" cy="2198060"/>
            <a:chOff x="457200" y="2176046"/>
            <a:chExt cx="8382000" cy="2198060"/>
          </a:xfrm>
        </p:grpSpPr>
        <p:sp>
          <p:nvSpPr>
            <p:cNvPr id="15" name="Rectangle 14"/>
            <p:cNvSpPr/>
            <p:nvPr/>
          </p:nvSpPr>
          <p:spPr bwMode="auto">
            <a:xfrm>
              <a:off x="457200" y="2176046"/>
              <a:ext cx="8382000" cy="1100554"/>
            </a:xfrm>
            <a:prstGeom prst="rect">
              <a:avLst/>
            </a:prstGeom>
            <a:noFill/>
            <a:ln w="1016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a:ln>
                  <a:noFill/>
                </a:ln>
                <a:effectLst/>
                <a:latin typeface="Arial" charset="0"/>
              </a:endParaRPr>
            </a:p>
          </p:txBody>
        </p:sp>
        <p:sp>
          <p:nvSpPr>
            <p:cNvPr id="16" name="Rectangle 15"/>
            <p:cNvSpPr/>
            <p:nvPr/>
          </p:nvSpPr>
          <p:spPr bwMode="auto">
            <a:xfrm>
              <a:off x="457200" y="3273552"/>
              <a:ext cx="8382000" cy="1100554"/>
            </a:xfrm>
            <a:prstGeom prst="rect">
              <a:avLst/>
            </a:prstGeom>
            <a:solidFill>
              <a:schemeClr val="tx1">
                <a:alpha val="75000"/>
              </a:schemeClr>
            </a:solidFill>
            <a:ln w="10160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What does this represent?</a:t>
              </a:r>
            </a:p>
          </p:txBody>
        </p:sp>
        <p:sp>
          <p:nvSpPr>
            <p:cNvPr id="17" name="Down Arrow 16"/>
            <p:cNvSpPr/>
            <p:nvPr/>
          </p:nvSpPr>
          <p:spPr bwMode="auto">
            <a:xfrm rot="10800000">
              <a:off x="4381501" y="3173628"/>
              <a:ext cx="381000" cy="407772"/>
            </a:xfrm>
            <a:prstGeom prst="downArrow">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8" name="Down Arrow 17"/>
            <p:cNvSpPr/>
            <p:nvPr/>
          </p:nvSpPr>
          <p:spPr bwMode="auto">
            <a:xfrm rot="10800000">
              <a:off x="1703172" y="3172639"/>
              <a:ext cx="381000" cy="407772"/>
            </a:xfrm>
            <a:prstGeom prst="downArrow">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9" name="Down Arrow 18"/>
            <p:cNvSpPr/>
            <p:nvPr/>
          </p:nvSpPr>
          <p:spPr bwMode="auto">
            <a:xfrm rot="10800000">
              <a:off x="7302843" y="3172638"/>
              <a:ext cx="381000" cy="407772"/>
            </a:xfrm>
            <a:prstGeom prst="downArrow">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grpSp>
    </p:spTree>
    <p:extLst>
      <p:ext uri="{BB962C8B-B14F-4D97-AF65-F5344CB8AC3E}">
        <p14:creationId xmlns:p14="http://schemas.microsoft.com/office/powerpoint/2010/main" val="185028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_dlc_DocId xmlns="b46a1f42-d9ef-485c-a1c8-eb38d14efb06">688CW-1390982759-1061</_dlc_DocId>
    <_dlc_DocIdUrl xmlns="b46a1f42-d9ef-485c-a1c8-eb38d14efb06">
      <Url>https://org1.eis.af.mil/sites/688iow/318IOG/90ios/DOT/_layouts/DocIdRedir.aspx?ID=688CW-1390982759-1061</Url>
      <Description>688CW-1390982759-1061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674591-288E-407E-B9B8-EFC3D90616AD}">
  <ds:schemaRefs>
    <ds:schemaRef ds:uri="http://schemas.microsoft.com/office/2006/documentManagement/types"/>
    <ds:schemaRef ds:uri="http://purl.org/dc/terms/"/>
    <ds:schemaRef ds:uri="http://www.w3.org/XML/1998/namespace"/>
    <ds:schemaRef ds:uri="http://schemas.openxmlformats.org/package/2006/metadata/core-properties"/>
    <ds:schemaRef ds:uri="http://purl.org/dc/elements/1.1/"/>
    <ds:schemaRef ds:uri="http://purl.org/dc/dcmitype/"/>
    <ds:schemaRef ds:uri="http://schemas.microsoft.com/office/infopath/2007/PartnerControls"/>
    <ds:schemaRef ds:uri="b46a1f42-d9ef-485c-a1c8-eb38d14efb06"/>
    <ds:schemaRef ds:uri="http://schemas.microsoft.com/office/2006/metadata/properties"/>
  </ds:schemaRefs>
</ds:datastoreItem>
</file>

<file path=customXml/itemProps2.xml><?xml version="1.0" encoding="utf-8"?>
<ds:datastoreItem xmlns:ds="http://schemas.openxmlformats.org/officeDocument/2006/customXml" ds:itemID="{29211705-6416-4043-BF40-C6794DDAE8B2}">
  <ds:schemaRefs>
    <ds:schemaRef ds:uri="http://schemas.microsoft.com/sharepoint/events"/>
  </ds:schemaRefs>
</ds:datastoreItem>
</file>

<file path=customXml/itemProps3.xml><?xml version="1.0" encoding="utf-8"?>
<ds:datastoreItem xmlns:ds="http://schemas.openxmlformats.org/officeDocument/2006/customXml" ds:itemID="{2EB7B354-F66D-4872-85C8-1504F414152B}">
  <ds:schemaRefs>
    <ds:schemaRef ds:uri="http://schemas.microsoft.com/sharepoint/v3/contenttype/forms"/>
  </ds:schemaRefs>
</ds:datastoreItem>
</file>

<file path=customXml/itemProps4.xml><?xml version="1.0" encoding="utf-8"?>
<ds:datastoreItem xmlns:ds="http://schemas.openxmlformats.org/officeDocument/2006/customXml" ds:itemID="{8FA9C256-593F-4FE3-82B2-EED38FE0E9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19252</TotalTime>
  <Words>49865</Words>
  <Application>Microsoft Office PowerPoint</Application>
  <PresentationFormat>On-screen Show (4:3)</PresentationFormat>
  <Paragraphs>4311</Paragraphs>
  <Slides>118</Slides>
  <Notes>98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118</vt:i4>
      </vt:variant>
    </vt:vector>
  </HeadingPairs>
  <TitlesOfParts>
    <vt:vector size="123" baseType="lpstr">
      <vt:lpstr>Arial</vt:lpstr>
      <vt:lpstr>Arial Black</vt:lpstr>
      <vt:lpstr>Calibri</vt:lpstr>
      <vt:lpstr>Courier New</vt:lpstr>
      <vt:lpstr>Generic</vt:lpstr>
      <vt:lpstr>Pointers &amp; Arrays</vt:lpstr>
      <vt:lpstr>Disclaimer</vt:lpstr>
      <vt:lpstr>Outline</vt:lpstr>
      <vt:lpstr>Coding Style Guide</vt:lpstr>
      <vt:lpstr>Coding Style Guide</vt:lpstr>
      <vt:lpstr>Stub Code</vt:lpstr>
      <vt:lpstr>Why?</vt:lpstr>
      <vt:lpstr>Definitions</vt:lpstr>
      <vt:lpstr>Endianness</vt:lpstr>
      <vt:lpstr>Endianness</vt:lpstr>
      <vt:lpstr>Endianness</vt:lpstr>
      <vt:lpstr>Memory Visualization</vt:lpstr>
      <vt:lpstr>Memory Operators</vt:lpstr>
      <vt:lpstr>Memory Operators</vt:lpstr>
      <vt:lpstr>Memory Operators</vt:lpstr>
      <vt:lpstr>Memory Operators</vt:lpstr>
      <vt:lpstr>Memory Operators</vt:lpstr>
      <vt:lpstr>Memory Operators</vt:lpstr>
      <vt:lpstr>Memory Operators</vt:lpstr>
      <vt:lpstr>Memory Operators</vt:lpstr>
      <vt:lpstr>Demonstration Lab</vt:lpstr>
      <vt:lpstr>Performance Lab</vt:lpstr>
      <vt:lpstr>Arrays (old)</vt:lpstr>
      <vt:lpstr>Arrays (old)</vt:lpstr>
      <vt:lpstr>Arrays (old)</vt:lpstr>
      <vt:lpstr>Arrays (new)</vt:lpstr>
      <vt:lpstr>Arrays (new)</vt:lpstr>
      <vt:lpstr>Arrays (new)</vt:lpstr>
      <vt:lpstr>Arrays (new)</vt:lpstr>
      <vt:lpstr>Arrays (new)</vt:lpstr>
      <vt:lpstr>Arrays (new)</vt:lpstr>
      <vt:lpstr>Arrays (new)</vt:lpstr>
      <vt:lpstr>Arrays (new)</vt:lpstr>
      <vt:lpstr>Arrays (new)</vt:lpstr>
      <vt:lpstr>Arrays (new)</vt:lpstr>
      <vt:lpstr>Arrays (new)</vt:lpstr>
      <vt:lpstr>Address Arithmetic</vt:lpstr>
      <vt:lpstr>Address Arithmetic</vt:lpstr>
      <vt:lpstr>Address Arithmetic</vt:lpstr>
      <vt:lpstr>Address Arithmetic</vt:lpstr>
      <vt:lpstr>Address Arithmetic</vt:lpstr>
      <vt:lpstr>Address Arithmetic</vt:lpstr>
      <vt:lpstr>Address Arithmetic</vt:lpstr>
      <vt:lpstr>Demonstration Lab</vt:lpstr>
      <vt:lpstr>Performance Lab</vt:lpstr>
      <vt:lpstr>Function Arguments</vt:lpstr>
      <vt:lpstr>Function Arguments</vt:lpstr>
      <vt:lpstr>Function Arguments</vt:lpstr>
      <vt:lpstr>Function Arguments</vt:lpstr>
      <vt:lpstr>Function Arguments</vt:lpstr>
      <vt:lpstr>Function Arguments</vt:lpstr>
      <vt:lpstr>Function Arguments</vt:lpstr>
      <vt:lpstr>Function Arguments</vt:lpstr>
      <vt:lpstr>Function Arguments</vt:lpstr>
      <vt:lpstr>Function Arguments</vt:lpstr>
      <vt:lpstr>Function Arguments</vt:lpstr>
      <vt:lpstr>Function Arguments</vt:lpstr>
      <vt:lpstr>Function Arguments</vt:lpstr>
      <vt:lpstr>Demonstration Lab</vt:lpstr>
      <vt:lpstr>Performance Lab</vt:lpstr>
      <vt:lpstr>Pointer Arrays</vt:lpstr>
      <vt:lpstr>Pointer Arrays</vt:lpstr>
      <vt:lpstr>Pointer Arrays</vt:lpstr>
      <vt:lpstr>Pointer Arrays</vt:lpstr>
      <vt:lpstr>Pointer Arrays</vt:lpstr>
      <vt:lpstr>Pointer Arrays</vt:lpstr>
      <vt:lpstr>Pointer Arrays</vt:lpstr>
      <vt:lpstr>Pointer Arrays</vt:lpstr>
      <vt:lpstr>Pointer Arrays</vt:lpstr>
      <vt:lpstr>Pointer Arrays</vt:lpstr>
      <vt:lpstr>Pointer Arrays</vt:lpstr>
      <vt:lpstr>Pointer Arrays</vt:lpstr>
      <vt:lpstr>Pointer Arrays</vt:lpstr>
      <vt:lpstr>Pointer Arrays</vt:lpstr>
      <vt:lpstr>Pointer Arrays</vt:lpstr>
      <vt:lpstr>Pointer Arrays</vt:lpstr>
      <vt:lpstr>Pointer Arrays</vt:lpstr>
      <vt:lpstr>Multi-Dimensional Arrays</vt:lpstr>
      <vt:lpstr>Multi-Dimensional Arrays</vt:lpstr>
      <vt:lpstr>Multi-Dimensional Arrays</vt:lpstr>
      <vt:lpstr>Multi-Dimensional Arrays</vt:lpstr>
      <vt:lpstr>Multi-Dimensional Arrays</vt:lpstr>
      <vt:lpstr>Demonstration Lab</vt:lpstr>
      <vt:lpstr>Performance Lab</vt:lpstr>
      <vt:lpstr>Performance Lab</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Demonstration Lab</vt:lpstr>
      <vt:lpstr>Performance Lab I.5.a-6</vt:lpstr>
      <vt:lpstr>Function Pointers</vt:lpstr>
      <vt:lpstr>Function Pointers</vt:lpstr>
      <vt:lpstr>Function Pointers</vt:lpstr>
      <vt:lpstr>Function Pointers</vt:lpstr>
      <vt:lpstr>Function Pointers</vt:lpstr>
      <vt:lpstr>Function Pointers</vt:lpstr>
      <vt:lpstr>Function Pointers</vt:lpstr>
      <vt:lpstr>Function Pointers</vt:lpstr>
      <vt:lpstr>Function Pointers</vt:lpstr>
      <vt:lpstr>Demonstration Lab</vt:lpstr>
      <vt:lpstr>Performance Lab</vt:lpstr>
      <vt:lpstr>Summary</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CMT Pilot Program</dc:title>
  <dc:creator>1079285206A</dc:creator>
  <cp:lastModifiedBy>James Vogel</cp:lastModifiedBy>
  <cp:revision>818</cp:revision>
  <dcterms:created xsi:type="dcterms:W3CDTF">2012-04-23T20:09:00Z</dcterms:created>
  <dcterms:modified xsi:type="dcterms:W3CDTF">2019-06-04T19:43:43Z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d8a91ad4-4406-458a-bd92-91090e02cb77</vt:lpwstr>
  </property>
</Properties>
</file>