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8"/>
  </p:notesMasterIdLst>
  <p:sldIdLst>
    <p:sldId id="310" r:id="rId6"/>
    <p:sldId id="348" r:id="rId7"/>
    <p:sldId id="311" r:id="rId8"/>
    <p:sldId id="312" r:id="rId9"/>
    <p:sldId id="313" r:id="rId10"/>
    <p:sldId id="314" r:id="rId11"/>
    <p:sldId id="315" r:id="rId12"/>
    <p:sldId id="316" r:id="rId13"/>
    <p:sldId id="317" r:id="rId14"/>
    <p:sldId id="318" r:id="rId15"/>
    <p:sldId id="319" r:id="rId16"/>
    <p:sldId id="324" r:id="rId17"/>
    <p:sldId id="328" r:id="rId18"/>
    <p:sldId id="329" r:id="rId19"/>
    <p:sldId id="330" r:id="rId20"/>
    <p:sldId id="331" r:id="rId21"/>
    <p:sldId id="332" r:id="rId22"/>
    <p:sldId id="333" r:id="rId23"/>
    <p:sldId id="334" r:id="rId24"/>
    <p:sldId id="338" r:id="rId25"/>
    <p:sldId id="339" r:id="rId26"/>
    <p:sldId id="34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DC7"/>
    <a:srgbClr val="00FFFF"/>
    <a:srgbClr val="FF9900"/>
    <a:srgbClr val="BB57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3" autoAdjust="0"/>
    <p:restoredTop sz="75430" autoAdjust="0"/>
  </p:normalViewPr>
  <p:slideViewPr>
    <p:cSldViewPr snapToGrid="0">
      <p:cViewPr varScale="1">
        <p:scale>
          <a:sx n="95" d="100"/>
          <a:sy n="95" d="100"/>
        </p:scale>
        <p:origin x="2142" y="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6/24/2019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20FF603-15C1-448E-B8F2-D623466EF487}" type="slidenum">
              <a:rPr lang="en-US" smtClean="0"/>
              <a:pPr>
                <a:defRPr/>
              </a:pPr>
              <a:t>4</a:t>
            </a:fld>
            <a:endParaRPr lang="en-US" dirty="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smtClean="0"/>
          </a:p>
        </p:txBody>
      </p:sp>
    </p:spTree>
    <p:extLst>
      <p:ext uri="{BB962C8B-B14F-4D97-AF65-F5344CB8AC3E}">
        <p14:creationId xmlns:p14="http://schemas.microsoft.com/office/powerpoint/2010/main" val="3602397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D2C4EEB4-BD67-43C4-8A6D-DAE66DC55BA4}" type="slidenum">
              <a:rPr lang="en-US" smtClean="0"/>
              <a:pPr>
                <a:defRPr/>
              </a:pPr>
              <a:t>13</a:t>
            </a:fld>
            <a:endParaRPr lang="en-US" dirty="0"/>
          </a:p>
        </p:txBody>
      </p:sp>
    </p:spTree>
    <p:extLst>
      <p:ext uri="{BB962C8B-B14F-4D97-AF65-F5344CB8AC3E}">
        <p14:creationId xmlns:p14="http://schemas.microsoft.com/office/powerpoint/2010/main" val="1488244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14</a:t>
            </a:fld>
            <a:endParaRPr lang="en-US" dirty="0"/>
          </a:p>
        </p:txBody>
      </p:sp>
    </p:spTree>
    <p:extLst>
      <p:ext uri="{BB962C8B-B14F-4D97-AF65-F5344CB8AC3E}">
        <p14:creationId xmlns:p14="http://schemas.microsoft.com/office/powerpoint/2010/main" val="221398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15</a:t>
            </a:fld>
            <a:endParaRPr lang="en-US" dirty="0"/>
          </a:p>
        </p:txBody>
      </p:sp>
    </p:spTree>
    <p:extLst>
      <p:ext uri="{BB962C8B-B14F-4D97-AF65-F5344CB8AC3E}">
        <p14:creationId xmlns:p14="http://schemas.microsoft.com/office/powerpoint/2010/main" val="394927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16</a:t>
            </a:fld>
            <a:endParaRPr lang="en-US" dirty="0"/>
          </a:p>
        </p:txBody>
      </p:sp>
    </p:spTree>
    <p:extLst>
      <p:ext uri="{BB962C8B-B14F-4D97-AF65-F5344CB8AC3E}">
        <p14:creationId xmlns:p14="http://schemas.microsoft.com/office/powerpoint/2010/main" val="193594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53461D0-8E1F-4F9F-AB26-676D7D0B20C5}" type="slidenum">
              <a:rPr lang="en-US" smtClean="0"/>
              <a:pPr>
                <a:defRPr/>
              </a:pPr>
              <a:t>17</a:t>
            </a:fld>
            <a:endParaRPr lang="en-US" dirty="0"/>
          </a:p>
        </p:txBody>
      </p:sp>
    </p:spTree>
    <p:extLst>
      <p:ext uri="{BB962C8B-B14F-4D97-AF65-F5344CB8AC3E}">
        <p14:creationId xmlns:p14="http://schemas.microsoft.com/office/powerpoint/2010/main" val="2292026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61300E0B-47C4-4308-A96C-52A3969E68A1}" type="slidenum">
              <a:rPr lang="en-US" smtClean="0"/>
              <a:pPr>
                <a:defRPr/>
              </a:pPr>
              <a:t>18</a:t>
            </a:fld>
            <a:endParaRPr lang="en-US" dirty="0"/>
          </a:p>
        </p:txBody>
      </p:sp>
    </p:spTree>
    <p:extLst>
      <p:ext uri="{BB962C8B-B14F-4D97-AF65-F5344CB8AC3E}">
        <p14:creationId xmlns:p14="http://schemas.microsoft.com/office/powerpoint/2010/main" val="144648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3C77A4E7-92CC-411A-8942-58AE2F0B733F}" type="slidenum">
              <a:rPr lang="en-US" smtClean="0"/>
              <a:pPr>
                <a:defRPr/>
              </a:pPr>
              <a:t>19</a:t>
            </a:fld>
            <a:endParaRPr lang="en-US" dirty="0"/>
          </a:p>
        </p:txBody>
      </p:sp>
    </p:spTree>
    <p:extLst>
      <p:ext uri="{BB962C8B-B14F-4D97-AF65-F5344CB8AC3E}">
        <p14:creationId xmlns:p14="http://schemas.microsoft.com/office/powerpoint/2010/main" val="2554255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EF93D33-66C1-45D2-A291-447B6A529E12}" type="slidenum">
              <a:rPr lang="en-US" smtClean="0"/>
              <a:pPr>
                <a:defRPr/>
              </a:pPr>
              <a:t>20</a:t>
            </a:fld>
            <a:endParaRPr lang="en-US" dirty="0"/>
          </a:p>
        </p:txBody>
      </p:sp>
    </p:spTree>
    <p:extLst>
      <p:ext uri="{BB962C8B-B14F-4D97-AF65-F5344CB8AC3E}">
        <p14:creationId xmlns:p14="http://schemas.microsoft.com/office/powerpoint/2010/main" val="1177154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99DD73E7-B3C3-40CF-B3E7-40ACEBFF0D74}" type="slidenum">
              <a:rPr lang="en-US" smtClean="0"/>
              <a:pPr>
                <a:defRPr/>
              </a:pPr>
              <a:t>21</a:t>
            </a:fld>
            <a:endParaRPr lang="en-US" dirty="0"/>
          </a:p>
        </p:txBody>
      </p:sp>
    </p:spTree>
    <p:extLst>
      <p:ext uri="{BB962C8B-B14F-4D97-AF65-F5344CB8AC3E}">
        <p14:creationId xmlns:p14="http://schemas.microsoft.com/office/powerpoint/2010/main" val="1350631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D5758B1-8A16-42C2-AB3A-6A68FA8DEB9B}" type="slidenum">
              <a:rPr lang="en-US" smtClean="0"/>
              <a:pPr>
                <a:defRPr/>
              </a:pPr>
              <a:t>22</a:t>
            </a:fld>
            <a:endParaRPr lang="en-US" dirty="0"/>
          </a:p>
        </p:txBody>
      </p:sp>
    </p:spTree>
    <p:extLst>
      <p:ext uri="{BB962C8B-B14F-4D97-AF65-F5344CB8AC3E}">
        <p14:creationId xmlns:p14="http://schemas.microsoft.com/office/powerpoint/2010/main" val="429347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D0F53BC-4D30-4F2B-B8D4-BB2CACC64C7F}" type="slidenum">
              <a:rPr lang="en-US" smtClean="0"/>
              <a:pPr>
                <a:defRPr/>
              </a:pPr>
              <a:t>5</a:t>
            </a:fld>
            <a:endParaRPr lang="en-US" dirty="0"/>
          </a:p>
        </p:txBody>
      </p:sp>
    </p:spTree>
    <p:extLst>
      <p:ext uri="{BB962C8B-B14F-4D97-AF65-F5344CB8AC3E}">
        <p14:creationId xmlns:p14="http://schemas.microsoft.com/office/powerpoint/2010/main" val="259752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6</a:t>
            </a:fld>
            <a:endParaRPr lang="en-US" dirty="0"/>
          </a:p>
        </p:txBody>
      </p:sp>
    </p:spTree>
    <p:extLst>
      <p:ext uri="{BB962C8B-B14F-4D97-AF65-F5344CB8AC3E}">
        <p14:creationId xmlns:p14="http://schemas.microsoft.com/office/powerpoint/2010/main" val="2380102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ED0C10A-27BB-4B48-A746-FF7F919E9218}" type="slidenum">
              <a:rPr lang="en-US" smtClean="0"/>
              <a:pPr>
                <a:defRPr/>
              </a:pPr>
              <a:t>7</a:t>
            </a:fld>
            <a:endParaRPr lang="en-US" dirty="0"/>
          </a:p>
        </p:txBody>
      </p:sp>
    </p:spTree>
    <p:extLst>
      <p:ext uri="{BB962C8B-B14F-4D97-AF65-F5344CB8AC3E}">
        <p14:creationId xmlns:p14="http://schemas.microsoft.com/office/powerpoint/2010/main" val="344181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8</a:t>
            </a:fld>
            <a:endParaRPr lang="en-US" dirty="0"/>
          </a:p>
        </p:txBody>
      </p:sp>
    </p:spTree>
    <p:extLst>
      <p:ext uri="{BB962C8B-B14F-4D97-AF65-F5344CB8AC3E}">
        <p14:creationId xmlns:p14="http://schemas.microsoft.com/office/powerpoint/2010/main" val="419049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C2D253C2-682F-427A-86E6-6CC999CB933B}" type="slidenum">
              <a:rPr lang="en-US" smtClean="0"/>
              <a:pPr>
                <a:defRPr/>
              </a:pPr>
              <a:t>9</a:t>
            </a:fld>
            <a:endParaRPr lang="en-US" dirty="0"/>
          </a:p>
        </p:txBody>
      </p:sp>
    </p:spTree>
    <p:extLst>
      <p:ext uri="{BB962C8B-B14F-4D97-AF65-F5344CB8AC3E}">
        <p14:creationId xmlns:p14="http://schemas.microsoft.com/office/powerpoint/2010/main" val="999273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462A4A1F-82AE-42C5-AB67-57CC4BE4E64E}" type="slidenum">
              <a:rPr lang="en-US" smtClean="0"/>
              <a:pPr>
                <a:defRPr/>
              </a:pPr>
              <a:t>10</a:t>
            </a:fld>
            <a:endParaRPr lang="en-US" dirty="0"/>
          </a:p>
        </p:txBody>
      </p:sp>
    </p:spTree>
    <p:extLst>
      <p:ext uri="{BB962C8B-B14F-4D97-AF65-F5344CB8AC3E}">
        <p14:creationId xmlns:p14="http://schemas.microsoft.com/office/powerpoint/2010/main" val="880652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97518AB-45EB-41D9-AE23-134E66FA6B69}" type="slidenum">
              <a:rPr lang="en-US" smtClean="0"/>
              <a:pPr>
                <a:defRPr/>
              </a:pPr>
              <a:t>11</a:t>
            </a:fld>
            <a:endParaRPr lang="en-US" dirty="0"/>
          </a:p>
        </p:txBody>
      </p:sp>
    </p:spTree>
    <p:extLst>
      <p:ext uri="{BB962C8B-B14F-4D97-AF65-F5344CB8AC3E}">
        <p14:creationId xmlns:p14="http://schemas.microsoft.com/office/powerpoint/2010/main" val="141400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710CA18D-5507-480D-B6D8-80D996587A91}" type="slidenum">
              <a:rPr lang="en-US" smtClean="0"/>
              <a:pPr>
                <a:defRPr/>
              </a:pPr>
              <a:t>12</a:t>
            </a:fld>
            <a:endParaRPr lang="en-US" dirty="0"/>
          </a:p>
        </p:txBody>
      </p:sp>
    </p:spTree>
    <p:extLst>
      <p:ext uri="{BB962C8B-B14F-4D97-AF65-F5344CB8AC3E}">
        <p14:creationId xmlns:p14="http://schemas.microsoft.com/office/powerpoint/2010/main" val="4018532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a:solidFill>
                  <a:srgbClr val="008000"/>
                </a:solidFill>
              </a:rPr>
              <a:t>Unclassified</a:t>
            </a:r>
            <a:r>
              <a:rPr lang="en-US" sz="1600" b="1">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extLst>
              <p:ext uri="{D42A27DB-BD31-4B8C-83A1-F6EECF244321}">
                <p14:modId xmlns:p14="http://schemas.microsoft.com/office/powerpoint/2010/main" val="2727145567"/>
              </p:ext>
            </p:extLst>
          </p:nvPr>
        </p:nvSpPr>
        <p:spPr>
          <a:xfrm>
            <a:off x="3658393" y="1936860"/>
            <a:ext cx="5484813" cy="1371600"/>
          </a:xfrm>
        </p:spPr>
        <p:txBody>
          <a:bodyPr/>
          <a:lstStyle/>
          <a:p>
            <a:r>
              <a:rPr lang="en-US" dirty="0" smtClean="0"/>
              <a:t>Pseudocode, Logic and Design</a:t>
            </a:r>
            <a:endParaRPr lang="en-US" dirty="0"/>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a:solidFill>
                  <a:srgbClr val="00B050"/>
                </a:solidFill>
              </a:rPr>
              <a:t>UNCLASSIFIED//FOUO</a:t>
            </a:r>
          </a:p>
        </p:txBody>
      </p:sp>
    </p:spTree>
    <p:extLst>
      <p:ext uri="{BB962C8B-B14F-4D97-AF65-F5344CB8AC3E}">
        <p14:creationId xmlns:p14="http://schemas.microsoft.com/office/powerpoint/2010/main" val="334871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smtClean="0"/>
              <a:t>Understanding the Program</a:t>
            </a:r>
            <a:br>
              <a:rPr lang="en-US" sz="4000" dirty="0" smtClean="0"/>
            </a:br>
            <a:r>
              <a:rPr lang="en-US" sz="4000" dirty="0" smtClean="0"/>
              <a:t>Development Cycle</a:t>
            </a:r>
          </a:p>
        </p:txBody>
      </p:sp>
      <p:sp>
        <p:nvSpPr>
          <p:cNvPr id="19459" name="Content Placeholder 8"/>
          <p:cNvSpPr>
            <a:spLocks noGrp="1"/>
          </p:cNvSpPr>
          <p:nvPr>
            <p:ph idx="1"/>
          </p:nvPr>
        </p:nvSpPr>
        <p:spPr/>
        <p:txBody>
          <a:bodyPr/>
          <a:lstStyle/>
          <a:p>
            <a:pPr eaLnBrk="1" hangingPunct="1"/>
            <a:r>
              <a:rPr lang="en-US" b="1" dirty="0" smtClean="0"/>
              <a:t>Program development cycle</a:t>
            </a:r>
          </a:p>
          <a:p>
            <a:pPr lvl="1" eaLnBrk="1" hangingPunct="1"/>
            <a:r>
              <a:rPr lang="en-US" dirty="0" smtClean="0"/>
              <a:t>Understand the problem</a:t>
            </a:r>
          </a:p>
          <a:p>
            <a:pPr lvl="1" eaLnBrk="1" hangingPunct="1"/>
            <a:r>
              <a:rPr lang="en-US" dirty="0" smtClean="0"/>
              <a:t>Plan the logic</a:t>
            </a:r>
          </a:p>
          <a:p>
            <a:pPr lvl="1" eaLnBrk="1" hangingPunct="1"/>
            <a:r>
              <a:rPr lang="en-US" dirty="0" smtClean="0"/>
              <a:t>Code the program</a:t>
            </a:r>
          </a:p>
          <a:p>
            <a:pPr lvl="1" eaLnBrk="1" hangingPunct="1"/>
            <a:r>
              <a:rPr lang="en-US" dirty="0" smtClean="0"/>
              <a:t>Use software (a compiler or interpreter) to translate the program into machine language</a:t>
            </a:r>
          </a:p>
          <a:p>
            <a:pPr lvl="1" eaLnBrk="1" hangingPunct="1"/>
            <a:r>
              <a:rPr lang="en-US" dirty="0" smtClean="0"/>
              <a:t>Test the program</a:t>
            </a:r>
          </a:p>
          <a:p>
            <a:pPr lvl="1" eaLnBrk="1" hangingPunct="1"/>
            <a:r>
              <a:rPr lang="en-US" dirty="0" smtClean="0"/>
              <a:t>Put the program into production</a:t>
            </a:r>
          </a:p>
          <a:p>
            <a:pPr lvl="1" eaLnBrk="1" hangingPunct="1"/>
            <a:r>
              <a:rPr lang="en-US" dirty="0" smtClean="0"/>
              <a:t>Maintain the program</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079878F5-57C9-4D88-821D-59721807F1C6}" type="slidenum">
              <a:rPr lang="en-US"/>
              <a:pPr>
                <a:defRPr/>
              </a:pPr>
              <a:t>10</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3156741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dirty="0" smtClean="0"/>
              <a:t>Understanding the Program</a:t>
            </a:r>
            <a:br>
              <a:rPr lang="en-US" sz="4000" dirty="0" smtClean="0"/>
            </a:br>
            <a:r>
              <a:rPr lang="en-US" sz="4000" dirty="0" smtClean="0"/>
              <a:t>Development Cycle </a:t>
            </a:r>
            <a:r>
              <a:rPr lang="en-US" sz="1200" dirty="0" smtClean="0"/>
              <a:t>(continued -1)</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AF07960D-3CDC-4E1F-A3F2-519C9EEA074E}" type="slidenum">
              <a:rPr lang="en-US"/>
              <a:pPr>
                <a:defRPr/>
              </a:pPr>
              <a:t>11</a:t>
            </a:fld>
            <a:endParaRPr lang="en-US" dirty="0"/>
          </a:p>
        </p:txBody>
      </p:sp>
      <p:pic>
        <p:nvPicPr>
          <p:cNvPr id="2" name="Picture 1" descr="Understand the problem&#10;Plan the logic&#10;Code the program&#10;Use software (a compiler or interpreter) to translate the program into machine language&#10;Test the program&#10;Put the program into production&#10;Maintain the program&#10;" title="The program development cycl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670" y="1565180"/>
            <a:ext cx="5104659" cy="4684955"/>
          </a:xfrm>
          <a:prstGeom prst="rect">
            <a:avLst/>
          </a:prstGeom>
        </p:spPr>
      </p:pic>
      <p:sp>
        <p:nvSpPr>
          <p:cNvPr id="7" name="Footer Placeholder 6"/>
          <p:cNvSpPr>
            <a:spLocks noGrp="1"/>
          </p:cNvSpPr>
          <p:nvPr>
            <p:ph type="ftr" sz="quarter" idx="4294967295"/>
          </p:nvPr>
        </p:nvSpPr>
        <p:spPr>
          <a:xfrm>
            <a:off x="457200" y="6356350"/>
            <a:ext cx="5562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962902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274638"/>
            <a:ext cx="8915400" cy="1143000"/>
          </a:xfrm>
        </p:spPr>
        <p:txBody>
          <a:bodyPr/>
          <a:lstStyle/>
          <a:p>
            <a:pPr eaLnBrk="1" hangingPunct="1"/>
            <a:r>
              <a:rPr lang="en-US" sz="4000" dirty="0" smtClean="0"/>
              <a:t>Using Software to Translate the Program into Machine Language </a:t>
            </a:r>
            <a:r>
              <a:rPr lang="en-US" sz="1200" dirty="0" smtClean="0"/>
              <a:t>(continued -1)</a:t>
            </a:r>
          </a:p>
        </p:txBody>
      </p:sp>
      <p:pic>
        <p:nvPicPr>
          <p:cNvPr id="4" name="Content Placeholder 3"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498" y="1589672"/>
            <a:ext cx="6476003" cy="4637315"/>
          </a:xfr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8358B10F-4831-4425-B50D-8EF337369F84}" type="slidenum">
              <a:rPr lang="en-US"/>
              <a:pPr>
                <a:defRPr/>
              </a:pPr>
              <a:t>12</a:t>
            </a:fld>
            <a:endParaRPr lang="en-US" dirty="0"/>
          </a:p>
        </p:txBody>
      </p:sp>
      <p:sp>
        <p:nvSpPr>
          <p:cNvPr id="7" name="Footer Placeholder 6"/>
          <p:cNvSpPr>
            <a:spLocks noGrp="1"/>
          </p:cNvSpPr>
          <p:nvPr>
            <p:ph type="ftr" sz="quarter" idx="4294967295"/>
          </p:nvPr>
        </p:nvSpPr>
        <p:spPr>
          <a:xfrm>
            <a:off x="457200" y="6356350"/>
            <a:ext cx="5562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146457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000" dirty="0" smtClean="0"/>
              <a:t>Using </a:t>
            </a:r>
            <a:r>
              <a:rPr lang="en-US" sz="4000" dirty="0" err="1" smtClean="0"/>
              <a:t>Pseudocode</a:t>
            </a:r>
            <a:r>
              <a:rPr lang="en-US" sz="4000" dirty="0" smtClean="0"/>
              <a:t> Statements</a:t>
            </a:r>
            <a:br>
              <a:rPr lang="en-US" sz="4000" dirty="0" smtClean="0"/>
            </a:br>
            <a:r>
              <a:rPr lang="en-US" sz="4000" dirty="0" smtClean="0"/>
              <a:t>and Flowchart Symbols</a:t>
            </a:r>
          </a:p>
        </p:txBody>
      </p:sp>
      <p:sp>
        <p:nvSpPr>
          <p:cNvPr id="29699" name="Content Placeholder 2"/>
          <p:cNvSpPr>
            <a:spLocks noGrp="1"/>
          </p:cNvSpPr>
          <p:nvPr>
            <p:ph idx="1"/>
          </p:nvPr>
        </p:nvSpPr>
        <p:spPr/>
        <p:txBody>
          <a:bodyPr/>
          <a:lstStyle/>
          <a:p>
            <a:pPr eaLnBrk="1" hangingPunct="1"/>
            <a:r>
              <a:rPr lang="en-US" b="1" smtClean="0"/>
              <a:t>Pseudocode </a:t>
            </a:r>
          </a:p>
          <a:p>
            <a:pPr lvl="1" eaLnBrk="1" hangingPunct="1"/>
            <a:r>
              <a:rPr lang="en-US" smtClean="0"/>
              <a:t>English-like representation of the logical steps it takes to solve a problem</a:t>
            </a:r>
          </a:p>
          <a:p>
            <a:pPr eaLnBrk="1" hangingPunct="1"/>
            <a:r>
              <a:rPr lang="en-US" b="1" smtClean="0"/>
              <a:t>Flowchart</a:t>
            </a:r>
          </a:p>
          <a:p>
            <a:pPr lvl="1" eaLnBrk="1" hangingPunct="1"/>
            <a:r>
              <a:rPr lang="en-US" smtClean="0"/>
              <a:t>Pictorial representation of the logical steps it takes to solve a problem</a:t>
            </a:r>
          </a:p>
          <a:p>
            <a:pPr eaLnBrk="1" hangingPunct="1"/>
            <a:endParaRPr lang="en-US"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771810E1-02D5-4F86-A854-44A3992CD398}" type="slidenum">
              <a:rPr lang="en-US"/>
              <a:pPr>
                <a:defRPr/>
              </a:pPr>
              <a:t>13</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endParaRPr lang="en-US" dirty="0"/>
          </a:p>
        </p:txBody>
      </p:sp>
    </p:spTree>
    <p:extLst>
      <p:ext uri="{BB962C8B-B14F-4D97-AF65-F5344CB8AC3E}">
        <p14:creationId xmlns:p14="http://schemas.microsoft.com/office/powerpoint/2010/main" val="2767837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Writing </a:t>
            </a:r>
            <a:r>
              <a:rPr lang="en-US" sz="4000" dirty="0" err="1" smtClean="0"/>
              <a:t>Pseudocode</a:t>
            </a:r>
            <a:endParaRPr lang="en-US" sz="4000" dirty="0" smtClean="0"/>
          </a:p>
        </p:txBody>
      </p:sp>
      <p:sp>
        <p:nvSpPr>
          <p:cNvPr id="30723" name="Content Placeholder 2"/>
          <p:cNvSpPr>
            <a:spLocks noGrp="1"/>
          </p:cNvSpPr>
          <p:nvPr>
            <p:ph idx="1"/>
          </p:nvPr>
        </p:nvSpPr>
        <p:spPr/>
        <p:txBody>
          <a:bodyPr/>
          <a:lstStyle/>
          <a:p>
            <a:pPr eaLnBrk="1" hangingPunct="1"/>
            <a:r>
              <a:rPr lang="en-US" dirty="0" err="1" smtClean="0"/>
              <a:t>Pseudocode</a:t>
            </a:r>
            <a:r>
              <a:rPr lang="en-US" dirty="0" smtClean="0"/>
              <a:t> representation of a number-doubling problem</a:t>
            </a:r>
          </a:p>
          <a:p>
            <a:pPr lvl="1" eaLnBrk="1" hangingPunct="1">
              <a:buFontTx/>
              <a:buNone/>
            </a:pPr>
            <a:r>
              <a:rPr lang="en-US" dirty="0" smtClean="0">
                <a:latin typeface="Courier New" pitchFamily="49" charset="0"/>
                <a:cs typeface="Courier New" pitchFamily="49" charset="0"/>
              </a:rPr>
              <a:t>start</a:t>
            </a:r>
          </a:p>
          <a:p>
            <a:pPr lvl="2" eaLnBrk="1" hangingPunct="1">
              <a:buFontTx/>
              <a:buNone/>
            </a:pPr>
            <a:r>
              <a:rPr lang="en-US" dirty="0" smtClean="0">
                <a:latin typeface="Courier New" pitchFamily="49" charset="0"/>
                <a:cs typeface="Courier New" pitchFamily="49" charset="0"/>
              </a:rPr>
              <a:t>input </a:t>
            </a:r>
            <a:r>
              <a:rPr lang="en-US" dirty="0" err="1" smtClean="0">
                <a:latin typeface="Courier New" pitchFamily="49" charset="0"/>
                <a:cs typeface="Courier New" pitchFamily="49" charset="0"/>
              </a:rPr>
              <a:t>myNumber</a:t>
            </a:r>
            <a:endParaRPr lang="en-US" dirty="0" smtClean="0">
              <a:latin typeface="Courier New" pitchFamily="49" charset="0"/>
              <a:cs typeface="Courier New" pitchFamily="49" charset="0"/>
            </a:endParaRPr>
          </a:p>
          <a:p>
            <a:pPr lvl="2" eaLnBrk="1" hangingPunct="1">
              <a:buFontTx/>
              <a:buNone/>
            </a:pPr>
            <a:r>
              <a:rPr lang="en-US" dirty="0" smtClean="0">
                <a:latin typeface="Courier New" pitchFamily="49" charset="0"/>
                <a:cs typeface="Courier New" pitchFamily="49" charset="0"/>
              </a:rPr>
              <a:t>set </a:t>
            </a:r>
            <a:r>
              <a:rPr lang="en-US" dirty="0" err="1" smtClean="0">
                <a:latin typeface="Courier New" pitchFamily="49" charset="0"/>
                <a:cs typeface="Courier New" pitchFamily="49" charset="0"/>
              </a:rPr>
              <a:t>myAnswer</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myNumber</a:t>
            </a:r>
            <a:r>
              <a:rPr lang="en-US" dirty="0" smtClean="0">
                <a:latin typeface="Courier New" pitchFamily="49" charset="0"/>
                <a:cs typeface="Courier New" pitchFamily="49" charset="0"/>
              </a:rPr>
              <a:t> * 2</a:t>
            </a:r>
          </a:p>
          <a:p>
            <a:pPr lvl="2" eaLnBrk="1" hangingPunct="1">
              <a:buFontTx/>
              <a:buNone/>
            </a:pPr>
            <a:r>
              <a:rPr lang="en-US" dirty="0" smtClean="0">
                <a:latin typeface="Courier New" pitchFamily="49" charset="0"/>
                <a:cs typeface="Courier New" pitchFamily="49" charset="0"/>
              </a:rPr>
              <a:t>output </a:t>
            </a:r>
            <a:r>
              <a:rPr lang="en-US" dirty="0" err="1" smtClean="0">
                <a:latin typeface="Courier New" pitchFamily="49" charset="0"/>
                <a:cs typeface="Courier New" pitchFamily="49" charset="0"/>
              </a:rPr>
              <a:t>myAnswer</a:t>
            </a:r>
            <a:endParaRPr lang="en-US" dirty="0" smtClean="0">
              <a:latin typeface="Courier New" pitchFamily="49" charset="0"/>
              <a:cs typeface="Courier New" pitchFamily="49" charset="0"/>
            </a:endParaRPr>
          </a:p>
          <a:p>
            <a:pPr lvl="1" eaLnBrk="1" hangingPunct="1">
              <a:buFontTx/>
              <a:buNone/>
            </a:pPr>
            <a:r>
              <a:rPr lang="en-US" dirty="0" smtClean="0">
                <a:latin typeface="Courier New" pitchFamily="49" charset="0"/>
                <a:cs typeface="Courier New" pitchFamily="49" charset="0"/>
              </a:rPr>
              <a:t>stop</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31AB7B3A-5C8F-4B56-9B41-725C9F105394}" type="slidenum">
              <a:rPr lang="en-US"/>
              <a:pPr>
                <a:defRPr/>
              </a:pPr>
              <a:t>14</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238284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Pseudocode Standards</a:t>
            </a:r>
          </a:p>
        </p:txBody>
      </p:sp>
      <p:sp>
        <p:nvSpPr>
          <p:cNvPr id="30723" name="Content Placeholder 2"/>
          <p:cNvSpPr>
            <a:spLocks noGrp="1"/>
          </p:cNvSpPr>
          <p:nvPr>
            <p:ph idx="1"/>
          </p:nvPr>
        </p:nvSpPr>
        <p:spPr/>
        <p:txBody>
          <a:bodyPr/>
          <a:lstStyle/>
          <a:p>
            <a:pPr eaLnBrk="1" hangingPunct="1"/>
            <a:r>
              <a:rPr lang="en-US" dirty="0" smtClean="0"/>
              <a:t>Programs </a:t>
            </a:r>
            <a:r>
              <a:rPr lang="en-US" dirty="0"/>
              <a:t>begin with </a:t>
            </a:r>
            <a:r>
              <a:rPr lang="en-US" dirty="0" smtClean="0"/>
              <a:t>the word start </a:t>
            </a:r>
            <a:r>
              <a:rPr lang="en-US" dirty="0"/>
              <a:t>and end with </a:t>
            </a:r>
            <a:r>
              <a:rPr lang="en-US" dirty="0" smtClean="0"/>
              <a:t>the word stop</a:t>
            </a:r>
            <a:r>
              <a:rPr lang="en-US" dirty="0"/>
              <a:t>; these two words are always </a:t>
            </a:r>
            <a:r>
              <a:rPr lang="en-US" dirty="0" smtClean="0"/>
              <a:t>aligned</a:t>
            </a:r>
          </a:p>
          <a:p>
            <a:pPr eaLnBrk="1" hangingPunct="1"/>
            <a:r>
              <a:rPr lang="en-US" dirty="0"/>
              <a:t>Whenever a module name is used, it is followed by a set of </a:t>
            </a:r>
            <a:r>
              <a:rPr lang="en-US" dirty="0" smtClean="0"/>
              <a:t>parentheses</a:t>
            </a:r>
          </a:p>
          <a:p>
            <a:r>
              <a:rPr lang="en-US" dirty="0"/>
              <a:t>Modules begin with the module name and end with return. The module name </a:t>
            </a:r>
            <a:r>
              <a:rPr lang="en-US" dirty="0" smtClean="0"/>
              <a:t>and return </a:t>
            </a:r>
            <a:r>
              <a:rPr lang="en-US" dirty="0"/>
              <a:t>are always </a:t>
            </a:r>
            <a:r>
              <a:rPr lang="en-US" dirty="0" smtClean="0"/>
              <a:t>aligned</a:t>
            </a:r>
          </a:p>
          <a:p>
            <a:r>
              <a:rPr lang="en-US" dirty="0"/>
              <a:t>Each program statement performs one action—for example, input, processing, </a:t>
            </a:r>
            <a:r>
              <a:rPr lang="en-US" dirty="0" smtClean="0"/>
              <a:t>or output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31AB7B3A-5C8F-4B56-9B41-725C9F105394}" type="slidenum">
              <a:rPr lang="en-US"/>
              <a:pPr>
                <a:defRPr/>
              </a:pPr>
              <a:t>15</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684476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smtClean="0"/>
              <a:t>Pseudocode Standards </a:t>
            </a:r>
            <a:r>
              <a:rPr lang="en-US" sz="1200" dirty="0" smtClean="0"/>
              <a:t>(continued -1)</a:t>
            </a:r>
            <a:r>
              <a:rPr lang="en-US" sz="1200" dirty="0"/>
              <a:t/>
            </a:r>
            <a:br>
              <a:rPr lang="en-US" sz="1200" dirty="0"/>
            </a:br>
            <a:endParaRPr lang="en-US" sz="1200" dirty="0" smtClean="0"/>
          </a:p>
        </p:txBody>
      </p:sp>
      <p:sp>
        <p:nvSpPr>
          <p:cNvPr id="30723" name="Content Placeholder 2"/>
          <p:cNvSpPr>
            <a:spLocks noGrp="1"/>
          </p:cNvSpPr>
          <p:nvPr>
            <p:ph idx="1"/>
          </p:nvPr>
        </p:nvSpPr>
        <p:spPr/>
        <p:txBody>
          <a:bodyPr/>
          <a:lstStyle/>
          <a:p>
            <a:r>
              <a:rPr lang="en-US" dirty="0"/>
              <a:t>Program statements are indented a few spaces more </a:t>
            </a:r>
            <a:r>
              <a:rPr lang="en-US" dirty="0" smtClean="0"/>
              <a:t>than the word </a:t>
            </a:r>
            <a:r>
              <a:rPr lang="en-US" dirty="0"/>
              <a:t>start or the </a:t>
            </a:r>
            <a:r>
              <a:rPr lang="en-US" dirty="0" smtClean="0"/>
              <a:t>module name</a:t>
            </a:r>
          </a:p>
          <a:p>
            <a:r>
              <a:rPr lang="en-US" dirty="0"/>
              <a:t>Each program statement appears on a single line if possible. When this is </a:t>
            </a:r>
            <a:r>
              <a:rPr lang="en-US" dirty="0" smtClean="0"/>
              <a:t>not possible</a:t>
            </a:r>
            <a:r>
              <a:rPr lang="en-US" dirty="0"/>
              <a:t>, continuation lines are </a:t>
            </a:r>
            <a:r>
              <a:rPr lang="en-US" dirty="0" smtClean="0"/>
              <a:t>indented</a:t>
            </a:r>
          </a:p>
          <a:p>
            <a:r>
              <a:rPr lang="en-US" dirty="0"/>
              <a:t>Program statements begin with lowercase </a:t>
            </a:r>
            <a:r>
              <a:rPr lang="en-US" dirty="0" smtClean="0"/>
              <a:t>letters</a:t>
            </a:r>
          </a:p>
          <a:p>
            <a:r>
              <a:rPr lang="en-US" dirty="0"/>
              <a:t>No punctuation is used to end statements</a:t>
            </a: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31AB7B3A-5C8F-4B56-9B41-725C9F105394}" type="slidenum">
              <a:rPr lang="en-US"/>
              <a:pPr>
                <a:defRPr/>
              </a:pPr>
              <a:t>16</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01416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smtClean="0"/>
              <a:t>Drawing Flowcharts</a:t>
            </a:r>
          </a:p>
        </p:txBody>
      </p:sp>
      <p:sp>
        <p:nvSpPr>
          <p:cNvPr id="32771" name="Content Placeholder 2"/>
          <p:cNvSpPr>
            <a:spLocks noGrp="1"/>
          </p:cNvSpPr>
          <p:nvPr>
            <p:ph idx="1"/>
          </p:nvPr>
        </p:nvSpPr>
        <p:spPr>
          <a:xfrm>
            <a:off x="451104" y="1417638"/>
            <a:ext cx="8229600" cy="4525963"/>
          </a:xfrm>
        </p:spPr>
        <p:txBody>
          <a:bodyPr/>
          <a:lstStyle/>
          <a:p>
            <a:pPr eaLnBrk="1" hangingPunct="1"/>
            <a:r>
              <a:rPr lang="en-US" dirty="0" smtClean="0"/>
              <a:t>Create a flowchart</a:t>
            </a:r>
          </a:p>
          <a:p>
            <a:pPr lvl="1" eaLnBrk="1" hangingPunct="1"/>
            <a:r>
              <a:rPr lang="en-US" dirty="0" smtClean="0"/>
              <a:t>Draw geometric shapes that contain the individual statements </a:t>
            </a:r>
          </a:p>
          <a:p>
            <a:pPr lvl="1" eaLnBrk="1" hangingPunct="1"/>
            <a:r>
              <a:rPr lang="en-US" dirty="0" smtClean="0"/>
              <a:t>Connect shapes with arrows    </a:t>
            </a:r>
          </a:p>
          <a:p>
            <a:pPr eaLnBrk="1" hangingPunct="1"/>
            <a:r>
              <a:rPr lang="en-US" b="1" dirty="0" smtClean="0"/>
              <a:t>Input symbol</a:t>
            </a:r>
          </a:p>
          <a:p>
            <a:pPr lvl="1" eaLnBrk="1" hangingPunct="1"/>
            <a:r>
              <a:rPr lang="en-US" dirty="0" smtClean="0"/>
              <a:t>Indicates input operation   </a:t>
            </a:r>
          </a:p>
          <a:p>
            <a:pPr lvl="1" eaLnBrk="1" hangingPunct="1"/>
            <a:r>
              <a:rPr lang="en-US" dirty="0" smtClean="0"/>
              <a:t>Parallelogram</a:t>
            </a:r>
          </a:p>
          <a:p>
            <a:pPr eaLnBrk="1" hangingPunct="1"/>
            <a:r>
              <a:rPr lang="en-US" b="1" dirty="0" smtClean="0"/>
              <a:t>Processing symbol</a:t>
            </a:r>
          </a:p>
          <a:p>
            <a:pPr lvl="1" eaLnBrk="1" hangingPunct="1"/>
            <a:r>
              <a:rPr lang="en-US" dirty="0" smtClean="0"/>
              <a:t>Contains processing statements                                           such as arithmetic</a:t>
            </a:r>
          </a:p>
          <a:p>
            <a:pPr lvl="1" eaLnBrk="1" hangingPunct="1"/>
            <a:r>
              <a:rPr lang="en-US" dirty="0" smtClean="0"/>
              <a:t>Rectangle</a:t>
            </a:r>
          </a:p>
        </p:txBody>
      </p:sp>
      <p:pic>
        <p:nvPicPr>
          <p:cNvPr id="2" name="Picture 1" descr="Use a parallelogram to represent an input symbol, which indicates an input&#10;operation. " title="Input symbo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333" y="3576016"/>
            <a:ext cx="2068618" cy="1260914"/>
          </a:xfrm>
          <a:prstGeom prst="rect">
            <a:avLst/>
          </a:prstGeom>
        </p:spPr>
      </p:pic>
      <p:pic>
        <p:nvPicPr>
          <p:cNvPr id="3" name="Picture 2" descr="In a flowchart, you use a rectangle as the processing symbol." title="Processing symbol"/>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333" y="5070720"/>
            <a:ext cx="2362200" cy="1264339"/>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F571EFEB-1E81-49B7-91A6-846BFFE9E89D}" type="slidenum">
              <a:rPr lang="en-US"/>
              <a:pPr>
                <a:defRPr/>
              </a:pPr>
              <a:t>17</a:t>
            </a:fld>
            <a:endParaRPr lang="en-US" dirty="0"/>
          </a:p>
        </p:txBody>
      </p:sp>
      <p:sp>
        <p:nvSpPr>
          <p:cNvPr id="9" name="Footer Placeholder 8"/>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238901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dirty="0" smtClean="0"/>
              <a:t>Drawing Flowcharts </a:t>
            </a:r>
            <a:r>
              <a:rPr lang="en-US" sz="1200" dirty="0" smtClean="0"/>
              <a:t>(continued -1)</a:t>
            </a:r>
          </a:p>
        </p:txBody>
      </p:sp>
      <p:sp>
        <p:nvSpPr>
          <p:cNvPr id="33795" name="Content Placeholder 2"/>
          <p:cNvSpPr>
            <a:spLocks noGrp="1"/>
          </p:cNvSpPr>
          <p:nvPr>
            <p:ph idx="1"/>
          </p:nvPr>
        </p:nvSpPr>
        <p:spPr/>
        <p:txBody>
          <a:bodyPr/>
          <a:lstStyle/>
          <a:p>
            <a:pPr eaLnBrk="1" hangingPunct="1"/>
            <a:r>
              <a:rPr lang="en-US" b="1" dirty="0" smtClean="0"/>
              <a:t>Output symbol</a:t>
            </a:r>
          </a:p>
          <a:p>
            <a:pPr lvl="1" eaLnBrk="1" hangingPunct="1"/>
            <a:r>
              <a:rPr lang="en-US" dirty="0" smtClean="0"/>
              <a:t>Represents output statements</a:t>
            </a:r>
          </a:p>
          <a:p>
            <a:pPr lvl="1" eaLnBrk="1" hangingPunct="1"/>
            <a:r>
              <a:rPr lang="en-US" dirty="0" smtClean="0"/>
              <a:t>Parallelogram</a:t>
            </a:r>
          </a:p>
          <a:p>
            <a:pPr eaLnBrk="1" hangingPunct="1"/>
            <a:r>
              <a:rPr lang="en-US" b="1" dirty="0" smtClean="0"/>
              <a:t>Flowlines</a:t>
            </a:r>
          </a:p>
          <a:p>
            <a:pPr lvl="1" eaLnBrk="1" hangingPunct="1"/>
            <a:r>
              <a:rPr lang="en-US" dirty="0" smtClean="0"/>
              <a:t>Arrows that connect steps</a:t>
            </a:r>
          </a:p>
          <a:p>
            <a:pPr eaLnBrk="1" hangingPunct="1"/>
            <a:r>
              <a:rPr lang="en-US" b="1" dirty="0" smtClean="0"/>
              <a:t>Terminal symbols</a:t>
            </a:r>
          </a:p>
          <a:p>
            <a:pPr lvl="1" eaLnBrk="1" hangingPunct="1"/>
            <a:r>
              <a:rPr lang="en-US" dirty="0" smtClean="0"/>
              <a:t>Start/stop symbols</a:t>
            </a:r>
          </a:p>
          <a:p>
            <a:pPr lvl="1" eaLnBrk="1" hangingPunct="1"/>
            <a:r>
              <a:rPr lang="en-US" dirty="0" smtClean="0"/>
              <a:t>Shaped like a racetrack</a:t>
            </a:r>
          </a:p>
          <a:p>
            <a:pPr lvl="1" eaLnBrk="1" hangingPunct="1"/>
            <a:r>
              <a:rPr lang="en-US" dirty="0" smtClean="0"/>
              <a:t>Also called lozenges</a:t>
            </a:r>
          </a:p>
        </p:txBody>
      </p:sp>
      <p:pic>
        <p:nvPicPr>
          <p:cNvPr id="2" name="Picture 1" descr="The output symbol is a parallelogram. You use the same symbol as for input statements." title="Output symbo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829611"/>
            <a:ext cx="2470647" cy="1430938"/>
          </a:xfrm>
          <a:prstGeom prst="rect">
            <a:avLst/>
          </a:prstGeom>
        </p:spPr>
      </p:pic>
      <p:pic>
        <p:nvPicPr>
          <p:cNvPr id="33800" name="Picture 13" descr="Located at the beginning of the flowchart." title="Start symbol"/>
          <p:cNvPicPr>
            <a:picLocks noChangeAspect="1" noChangeArrowheads="1"/>
          </p:cNvPicPr>
          <p:nvPr/>
        </p:nvPicPr>
        <p:blipFill>
          <a:blip r:embed="rId4" cstate="print"/>
          <a:srcRect/>
          <a:stretch>
            <a:fillRect/>
          </a:stretch>
        </p:blipFill>
        <p:spPr bwMode="auto">
          <a:xfrm>
            <a:off x="5867400" y="4191000"/>
            <a:ext cx="1571625" cy="581025"/>
          </a:xfrm>
          <a:prstGeom prst="rect">
            <a:avLst/>
          </a:prstGeom>
          <a:noFill/>
          <a:ln w="9525">
            <a:noFill/>
            <a:miter lim="800000"/>
            <a:headEnd/>
            <a:tailEnd/>
          </a:ln>
        </p:spPr>
      </p:pic>
      <p:pic>
        <p:nvPicPr>
          <p:cNvPr id="33799" name="Picture 12" descr="Located at the end of the flowchart." title="Stop symbol"/>
          <p:cNvPicPr>
            <a:picLocks noChangeAspect="1" noChangeArrowheads="1"/>
          </p:cNvPicPr>
          <p:nvPr/>
        </p:nvPicPr>
        <p:blipFill>
          <a:blip r:embed="rId5" cstate="print"/>
          <a:srcRect/>
          <a:stretch>
            <a:fillRect/>
          </a:stretch>
        </p:blipFill>
        <p:spPr bwMode="auto">
          <a:xfrm>
            <a:off x="5867400" y="4800600"/>
            <a:ext cx="1428750" cy="581025"/>
          </a:xfrm>
          <a:prstGeom prst="rect">
            <a:avLst/>
          </a:prstGeom>
          <a:noFill/>
          <a:ln w="9525">
            <a:noFill/>
            <a:miter lim="800000"/>
            <a:headEnd/>
            <a:tailEnd/>
          </a:ln>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C6B350CA-6473-4307-8A4C-79FCE24E068B}" type="slidenum">
              <a:rPr lang="en-US"/>
              <a:pPr>
                <a:defRPr/>
              </a:pPr>
              <a:t>18</a:t>
            </a:fld>
            <a:endParaRPr lang="en-US" dirty="0"/>
          </a:p>
        </p:txBody>
      </p:sp>
      <p:sp>
        <p:nvSpPr>
          <p:cNvPr id="9" name="Footer Placeholder 8"/>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035698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Drawing </a:t>
            </a:r>
            <a:r>
              <a:rPr lang="en-US" dirty="0" smtClean="0"/>
              <a:t>Flowcharts </a:t>
            </a:r>
            <a:r>
              <a:rPr lang="en-US" sz="1400" dirty="0" smtClean="0"/>
              <a:t>(continued -2)</a:t>
            </a:r>
            <a:endParaRPr lang="en-US" dirty="0" smtClean="0"/>
          </a:p>
        </p:txBody>
      </p:sp>
      <p:pic>
        <p:nvPicPr>
          <p:cNvPr id="3" name="Content Placeholder 2" descr="Flowchart and pseudocode of program that doubles a number." title="Program flowchart and pseudocod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436230"/>
            <a:ext cx="6553200" cy="4783188"/>
          </a:xfr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85477B8-C95B-42D9-9F97-A19D3768B123}" type="slidenum">
              <a:rPr lang="en-US"/>
              <a:pPr>
                <a:defRPr/>
              </a:pPr>
              <a:t>19</a:t>
            </a:fld>
            <a:endParaRPr lang="en-US" dirty="0"/>
          </a:p>
        </p:txBody>
      </p:sp>
      <p:sp>
        <p:nvSpPr>
          <p:cNvPr id="7" name="Footer Placeholder 6"/>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906322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a:t>
            </a:r>
            <a:endParaRPr lang="en-US" dirty="0"/>
          </a:p>
        </p:txBody>
      </p:sp>
      <p:pic>
        <p:nvPicPr>
          <p:cNvPr id="4" name="Content Placeholder 3"/>
          <p:cNvPicPr>
            <a:picLocks noGrp="1" noChangeAspect="1"/>
          </p:cNvPicPr>
          <p:nvPr>
            <p:ph sz="half" idx="1"/>
          </p:nvPr>
        </p:nvPicPr>
        <p:blipFill>
          <a:blip r:embed="rId2"/>
          <a:stretch>
            <a:fillRect/>
          </a:stretch>
        </p:blipFill>
        <p:spPr>
          <a:xfrm>
            <a:off x="1389063" y="2143919"/>
            <a:ext cx="2400300" cy="3028950"/>
          </a:xfrm>
          <a:prstGeom prst="rect">
            <a:avLst/>
          </a:prstGeom>
        </p:spPr>
      </p:pic>
      <p:sp>
        <p:nvSpPr>
          <p:cNvPr id="6" name="Content Placeholder 5"/>
          <p:cNvSpPr>
            <a:spLocks noGrp="1"/>
          </p:cNvSpPr>
          <p:nvPr>
            <p:ph sz="half" idx="2"/>
          </p:nvPr>
        </p:nvSpPr>
        <p:spPr/>
        <p:txBody>
          <a:bodyPr/>
          <a:lstStyle/>
          <a:p>
            <a:r>
              <a:rPr lang="en-US" dirty="0"/>
              <a:t>Programming Logic &amp; Design, Comprehensive , 9th Edition</a:t>
            </a:r>
          </a:p>
          <a:p>
            <a:r>
              <a:rPr lang="en-US" b="0" dirty="0"/>
              <a:t>Joyce Farrell</a:t>
            </a:r>
            <a:br>
              <a:rPr lang="en-US" b="0" dirty="0"/>
            </a:br>
            <a:r>
              <a:rPr lang="en-US" b="0" dirty="0"/>
              <a:t>ISBN-10: 1-337-10207-5</a:t>
            </a:r>
            <a:br>
              <a:rPr lang="en-US" b="0" dirty="0"/>
            </a:br>
            <a:r>
              <a:rPr lang="en-US" b="0" dirty="0"/>
              <a:t>ISBN-13: 978-1-337-10207-0</a:t>
            </a:r>
          </a:p>
          <a:p>
            <a:endParaRPr lang="en-US" dirty="0"/>
          </a:p>
        </p:txBody>
      </p:sp>
    </p:spTree>
    <p:extLst>
      <p:ext uri="{BB962C8B-B14F-4D97-AF65-F5344CB8AC3E}">
        <p14:creationId xmlns:p14="http://schemas.microsoft.com/office/powerpoint/2010/main" val="2345120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4000" dirty="0" smtClean="0"/>
              <a:t>Using a Sentinel Value to End</a:t>
            </a:r>
            <a:br>
              <a:rPr lang="en-US" sz="4000" dirty="0" smtClean="0"/>
            </a:br>
            <a:r>
              <a:rPr lang="en-US" sz="4000" smtClean="0"/>
              <a:t>a Program</a:t>
            </a:r>
            <a:endParaRPr lang="en-US" sz="4000" dirty="0" smtClean="0"/>
          </a:p>
        </p:txBody>
      </p:sp>
      <p:sp>
        <p:nvSpPr>
          <p:cNvPr id="37891" name="Content Placeholder 2"/>
          <p:cNvSpPr>
            <a:spLocks noGrp="1"/>
          </p:cNvSpPr>
          <p:nvPr>
            <p:ph idx="1"/>
          </p:nvPr>
        </p:nvSpPr>
        <p:spPr/>
        <p:txBody>
          <a:bodyPr/>
          <a:lstStyle/>
          <a:p>
            <a:pPr eaLnBrk="1" hangingPunct="1"/>
            <a:r>
              <a:rPr lang="en-US" b="1" dirty="0" smtClean="0"/>
              <a:t>Making a decision</a:t>
            </a:r>
          </a:p>
          <a:p>
            <a:pPr lvl="1" eaLnBrk="1" hangingPunct="1"/>
            <a:r>
              <a:rPr lang="en-US" dirty="0" smtClean="0"/>
              <a:t>Testing a value</a:t>
            </a:r>
          </a:p>
          <a:p>
            <a:pPr lvl="1" eaLnBrk="1" hangingPunct="1"/>
            <a:r>
              <a:rPr lang="en-US" b="1" dirty="0" smtClean="0"/>
              <a:t>Decision symbol</a:t>
            </a:r>
          </a:p>
          <a:p>
            <a:pPr lvl="2" eaLnBrk="1" hangingPunct="1"/>
            <a:r>
              <a:rPr lang="en-US" dirty="0" smtClean="0"/>
              <a:t>Diamond shape</a:t>
            </a:r>
          </a:p>
          <a:p>
            <a:pPr eaLnBrk="1" hangingPunct="1"/>
            <a:r>
              <a:rPr lang="en-US" b="1" dirty="0" smtClean="0"/>
              <a:t>Dummy value</a:t>
            </a:r>
          </a:p>
          <a:p>
            <a:pPr lvl="1" eaLnBrk="1" hangingPunct="1"/>
            <a:r>
              <a:rPr lang="en-US" dirty="0" smtClean="0"/>
              <a:t>Data-entry value that the user will never need</a:t>
            </a:r>
          </a:p>
          <a:p>
            <a:pPr lvl="1" eaLnBrk="1" hangingPunct="1"/>
            <a:r>
              <a:rPr lang="en-US" b="1" dirty="0" smtClean="0"/>
              <a:t>Sentinel value</a:t>
            </a:r>
          </a:p>
          <a:p>
            <a:pPr eaLnBrk="1" hangingPunct="1"/>
            <a:r>
              <a:rPr lang="en-US" b="1" dirty="0" err="1" smtClean="0">
                <a:latin typeface="Courier New" pitchFamily="49" charset="0"/>
                <a:cs typeface="Courier New" pitchFamily="49" charset="0"/>
              </a:rPr>
              <a:t>eof</a:t>
            </a:r>
            <a:r>
              <a:rPr lang="en-US" b="1" dirty="0" smtClean="0"/>
              <a:t> </a:t>
            </a:r>
            <a:r>
              <a:rPr lang="en-US" dirty="0" smtClean="0"/>
              <a:t>(“end of file”)</a:t>
            </a:r>
          </a:p>
          <a:p>
            <a:pPr lvl="1" eaLnBrk="1" hangingPunct="1"/>
            <a:r>
              <a:rPr lang="en-US" dirty="0" smtClean="0"/>
              <a:t>Marker at the end of a file that automatically acts as a sentinel</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36327B25-46C4-4F54-9DAE-49C28CD8AA71}" type="slidenum">
              <a:rPr lang="en-US"/>
              <a:pPr>
                <a:defRPr/>
              </a:pPr>
              <a:t>20</a:t>
            </a:fld>
            <a:endParaRPr lang="en-US" dirty="0"/>
          </a:p>
        </p:txBody>
      </p:sp>
      <p:sp>
        <p:nvSpPr>
          <p:cNvPr id="7" name="Footer Placeholder 6"/>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472527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dirty="0" smtClean="0"/>
              <a:t>Using a Sentinel Value to End</a:t>
            </a:r>
            <a:br>
              <a:rPr lang="en-US" sz="4000" dirty="0" smtClean="0"/>
            </a:br>
            <a:r>
              <a:rPr lang="en-US" sz="4000" dirty="0" smtClean="0"/>
              <a:t>a Program </a:t>
            </a:r>
            <a:r>
              <a:rPr lang="en-US" sz="1200" dirty="0" smtClean="0"/>
              <a:t>(continued -1)</a:t>
            </a:r>
          </a:p>
        </p:txBody>
      </p:sp>
      <p:pic>
        <p:nvPicPr>
          <p:cNvPr id="2" name="Picture 1" descr="Flowchart of number-doubling program with sentinel value of 0&#10;" title="Flowchart using a sentinel value of zer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689867"/>
            <a:ext cx="4582981" cy="4150413"/>
          </a:xfrm>
          <a:prstGeom prst="rect">
            <a:avLst/>
          </a:prstGeom>
        </p:spPr>
      </p:pic>
      <p:pic>
        <p:nvPicPr>
          <p:cNvPr id="3" name="Picture 2" descr="Flowchart of number-doubling program using eof&#10;" title="Flowchart using eo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200" y="1690501"/>
            <a:ext cx="3862723" cy="3990065"/>
          </a:xfrm>
          <a:prstGeom prst="rect">
            <a:avLst/>
          </a:prstGeom>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93B3676-844A-426B-9BBD-CE9F0159BDD9}" type="slidenum">
              <a:rPr lang="en-US"/>
              <a:pPr>
                <a:defRPr/>
              </a:pPr>
              <a:t>21</a:t>
            </a:fld>
            <a:endParaRPr lang="en-US" dirty="0"/>
          </a:p>
        </p:txBody>
      </p:sp>
      <p:sp>
        <p:nvSpPr>
          <p:cNvPr id="7" name="Footer Placeholder 6"/>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033409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Summary</a:t>
            </a:r>
          </a:p>
        </p:txBody>
      </p:sp>
      <p:sp>
        <p:nvSpPr>
          <p:cNvPr id="49155" name="Content Placeholder 2"/>
          <p:cNvSpPr>
            <a:spLocks noGrp="1"/>
          </p:cNvSpPr>
          <p:nvPr>
            <p:ph idx="1"/>
          </p:nvPr>
        </p:nvSpPr>
        <p:spPr/>
        <p:txBody>
          <a:bodyPr/>
          <a:lstStyle/>
          <a:p>
            <a:pPr eaLnBrk="1" hangingPunct="1"/>
            <a:r>
              <a:rPr lang="en-US" dirty="0" smtClean="0"/>
              <a:t>Hardware and software accomplish input, processing, and output</a:t>
            </a:r>
          </a:p>
          <a:p>
            <a:pPr eaLnBrk="1" hangingPunct="1"/>
            <a:r>
              <a:rPr lang="en-US" dirty="0" smtClean="0"/>
              <a:t>Logic must be developed correctly</a:t>
            </a:r>
          </a:p>
          <a:p>
            <a:pPr eaLnBrk="1" hangingPunct="1"/>
            <a:r>
              <a:rPr lang="en-US" dirty="0" smtClean="0"/>
              <a:t>Logical errors are much more difficult to locate than syntax errors</a:t>
            </a:r>
          </a:p>
          <a:p>
            <a:pPr eaLnBrk="1" hangingPunct="1"/>
            <a:r>
              <a:rPr lang="en-US" dirty="0" smtClean="0"/>
              <a:t>Use flowcharts and pseudocode to plan the logic</a:t>
            </a:r>
          </a:p>
          <a:p>
            <a:pPr eaLnBrk="1" hangingPunct="1"/>
            <a:r>
              <a:rPr lang="en-US" dirty="0" smtClean="0"/>
              <a:t>Avoid infinite loops by testing for a sentinel value</a:t>
            </a:r>
          </a:p>
          <a:p>
            <a:pPr eaLnBrk="1" hangingPunct="1"/>
            <a:r>
              <a:rPr lang="en-US" dirty="0" smtClean="0"/>
              <a:t>Use a text editor or an IDE to enter your program statements</a:t>
            </a:r>
          </a:p>
          <a:p>
            <a:pPr eaLnBrk="1" hangingPunct="1"/>
            <a:endParaRPr lang="en-US" dirty="0" smtClean="0"/>
          </a:p>
          <a:p>
            <a:pPr marL="0" indent="0" eaLnBrk="1" hangingPunct="1">
              <a:buNone/>
            </a:pP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C2144DBC-4DCA-4B72-A917-72936F176076}" type="slidenum">
              <a:rPr lang="en-US"/>
              <a:pPr>
                <a:defRPr/>
              </a:pPr>
              <a:t>22</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557048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dirty="0"/>
              <a:t>Programming Logic and Design</a:t>
            </a:r>
            <a:br>
              <a:rPr lang="en-US" dirty="0"/>
            </a:br>
            <a:endParaRPr lang="en-US"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smtClean="0"/>
              <a:t>Lesson 1</a:t>
            </a:r>
            <a:endParaRPr lang="en-US" sz="3400" i="1" dirty="0"/>
          </a:p>
          <a:p>
            <a:pPr algn="ctr" eaLnBrk="1" hangingPunct="1">
              <a:buFont typeface="Arial" pitchFamily="34" charset="0"/>
              <a:buNone/>
              <a:defRPr/>
            </a:pPr>
            <a:r>
              <a:rPr lang="en-US" sz="3400" i="1" dirty="0"/>
              <a:t>An Overview of Computers and</a:t>
            </a:r>
          </a:p>
          <a:p>
            <a:pPr algn="ctr" eaLnBrk="1" hangingPunct="1">
              <a:buFont typeface="Arial" pitchFamily="34" charset="0"/>
              <a:buNone/>
              <a:defRPr/>
            </a:pPr>
            <a:r>
              <a:rPr lang="en-US" sz="3400" i="1" dirty="0"/>
              <a:t>Programming</a:t>
            </a:r>
          </a:p>
          <a:p>
            <a:pPr marL="0" indent="0">
              <a:buNone/>
            </a:pPr>
            <a:endParaRPr lang="en-US" sz="3600"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0F66439E-C25C-4026-841B-CBBDFA57E0D0}" type="slidenum">
              <a:rPr lang="en-US" smtClean="0"/>
              <a:pPr>
                <a:defRPr/>
              </a:pPr>
              <a:t>3</a:t>
            </a:fld>
            <a:endParaRPr lang="en-US" dirty="0"/>
          </a:p>
        </p:txBody>
      </p:sp>
      <p:sp>
        <p:nvSpPr>
          <p:cNvPr id="5" name="Footer Placeholder 4"/>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005350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smtClean="0"/>
              <a:t>Objectives</a:t>
            </a:r>
          </a:p>
        </p:txBody>
      </p:sp>
      <p:sp>
        <p:nvSpPr>
          <p:cNvPr id="13315" name="Rectangle 3"/>
          <p:cNvSpPr>
            <a:spLocks noGrp="1" noChangeArrowheads="1"/>
          </p:cNvSpPr>
          <p:nvPr>
            <p:ph idx="1"/>
          </p:nvPr>
        </p:nvSpPr>
        <p:spPr/>
        <p:txBody>
          <a:bodyPr/>
          <a:lstStyle/>
          <a:p>
            <a:pPr eaLnBrk="1" hangingPunct="1">
              <a:buFontTx/>
              <a:buNone/>
            </a:pPr>
            <a:r>
              <a:rPr lang="en-US" smtClean="0"/>
              <a:t>In this chapter, you will learn about:</a:t>
            </a:r>
          </a:p>
          <a:p>
            <a:pPr eaLnBrk="1" hangingPunct="1"/>
            <a:r>
              <a:rPr lang="en-US" smtClean="0"/>
              <a:t>Computer systems</a:t>
            </a:r>
          </a:p>
          <a:p>
            <a:pPr eaLnBrk="1" hangingPunct="1"/>
            <a:r>
              <a:rPr lang="en-US" smtClean="0"/>
              <a:t>Simple program logic</a:t>
            </a:r>
          </a:p>
          <a:p>
            <a:pPr eaLnBrk="1" hangingPunct="1"/>
            <a:r>
              <a:rPr lang="en-US" smtClean="0"/>
              <a:t>The steps involved in the program development cycle</a:t>
            </a:r>
          </a:p>
          <a:p>
            <a:pPr eaLnBrk="1" hangingPunct="1"/>
            <a:r>
              <a:rPr lang="en-US" smtClean="0"/>
              <a:t>Pseudocode statements and flowchart symbols</a:t>
            </a:r>
          </a:p>
          <a:p>
            <a:pPr eaLnBrk="1" hangingPunct="1"/>
            <a:r>
              <a:rPr lang="en-US" smtClean="0"/>
              <a:t>Using a sentinel value to end a program</a:t>
            </a:r>
          </a:p>
          <a:p>
            <a:pPr eaLnBrk="1" hangingPunct="1"/>
            <a:r>
              <a:rPr lang="en-US" smtClean="0"/>
              <a:t>Programming and user environments</a:t>
            </a:r>
          </a:p>
          <a:p>
            <a:pPr eaLnBrk="1" hangingPunct="1"/>
            <a:r>
              <a:rPr lang="en-US" smtClean="0"/>
              <a:t>The evolution of programming models</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B19F9A7F-53BB-428F-A8B1-00C717875456}" type="slidenum">
              <a:rPr lang="en-US"/>
              <a:pPr>
                <a:defRPr/>
              </a:pPr>
              <a:t>4</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232300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Understanding Computer </a:t>
            </a:r>
            <a:r>
              <a:rPr lang="en-US" sz="4000" dirty="0" smtClean="0"/>
              <a:t>Systems</a:t>
            </a:r>
            <a:endParaRPr lang="en-US" sz="4000" dirty="0"/>
          </a:p>
        </p:txBody>
      </p:sp>
      <p:sp>
        <p:nvSpPr>
          <p:cNvPr id="14339" name="Content Placeholder 8"/>
          <p:cNvSpPr>
            <a:spLocks noGrp="1"/>
          </p:cNvSpPr>
          <p:nvPr>
            <p:ph idx="1"/>
          </p:nvPr>
        </p:nvSpPr>
        <p:spPr>
          <a:xfrm>
            <a:off x="457200" y="1295400"/>
            <a:ext cx="8229600" cy="4830763"/>
          </a:xfrm>
        </p:spPr>
        <p:txBody>
          <a:bodyPr/>
          <a:lstStyle/>
          <a:p>
            <a:pPr eaLnBrk="1" hangingPunct="1"/>
            <a:r>
              <a:rPr lang="en-US" b="1" dirty="0" smtClean="0"/>
              <a:t>Computer system </a:t>
            </a:r>
          </a:p>
          <a:p>
            <a:pPr lvl="1" eaLnBrk="1" hangingPunct="1"/>
            <a:r>
              <a:rPr lang="en-US" dirty="0" smtClean="0"/>
              <a:t>Combination of all the components required to process and store data using a computer</a:t>
            </a:r>
          </a:p>
          <a:p>
            <a:pPr eaLnBrk="1" hangingPunct="1"/>
            <a:r>
              <a:rPr lang="en-US" b="1" dirty="0" smtClean="0"/>
              <a:t>Hardware </a:t>
            </a:r>
          </a:p>
          <a:p>
            <a:pPr lvl="1" eaLnBrk="1" hangingPunct="1"/>
            <a:r>
              <a:rPr lang="en-US" dirty="0" smtClean="0"/>
              <a:t>Equipment associated with a computer</a:t>
            </a:r>
          </a:p>
          <a:p>
            <a:pPr eaLnBrk="1" hangingPunct="1"/>
            <a:r>
              <a:rPr lang="en-US" b="1" dirty="0" smtClean="0"/>
              <a:t>Software </a:t>
            </a:r>
          </a:p>
          <a:p>
            <a:pPr lvl="1" eaLnBrk="1" hangingPunct="1"/>
            <a:r>
              <a:rPr lang="en-US" dirty="0" smtClean="0"/>
              <a:t>Computer instructions that tells the hardware what to do</a:t>
            </a:r>
          </a:p>
          <a:p>
            <a:pPr lvl="1" eaLnBrk="1" hangingPunct="1"/>
            <a:r>
              <a:rPr lang="en-US" b="1" dirty="0" smtClean="0"/>
              <a:t>Programs</a:t>
            </a:r>
          </a:p>
          <a:p>
            <a:pPr lvl="2" eaLnBrk="1" hangingPunct="1"/>
            <a:r>
              <a:rPr lang="en-US" dirty="0" smtClean="0"/>
              <a:t>Instructions </a:t>
            </a:r>
            <a:r>
              <a:rPr lang="en-US" dirty="0"/>
              <a:t>written by programmers</a:t>
            </a:r>
          </a:p>
          <a:p>
            <a:pPr lvl="1" eaLnBrk="1" hangingPunct="1"/>
            <a:r>
              <a:rPr lang="en-US" b="1" dirty="0" smtClean="0"/>
              <a:t>Programming</a:t>
            </a:r>
          </a:p>
          <a:p>
            <a:pPr lvl="2" eaLnBrk="1" hangingPunct="1"/>
            <a:r>
              <a:rPr lang="en-US" dirty="0" smtClean="0"/>
              <a:t>Writing software instructions</a:t>
            </a:r>
          </a:p>
          <a:p>
            <a:pPr marL="914400" lvl="2" indent="0" eaLnBrk="1" hangingPunct="1">
              <a:buNone/>
            </a:pPr>
            <a:endParaRPr lang="en-US"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A131CDCD-C7E6-4A98-BBD1-DC55458B1C91}" type="slidenum">
              <a:rPr lang="en-US"/>
              <a:pPr>
                <a:defRPr/>
              </a:pPr>
              <a:t>5</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890055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a:t>Understanding Computer Systems </a:t>
            </a:r>
            <a:r>
              <a:rPr lang="en-US" sz="1100" dirty="0"/>
              <a:t>(</a:t>
            </a:r>
            <a:r>
              <a:rPr lang="en-US" sz="1100" dirty="0" smtClean="0"/>
              <a:t>continued -1)</a:t>
            </a:r>
          </a:p>
        </p:txBody>
      </p:sp>
      <p:sp>
        <p:nvSpPr>
          <p:cNvPr id="15363" name="Content Placeholder 8"/>
          <p:cNvSpPr>
            <a:spLocks noGrp="1"/>
          </p:cNvSpPr>
          <p:nvPr>
            <p:ph idx="1"/>
          </p:nvPr>
        </p:nvSpPr>
        <p:spPr/>
        <p:txBody>
          <a:bodyPr/>
          <a:lstStyle/>
          <a:p>
            <a:pPr lvl="1" eaLnBrk="1" hangingPunct="1"/>
            <a:r>
              <a:rPr lang="en-US" b="1" dirty="0" smtClean="0"/>
              <a:t>Application software </a:t>
            </a:r>
            <a:r>
              <a:rPr lang="en-US" dirty="0" smtClean="0"/>
              <a:t>such as word processing, spreadsheets, payroll and inventory, even games, app</a:t>
            </a:r>
          </a:p>
          <a:p>
            <a:pPr lvl="1" eaLnBrk="1" hangingPunct="1"/>
            <a:r>
              <a:rPr lang="en-US" b="1" dirty="0" smtClean="0"/>
              <a:t>System software </a:t>
            </a:r>
            <a:r>
              <a:rPr lang="en-US" dirty="0" smtClean="0"/>
              <a:t>such as operating systems like Windows, Linux, or UNIX, Google Android and Apple IOS</a:t>
            </a:r>
          </a:p>
          <a:p>
            <a:pPr eaLnBrk="1" hangingPunct="1"/>
            <a:r>
              <a:rPr lang="en-US" dirty="0" smtClean="0"/>
              <a:t>Computer hardware and software accomplish three major operations</a:t>
            </a:r>
          </a:p>
          <a:p>
            <a:pPr lvl="1" eaLnBrk="1" hangingPunct="1"/>
            <a:r>
              <a:rPr lang="en-US" b="1" dirty="0" smtClean="0"/>
              <a:t>Input</a:t>
            </a:r>
          </a:p>
          <a:p>
            <a:pPr lvl="2" eaLnBrk="1" hangingPunct="1"/>
            <a:r>
              <a:rPr lang="en-US" b="1" dirty="0" smtClean="0"/>
              <a:t>Data</a:t>
            </a:r>
            <a:r>
              <a:rPr lang="en-US" dirty="0" smtClean="0"/>
              <a:t> </a:t>
            </a:r>
            <a:r>
              <a:rPr lang="en-US" b="1" dirty="0" smtClean="0"/>
              <a:t>items</a:t>
            </a:r>
            <a:r>
              <a:rPr lang="en-US" dirty="0" smtClean="0"/>
              <a:t> such as text, numbers, images, and sound</a:t>
            </a:r>
          </a:p>
          <a:p>
            <a:pPr lvl="1" eaLnBrk="1" hangingPunct="1"/>
            <a:r>
              <a:rPr lang="en-US" b="1" dirty="0" smtClean="0"/>
              <a:t>Processing</a:t>
            </a:r>
          </a:p>
          <a:p>
            <a:pPr lvl="2" eaLnBrk="1" hangingPunct="1"/>
            <a:r>
              <a:rPr lang="en-US" dirty="0" smtClean="0"/>
              <a:t>Calculations and comparisons performed by the </a:t>
            </a:r>
            <a:r>
              <a:rPr lang="en-US" b="1" dirty="0" smtClean="0"/>
              <a:t>central processing unit </a:t>
            </a:r>
            <a:r>
              <a:rPr lang="en-US" dirty="0" smtClean="0"/>
              <a:t>(</a:t>
            </a:r>
            <a:r>
              <a:rPr lang="en-US" b="1" dirty="0" smtClean="0"/>
              <a:t>CPU</a:t>
            </a:r>
            <a:r>
              <a:rPr lang="en-US" dirty="0" smtClean="0"/>
              <a: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7DB25C59-5712-42B6-9110-4181B1D207A3}" type="slidenum">
              <a:rPr lang="en-US"/>
              <a:pPr>
                <a:defRPr/>
              </a:pPr>
              <a:t>6</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823048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dirty="0"/>
              <a:t>Understanding Computer </a:t>
            </a:r>
            <a:r>
              <a:rPr lang="en-US" sz="4000" dirty="0" smtClean="0"/>
              <a:t>Systems </a:t>
            </a:r>
            <a:r>
              <a:rPr lang="en-US" sz="1100" dirty="0" smtClean="0"/>
              <a:t>(continued -2)</a:t>
            </a:r>
          </a:p>
        </p:txBody>
      </p:sp>
      <p:sp>
        <p:nvSpPr>
          <p:cNvPr id="16387" name="Content Placeholder 2"/>
          <p:cNvSpPr>
            <a:spLocks noGrp="1"/>
          </p:cNvSpPr>
          <p:nvPr>
            <p:ph idx="1"/>
          </p:nvPr>
        </p:nvSpPr>
        <p:spPr>
          <a:xfrm>
            <a:off x="457200" y="1371600"/>
            <a:ext cx="8229600" cy="4525963"/>
          </a:xfrm>
        </p:spPr>
        <p:txBody>
          <a:bodyPr/>
          <a:lstStyle/>
          <a:p>
            <a:pPr lvl="1" eaLnBrk="1" hangingPunct="1"/>
            <a:r>
              <a:rPr lang="en-US" b="1" dirty="0" smtClean="0"/>
              <a:t>Output</a:t>
            </a:r>
            <a:r>
              <a:rPr lang="en-US" dirty="0" smtClean="0"/>
              <a:t> </a:t>
            </a:r>
          </a:p>
          <a:p>
            <a:pPr lvl="2" eaLnBrk="1" hangingPunct="1"/>
            <a:r>
              <a:rPr lang="en-US" dirty="0" smtClean="0"/>
              <a:t>Resulting </a:t>
            </a:r>
            <a:r>
              <a:rPr lang="en-US" b="1" dirty="0" smtClean="0"/>
              <a:t>information</a:t>
            </a:r>
            <a:r>
              <a:rPr lang="en-US" dirty="0" smtClean="0"/>
              <a:t> that is sent to a printer, </a:t>
            </a:r>
            <a:br>
              <a:rPr lang="en-US" dirty="0" smtClean="0"/>
            </a:br>
            <a:r>
              <a:rPr lang="en-US" dirty="0" smtClean="0"/>
              <a:t>a monitor, or </a:t>
            </a:r>
            <a:r>
              <a:rPr lang="en-US" b="1" dirty="0" smtClean="0"/>
              <a:t>storage devices</a:t>
            </a:r>
            <a:r>
              <a:rPr lang="en-US" dirty="0" smtClean="0"/>
              <a:t> after processing</a:t>
            </a:r>
          </a:p>
          <a:p>
            <a:pPr lvl="2" eaLnBrk="1" hangingPunct="1"/>
            <a:r>
              <a:rPr lang="en-US" dirty="0" smtClean="0"/>
              <a:t>A </a:t>
            </a:r>
            <a:r>
              <a:rPr lang="en-US" b="1" dirty="0" smtClean="0"/>
              <a:t>cloud</a:t>
            </a:r>
            <a:r>
              <a:rPr lang="en-US" dirty="0" smtClean="0"/>
              <a:t> based device is accessed through the Internet</a:t>
            </a:r>
          </a:p>
          <a:p>
            <a:pPr eaLnBrk="1" hangingPunct="1"/>
            <a:r>
              <a:rPr lang="en-US" b="1" dirty="0" smtClean="0"/>
              <a:t>Programming language</a:t>
            </a:r>
          </a:p>
          <a:p>
            <a:pPr lvl="1" eaLnBrk="1" hangingPunct="1"/>
            <a:r>
              <a:rPr lang="en-US" sz="2000" dirty="0"/>
              <a:t>Used to write computer instructions called </a:t>
            </a:r>
            <a:r>
              <a:rPr lang="en-US" b="1" dirty="0" smtClean="0"/>
              <a:t>program code</a:t>
            </a:r>
          </a:p>
          <a:p>
            <a:pPr lvl="1" eaLnBrk="1" hangingPunct="1"/>
            <a:r>
              <a:rPr lang="en-US" sz="2000" dirty="0"/>
              <a:t>Writing instructions is called </a:t>
            </a:r>
            <a:r>
              <a:rPr lang="en-US" b="1" dirty="0" smtClean="0"/>
              <a:t>coding the program</a:t>
            </a:r>
          </a:p>
          <a:p>
            <a:pPr lvl="1" eaLnBrk="1" hangingPunct="1"/>
            <a:r>
              <a:rPr lang="en-US" dirty="0" smtClean="0"/>
              <a:t>Examples</a:t>
            </a:r>
          </a:p>
          <a:p>
            <a:pPr lvl="2" eaLnBrk="1" hangingPunct="1"/>
            <a:r>
              <a:rPr lang="en-US" dirty="0" smtClean="0"/>
              <a:t>Visual Basic, C#, C++, or Java</a:t>
            </a:r>
          </a:p>
          <a:p>
            <a:pPr eaLnBrk="1" hangingPunct="1"/>
            <a:r>
              <a:rPr lang="en-US" b="1" dirty="0" smtClean="0"/>
              <a:t>Syntax</a:t>
            </a:r>
          </a:p>
          <a:p>
            <a:pPr lvl="1" eaLnBrk="1" hangingPunct="1"/>
            <a:r>
              <a:rPr lang="en-US" sz="2000" dirty="0"/>
              <a:t>Rules governing word usage and punctuation</a:t>
            </a:r>
          </a:p>
          <a:p>
            <a:pPr lvl="1" eaLnBrk="1" hangingPunct="1"/>
            <a:r>
              <a:rPr lang="en-US" sz="2000" dirty="0"/>
              <a:t>Mistakes in a language’s usage are </a:t>
            </a:r>
            <a:r>
              <a:rPr lang="en-US" sz="2000" b="1" dirty="0"/>
              <a:t>syntax </a:t>
            </a:r>
            <a:r>
              <a:rPr lang="en-US" sz="2000" b="1" dirty="0" smtClean="0"/>
              <a:t>errors</a:t>
            </a:r>
            <a:endParaRPr lang="en-US" sz="2000" b="1" dirty="0"/>
          </a:p>
          <a:p>
            <a:pPr marL="457200" lvl="1" indent="0" eaLnBrk="1" hangingPunct="1">
              <a:buNone/>
            </a:pPr>
            <a:endParaRPr lang="en-US" sz="2000" b="1" dirty="0" smtClean="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75617BD5-4D19-49D5-9A4A-F6B80AB592BA}" type="slidenum">
              <a:rPr lang="en-US"/>
              <a:pPr>
                <a:defRPr/>
              </a:pPr>
              <a:t>7</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68415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a:t>Understanding Computer Systems </a:t>
            </a:r>
            <a:r>
              <a:rPr lang="en-US" sz="1100" dirty="0" smtClean="0"/>
              <a:t>(continued -3)</a:t>
            </a:r>
          </a:p>
        </p:txBody>
      </p:sp>
      <p:sp>
        <p:nvSpPr>
          <p:cNvPr id="17411" name="Content Placeholder 2"/>
          <p:cNvSpPr>
            <a:spLocks noGrp="1"/>
          </p:cNvSpPr>
          <p:nvPr>
            <p:ph idx="1"/>
          </p:nvPr>
        </p:nvSpPr>
        <p:spPr>
          <a:xfrm>
            <a:off x="228600" y="1295400"/>
            <a:ext cx="8686800" cy="4525963"/>
          </a:xfrm>
        </p:spPr>
        <p:txBody>
          <a:bodyPr/>
          <a:lstStyle/>
          <a:p>
            <a:pPr eaLnBrk="1" hangingPunct="1"/>
            <a:r>
              <a:rPr lang="en-US" b="1" dirty="0" smtClean="0"/>
              <a:t>Computer memory</a:t>
            </a:r>
          </a:p>
          <a:p>
            <a:pPr lvl="1" eaLnBrk="1" hangingPunct="1"/>
            <a:r>
              <a:rPr lang="en-US" sz="2000" dirty="0" smtClean="0"/>
              <a:t>Computer’s temporary, internal storage – </a:t>
            </a:r>
            <a:r>
              <a:rPr lang="en-US" sz="2000" b="1" dirty="0" smtClean="0"/>
              <a:t>random access memory</a:t>
            </a:r>
            <a:r>
              <a:rPr lang="en-US" sz="2000" dirty="0" smtClean="0"/>
              <a:t> (</a:t>
            </a:r>
            <a:r>
              <a:rPr lang="en-US" sz="2000" b="1" dirty="0" smtClean="0"/>
              <a:t>RAM</a:t>
            </a:r>
            <a:r>
              <a:rPr lang="en-US" sz="2000" dirty="0" smtClean="0"/>
              <a:t>)</a:t>
            </a:r>
          </a:p>
          <a:p>
            <a:pPr lvl="1" eaLnBrk="1" hangingPunct="1"/>
            <a:r>
              <a:rPr lang="en-US" sz="2000" b="1" dirty="0" smtClean="0"/>
              <a:t>Volatile </a:t>
            </a:r>
            <a:r>
              <a:rPr lang="en-US" sz="2000" dirty="0" smtClean="0"/>
              <a:t>memory – lost when the power is off</a:t>
            </a:r>
          </a:p>
          <a:p>
            <a:pPr eaLnBrk="1" hangingPunct="1"/>
            <a:r>
              <a:rPr lang="en-US" dirty="0" smtClean="0"/>
              <a:t>Permanent storage devices</a:t>
            </a:r>
          </a:p>
          <a:p>
            <a:pPr lvl="1" eaLnBrk="1" hangingPunct="1"/>
            <a:r>
              <a:rPr lang="en-US" sz="2000" b="1" dirty="0" smtClean="0"/>
              <a:t>Nonvolatile</a:t>
            </a:r>
            <a:r>
              <a:rPr lang="en-US" sz="2000" dirty="0" smtClean="0"/>
              <a:t> memory</a:t>
            </a:r>
          </a:p>
          <a:p>
            <a:pPr eaLnBrk="1" hangingPunct="1"/>
            <a:r>
              <a:rPr lang="en-US" b="1" dirty="0" smtClean="0"/>
              <a:t>Compiler </a:t>
            </a:r>
            <a:r>
              <a:rPr lang="en-US" dirty="0" smtClean="0"/>
              <a:t>or </a:t>
            </a:r>
            <a:r>
              <a:rPr lang="en-US" b="1" dirty="0" smtClean="0"/>
              <a:t>interpreter</a:t>
            </a:r>
          </a:p>
          <a:p>
            <a:pPr lvl="1" eaLnBrk="1" hangingPunct="1"/>
            <a:r>
              <a:rPr lang="en-US" sz="2000" dirty="0" smtClean="0"/>
              <a:t>Translates </a:t>
            </a:r>
            <a:r>
              <a:rPr lang="en-US" sz="2000" b="1" dirty="0" smtClean="0"/>
              <a:t>source code </a:t>
            </a:r>
            <a:r>
              <a:rPr lang="en-US" sz="2000" dirty="0" smtClean="0"/>
              <a:t>into </a:t>
            </a:r>
            <a:r>
              <a:rPr lang="en-US" sz="2000" b="1" dirty="0" smtClean="0"/>
              <a:t>machine language </a:t>
            </a:r>
            <a:r>
              <a:rPr lang="en-US" sz="2000" dirty="0" smtClean="0"/>
              <a:t>(</a:t>
            </a:r>
            <a:r>
              <a:rPr lang="en-US" sz="2000" b="1" dirty="0" smtClean="0"/>
              <a:t>binary language</a:t>
            </a:r>
            <a:r>
              <a:rPr lang="en-US" sz="2000" dirty="0" smtClean="0"/>
              <a:t>) statements called </a:t>
            </a:r>
            <a:r>
              <a:rPr lang="en-US" sz="2000" b="1" dirty="0" smtClean="0"/>
              <a:t>object code</a:t>
            </a:r>
          </a:p>
          <a:p>
            <a:pPr lvl="1" eaLnBrk="1" hangingPunct="1"/>
            <a:r>
              <a:rPr lang="en-US" sz="2000" dirty="0" smtClean="0"/>
              <a:t>Checks for syntax errors</a:t>
            </a:r>
          </a:p>
          <a:p>
            <a:pPr eaLnBrk="1" hangingPunct="1"/>
            <a:r>
              <a:rPr lang="en-US" dirty="0"/>
              <a:t>Program </a:t>
            </a:r>
            <a:r>
              <a:rPr lang="en-US" b="1" dirty="0"/>
              <a:t>executes</a:t>
            </a:r>
            <a:r>
              <a:rPr lang="en-US" dirty="0"/>
              <a:t> or </a:t>
            </a:r>
            <a:r>
              <a:rPr lang="en-US" b="1" dirty="0"/>
              <a:t>runs</a:t>
            </a:r>
          </a:p>
          <a:p>
            <a:pPr lvl="1" eaLnBrk="1" hangingPunct="1"/>
            <a:r>
              <a:rPr lang="en-US" sz="2000" dirty="0"/>
              <a:t>Input will be accepted, some processing will occur, and results will be </a:t>
            </a:r>
            <a:r>
              <a:rPr lang="en-US" sz="2000" dirty="0" smtClean="0"/>
              <a:t>output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6953289E-20C5-4223-9704-2966AE8F9358}" type="slidenum">
              <a:rPr lang="en-US"/>
              <a:pPr>
                <a:defRPr/>
              </a:pPr>
              <a:t>8</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97298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dirty="0" smtClean="0"/>
              <a:t>Understanding Simple Program Logic</a:t>
            </a:r>
          </a:p>
        </p:txBody>
      </p:sp>
      <p:sp>
        <p:nvSpPr>
          <p:cNvPr id="18435" name="Content Placeholder 8"/>
          <p:cNvSpPr>
            <a:spLocks noGrp="1"/>
          </p:cNvSpPr>
          <p:nvPr>
            <p:ph idx="1"/>
          </p:nvPr>
        </p:nvSpPr>
        <p:spPr>
          <a:xfrm>
            <a:off x="457200" y="1341437"/>
            <a:ext cx="8229600" cy="4525963"/>
          </a:xfrm>
        </p:spPr>
        <p:txBody>
          <a:bodyPr/>
          <a:lstStyle/>
          <a:p>
            <a:pPr eaLnBrk="1" hangingPunct="1"/>
            <a:r>
              <a:rPr lang="en-US" dirty="0" smtClean="0"/>
              <a:t>Programs with syntax errors cannot execute</a:t>
            </a:r>
          </a:p>
          <a:p>
            <a:pPr eaLnBrk="1" hangingPunct="1"/>
            <a:r>
              <a:rPr lang="en-US" b="1" dirty="0" smtClean="0"/>
              <a:t>Logical errors</a:t>
            </a:r>
          </a:p>
          <a:p>
            <a:pPr lvl="1" eaLnBrk="1" hangingPunct="1"/>
            <a:r>
              <a:rPr lang="en-US" dirty="0" smtClean="0"/>
              <a:t>Errors in program logic produce incorrect output</a:t>
            </a:r>
          </a:p>
          <a:p>
            <a:pPr eaLnBrk="1" hangingPunct="1"/>
            <a:r>
              <a:rPr lang="en-US" b="1" dirty="0" smtClean="0"/>
              <a:t>Logic</a:t>
            </a:r>
            <a:r>
              <a:rPr lang="en-US" dirty="0" smtClean="0"/>
              <a:t> of the computer program</a:t>
            </a:r>
          </a:p>
          <a:p>
            <a:pPr lvl="1" eaLnBrk="1" hangingPunct="1"/>
            <a:r>
              <a:rPr lang="en-US" dirty="0" smtClean="0"/>
              <a:t>Sequence of specific instructions in specific order</a:t>
            </a:r>
          </a:p>
          <a:p>
            <a:pPr eaLnBrk="1" hangingPunct="1"/>
            <a:r>
              <a:rPr lang="en-US" b="1" dirty="0" smtClean="0"/>
              <a:t>Variable </a:t>
            </a:r>
          </a:p>
          <a:p>
            <a:pPr lvl="1" eaLnBrk="1" hangingPunct="1"/>
            <a:r>
              <a:rPr lang="en-US" dirty="0" smtClean="0"/>
              <a:t>Named memory location whose value can vary</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13E5746B-76CA-47A8-B3C3-66375F446A49}" type="slidenum">
              <a:rPr lang="en-US"/>
              <a:pPr>
                <a:defRPr/>
              </a:pPr>
              <a:t>9</a:t>
            </a:fld>
            <a:endParaRPr lang="en-US" dirty="0"/>
          </a:p>
        </p:txBody>
      </p:sp>
      <p:sp>
        <p:nvSpPr>
          <p:cNvPr id="6" name="Footer Placeholder 5"/>
          <p:cNvSpPr>
            <a:spLocks noGrp="1"/>
          </p:cNvSpPr>
          <p:nvPr>
            <p:ph type="ftr" sz="quarter" idx="4294967295"/>
          </p:nvPr>
        </p:nvSpPr>
        <p:spPr>
          <a:xfrm>
            <a:off x="457200" y="6356350"/>
            <a:ext cx="5562600" cy="365125"/>
          </a:xfrm>
          <a:prstGeom prst="rect">
            <a:avLst/>
          </a:prstGeom>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905731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b46a1f42-d9ef-485c-a1c8-eb38d14efb06">688CW-1390982759-721</_dlc_DocId>
    <_dlc_DocIdUrl xmlns="b46a1f42-d9ef-485c-a1c8-eb38d14efb06">
      <Url>https://org1.eis.af.mil/sites/688iow/318IOG/90ios/DOT/_layouts/DocIdRedir.aspx?ID=688CW-1390982759-721</Url>
      <Description>688CW-1390982759-721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674591-288E-407E-B9B8-EFC3D90616AD}">
  <ds:schemaRefs>
    <ds:schemaRef ds:uri="http://purl.org/dc/elements/1.1/"/>
    <ds:schemaRef ds:uri="http://schemas.microsoft.com/office/2006/metadata/properties"/>
    <ds:schemaRef ds:uri="http://purl.org/dc/terms/"/>
    <ds:schemaRef ds:uri="http://schemas.openxmlformats.org/package/2006/metadata/core-properties"/>
    <ds:schemaRef ds:uri="b46a1f42-d9ef-485c-a1c8-eb38d14efb06"/>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ED0D268-5208-46D6-8B8E-43C8723AFC32}">
  <ds:schemaRefs>
    <ds:schemaRef ds:uri="http://schemas.microsoft.com/sharepoint/events"/>
  </ds:schemaRefs>
</ds:datastoreItem>
</file>

<file path=customXml/itemProps3.xml><?xml version="1.0" encoding="utf-8"?>
<ds:datastoreItem xmlns:ds="http://schemas.openxmlformats.org/officeDocument/2006/customXml" ds:itemID="{465D8246-0023-4337-AC53-89FF6CC6BA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EB7B354-F66D-4872-85C8-1504F41415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10210</TotalTime>
  <Words>893</Words>
  <Application>Microsoft Office PowerPoint</Application>
  <PresentationFormat>On-screen Show (4:3)</PresentationFormat>
  <Paragraphs>195</Paragraphs>
  <Slides>22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Generic</vt:lpstr>
      <vt:lpstr>Pseudocode, Logic and Design</vt:lpstr>
      <vt:lpstr>RESOURCE: </vt:lpstr>
      <vt:lpstr>Programming Logic and Design </vt:lpstr>
      <vt:lpstr>Objectives</vt:lpstr>
      <vt:lpstr>Understanding Computer Systems</vt:lpstr>
      <vt:lpstr>Understanding Computer Systems (continued -1)</vt:lpstr>
      <vt:lpstr>Understanding Computer Systems (continued -2)</vt:lpstr>
      <vt:lpstr>Understanding Computer Systems (continued -3)</vt:lpstr>
      <vt:lpstr>Understanding Simple Program Logic</vt:lpstr>
      <vt:lpstr>Understanding the Program Development Cycle</vt:lpstr>
      <vt:lpstr>Understanding the Program Development Cycle (continued -1)</vt:lpstr>
      <vt:lpstr>Using Software to Translate the Program into Machine Language (continued -1)</vt:lpstr>
      <vt:lpstr>Using Pseudocode Statements and Flowchart Symbols</vt:lpstr>
      <vt:lpstr>Writing Pseudocode</vt:lpstr>
      <vt:lpstr>Pseudocode Standards</vt:lpstr>
      <vt:lpstr>Pseudocode Standards (continued -1) </vt:lpstr>
      <vt:lpstr>Drawing Flowcharts</vt:lpstr>
      <vt:lpstr>Drawing Flowcharts (continued -1)</vt:lpstr>
      <vt:lpstr>Drawing Flowcharts (continued -2)</vt:lpstr>
      <vt:lpstr>Using a Sentinel Value to End a Program</vt:lpstr>
      <vt:lpstr>Using a Sentinel Value to End a Program (continued -1)</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Tyler Staud</dc:creator>
  <cp:lastModifiedBy>DOTlaptop</cp:lastModifiedBy>
  <cp:revision>141</cp:revision>
  <dcterms:modified xsi:type="dcterms:W3CDTF">2019-06-24T16:35:18Z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61ca20fa-9b12-4556-949e-5dd8b4c7ab0d</vt:lpwstr>
  </property>
</Properties>
</file>