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31"/>
  </p:notesMasterIdLst>
  <p:sldIdLst>
    <p:sldId id="310" r:id="rId6"/>
    <p:sldId id="365" r:id="rId7"/>
    <p:sldId id="311" r:id="rId8"/>
    <p:sldId id="312" r:id="rId9"/>
    <p:sldId id="313" r:id="rId10"/>
    <p:sldId id="316" r:id="rId11"/>
    <p:sldId id="319" r:id="rId12"/>
    <p:sldId id="321" r:id="rId13"/>
    <p:sldId id="323" r:id="rId14"/>
    <p:sldId id="327" r:id="rId15"/>
    <p:sldId id="331" r:id="rId16"/>
    <p:sldId id="338" r:id="rId17"/>
    <p:sldId id="339" r:id="rId18"/>
    <p:sldId id="340" r:id="rId19"/>
    <p:sldId id="341" r:id="rId20"/>
    <p:sldId id="345" r:id="rId21"/>
    <p:sldId id="347" r:id="rId22"/>
    <p:sldId id="348" r:id="rId23"/>
    <p:sldId id="351" r:id="rId24"/>
    <p:sldId id="354" r:id="rId25"/>
    <p:sldId id="356" r:id="rId26"/>
    <p:sldId id="358" r:id="rId27"/>
    <p:sldId id="362" r:id="rId28"/>
    <p:sldId id="363" r:id="rId29"/>
    <p:sldId id="36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DC7"/>
    <a:srgbClr val="00FFFF"/>
    <a:srgbClr val="FF9900"/>
    <a:srgbClr val="BB57FF"/>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3" autoAdjust="0"/>
    <p:restoredTop sz="75430" autoAdjust="0"/>
  </p:normalViewPr>
  <p:slideViewPr>
    <p:cSldViewPr snapToGrid="0">
      <p:cViewPr varScale="1">
        <p:scale>
          <a:sx n="95" d="100"/>
          <a:sy n="95" d="100"/>
        </p:scale>
        <p:origin x="2142" y="84"/>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6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24374-D4FC-4808-A285-1E746415DA7E}" type="datetimeFigureOut">
              <a:rPr lang="en-US" smtClean="0"/>
              <a:pPr/>
              <a:t>6/24/2019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A04FC-0A2E-412C-9EC8-7BDEBE27C85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F3F05D8-B6C5-48B0-9A79-8FED4136B24B}" type="slidenum">
              <a:rPr lang="en-US" smtClean="0"/>
              <a:pPr/>
              <a:t>4</a:t>
            </a:fld>
            <a:endParaRPr lang="en-US" dirty="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CA" dirty="0" smtClean="0"/>
          </a:p>
        </p:txBody>
      </p:sp>
    </p:spTree>
    <p:extLst>
      <p:ext uri="{BB962C8B-B14F-4D97-AF65-F5344CB8AC3E}">
        <p14:creationId xmlns:p14="http://schemas.microsoft.com/office/powerpoint/2010/main" val="1588959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B0BB5ED7-5066-4E35-88C1-DE1E9769C588}" type="slidenum">
              <a:rPr lang="en-US" smtClean="0"/>
              <a:pPr/>
              <a:t>13</a:t>
            </a:fld>
            <a:endParaRPr lang="en-US" dirty="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659660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3237C15-5575-46FB-B15C-4C38C3F4165B}" type="slidenum">
              <a:rPr lang="en-US" smtClean="0"/>
              <a:pPr/>
              <a:t>14</a:t>
            </a:fld>
            <a:endParaRPr lang="en-US" dirty="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443137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E44350B-C771-4EAB-94D7-92F67B1D142D}" type="slidenum">
              <a:rPr lang="en-US" smtClean="0"/>
              <a:pPr/>
              <a:t>15</a:t>
            </a:fld>
            <a:endParaRPr lang="en-US"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290672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ABD3F81-F5DF-48AE-B753-BF9FED254138}" type="slidenum">
              <a:rPr lang="en-US" smtClean="0"/>
              <a:pPr/>
              <a:t>16</a:t>
            </a:fld>
            <a:endParaRPr lang="en-US" dirty="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897143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ABD3F81-F5DF-48AE-B753-BF9FED254138}" type="slidenum">
              <a:rPr lang="en-US" smtClean="0"/>
              <a:pPr/>
              <a:t>17</a:t>
            </a:fld>
            <a:endParaRPr lang="en-US" dirty="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375025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18</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175071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19</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006959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20</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647690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21</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05517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22</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699449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dirty="0" smtClean="0"/>
          </a:p>
        </p:txBody>
      </p:sp>
      <p:sp>
        <p:nvSpPr>
          <p:cNvPr id="61444" name="Slide Number Placeholder 3"/>
          <p:cNvSpPr>
            <a:spLocks noGrp="1"/>
          </p:cNvSpPr>
          <p:nvPr>
            <p:ph type="sldNum" sz="quarter" idx="5"/>
          </p:nvPr>
        </p:nvSpPr>
        <p:spPr>
          <a:noFill/>
        </p:spPr>
        <p:txBody>
          <a:bodyPr/>
          <a:lstStyle/>
          <a:p>
            <a:fld id="{28779B58-96E2-43D0-B559-DC788A2EB1C0}" type="slidenum">
              <a:rPr lang="en-US" smtClean="0"/>
              <a:pPr/>
              <a:t>5</a:t>
            </a:fld>
            <a:endParaRPr lang="en-US" dirty="0" smtClean="0"/>
          </a:p>
        </p:txBody>
      </p:sp>
    </p:spTree>
    <p:extLst>
      <p:ext uri="{BB962C8B-B14F-4D97-AF65-F5344CB8AC3E}">
        <p14:creationId xmlns:p14="http://schemas.microsoft.com/office/powerpoint/2010/main" val="23651446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01A90C6A-E6D2-49E8-B215-7426D1AF1271}" type="slidenum">
              <a:rPr lang="en-US" smtClean="0"/>
              <a:pPr/>
              <a:t>23</a:t>
            </a:fld>
            <a:endParaRPr lang="en-US" dirty="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830150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E4C76AF4-E193-4BB6-ABE3-44C9FBD64BB4}" type="slidenum">
              <a:rPr lang="en-US" smtClean="0"/>
              <a:pPr/>
              <a:t>24</a:t>
            </a:fld>
            <a:endParaRPr lang="en-US" dirty="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626310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E4C76AF4-E193-4BB6-ABE3-44C9FBD64BB4}" type="slidenum">
              <a:rPr lang="en-US" smtClean="0"/>
              <a:pPr/>
              <a:t>25</a:t>
            </a:fld>
            <a:endParaRPr lang="en-US" dirty="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233692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B781285-825F-4158-AA64-F2E83DD2A7C8}" type="slidenum">
              <a:rPr lang="en-US" smtClean="0"/>
              <a:pPr/>
              <a:t>6</a:t>
            </a:fld>
            <a:endParaRPr lang="en-US" dirty="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CA" dirty="0" smtClean="0"/>
          </a:p>
        </p:txBody>
      </p:sp>
    </p:spTree>
    <p:extLst>
      <p:ext uri="{BB962C8B-B14F-4D97-AF65-F5344CB8AC3E}">
        <p14:creationId xmlns:p14="http://schemas.microsoft.com/office/powerpoint/2010/main" val="1982358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B76F478-B9F3-4738-BE44-E1C63125B5B6}" type="slidenum">
              <a:rPr lang="en-US" smtClean="0"/>
              <a:pPr/>
              <a:t>7</a:t>
            </a:fld>
            <a:endParaRPr lang="en-US" dirty="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566163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9C06961-A891-4A49-BE8E-D81E2CC19A08}" type="slidenum">
              <a:rPr lang="en-US" smtClean="0"/>
              <a:pPr/>
              <a:t>8</a:t>
            </a:fld>
            <a:endParaRPr lang="en-US" dirty="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823593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9D1F5DD-F95F-4902-AA66-FECD078DDAA5}" type="slidenum">
              <a:rPr lang="en-US" smtClean="0"/>
              <a:pPr/>
              <a:t>9</a:t>
            </a:fld>
            <a:endParaRPr lang="en-US" dirty="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133721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67F9F192-A02F-45EA-A9F0-4A77B37F65D8}" type="slidenum">
              <a:rPr lang="en-US" smtClean="0"/>
              <a:pPr/>
              <a:t>10</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666882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06A8D-9CDA-485D-9A93-AA1AE53FC338}" type="slidenum">
              <a:rPr lang="en-US" smtClean="0"/>
              <a:pPr/>
              <a:t>11</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088057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249CE8A-7E50-4209-AEBF-87A8D904F838}" type="slidenum">
              <a:rPr lang="en-US" smtClean="0"/>
              <a:pPr/>
              <a:t>12</a:t>
            </a:fld>
            <a:endParaRPr lang="en-US" dirty="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813637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3375025" y="1992313"/>
            <a:ext cx="5486400" cy="1143000"/>
          </a:xfrm>
          <a:prstGeom prst="rect">
            <a:avLst/>
          </a:prstGeom>
          <a:noFill/>
          <a:ln w="12700">
            <a:noFill/>
            <a:miter lim="800000"/>
            <a:headEnd/>
            <a:tailEnd/>
          </a:ln>
          <a:effectLst/>
        </p:spPr>
        <p:txBody>
          <a:bodyPr lIns="85725" tIns="39688" rIns="85725" bIns="39688" anchor="b"/>
          <a:lstStyle/>
          <a:p>
            <a:pPr algn="ctr" fontAlgn="base">
              <a:lnSpc>
                <a:spcPct val="80000"/>
              </a:lnSpc>
              <a:spcBef>
                <a:spcPct val="0"/>
              </a:spcBef>
              <a:spcAft>
                <a:spcPct val="0"/>
              </a:spcAft>
              <a:defRPr/>
            </a:pPr>
            <a:endParaRPr lang="en-US" sz="3600" b="1" i="1">
              <a:solidFill>
                <a:srgbClr val="000000"/>
              </a:solidFill>
            </a:endParaRPr>
          </a:p>
        </p:txBody>
      </p:sp>
      <p:sp>
        <p:nvSpPr>
          <p:cNvPr id="5" name="Rectangle 20"/>
          <p:cNvSpPr>
            <a:spLocks noChangeArrowheads="1"/>
          </p:cNvSpPr>
          <p:nvPr userDrawn="1"/>
        </p:nvSpPr>
        <p:spPr bwMode="auto">
          <a:xfrm>
            <a:off x="304800" y="0"/>
            <a:ext cx="1096963" cy="6718300"/>
          </a:xfrm>
          <a:prstGeom prst="rect">
            <a:avLst/>
          </a:prstGeom>
          <a:solidFill>
            <a:srgbClr val="003399"/>
          </a:solidFill>
          <a:ln w="9525">
            <a:solidFill>
              <a:schemeClr val="accent2"/>
            </a:solid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6" name="Rectangle 21"/>
          <p:cNvSpPr>
            <a:spLocks noChangeArrowheads="1"/>
          </p:cNvSpPr>
          <p:nvPr userDrawn="1"/>
        </p:nvSpPr>
        <p:spPr bwMode="auto">
          <a:xfrm>
            <a:off x="228600" y="3657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7" name="Rectangle 22"/>
          <p:cNvSpPr>
            <a:spLocks noChangeArrowheads="1"/>
          </p:cNvSpPr>
          <p:nvPr userDrawn="1"/>
        </p:nvSpPr>
        <p:spPr bwMode="auto">
          <a:xfrm>
            <a:off x="228600" y="4800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8" name="Rectangle 23"/>
          <p:cNvSpPr>
            <a:spLocks noChangeArrowheads="1"/>
          </p:cNvSpPr>
          <p:nvPr userDrawn="1"/>
        </p:nvSpPr>
        <p:spPr bwMode="auto">
          <a:xfrm>
            <a:off x="241300" y="57150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9" name="Rectangle 24"/>
          <p:cNvSpPr>
            <a:spLocks noChangeArrowheads="1"/>
          </p:cNvSpPr>
          <p:nvPr userDrawn="1"/>
        </p:nvSpPr>
        <p:spPr bwMode="auto">
          <a:xfrm>
            <a:off x="228600" y="6324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1" name="Text Box 31"/>
          <p:cNvSpPr txBox="1">
            <a:spLocks noChangeArrowheads="1"/>
          </p:cNvSpPr>
          <p:nvPr userDrawn="1"/>
        </p:nvSpPr>
        <p:spPr bwMode="auto">
          <a:xfrm>
            <a:off x="5410200" y="5410200"/>
            <a:ext cx="228600" cy="214313"/>
          </a:xfrm>
          <a:prstGeom prst="rect">
            <a:avLst/>
          </a:prstGeom>
          <a:noFill/>
          <a:ln w="9525">
            <a:noFill/>
            <a:miter lim="800000"/>
            <a:headEnd/>
            <a:tailEnd/>
          </a:ln>
          <a:effectLst/>
        </p:spPr>
        <p:txBody>
          <a:bodyPr>
            <a:spAutoFit/>
          </a:bodyPr>
          <a:lstStyle/>
          <a:p>
            <a:pPr fontAlgn="base">
              <a:spcBef>
                <a:spcPct val="0"/>
              </a:spcBef>
              <a:spcAft>
                <a:spcPct val="0"/>
              </a:spcAft>
              <a:defRPr/>
            </a:pPr>
            <a:endParaRPr lang="en-US" sz="800" b="1">
              <a:solidFill>
                <a:srgbClr val="000000"/>
              </a:solidFill>
            </a:endParaRPr>
          </a:p>
        </p:txBody>
      </p:sp>
      <p:sp>
        <p:nvSpPr>
          <p:cNvPr id="12" name="Rectangle 41"/>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b="1">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33400"/>
            <a:ext cx="3164187" cy="3124200"/>
          </a:xfrm>
          <a:prstGeom prst="rect">
            <a:avLst/>
          </a:prstGeom>
        </p:spPr>
      </p:pic>
      <p:sp>
        <p:nvSpPr>
          <p:cNvPr id="13" name="Rectangle 42"/>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b="1">
              <a:solidFill>
                <a:srgbClr val="000000"/>
              </a:solidFill>
            </a:endParaRPr>
          </a:p>
        </p:txBody>
      </p:sp>
      <p:sp>
        <p:nvSpPr>
          <p:cNvPr id="14" name="Rectangle 43"/>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3B3DE317-AA7B-4C95-9373-67937A4777C0}" type="slidenum">
              <a:rPr lang="en-US" b="1">
                <a:solidFill>
                  <a:srgbClr val="000000"/>
                </a:solidFill>
              </a:rPr>
              <a:pPr fontAlgn="base">
                <a:spcBef>
                  <a:spcPct val="0"/>
                </a:spcBef>
                <a:spcAft>
                  <a:spcPct val="0"/>
                </a:spcAft>
                <a:defRPr/>
              </a:pPr>
              <a:t>‹#›</a:t>
            </a:fld>
            <a:endParaRPr lang="en-US" b="1">
              <a:solidFill>
                <a:srgbClr val="000000"/>
              </a:solidFill>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77842" y="2367279"/>
            <a:ext cx="2705668" cy="2788920"/>
          </a:xfrm>
          <a:prstGeom prst="rect">
            <a:avLst/>
          </a:prstGeom>
        </p:spPr>
      </p:pic>
      <p:sp>
        <p:nvSpPr>
          <p:cNvPr id="3112" name="Rectangle 40"/>
          <p:cNvSpPr>
            <a:spLocks noGrp="1" noChangeArrowheads="1"/>
          </p:cNvSpPr>
          <p:nvPr>
            <p:ph type="subTitle" sz="quarter" idx="1"/>
          </p:nvPr>
        </p:nvSpPr>
        <p:spPr>
          <a:xfrm>
            <a:off x="1371600" y="3810000"/>
            <a:ext cx="6934200" cy="838200"/>
          </a:xfrm>
          <a:ln w="9525"/>
        </p:spPr>
        <p:txBody>
          <a:bodyPr lIns="91440" tIns="45720" rIns="91440" bIns="45720"/>
          <a:lstStyle>
            <a:lvl1pPr marL="0" indent="0" algn="ctr">
              <a:buFontTx/>
              <a:buNone/>
              <a:defRPr sz="3200" i="1"/>
            </a:lvl1pPr>
          </a:lstStyle>
          <a:p>
            <a:r>
              <a:rPr lang="en-US"/>
              <a:t>Click to edit Master subtitle style</a:t>
            </a:r>
          </a:p>
        </p:txBody>
      </p:sp>
      <p:sp>
        <p:nvSpPr>
          <p:cNvPr id="3099" name="Rectangle 27"/>
          <p:cNvSpPr>
            <a:spLocks noGrp="1" noChangeArrowheads="1"/>
          </p:cNvSpPr>
          <p:nvPr>
            <p:ph type="ctrTitle" sz="quarter"/>
          </p:nvPr>
        </p:nvSpPr>
        <p:spPr>
          <a:xfrm>
            <a:off x="3352800" y="1600200"/>
            <a:ext cx="5484813" cy="1143000"/>
          </a:xfrm>
          <a:ln w="9525"/>
        </p:spPr>
        <p:txBody>
          <a:bodyPr lIns="82296" tIns="36576" rIns="82296" bIns="36576" anchorCtr="1"/>
          <a:lstStyle>
            <a:lvl1pPr algn="ctr">
              <a:lnSpc>
                <a:spcPct val="80000"/>
              </a:lnSpc>
              <a:defRPr sz="36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19088"/>
            <a:ext cx="2073275" cy="5702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4038" y="319088"/>
            <a:ext cx="6069012" cy="570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7100888" cy="539750"/>
          </a:xfrm>
        </p:spPr>
        <p:txBody>
          <a:bodyPr/>
          <a:lstStyle/>
          <a:p>
            <a:r>
              <a:rPr lang="en-US"/>
              <a:t>Click to edit Master title style</a:t>
            </a:r>
          </a:p>
        </p:txBody>
      </p:sp>
      <p:sp>
        <p:nvSpPr>
          <p:cNvPr id="3" name="Table Placeholder 2"/>
          <p:cNvSpPr>
            <a:spLocks noGrp="1"/>
          </p:cNvSpPr>
          <p:nvPr>
            <p:ph type="tbl" idx="1"/>
          </p:nvPr>
        </p:nvSpPr>
        <p:spPr>
          <a:xfrm>
            <a:off x="554038" y="1295400"/>
            <a:ext cx="8294687" cy="4725988"/>
          </a:xfrm>
        </p:spPr>
        <p:txBody>
          <a:bodyPr/>
          <a:lstStyle/>
          <a:p>
            <a:pPr lvl="0"/>
            <a:endParaRPr 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2"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a:solidFill>
                  <a:srgbClr val="008000"/>
                </a:solidFill>
              </a:rPr>
              <a:t>Unclassified</a:t>
            </a:r>
            <a:r>
              <a:rPr lang="en-US" sz="1600" b="1">
                <a:solidFill>
                  <a:srgbClr val="008000"/>
                </a:solidFill>
              </a:rPr>
              <a:t>/FOUO</a:t>
            </a:r>
          </a:p>
        </p:txBody>
      </p:sp>
      <p:sp>
        <p:nvSpPr>
          <p:cNvPr id="13"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a:solidFill>
                  <a:srgbClr val="008000"/>
                </a:solidFill>
              </a:rPr>
              <a:t>Unclassified</a:t>
            </a:r>
            <a:r>
              <a:rPr lang="en-US" sz="1600" b="1">
                <a:solidFill>
                  <a:srgbClr val="008000"/>
                </a:solidFill>
              </a:rPr>
              <a:t>/FOUO</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6"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a:solidFill>
                  <a:srgbClr val="008000"/>
                </a:solidFill>
              </a:rPr>
              <a:t>Unclassified</a:t>
            </a:r>
            <a:r>
              <a:rPr lang="en-US" sz="1600" b="1">
                <a:solidFill>
                  <a:srgbClr val="008000"/>
                </a:solidFill>
              </a:rPr>
              <a:t>/FOUO</a:t>
            </a:r>
          </a:p>
        </p:txBody>
      </p:sp>
      <p:sp>
        <p:nvSpPr>
          <p:cNvPr id="7"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a:solidFill>
                  <a:srgbClr val="008000"/>
                </a:solidFill>
              </a:rPr>
              <a:t>Unclassified</a:t>
            </a:r>
            <a:r>
              <a:rPr lang="en-US" sz="1600" b="1">
                <a:solidFill>
                  <a:srgbClr val="008000"/>
                </a:solidFill>
              </a:rPr>
              <a:t>/FOUO</a:t>
            </a:r>
          </a:p>
        </p:txBody>
      </p:sp>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4"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5"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1143000" y="0"/>
            <a:ext cx="2044700" cy="338138"/>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a:solidFill>
                  <a:srgbClr val="009900"/>
                </a:solidFill>
              </a:rPr>
              <a:t>Unclassified/FOUO</a:t>
            </a:r>
          </a:p>
        </p:txBody>
      </p:sp>
      <p:sp>
        <p:nvSpPr>
          <p:cNvPr id="5" name="Text Box 6"/>
          <p:cNvSpPr txBox="1">
            <a:spLocks noChangeArrowheads="1"/>
          </p:cNvSpPr>
          <p:nvPr userDrawn="1"/>
        </p:nvSpPr>
        <p:spPr bwMode="auto">
          <a:xfrm>
            <a:off x="6248400" y="6557963"/>
            <a:ext cx="2044700" cy="339725"/>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a:solidFill>
                  <a:srgbClr val="009900"/>
                </a:solidFill>
              </a:rPr>
              <a:t>Unclassified/FOUO</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865" y="9144"/>
            <a:ext cx="1170977" cy="120700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9"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422796" cy="539750"/>
          </a:xfrm>
        </p:spPr>
        <p:txBody>
          <a:bodyPr/>
          <a:lstStyle/>
          <a:p>
            <a:r>
              <a:rPr lang="en-US"/>
              <a:t>Click to edit Master title style</a:t>
            </a:r>
          </a:p>
        </p:txBody>
      </p:sp>
      <p:sp>
        <p:nvSpPr>
          <p:cNvPr id="3" name="Content Placeholder 2"/>
          <p:cNvSpPr>
            <a:spLocks noGrp="1"/>
          </p:cNvSpPr>
          <p:nvPr>
            <p:ph sz="half" idx="1"/>
          </p:nvPr>
        </p:nvSpPr>
        <p:spPr>
          <a:xfrm>
            <a:off x="554038" y="1295400"/>
            <a:ext cx="4070350"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76788" y="1295400"/>
            <a:ext cx="4071937"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33035" cy="49836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2"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375662" cy="539750"/>
          </a:xfrm>
        </p:spPr>
        <p:txBody>
          <a:bodyPr/>
          <a:lstStyle/>
          <a:p>
            <a:r>
              <a:rPr lang="en-US"/>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9"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7"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8"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55"/>
          <p:cNvGrpSpPr>
            <a:grpSpLocks/>
          </p:cNvGrpSpPr>
          <p:nvPr userDrawn="1"/>
        </p:nvGrpSpPr>
        <p:grpSpPr bwMode="auto">
          <a:xfrm>
            <a:off x="136642" y="865188"/>
            <a:ext cx="8504121" cy="134937"/>
            <a:chOff x="0" y="534"/>
            <a:chExt cx="5443" cy="85"/>
          </a:xfrm>
        </p:grpSpPr>
        <p:sp>
          <p:nvSpPr>
            <p:cNvPr id="1080" name="Rectangle 56"/>
            <p:cNvSpPr>
              <a:spLocks noChangeArrowheads="1"/>
            </p:cNvSpPr>
            <p:nvPr/>
          </p:nvSpPr>
          <p:spPr bwMode="auto">
            <a:xfrm>
              <a:off x="3739" y="534"/>
              <a:ext cx="24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1" name="Rectangle 57"/>
            <p:cNvSpPr>
              <a:spLocks noChangeArrowheads="1"/>
            </p:cNvSpPr>
            <p:nvPr/>
          </p:nvSpPr>
          <p:spPr bwMode="auto">
            <a:xfrm>
              <a:off x="4012" y="534"/>
              <a:ext cx="22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2" name="Rectangle 58"/>
            <p:cNvSpPr>
              <a:spLocks noChangeArrowheads="1"/>
            </p:cNvSpPr>
            <p:nvPr/>
          </p:nvSpPr>
          <p:spPr bwMode="auto">
            <a:xfrm>
              <a:off x="4260" y="534"/>
              <a:ext cx="19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3" name="Rectangle 59"/>
            <p:cNvSpPr>
              <a:spLocks noChangeArrowheads="1"/>
            </p:cNvSpPr>
            <p:nvPr/>
          </p:nvSpPr>
          <p:spPr bwMode="auto">
            <a:xfrm>
              <a:off x="4484" y="534"/>
              <a:ext cx="174"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4" name="Rectangle 60"/>
            <p:cNvSpPr>
              <a:spLocks noChangeArrowheads="1"/>
            </p:cNvSpPr>
            <p:nvPr/>
          </p:nvSpPr>
          <p:spPr bwMode="auto">
            <a:xfrm>
              <a:off x="4684" y="534"/>
              <a:ext cx="15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5" name="Rectangle 61"/>
            <p:cNvSpPr>
              <a:spLocks noChangeArrowheads="1"/>
            </p:cNvSpPr>
            <p:nvPr/>
          </p:nvSpPr>
          <p:spPr bwMode="auto">
            <a:xfrm>
              <a:off x="4859" y="534"/>
              <a:ext cx="12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6" name="Rectangle 62"/>
            <p:cNvSpPr>
              <a:spLocks noChangeArrowheads="1"/>
            </p:cNvSpPr>
            <p:nvPr/>
          </p:nvSpPr>
          <p:spPr bwMode="auto">
            <a:xfrm>
              <a:off x="0" y="534"/>
              <a:ext cx="371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7" name="Rectangle 63"/>
            <p:cNvSpPr>
              <a:spLocks noChangeArrowheads="1"/>
            </p:cNvSpPr>
            <p:nvPr/>
          </p:nvSpPr>
          <p:spPr bwMode="auto">
            <a:xfrm>
              <a:off x="5350" y="534"/>
              <a:ext cx="45"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8" name="Rectangle 64"/>
            <p:cNvSpPr>
              <a:spLocks noChangeArrowheads="1"/>
            </p:cNvSpPr>
            <p:nvPr/>
          </p:nvSpPr>
          <p:spPr bwMode="auto">
            <a:xfrm>
              <a:off x="5254" y="534"/>
              <a:ext cx="7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9" name="Rectangle 65"/>
            <p:cNvSpPr>
              <a:spLocks noChangeArrowheads="1"/>
            </p:cNvSpPr>
            <p:nvPr/>
          </p:nvSpPr>
          <p:spPr bwMode="auto">
            <a:xfrm>
              <a:off x="5139" y="534"/>
              <a:ext cx="9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90" name="Rectangle 66"/>
            <p:cNvSpPr>
              <a:spLocks noChangeArrowheads="1"/>
            </p:cNvSpPr>
            <p:nvPr/>
          </p:nvSpPr>
          <p:spPr bwMode="auto">
            <a:xfrm>
              <a:off x="5011" y="534"/>
              <a:ext cx="102"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91" name="Rectangle 67"/>
            <p:cNvSpPr>
              <a:spLocks noChangeArrowheads="1"/>
            </p:cNvSpPr>
            <p:nvPr/>
          </p:nvSpPr>
          <p:spPr bwMode="auto">
            <a:xfrm>
              <a:off x="5420" y="534"/>
              <a:ext cx="23"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grpSp>
      <p:sp>
        <p:nvSpPr>
          <p:cNvPr id="1027" name="Rectangle 22"/>
          <p:cNvSpPr>
            <a:spLocks noGrp="1" noChangeArrowheads="1"/>
          </p:cNvSpPr>
          <p:nvPr>
            <p:ph type="title"/>
          </p:nvPr>
        </p:nvSpPr>
        <p:spPr bwMode="auto">
          <a:xfrm>
            <a:off x="1524000" y="319088"/>
            <a:ext cx="7100888" cy="539750"/>
          </a:xfrm>
          <a:prstGeom prst="rect">
            <a:avLst/>
          </a:prstGeom>
          <a:noFill/>
          <a:ln w="12700">
            <a:noFill/>
            <a:miter lim="800000"/>
            <a:headEnd/>
            <a:tailEnd/>
          </a:ln>
        </p:spPr>
        <p:txBody>
          <a:bodyPr vert="horz" wrap="square" lIns="85725" tIns="39688" rIns="85725" bIns="39688" numCol="1" anchor="b" anchorCtr="0" compatLnSpc="1">
            <a:prstTxWarp prst="textNoShape">
              <a:avLst/>
            </a:prstTxWarp>
          </a:bodyPr>
          <a:lstStyle/>
          <a:p>
            <a:pPr lvl="0"/>
            <a:r>
              <a:rPr lang="en-US"/>
              <a:t>Click to Edit Master Title Style:</a:t>
            </a:r>
            <a:br>
              <a:rPr lang="en-US"/>
            </a:br>
            <a:r>
              <a:rPr lang="en-US"/>
              <a:t>Multiple Lines</a:t>
            </a:r>
          </a:p>
        </p:txBody>
      </p:sp>
      <p:sp>
        <p:nvSpPr>
          <p:cNvPr id="1028" name="Rectangle 23"/>
          <p:cNvSpPr>
            <a:spLocks noGrp="1" noChangeArrowheads="1"/>
          </p:cNvSpPr>
          <p:nvPr>
            <p:ph type="body" idx="1"/>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 name="Rectangle 25"/>
          <p:cNvSpPr>
            <a:spLocks noChangeArrowheads="1"/>
          </p:cNvSpPr>
          <p:nvPr userDrawn="1"/>
        </p:nvSpPr>
        <p:spPr bwMode="auto">
          <a:xfrm>
            <a:off x="8382000" y="6553200"/>
            <a:ext cx="496888" cy="207963"/>
          </a:xfrm>
          <a:prstGeom prst="rect">
            <a:avLst/>
          </a:prstGeom>
          <a:noFill/>
          <a:ln w="12700">
            <a:noFill/>
            <a:miter lim="800000"/>
            <a:headEnd/>
            <a:tailEnd/>
          </a:ln>
          <a:effectLst/>
        </p:spPr>
        <p:txBody>
          <a:bodyPr lIns="87312" tIns="42862" rIns="87312" bIns="42862">
            <a:spAutoFit/>
          </a:bodyPr>
          <a:lstStyle/>
          <a:p>
            <a:pPr defTabSz="814388" eaLnBrk="0" fontAlgn="base" hangingPunct="0">
              <a:spcBef>
                <a:spcPct val="0"/>
              </a:spcBef>
              <a:spcAft>
                <a:spcPct val="0"/>
              </a:spcAft>
              <a:defRPr/>
            </a:pPr>
            <a:fld id="{817551D6-DE53-4ED6-AC80-9186A700D29E}" type="slidenum">
              <a:rPr lang="en-US" sz="800" b="1">
                <a:solidFill>
                  <a:srgbClr val="000000"/>
                </a:solidFill>
              </a:rPr>
              <a:pPr defTabSz="814388" eaLnBrk="0" fontAlgn="base" hangingPunct="0">
                <a:spcBef>
                  <a:spcPct val="0"/>
                </a:spcBef>
                <a:spcAft>
                  <a:spcPct val="0"/>
                </a:spcAft>
                <a:defRPr/>
              </a:pPr>
              <a:t>‹#›</a:t>
            </a:fld>
            <a:endParaRPr lang="en-US" sz="800" b="1">
              <a:solidFill>
                <a:srgbClr val="000000"/>
              </a:solidFill>
            </a:endParaRPr>
          </a:p>
        </p:txBody>
      </p:sp>
      <p:sp>
        <p:nvSpPr>
          <p:cNvPr id="67586" name="Rectangle 2"/>
          <p:cNvSpPr>
            <a:spLocks noChangeArrowheads="1"/>
          </p:cNvSpPr>
          <p:nvPr userDrawn="1"/>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z="800" b="1">
              <a:solidFill>
                <a:srgbClr val="000000"/>
              </a:solidFill>
            </a:endParaRPr>
          </a:p>
        </p:txBody>
      </p:sp>
      <p:pic>
        <p:nvPicPr>
          <p:cNvPr id="3" name="Picture 2"/>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5356" y="49353"/>
            <a:ext cx="1107644" cy="1093647"/>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r" rtl="0" eaLnBrk="0" fontAlgn="base" hangingPunct="0">
        <a:lnSpc>
          <a:spcPct val="70000"/>
        </a:lnSpc>
        <a:spcBef>
          <a:spcPct val="0"/>
        </a:spcBef>
        <a:spcAft>
          <a:spcPct val="0"/>
        </a:spcAft>
        <a:defRPr sz="3000" b="1" i="1">
          <a:solidFill>
            <a:schemeClr val="bg1"/>
          </a:solidFill>
          <a:latin typeface="+mj-lt"/>
          <a:ea typeface="+mj-ea"/>
          <a:cs typeface="+mj-cs"/>
        </a:defRPr>
      </a:lvl1pPr>
      <a:lvl2pPr algn="r" rtl="0" eaLnBrk="0" fontAlgn="base" hangingPunct="0">
        <a:lnSpc>
          <a:spcPct val="70000"/>
        </a:lnSpc>
        <a:spcBef>
          <a:spcPct val="0"/>
        </a:spcBef>
        <a:spcAft>
          <a:spcPct val="0"/>
        </a:spcAft>
        <a:defRPr sz="3000" b="1" i="1">
          <a:solidFill>
            <a:schemeClr val="bg1"/>
          </a:solidFill>
          <a:latin typeface="Arial" charset="0"/>
        </a:defRPr>
      </a:lvl2pPr>
      <a:lvl3pPr algn="r" rtl="0" eaLnBrk="0" fontAlgn="base" hangingPunct="0">
        <a:lnSpc>
          <a:spcPct val="70000"/>
        </a:lnSpc>
        <a:spcBef>
          <a:spcPct val="0"/>
        </a:spcBef>
        <a:spcAft>
          <a:spcPct val="0"/>
        </a:spcAft>
        <a:defRPr sz="3000" b="1" i="1">
          <a:solidFill>
            <a:schemeClr val="bg1"/>
          </a:solidFill>
          <a:latin typeface="Arial" charset="0"/>
        </a:defRPr>
      </a:lvl3pPr>
      <a:lvl4pPr algn="r" rtl="0" eaLnBrk="0" fontAlgn="base" hangingPunct="0">
        <a:lnSpc>
          <a:spcPct val="70000"/>
        </a:lnSpc>
        <a:spcBef>
          <a:spcPct val="0"/>
        </a:spcBef>
        <a:spcAft>
          <a:spcPct val="0"/>
        </a:spcAft>
        <a:defRPr sz="3000" b="1" i="1">
          <a:solidFill>
            <a:schemeClr val="bg1"/>
          </a:solidFill>
          <a:latin typeface="Arial" charset="0"/>
        </a:defRPr>
      </a:lvl4pPr>
      <a:lvl5pPr algn="r" rtl="0" eaLnBrk="0" fontAlgn="base" hangingPunct="0">
        <a:lnSpc>
          <a:spcPct val="70000"/>
        </a:lnSpc>
        <a:spcBef>
          <a:spcPct val="0"/>
        </a:spcBef>
        <a:spcAft>
          <a:spcPct val="0"/>
        </a:spcAft>
        <a:defRPr sz="3000" b="1" i="1">
          <a:solidFill>
            <a:schemeClr val="bg1"/>
          </a:solidFill>
          <a:latin typeface="Arial" charset="0"/>
        </a:defRPr>
      </a:lvl5pPr>
      <a:lvl6pPr marL="457200" algn="r" rtl="0" fontAlgn="base">
        <a:lnSpc>
          <a:spcPct val="70000"/>
        </a:lnSpc>
        <a:spcBef>
          <a:spcPct val="0"/>
        </a:spcBef>
        <a:spcAft>
          <a:spcPct val="0"/>
        </a:spcAft>
        <a:defRPr sz="3000" b="1" i="1">
          <a:solidFill>
            <a:schemeClr val="bg1"/>
          </a:solidFill>
          <a:latin typeface="Arial" charset="0"/>
        </a:defRPr>
      </a:lvl6pPr>
      <a:lvl7pPr marL="914400" algn="r" rtl="0" fontAlgn="base">
        <a:lnSpc>
          <a:spcPct val="70000"/>
        </a:lnSpc>
        <a:spcBef>
          <a:spcPct val="0"/>
        </a:spcBef>
        <a:spcAft>
          <a:spcPct val="0"/>
        </a:spcAft>
        <a:defRPr sz="3000" b="1" i="1">
          <a:solidFill>
            <a:schemeClr val="bg1"/>
          </a:solidFill>
          <a:latin typeface="Arial" charset="0"/>
        </a:defRPr>
      </a:lvl7pPr>
      <a:lvl8pPr marL="1371600" algn="r" rtl="0" fontAlgn="base">
        <a:lnSpc>
          <a:spcPct val="70000"/>
        </a:lnSpc>
        <a:spcBef>
          <a:spcPct val="0"/>
        </a:spcBef>
        <a:spcAft>
          <a:spcPct val="0"/>
        </a:spcAft>
        <a:defRPr sz="3000" b="1" i="1">
          <a:solidFill>
            <a:schemeClr val="bg1"/>
          </a:solidFill>
          <a:latin typeface="Arial" charset="0"/>
        </a:defRPr>
      </a:lvl8pPr>
      <a:lvl9pPr marL="1828800" algn="r" rtl="0" fontAlgn="base">
        <a:lnSpc>
          <a:spcPct val="70000"/>
        </a:lnSpc>
        <a:spcBef>
          <a:spcPct val="0"/>
        </a:spcBef>
        <a:spcAft>
          <a:spcPct val="0"/>
        </a:spcAft>
        <a:defRPr sz="3000" b="1" i="1">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extLst>
              <p:ext uri="{D42A27DB-BD31-4B8C-83A1-F6EECF244321}">
                <p14:modId xmlns:p14="http://schemas.microsoft.com/office/powerpoint/2010/main" val="2727145567"/>
              </p:ext>
            </p:extLst>
          </p:nvPr>
        </p:nvSpPr>
        <p:spPr>
          <a:xfrm>
            <a:off x="3658393" y="1936860"/>
            <a:ext cx="5484813" cy="1371600"/>
          </a:xfrm>
        </p:spPr>
        <p:txBody>
          <a:bodyPr/>
          <a:lstStyle/>
          <a:p>
            <a:r>
              <a:rPr lang="en-US" dirty="0" smtClean="0"/>
              <a:t>Pseudocode, Logic and Design</a:t>
            </a:r>
            <a:endParaRPr lang="en-US" dirty="0"/>
          </a:p>
        </p:txBody>
      </p:sp>
      <p:sp>
        <p:nvSpPr>
          <p:cNvPr id="6" name="TextBox 5"/>
          <p:cNvSpPr txBox="1"/>
          <p:nvPr/>
        </p:nvSpPr>
        <p:spPr>
          <a:xfrm>
            <a:off x="2667000" y="0"/>
            <a:ext cx="3733800" cy="369332"/>
          </a:xfrm>
          <a:prstGeom prst="rect">
            <a:avLst/>
          </a:prstGeom>
          <a:noFill/>
        </p:spPr>
        <p:txBody>
          <a:bodyPr wrap="square" rtlCol="0">
            <a:spAutoFit/>
          </a:bodyPr>
          <a:lstStyle/>
          <a:p>
            <a:pPr algn="ctr"/>
            <a:r>
              <a:rPr lang="en-US" b="1">
                <a:solidFill>
                  <a:srgbClr val="00B050"/>
                </a:solidFill>
              </a:rPr>
              <a:t>UNCLASSIFIED//FOUO</a:t>
            </a:r>
          </a:p>
        </p:txBody>
      </p:sp>
    </p:spTree>
    <p:extLst>
      <p:ext uri="{BB962C8B-B14F-4D97-AF65-F5344CB8AC3E}">
        <p14:creationId xmlns:p14="http://schemas.microsoft.com/office/powerpoint/2010/main" val="3348717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a:t>Nested Loops </a:t>
            </a:r>
            <a:r>
              <a:rPr lang="en-US" sz="1200" dirty="0" smtClean="0"/>
              <a:t>(continued -4)</a:t>
            </a:r>
            <a:endParaRPr lang="en-US" dirty="0" smtClean="0"/>
          </a:p>
        </p:txBody>
      </p:sp>
      <p:sp>
        <p:nvSpPr>
          <p:cNvPr id="27651" name="Rectangle 3"/>
          <p:cNvSpPr>
            <a:spLocks noGrp="1" noChangeArrowheads="1"/>
          </p:cNvSpPr>
          <p:nvPr>
            <p:ph idx="1"/>
          </p:nvPr>
        </p:nvSpPr>
        <p:spPr>
          <a:xfrm>
            <a:off x="457200" y="1447800"/>
            <a:ext cx="8229600" cy="4572000"/>
          </a:xfrm>
        </p:spPr>
        <p:txBody>
          <a:bodyPr/>
          <a:lstStyle/>
          <a:p>
            <a:pPr eaLnBrk="1" hangingPunct="1"/>
            <a:r>
              <a:rPr lang="en-US" sz="3200" b="1" dirty="0" smtClean="0"/>
              <a:t>Nested Loop facts:</a:t>
            </a:r>
          </a:p>
          <a:p>
            <a:pPr lvl="1"/>
            <a:r>
              <a:rPr lang="en-US" sz="2800" dirty="0" smtClean="0"/>
              <a:t>Nested </a:t>
            </a:r>
            <a:r>
              <a:rPr lang="en-US" sz="2800" dirty="0"/>
              <a:t>loops never overlap. An inner loop is always completely contained within an outer </a:t>
            </a:r>
            <a:r>
              <a:rPr lang="en-US" sz="2800" dirty="0" smtClean="0"/>
              <a:t>loop</a:t>
            </a:r>
            <a:endParaRPr lang="en-US" sz="2800" dirty="0"/>
          </a:p>
          <a:p>
            <a:pPr lvl="1"/>
            <a:r>
              <a:rPr lang="en-US" sz="2800" dirty="0"/>
              <a:t>An inner loop goes through all of its iterations each time its outer loop goes through just one </a:t>
            </a:r>
            <a:r>
              <a:rPr lang="en-US" sz="2800" dirty="0" smtClean="0"/>
              <a:t>iteration</a:t>
            </a:r>
            <a:endParaRPr lang="en-US" sz="2800" dirty="0"/>
          </a:p>
          <a:p>
            <a:pPr lvl="1"/>
            <a:r>
              <a:rPr lang="en-US" sz="2800" dirty="0"/>
              <a:t>The total number of iterations executed by a nested loop is the number of inner loop iterations times the number of outer loop </a:t>
            </a:r>
            <a:r>
              <a:rPr lang="en-US" sz="2800" dirty="0" smtClean="0"/>
              <a:t>iterations</a:t>
            </a:r>
            <a:endParaRPr lang="en-US" sz="2800" dirty="0"/>
          </a:p>
          <a:p>
            <a:pPr lvl="1" eaLnBrk="1" hangingPunct="1"/>
            <a:endParaRPr lang="en-US" dirty="0" smtClean="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0DD66978-54D2-4C30-A177-CF158CE23E1B}" type="slidenum">
              <a:rPr lang="en-US"/>
              <a:pPr>
                <a:defRPr/>
              </a:pPr>
              <a:t>10</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745342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228600"/>
            <a:ext cx="8077200" cy="1143000"/>
          </a:xfrm>
        </p:spPr>
        <p:txBody>
          <a:bodyPr/>
          <a:lstStyle/>
          <a:p>
            <a:pPr eaLnBrk="1" hangingPunct="1"/>
            <a:r>
              <a:rPr lang="en-US" dirty="0"/>
              <a:t>Avoiding Common Loop </a:t>
            </a:r>
            <a:r>
              <a:rPr lang="en-US" dirty="0" smtClean="0"/>
              <a:t>Mistakes </a:t>
            </a:r>
            <a:r>
              <a:rPr lang="en-US" sz="1200" dirty="0" smtClean="0"/>
              <a:t>(continued -3)</a:t>
            </a:r>
            <a:endParaRPr lang="en-US" dirty="0" smtClean="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FE21D152-8C0F-4004-848D-F302149785AA}" type="slidenum">
              <a:rPr lang="en-US"/>
              <a:pPr>
                <a:defRPr/>
              </a:pPr>
              <a:t>11</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686800" cy="4525963"/>
          </a:xfrm>
        </p:spPr>
        <p:txBody>
          <a:bodyPr/>
          <a:lstStyle/>
          <a:p>
            <a:pPr eaLnBrk="1" hangingPunct="1"/>
            <a:r>
              <a:rPr lang="en-US" dirty="0" smtClean="0"/>
              <a:t>Mistake: </a:t>
            </a:r>
            <a:r>
              <a:rPr lang="en-US" dirty="0"/>
              <a:t>using the wrong comparison </a:t>
            </a:r>
            <a:r>
              <a:rPr lang="en-US" dirty="0" smtClean="0"/>
              <a:t>when testing loop </a:t>
            </a:r>
            <a:r>
              <a:rPr lang="en-US" dirty="0"/>
              <a:t>control variable</a:t>
            </a:r>
          </a:p>
          <a:p>
            <a:pPr lvl="1" eaLnBrk="1" hangingPunct="1"/>
            <a:r>
              <a:rPr lang="en-US" dirty="0"/>
              <a:t>Programmers must use correct comparison</a:t>
            </a:r>
          </a:p>
          <a:p>
            <a:pPr lvl="1" eaLnBrk="1" hangingPunct="1"/>
            <a:r>
              <a:rPr lang="en-US" dirty="0"/>
              <a:t>Seriousness depends on actions performed within a loop</a:t>
            </a:r>
          </a:p>
          <a:p>
            <a:pPr lvl="2" eaLnBrk="1" hangingPunct="1"/>
            <a:r>
              <a:rPr lang="en-US" dirty="0"/>
              <a:t>Overcharge insurance customer by one month</a:t>
            </a:r>
          </a:p>
          <a:p>
            <a:pPr lvl="2" eaLnBrk="1" hangingPunct="1"/>
            <a:r>
              <a:rPr lang="en-US" dirty="0"/>
              <a:t>Overbook a flight on airline application </a:t>
            </a:r>
          </a:p>
          <a:p>
            <a:pPr lvl="2" eaLnBrk="1" hangingPunct="1"/>
            <a:r>
              <a:rPr lang="en-US" dirty="0"/>
              <a:t>Dispense extra medication to patients in pharmacy</a:t>
            </a:r>
          </a:p>
        </p:txBody>
      </p:sp>
    </p:spTree>
    <p:extLst>
      <p:ext uri="{BB962C8B-B14F-4D97-AF65-F5344CB8AC3E}">
        <p14:creationId xmlns:p14="http://schemas.microsoft.com/office/powerpoint/2010/main" val="253065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3400" y="152400"/>
            <a:ext cx="8077200" cy="1371600"/>
          </a:xfrm>
        </p:spPr>
        <p:txBody>
          <a:bodyPr/>
          <a:lstStyle/>
          <a:p>
            <a:pPr eaLnBrk="1" hangingPunct="1"/>
            <a:r>
              <a:rPr lang="en-US" dirty="0"/>
              <a:t>Using a </a:t>
            </a:r>
            <a:r>
              <a:rPr lang="en-US" dirty="0">
                <a:latin typeface="Courier New" pitchFamily="49" charset="0"/>
              </a:rPr>
              <a:t>for</a:t>
            </a:r>
            <a:r>
              <a:rPr lang="en-US" dirty="0"/>
              <a:t> Loop</a:t>
            </a:r>
            <a:endParaRPr lang="en-US" dirty="0" smtClean="0"/>
          </a:p>
        </p:txBody>
      </p:sp>
      <p:sp>
        <p:nvSpPr>
          <p:cNvPr id="7" name="Rectangle 3"/>
          <p:cNvSpPr>
            <a:spLocks noGrp="1" noChangeArrowheads="1"/>
          </p:cNvSpPr>
          <p:nvPr>
            <p:ph idx="1"/>
          </p:nvPr>
        </p:nvSpPr>
        <p:spPr>
          <a:xfrm>
            <a:off x="457200" y="1600200"/>
            <a:ext cx="8229600" cy="4525963"/>
          </a:xfrm>
        </p:spPr>
        <p:txBody>
          <a:bodyPr/>
          <a:lstStyle/>
          <a:p>
            <a:pPr eaLnBrk="1" hangingPunct="1">
              <a:buFont typeface="Arial Unicode MS" pitchFamily="34" charset="-128"/>
              <a:buChar char="•"/>
            </a:pPr>
            <a:r>
              <a:rPr lang="en-US" b="1" dirty="0" smtClean="0">
                <a:latin typeface="Courier New" pitchFamily="49" charset="0"/>
              </a:rPr>
              <a:t>for</a:t>
            </a:r>
            <a:r>
              <a:rPr lang="en-US" b="1" dirty="0" smtClean="0"/>
              <a:t> statement</a:t>
            </a:r>
            <a:r>
              <a:rPr lang="en-US" dirty="0" smtClean="0"/>
              <a:t> or </a:t>
            </a:r>
            <a:r>
              <a:rPr lang="en-US" b="1" dirty="0" smtClean="0">
                <a:latin typeface="Courier New" pitchFamily="49" charset="0"/>
              </a:rPr>
              <a:t>for</a:t>
            </a:r>
            <a:r>
              <a:rPr lang="en-US" b="1" dirty="0" smtClean="0"/>
              <a:t> loop</a:t>
            </a:r>
            <a:r>
              <a:rPr lang="en-US" dirty="0" smtClean="0"/>
              <a:t> is a definite loop</a:t>
            </a:r>
          </a:p>
          <a:p>
            <a:pPr eaLnBrk="1" hangingPunct="1"/>
            <a:r>
              <a:rPr lang="en-US" dirty="0" smtClean="0"/>
              <a:t>Provides three actions in one structure:</a:t>
            </a:r>
          </a:p>
          <a:p>
            <a:pPr lvl="1" eaLnBrk="1" hangingPunct="1"/>
            <a:r>
              <a:rPr lang="en-US" dirty="0" smtClean="0"/>
              <a:t>Initializes</a:t>
            </a:r>
          </a:p>
          <a:p>
            <a:pPr lvl="1" eaLnBrk="1" hangingPunct="1"/>
            <a:r>
              <a:rPr lang="en-US" dirty="0" smtClean="0"/>
              <a:t>Tests</a:t>
            </a:r>
          </a:p>
          <a:p>
            <a:pPr lvl="1" eaLnBrk="1" hangingPunct="1"/>
            <a:r>
              <a:rPr lang="en-US" dirty="0" smtClean="0"/>
              <a:t>Alters</a:t>
            </a:r>
          </a:p>
        </p:txBody>
      </p:sp>
      <p:pic>
        <p:nvPicPr>
          <p:cNvPr id="2" name="Picture 1" descr="Both code segments each accomplish the same tasks:&#10;1.  The variable count is initialized to 0.&#10;2. The count variable is compared to the limit value 3; while count is less than or equal to 3, the loop body executes.&#10;3.  As the last statement in the loop execution, the value of count increases by 1. After the increase, the comparison to the limit value is made again." title="Comparable while and for statements that each output Hello four tim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243" y="4116375"/>
            <a:ext cx="7017519" cy="2084411"/>
          </a:xfrm>
          <a:prstGeom prst="rect">
            <a:avLst/>
          </a:prstGeom>
        </p:spPr>
      </p:pic>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C1EAA1C2-1506-4B84-8001-4422635434A2}" type="slidenum">
              <a:rPr lang="en-US"/>
              <a:pPr>
                <a:defRPr/>
              </a:pPr>
              <a:t>12</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670668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76200"/>
            <a:ext cx="8077200" cy="1371600"/>
          </a:xfrm>
        </p:spPr>
        <p:txBody>
          <a:bodyPr/>
          <a:lstStyle/>
          <a:p>
            <a:pPr eaLnBrk="1" hangingPunct="1"/>
            <a:r>
              <a:rPr lang="en-US" dirty="0"/>
              <a:t>Using a </a:t>
            </a:r>
            <a:r>
              <a:rPr lang="en-US" dirty="0">
                <a:latin typeface="Courier New" pitchFamily="49" charset="0"/>
              </a:rPr>
              <a:t>for</a:t>
            </a:r>
            <a:r>
              <a:rPr lang="en-US" dirty="0"/>
              <a:t> Loop </a:t>
            </a:r>
            <a:r>
              <a:rPr lang="en-US" sz="1200" dirty="0" smtClean="0"/>
              <a:t>(continued -1)</a:t>
            </a:r>
          </a:p>
        </p:txBody>
      </p:sp>
      <p:sp>
        <p:nvSpPr>
          <p:cNvPr id="6"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C1EA2F04-A8F7-4AFB-BEE4-4EEEBCF30B8C}" type="slidenum">
              <a:rPr lang="en-US"/>
              <a:pPr>
                <a:defRPr/>
              </a:pPr>
              <a:t>13</a:t>
            </a:fld>
            <a:endParaRPr lang="en-US" dirty="0"/>
          </a:p>
        </p:txBody>
      </p:sp>
      <p:sp>
        <p:nvSpPr>
          <p:cNvPr id="5"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dirty="0" smtClean="0"/>
              <a:t>Example</a:t>
            </a:r>
          </a:p>
          <a:p>
            <a:pPr marL="857250" lvl="2" indent="0" eaLnBrk="1" hangingPunct="1">
              <a:buFontTx/>
              <a:buNone/>
            </a:pPr>
            <a:r>
              <a:rPr lang="en-US" dirty="0" smtClean="0">
                <a:latin typeface="Courier New" pitchFamily="49" charset="0"/>
              </a:rPr>
              <a:t>for count = 0 to 3 step 1</a:t>
            </a:r>
          </a:p>
          <a:p>
            <a:pPr marL="857250" lvl="2" indent="0" eaLnBrk="1" hangingPunct="1">
              <a:buFontTx/>
              <a:buNone/>
            </a:pPr>
            <a:r>
              <a:rPr lang="en-US" dirty="0" smtClean="0">
                <a:latin typeface="Courier New" pitchFamily="49" charset="0"/>
              </a:rPr>
              <a:t>		output "Hello"</a:t>
            </a:r>
          </a:p>
          <a:p>
            <a:pPr marL="857250" lvl="2" indent="0" eaLnBrk="1" hangingPunct="1">
              <a:buFontTx/>
              <a:buNone/>
            </a:pPr>
            <a:r>
              <a:rPr lang="en-US" dirty="0" smtClean="0">
                <a:latin typeface="Courier New" pitchFamily="49" charset="0"/>
              </a:rPr>
              <a:t>endfor</a:t>
            </a:r>
          </a:p>
          <a:p>
            <a:pPr eaLnBrk="1" hangingPunct="1"/>
            <a:r>
              <a:rPr lang="en-US" dirty="0" smtClean="0"/>
              <a:t>Initializes </a:t>
            </a:r>
            <a:r>
              <a:rPr lang="en-US" dirty="0" smtClean="0">
                <a:latin typeface="Courier New" pitchFamily="49" charset="0"/>
              </a:rPr>
              <a:t>count</a:t>
            </a:r>
            <a:r>
              <a:rPr lang="en-US" dirty="0" smtClean="0"/>
              <a:t> variable to 0</a:t>
            </a:r>
          </a:p>
          <a:p>
            <a:pPr eaLnBrk="1" hangingPunct="1"/>
            <a:r>
              <a:rPr lang="en-US" dirty="0" smtClean="0"/>
              <a:t>Checks </a:t>
            </a:r>
            <a:r>
              <a:rPr lang="en-US" dirty="0" smtClean="0">
                <a:latin typeface="Courier New" pitchFamily="49" charset="0"/>
              </a:rPr>
              <a:t>count</a:t>
            </a:r>
            <a:r>
              <a:rPr lang="en-US" dirty="0" smtClean="0"/>
              <a:t> variable against the limit value 3</a:t>
            </a:r>
          </a:p>
          <a:p>
            <a:pPr eaLnBrk="1" hangingPunct="1"/>
            <a:r>
              <a:rPr lang="en-US" dirty="0" smtClean="0"/>
              <a:t>If evaluation is true, </a:t>
            </a:r>
            <a:r>
              <a:rPr lang="en-US" dirty="0" smtClean="0">
                <a:latin typeface="Courier New" pitchFamily="49" charset="0"/>
              </a:rPr>
              <a:t>for</a:t>
            </a:r>
            <a:r>
              <a:rPr lang="en-US" dirty="0" smtClean="0"/>
              <a:t> statement body prints the word “Hello”</a:t>
            </a:r>
          </a:p>
          <a:p>
            <a:pPr eaLnBrk="1" hangingPunct="1"/>
            <a:r>
              <a:rPr lang="en-US" dirty="0" smtClean="0"/>
              <a:t>Increases </a:t>
            </a:r>
            <a:r>
              <a:rPr lang="en-US" dirty="0" smtClean="0">
                <a:latin typeface="Courier New" pitchFamily="49" charset="0"/>
              </a:rPr>
              <a:t>count</a:t>
            </a:r>
            <a:r>
              <a:rPr lang="en-US" dirty="0" smtClean="0"/>
              <a:t> by 1 using a </a:t>
            </a:r>
            <a:r>
              <a:rPr lang="en-US" b="1" dirty="0" smtClean="0"/>
              <a:t>step value</a:t>
            </a:r>
          </a:p>
        </p:txBody>
      </p:sp>
    </p:spTree>
    <p:extLst>
      <p:ext uri="{BB962C8B-B14F-4D97-AF65-F5344CB8AC3E}">
        <p14:creationId xmlns:p14="http://schemas.microsoft.com/office/powerpoint/2010/main" val="2540674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dirty="0"/>
              <a:t>Using a </a:t>
            </a:r>
            <a:r>
              <a:rPr lang="en-US" dirty="0">
                <a:latin typeface="Courier New" pitchFamily="49" charset="0"/>
              </a:rPr>
              <a:t>for</a:t>
            </a:r>
            <a:r>
              <a:rPr lang="en-US" dirty="0"/>
              <a:t> Loop </a:t>
            </a:r>
            <a:r>
              <a:rPr lang="en-US" sz="1200" dirty="0"/>
              <a:t>(</a:t>
            </a:r>
            <a:r>
              <a:rPr lang="en-US" sz="1200" dirty="0" smtClean="0"/>
              <a:t>continued -2)</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22C2769B-11D0-4B62-96DF-B2EFC223633D}" type="slidenum">
              <a:rPr lang="en-US"/>
              <a:pPr>
                <a:defRPr/>
              </a:pPr>
              <a:t>14</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b="1" dirty="0" smtClean="0"/>
              <a:t>Step value</a:t>
            </a:r>
            <a:r>
              <a:rPr lang="en-US" dirty="0" smtClean="0"/>
              <a:t>: the amount by which a loop control variable changes</a:t>
            </a:r>
          </a:p>
          <a:p>
            <a:pPr lvl="1" eaLnBrk="1" hangingPunct="1"/>
            <a:r>
              <a:rPr lang="en-US" dirty="0" smtClean="0"/>
              <a:t>Can be positive or negative (incrementing or decrementing the loop control variable)</a:t>
            </a:r>
          </a:p>
          <a:p>
            <a:pPr lvl="1" eaLnBrk="1" hangingPunct="1"/>
            <a:r>
              <a:rPr lang="en-US" dirty="0" smtClean="0"/>
              <a:t>Default step value is 1</a:t>
            </a:r>
          </a:p>
          <a:p>
            <a:pPr lvl="1" eaLnBrk="1" hangingPunct="1"/>
            <a:r>
              <a:rPr lang="en-US" dirty="0" smtClean="0"/>
              <a:t>Programmer specifies a step value when each pass through the loop changes the loop control variable by a value other than 1</a:t>
            </a:r>
          </a:p>
        </p:txBody>
      </p:sp>
    </p:spTree>
    <p:extLst>
      <p:ext uri="{BB962C8B-B14F-4D97-AF65-F5344CB8AC3E}">
        <p14:creationId xmlns:p14="http://schemas.microsoft.com/office/powerpoint/2010/main" val="1949702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Using a </a:t>
            </a:r>
            <a:r>
              <a:rPr lang="en-US" dirty="0">
                <a:latin typeface="Courier New" pitchFamily="49" charset="0"/>
              </a:rPr>
              <a:t>for</a:t>
            </a:r>
            <a:r>
              <a:rPr lang="en-US" dirty="0"/>
              <a:t> Loop </a:t>
            </a:r>
            <a:r>
              <a:rPr lang="en-US" sz="1200" dirty="0"/>
              <a:t>(</a:t>
            </a:r>
            <a:r>
              <a:rPr lang="en-US" sz="1200" dirty="0" smtClean="0"/>
              <a:t>continued -3)</a:t>
            </a:r>
            <a:endParaRPr lang="en-US" sz="1200" dirty="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557630A9-529D-4A1B-9A79-4140931364FD}" type="slidenum">
              <a:rPr lang="en-US"/>
              <a:pPr>
                <a:defRPr/>
              </a:pPr>
              <a:t>15</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dirty="0">
                <a:latin typeface="Courier New" pitchFamily="49" charset="0"/>
              </a:rPr>
              <a:t>while</a:t>
            </a:r>
            <a:r>
              <a:rPr lang="en-US" dirty="0"/>
              <a:t> statement could be used in place of </a:t>
            </a:r>
            <a:r>
              <a:rPr lang="en-US" dirty="0">
                <a:latin typeface="Courier New" pitchFamily="49" charset="0"/>
              </a:rPr>
              <a:t>for</a:t>
            </a:r>
            <a:r>
              <a:rPr lang="en-US" dirty="0"/>
              <a:t> statement</a:t>
            </a:r>
          </a:p>
          <a:p>
            <a:pPr eaLnBrk="1" hangingPunct="1"/>
            <a:r>
              <a:rPr lang="en-US" b="1" dirty="0" smtClean="0"/>
              <a:t>Pretest loop</a:t>
            </a:r>
            <a:r>
              <a:rPr lang="en-US" dirty="0" smtClean="0"/>
              <a:t>: the loop control variable is tested before each iteration</a:t>
            </a:r>
          </a:p>
          <a:p>
            <a:pPr lvl="1" eaLnBrk="1" hangingPunct="1"/>
            <a:r>
              <a:rPr lang="en-US" dirty="0" smtClean="0">
                <a:latin typeface="Courier New" pitchFamily="49" charset="0"/>
                <a:cs typeface="Courier New" pitchFamily="49" charset="0"/>
              </a:rPr>
              <a:t>for</a:t>
            </a:r>
            <a:r>
              <a:rPr lang="en-US" dirty="0" smtClean="0"/>
              <a:t> loops and </a:t>
            </a:r>
            <a:r>
              <a:rPr lang="en-US" dirty="0" smtClean="0">
                <a:latin typeface="Courier New" pitchFamily="49" charset="0"/>
                <a:cs typeface="Courier New" pitchFamily="49" charset="0"/>
              </a:rPr>
              <a:t>while</a:t>
            </a:r>
            <a:r>
              <a:rPr lang="en-US" dirty="0" smtClean="0"/>
              <a:t> loops are pretest loops</a:t>
            </a:r>
          </a:p>
          <a:p>
            <a:pPr eaLnBrk="1" hangingPunct="1"/>
            <a:endParaRPr lang="en-US" dirty="0" smtClean="0"/>
          </a:p>
        </p:txBody>
      </p:sp>
    </p:spTree>
    <p:extLst>
      <p:ext uri="{BB962C8B-B14F-4D97-AF65-F5344CB8AC3E}">
        <p14:creationId xmlns:p14="http://schemas.microsoft.com/office/powerpoint/2010/main" val="2642446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Recognizing the Characteristics Shared by Structured Loop</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D5580FCE-BB92-43E1-8A14-D700C463044B}" type="slidenum">
              <a:rPr lang="en-US"/>
              <a:pPr>
                <a:defRPr/>
              </a:pPr>
              <a:t>16</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dirty="0" smtClean="0"/>
              <a:t>All structured loops have these characteristics:</a:t>
            </a:r>
          </a:p>
          <a:p>
            <a:pPr lvl="1"/>
            <a:r>
              <a:rPr lang="en-US" dirty="0"/>
              <a:t>The loop-controlling evaluation must provide either the entry to or exit from the </a:t>
            </a:r>
            <a:r>
              <a:rPr lang="en-US" dirty="0" smtClean="0"/>
              <a:t>structure</a:t>
            </a:r>
          </a:p>
          <a:p>
            <a:pPr lvl="1"/>
            <a:r>
              <a:rPr lang="en-US" dirty="0"/>
              <a:t>The loop-controlling evaluation provides the only entry to or exit from the structure</a:t>
            </a:r>
          </a:p>
          <a:p>
            <a:r>
              <a:rPr lang="en-US" dirty="0"/>
              <a:t>Some languages support a </a:t>
            </a:r>
            <a:r>
              <a:rPr lang="en-US" b="1" dirty="0"/>
              <a:t>do-until</a:t>
            </a:r>
            <a:r>
              <a:rPr lang="en-US" dirty="0"/>
              <a:t> </a:t>
            </a:r>
            <a:r>
              <a:rPr lang="en-US" b="1" dirty="0"/>
              <a:t>loop</a:t>
            </a:r>
            <a:r>
              <a:rPr lang="en-US" dirty="0"/>
              <a:t>, which is a posttest loop that iterates until the </a:t>
            </a:r>
            <a:r>
              <a:rPr lang="en-US" dirty="0" smtClean="0"/>
              <a:t>loop controlling evaluation </a:t>
            </a:r>
            <a:r>
              <a:rPr lang="en-US" dirty="0"/>
              <a:t>is </a:t>
            </a:r>
            <a:r>
              <a:rPr lang="en-US" dirty="0" smtClean="0"/>
              <a:t>false</a:t>
            </a:r>
          </a:p>
        </p:txBody>
      </p:sp>
    </p:spTree>
    <p:extLst>
      <p:ext uri="{BB962C8B-B14F-4D97-AF65-F5344CB8AC3E}">
        <p14:creationId xmlns:p14="http://schemas.microsoft.com/office/powerpoint/2010/main" val="4182656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t>Common Loop Applications</a:t>
            </a:r>
            <a:endParaRPr lang="en-US" dirty="0" smtClean="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D5580FCE-BB92-43E1-8A14-D700C463044B}" type="slidenum">
              <a:rPr lang="en-US"/>
              <a:pPr>
                <a:defRPr/>
              </a:pPr>
              <a:t>17</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dirty="0" smtClean="0"/>
              <a:t>Using a loop to accumulate totals</a:t>
            </a:r>
          </a:p>
          <a:p>
            <a:pPr lvl="1" eaLnBrk="1" hangingPunct="1"/>
            <a:r>
              <a:rPr lang="en-US" dirty="0" smtClean="0"/>
              <a:t>Examples</a:t>
            </a:r>
          </a:p>
          <a:p>
            <a:pPr lvl="2" eaLnBrk="1" hangingPunct="1"/>
            <a:r>
              <a:rPr lang="en-US" dirty="0" smtClean="0"/>
              <a:t>Business reports often include totals</a:t>
            </a:r>
          </a:p>
          <a:p>
            <a:pPr lvl="2" eaLnBrk="1" hangingPunct="1"/>
            <a:r>
              <a:rPr lang="en-US" dirty="0" smtClean="0"/>
              <a:t>List of real estate sold and total value</a:t>
            </a:r>
          </a:p>
          <a:p>
            <a:pPr eaLnBrk="1" hangingPunct="1"/>
            <a:r>
              <a:rPr lang="en-US" b="1" dirty="0" smtClean="0"/>
              <a:t>Accumulator</a:t>
            </a:r>
            <a:r>
              <a:rPr lang="en-US" dirty="0" smtClean="0"/>
              <a:t>: variable that gathers values</a:t>
            </a:r>
          </a:p>
          <a:p>
            <a:pPr lvl="1" eaLnBrk="1" hangingPunct="1"/>
            <a:r>
              <a:rPr lang="en-US" dirty="0" smtClean="0"/>
              <a:t>Similar to a counter</a:t>
            </a:r>
          </a:p>
          <a:p>
            <a:pPr lvl="2" eaLnBrk="1" hangingPunct="1"/>
            <a:r>
              <a:rPr lang="en-US" dirty="0" smtClean="0"/>
              <a:t>Counter increments by 1</a:t>
            </a:r>
          </a:p>
          <a:p>
            <a:pPr lvl="2" eaLnBrk="1" hangingPunct="1"/>
            <a:r>
              <a:rPr lang="en-US" dirty="0" smtClean="0"/>
              <a:t>Accumulator increments by some value</a:t>
            </a:r>
          </a:p>
        </p:txBody>
      </p:sp>
    </p:spTree>
    <p:extLst>
      <p:ext uri="{BB962C8B-B14F-4D97-AF65-F5344CB8AC3E}">
        <p14:creationId xmlns:p14="http://schemas.microsoft.com/office/powerpoint/2010/main" val="1671482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-1)</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5E209F36-6B33-41B1-A8C0-28F9B26BB6FA}" type="slidenum">
              <a:rPr lang="en-US"/>
              <a:pPr>
                <a:defRPr/>
              </a:pPr>
              <a:t>18</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dirty="0" smtClean="0"/>
              <a:t>Accumulators require three actions</a:t>
            </a:r>
          </a:p>
          <a:p>
            <a:pPr lvl="1" eaLnBrk="1" hangingPunct="1"/>
            <a:r>
              <a:rPr lang="en-US" dirty="0" smtClean="0"/>
              <a:t>Initialize the accumulator to 0</a:t>
            </a:r>
          </a:p>
          <a:p>
            <a:pPr lvl="1" eaLnBrk="1" hangingPunct="1"/>
            <a:r>
              <a:rPr lang="en-US" dirty="0" smtClean="0"/>
              <a:t>Accumulators are altered: once for every data set processed</a:t>
            </a:r>
          </a:p>
          <a:p>
            <a:pPr lvl="1" eaLnBrk="1" hangingPunct="1"/>
            <a:r>
              <a:rPr lang="en-US" dirty="0" smtClean="0"/>
              <a:t>At the end of processing, accumulators are output</a:t>
            </a:r>
            <a:endParaRPr lang="en-US" dirty="0" smtClean="0">
              <a:latin typeface="Courier New" pitchFamily="49" charset="0"/>
            </a:endParaRPr>
          </a:p>
          <a:p>
            <a:pPr eaLnBrk="1" hangingPunct="1"/>
            <a:r>
              <a:rPr lang="en-US" b="1" dirty="0" smtClean="0"/>
              <a:t>Summary reports</a:t>
            </a:r>
          </a:p>
          <a:p>
            <a:pPr lvl="1" eaLnBrk="1" hangingPunct="1"/>
            <a:r>
              <a:rPr lang="en-US" dirty="0" smtClean="0"/>
              <a:t>Contain only totals with no detail data</a:t>
            </a:r>
          </a:p>
          <a:p>
            <a:pPr lvl="1" eaLnBrk="1" hangingPunct="1"/>
            <a:r>
              <a:rPr lang="en-US" dirty="0" smtClean="0"/>
              <a:t>Loops are processed but detail information is not printed</a:t>
            </a:r>
          </a:p>
        </p:txBody>
      </p:sp>
    </p:spTree>
    <p:extLst>
      <p:ext uri="{BB962C8B-B14F-4D97-AF65-F5344CB8AC3E}">
        <p14:creationId xmlns:p14="http://schemas.microsoft.com/office/powerpoint/2010/main" val="51290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-4)</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5E209F36-6B33-41B1-A8C0-28F9B26BB6FA}" type="slidenum">
              <a:rPr lang="en-US"/>
              <a:pPr>
                <a:defRPr/>
              </a:pPr>
              <a:t>19</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
        <p:nvSpPr>
          <p:cNvPr id="8" name="Rectangle 3"/>
          <p:cNvSpPr>
            <a:spLocks noGrp="1" noChangeArrowheads="1"/>
          </p:cNvSpPr>
          <p:nvPr>
            <p:ph idx="1"/>
          </p:nvPr>
        </p:nvSpPr>
        <p:spPr>
          <a:xfrm>
            <a:off x="533400" y="1447800"/>
            <a:ext cx="8077200" cy="4572000"/>
          </a:xfrm>
        </p:spPr>
        <p:txBody>
          <a:bodyPr/>
          <a:lstStyle/>
          <a:p>
            <a:pPr eaLnBrk="1" hangingPunct="1"/>
            <a:r>
              <a:rPr lang="en-US" dirty="0" smtClean="0"/>
              <a:t>Using a loop to validate data</a:t>
            </a:r>
          </a:p>
          <a:p>
            <a:pPr lvl="1" eaLnBrk="1" hangingPunct="1"/>
            <a:r>
              <a:rPr lang="en-US" b="1" dirty="0" smtClean="0"/>
              <a:t>Defensive programming</a:t>
            </a:r>
            <a:r>
              <a:rPr lang="en-US" dirty="0" smtClean="0"/>
              <a:t>: preparing for all possible errors before they occur</a:t>
            </a:r>
          </a:p>
          <a:p>
            <a:pPr lvl="2" eaLnBrk="1" hangingPunct="1"/>
            <a:r>
              <a:rPr lang="en-US" dirty="0" smtClean="0"/>
              <a:t>When prompting a user for data, no guarantee that data is valid</a:t>
            </a:r>
          </a:p>
          <a:p>
            <a:pPr lvl="1" eaLnBrk="1" hangingPunct="1"/>
            <a:r>
              <a:rPr lang="en-US" b="1" dirty="0" smtClean="0"/>
              <a:t>Validate data</a:t>
            </a:r>
            <a:r>
              <a:rPr lang="en-US" dirty="0" smtClean="0"/>
              <a:t>: make sure data falls in acceptable ranges (month values between 1 and 12)</a:t>
            </a:r>
          </a:p>
          <a:p>
            <a:pPr lvl="1" eaLnBrk="1" hangingPunct="1"/>
            <a:r>
              <a:rPr lang="en-US" b="1" dirty="0" smtClean="0"/>
              <a:t>GIGO</a:t>
            </a:r>
            <a:r>
              <a:rPr lang="en-US" dirty="0" smtClean="0"/>
              <a:t>: Garbage in, garbage out</a:t>
            </a:r>
          </a:p>
          <a:p>
            <a:pPr lvl="2" eaLnBrk="1" hangingPunct="1"/>
            <a:r>
              <a:rPr lang="en-US" dirty="0" smtClean="0"/>
              <a:t>Unvalidated input will result in erroneous output</a:t>
            </a:r>
          </a:p>
          <a:p>
            <a:pPr eaLnBrk="1" hangingPunct="1"/>
            <a:endParaRPr lang="en-US" dirty="0" smtClean="0"/>
          </a:p>
        </p:txBody>
      </p:sp>
    </p:spTree>
    <p:extLst>
      <p:ext uri="{BB962C8B-B14F-4D97-AF65-F5344CB8AC3E}">
        <p14:creationId xmlns:p14="http://schemas.microsoft.com/office/powerpoint/2010/main" val="3452775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RESOURCE: </a:t>
            </a:r>
            <a:endParaRPr lang="en-US" dirty="0"/>
          </a:p>
        </p:txBody>
      </p:sp>
      <p:pic>
        <p:nvPicPr>
          <p:cNvPr id="4" name="Content Placeholder 3"/>
          <p:cNvPicPr>
            <a:picLocks noGrp="1" noChangeAspect="1"/>
          </p:cNvPicPr>
          <p:nvPr>
            <p:ph sz="half" idx="1"/>
          </p:nvPr>
        </p:nvPicPr>
        <p:blipFill>
          <a:blip r:embed="rId2"/>
          <a:stretch>
            <a:fillRect/>
          </a:stretch>
        </p:blipFill>
        <p:spPr>
          <a:xfrm>
            <a:off x="1389063" y="2143919"/>
            <a:ext cx="2400300" cy="3028950"/>
          </a:xfrm>
          <a:prstGeom prst="rect">
            <a:avLst/>
          </a:prstGeom>
        </p:spPr>
      </p:pic>
      <p:sp>
        <p:nvSpPr>
          <p:cNvPr id="6" name="Content Placeholder 5"/>
          <p:cNvSpPr>
            <a:spLocks noGrp="1"/>
          </p:cNvSpPr>
          <p:nvPr>
            <p:ph sz="half" idx="2"/>
          </p:nvPr>
        </p:nvSpPr>
        <p:spPr/>
        <p:txBody>
          <a:bodyPr/>
          <a:lstStyle/>
          <a:p>
            <a:r>
              <a:rPr lang="en-US" dirty="0"/>
              <a:t>Programming Logic &amp; Design, Comprehensive , 9th Edition</a:t>
            </a:r>
          </a:p>
          <a:p>
            <a:r>
              <a:rPr lang="en-US" b="0" dirty="0"/>
              <a:t>Joyce Farrell</a:t>
            </a:r>
            <a:br>
              <a:rPr lang="en-US" b="0" dirty="0"/>
            </a:br>
            <a:r>
              <a:rPr lang="en-US" b="0" dirty="0"/>
              <a:t>ISBN-10: 1-337-10207-5</a:t>
            </a:r>
            <a:br>
              <a:rPr lang="en-US" b="0" dirty="0"/>
            </a:br>
            <a:r>
              <a:rPr lang="en-US" b="0" dirty="0"/>
              <a:t>ISBN-13: 978-1-337-10207-0</a:t>
            </a:r>
          </a:p>
          <a:p>
            <a:endParaRPr lang="en-US" dirty="0"/>
          </a:p>
        </p:txBody>
      </p:sp>
    </p:spTree>
    <p:extLst>
      <p:ext uri="{BB962C8B-B14F-4D97-AF65-F5344CB8AC3E}">
        <p14:creationId xmlns:p14="http://schemas.microsoft.com/office/powerpoint/2010/main" val="741361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-7</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5E209F36-6B33-41B1-A8C0-28F9B26BB6FA}" type="slidenum">
              <a:rPr lang="en-US"/>
              <a:pPr>
                <a:defRPr/>
              </a:pPr>
              <a:t>20</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
        <p:nvSpPr>
          <p:cNvPr id="7" name="Content Placeholder 4"/>
          <p:cNvSpPr>
            <a:spLocks noGrp="1"/>
          </p:cNvSpPr>
          <p:nvPr>
            <p:ph idx="1"/>
          </p:nvPr>
        </p:nvSpPr>
        <p:spPr>
          <a:xfrm>
            <a:off x="457200" y="1600200"/>
            <a:ext cx="8229600" cy="4525963"/>
          </a:xfrm>
        </p:spPr>
        <p:txBody>
          <a:bodyPr/>
          <a:lstStyle/>
          <a:p>
            <a:pPr eaLnBrk="1" hangingPunct="1"/>
            <a:r>
              <a:rPr lang="en-US" dirty="0" smtClean="0"/>
              <a:t>Limiting a reprompting loop</a:t>
            </a:r>
          </a:p>
          <a:p>
            <a:pPr lvl="1" eaLnBrk="1" hangingPunct="1"/>
            <a:r>
              <a:rPr lang="en-US" dirty="0" smtClean="0"/>
              <a:t>Reprompting can be frustrating to a user if it continues indefinitely</a:t>
            </a:r>
          </a:p>
          <a:p>
            <a:pPr lvl="1" eaLnBrk="1" hangingPunct="1"/>
            <a:r>
              <a:rPr lang="en-US" dirty="0" smtClean="0"/>
              <a:t>Maintain a count of the number of reprompts</a:t>
            </a:r>
          </a:p>
          <a:p>
            <a:pPr lvl="1" eaLnBrk="1" hangingPunct="1"/>
            <a:r>
              <a:rPr lang="en-US" b="1" dirty="0" smtClean="0"/>
              <a:t>Forcing</a:t>
            </a:r>
            <a:r>
              <a:rPr lang="en-US" dirty="0" smtClean="0"/>
              <a:t> a data item means: </a:t>
            </a:r>
          </a:p>
          <a:p>
            <a:pPr lvl="2" eaLnBrk="1" hangingPunct="1"/>
            <a:r>
              <a:rPr lang="en-US" dirty="0" smtClean="0"/>
              <a:t>Override incorrect data by setting the variable to a specific value</a:t>
            </a:r>
          </a:p>
        </p:txBody>
      </p:sp>
    </p:spTree>
    <p:extLst>
      <p:ext uri="{BB962C8B-B14F-4D97-AF65-F5344CB8AC3E}">
        <p14:creationId xmlns:p14="http://schemas.microsoft.com/office/powerpoint/2010/main" val="37012864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-9)</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5E209F36-6B33-41B1-A8C0-28F9B26BB6FA}" type="slidenum">
              <a:rPr lang="en-US"/>
              <a:pPr>
                <a:defRPr/>
              </a:pPr>
              <a:t>21</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
        <p:nvSpPr>
          <p:cNvPr id="8" name="Content Placeholder 2"/>
          <p:cNvSpPr>
            <a:spLocks noGrp="1"/>
          </p:cNvSpPr>
          <p:nvPr>
            <p:ph idx="1"/>
          </p:nvPr>
        </p:nvSpPr>
        <p:spPr>
          <a:xfrm>
            <a:off x="457200" y="1600200"/>
            <a:ext cx="8229600" cy="4525963"/>
          </a:xfrm>
        </p:spPr>
        <p:txBody>
          <a:bodyPr/>
          <a:lstStyle/>
          <a:p>
            <a:pPr eaLnBrk="1" hangingPunct="1"/>
            <a:r>
              <a:rPr lang="en-US" dirty="0" smtClean="0"/>
              <a:t>Validating a data type</a:t>
            </a:r>
          </a:p>
          <a:p>
            <a:pPr lvl="1" eaLnBrk="1" hangingPunct="1"/>
            <a:r>
              <a:rPr lang="en-US" dirty="0" smtClean="0"/>
              <a:t>Validating data requires a variety of methods</a:t>
            </a:r>
          </a:p>
          <a:p>
            <a:pPr lvl="1" eaLnBrk="1" hangingPunct="1"/>
            <a:r>
              <a:rPr lang="en-US" dirty="0" smtClean="0">
                <a:latin typeface="Courier New" pitchFamily="49" charset="0"/>
                <a:cs typeface="Courier New" pitchFamily="49" charset="0"/>
              </a:rPr>
              <a:t>isNumeric()</a:t>
            </a:r>
            <a:r>
              <a:rPr lang="en-US" dirty="0" smtClean="0">
                <a:cs typeface="Courier New" pitchFamily="49" charset="0"/>
              </a:rPr>
              <a:t> </a:t>
            </a:r>
            <a:r>
              <a:rPr lang="en-US" dirty="0" smtClean="0"/>
              <a:t>or similar method</a:t>
            </a:r>
          </a:p>
          <a:p>
            <a:pPr lvl="2" eaLnBrk="1" hangingPunct="1"/>
            <a:r>
              <a:rPr lang="en-US" dirty="0" smtClean="0"/>
              <a:t>Provided with the language translator you use to write your programs</a:t>
            </a:r>
          </a:p>
          <a:p>
            <a:pPr lvl="2" eaLnBrk="1" hangingPunct="1"/>
            <a:r>
              <a:rPr lang="en-US" dirty="0" smtClean="0"/>
              <a:t>Black box</a:t>
            </a:r>
          </a:p>
          <a:p>
            <a:pPr lvl="1" eaLnBrk="1" hangingPunct="1"/>
            <a:r>
              <a:rPr lang="en-US" dirty="0" smtClean="0">
                <a:latin typeface="Courier New" pitchFamily="49" charset="0"/>
                <a:cs typeface="Courier New" pitchFamily="49" charset="0"/>
              </a:rPr>
              <a:t>isChar()</a:t>
            </a:r>
            <a:r>
              <a:rPr lang="en-US" dirty="0" smtClean="0">
                <a:cs typeface="Courier New" pitchFamily="49" charset="0"/>
              </a:rPr>
              <a:t> </a:t>
            </a:r>
            <a:r>
              <a:rPr lang="en-US" dirty="0" smtClean="0"/>
              <a:t>or </a:t>
            </a:r>
            <a:r>
              <a:rPr lang="en-US" dirty="0" err="1" smtClean="0">
                <a:latin typeface="Courier New" pitchFamily="49" charset="0"/>
                <a:cs typeface="Courier New" pitchFamily="49" charset="0"/>
              </a:rPr>
              <a:t>isWhitespace</a:t>
            </a:r>
            <a:r>
              <a:rPr lang="en-US" dirty="0" smtClean="0">
                <a:latin typeface="Courier New" pitchFamily="49" charset="0"/>
                <a:cs typeface="Courier New" pitchFamily="49" charset="0"/>
              </a:rPr>
              <a:t>()</a:t>
            </a:r>
            <a:r>
              <a:rPr lang="en-US" dirty="0"/>
              <a:t> or </a:t>
            </a:r>
            <a:r>
              <a:rPr lang="en-US" dirty="0" err="1" smtClean="0">
                <a:latin typeface="Courier New" pitchFamily="49" charset="0"/>
                <a:cs typeface="Courier New" pitchFamily="49" charset="0"/>
              </a:rPr>
              <a:t>isUpper</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1" eaLnBrk="1" hangingPunct="1"/>
            <a:r>
              <a:rPr lang="en-US" smtClean="0"/>
              <a:t>Accept </a:t>
            </a:r>
            <a:r>
              <a:rPr lang="en-US" dirty="0" smtClean="0"/>
              <a:t>user data as strings</a:t>
            </a:r>
          </a:p>
          <a:p>
            <a:pPr lvl="1" eaLnBrk="1" hangingPunct="1"/>
            <a:r>
              <a:rPr lang="en-US" dirty="0" smtClean="0"/>
              <a:t>Use built-in methods to convert to correct data types</a:t>
            </a:r>
          </a:p>
        </p:txBody>
      </p:sp>
    </p:spTree>
    <p:extLst>
      <p:ext uri="{BB962C8B-B14F-4D97-AF65-F5344CB8AC3E}">
        <p14:creationId xmlns:p14="http://schemas.microsoft.com/office/powerpoint/2010/main" val="303200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-11)</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5E209F36-6B33-41B1-A8C0-28F9B26BB6FA}" type="slidenum">
              <a:rPr lang="en-US"/>
              <a:pPr>
                <a:defRPr/>
              </a:pPr>
              <a:t>22</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
        <p:nvSpPr>
          <p:cNvPr id="7" name="Content Placeholder 2"/>
          <p:cNvSpPr>
            <a:spLocks noGrp="1"/>
          </p:cNvSpPr>
          <p:nvPr>
            <p:ph idx="1"/>
          </p:nvPr>
        </p:nvSpPr>
        <p:spPr>
          <a:xfrm>
            <a:off x="457200" y="1600200"/>
            <a:ext cx="8229600" cy="4525963"/>
          </a:xfrm>
        </p:spPr>
        <p:txBody>
          <a:bodyPr/>
          <a:lstStyle/>
          <a:p>
            <a:pPr eaLnBrk="1" hangingPunct="1"/>
            <a:r>
              <a:rPr lang="en-US" dirty="0" smtClean="0"/>
              <a:t>Validating reasonableness and consistency of data</a:t>
            </a:r>
          </a:p>
          <a:p>
            <a:pPr lvl="1" eaLnBrk="1" hangingPunct="1"/>
            <a:r>
              <a:rPr lang="en-US" dirty="0" smtClean="0"/>
              <a:t>Many data items can be checked for reasonableness</a:t>
            </a:r>
          </a:p>
          <a:p>
            <a:pPr lvl="1" eaLnBrk="1" hangingPunct="1"/>
            <a:r>
              <a:rPr lang="en-US" dirty="0" smtClean="0"/>
              <a:t>Good defensive programs try to foresee all possible inconsistencies and errors</a:t>
            </a:r>
          </a:p>
        </p:txBody>
      </p:sp>
    </p:spTree>
    <p:extLst>
      <p:ext uri="{BB962C8B-B14F-4D97-AF65-F5344CB8AC3E}">
        <p14:creationId xmlns:p14="http://schemas.microsoft.com/office/powerpoint/2010/main" val="21707944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dirty="0" smtClean="0"/>
              <a:t>Summary</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A6931D16-3DE4-4C2A-AA5D-8D588ED2774F}" type="slidenum">
              <a:rPr lang="en-US"/>
              <a:pPr>
                <a:defRPr/>
              </a:pPr>
              <a:t>23</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dirty="0" smtClean="0"/>
              <a:t>Loops write one set of instructions that operate on multiple, separate sets of data</a:t>
            </a:r>
          </a:p>
          <a:p>
            <a:pPr eaLnBrk="1" hangingPunct="1"/>
            <a:r>
              <a:rPr lang="en-US" dirty="0" smtClean="0"/>
              <a:t>Three steps must occur in every loop</a:t>
            </a:r>
          </a:p>
          <a:p>
            <a:pPr lvl="1" eaLnBrk="1" hangingPunct="1"/>
            <a:r>
              <a:rPr lang="en-US" dirty="0" smtClean="0"/>
              <a:t>Initialize the loop control variable</a:t>
            </a:r>
          </a:p>
          <a:p>
            <a:pPr lvl="1" eaLnBrk="1" hangingPunct="1"/>
            <a:r>
              <a:rPr lang="en-US" dirty="0" smtClean="0"/>
              <a:t>Compare the variable to some value</a:t>
            </a:r>
          </a:p>
          <a:p>
            <a:pPr lvl="1" eaLnBrk="1" hangingPunct="1"/>
            <a:r>
              <a:rPr lang="en-US" dirty="0" smtClean="0"/>
              <a:t>Alter the variable that controls the loop</a:t>
            </a:r>
          </a:p>
          <a:p>
            <a:pPr eaLnBrk="1" hangingPunct="1"/>
            <a:r>
              <a:rPr lang="en-US" dirty="0" smtClean="0"/>
              <a:t>Nested loops: loops within loops</a:t>
            </a:r>
          </a:p>
          <a:p>
            <a:pPr eaLnBrk="1" hangingPunct="1"/>
            <a:r>
              <a:rPr lang="en-US" dirty="0" smtClean="0"/>
              <a:t>Nested loops maintain two individual loop control variables</a:t>
            </a:r>
          </a:p>
          <a:p>
            <a:pPr lvl="1" eaLnBrk="1" hangingPunct="1"/>
            <a:r>
              <a:rPr lang="en-US" dirty="0" smtClean="0"/>
              <a:t>Alter each at the appropriate time</a:t>
            </a:r>
          </a:p>
        </p:txBody>
      </p:sp>
    </p:spTree>
    <p:extLst>
      <p:ext uri="{BB962C8B-B14F-4D97-AF65-F5344CB8AC3E}">
        <p14:creationId xmlns:p14="http://schemas.microsoft.com/office/powerpoint/2010/main" val="27644104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smtClean="0"/>
              <a:t>Summary </a:t>
            </a:r>
            <a:r>
              <a:rPr lang="en-US" sz="1200" dirty="0" smtClean="0"/>
              <a:t>(continued -1)</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46020972-57BE-42A2-9985-86708C151789}" type="slidenum">
              <a:rPr lang="en-US"/>
              <a:pPr>
                <a:defRPr/>
              </a:pPr>
              <a:t>24</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407306"/>
            <a:ext cx="8229600" cy="4525963"/>
          </a:xfrm>
        </p:spPr>
        <p:txBody>
          <a:bodyPr/>
          <a:lstStyle/>
          <a:p>
            <a:pPr eaLnBrk="1" hangingPunct="1"/>
            <a:r>
              <a:rPr lang="en-US" dirty="0" smtClean="0"/>
              <a:t>Common mistakes made by programmers</a:t>
            </a:r>
          </a:p>
          <a:p>
            <a:pPr lvl="1" eaLnBrk="1" hangingPunct="1"/>
            <a:r>
              <a:rPr lang="en-US" dirty="0" smtClean="0"/>
              <a:t>Neglecting to initialize the loop control variable</a:t>
            </a:r>
          </a:p>
          <a:p>
            <a:pPr lvl="1" eaLnBrk="1" hangingPunct="1"/>
            <a:r>
              <a:rPr lang="en-US" dirty="0" smtClean="0"/>
              <a:t>Neglecting to alter the loop control variable</a:t>
            </a:r>
          </a:p>
          <a:p>
            <a:pPr lvl="1" eaLnBrk="1" hangingPunct="1"/>
            <a:r>
              <a:rPr lang="en-US" dirty="0" smtClean="0"/>
              <a:t>Using the wrong comparison with the loop control variable</a:t>
            </a:r>
          </a:p>
          <a:p>
            <a:pPr lvl="1" eaLnBrk="1" hangingPunct="1"/>
            <a:r>
              <a:rPr lang="en-US" dirty="0" smtClean="0"/>
              <a:t>Including statements inside the loop that belong outside the loop</a:t>
            </a:r>
          </a:p>
          <a:p>
            <a:pPr eaLnBrk="1" hangingPunct="1"/>
            <a:r>
              <a:rPr lang="en-US" dirty="0" smtClean="0"/>
              <a:t>Most computer languages support a </a:t>
            </a:r>
            <a:r>
              <a:rPr lang="en-US" dirty="0" smtClean="0">
                <a:latin typeface="Courier New" pitchFamily="49" charset="0"/>
              </a:rPr>
              <a:t>for</a:t>
            </a:r>
            <a:r>
              <a:rPr lang="en-US" dirty="0" smtClean="0"/>
              <a:t> loop </a:t>
            </a:r>
          </a:p>
          <a:p>
            <a:pPr lvl="1" eaLnBrk="1" hangingPunct="1"/>
            <a:r>
              <a:rPr lang="en-US" dirty="0" smtClean="0">
                <a:latin typeface="Courier New" pitchFamily="49" charset="0"/>
              </a:rPr>
              <a:t>for</a:t>
            </a:r>
            <a:r>
              <a:rPr lang="en-US" dirty="0" smtClean="0"/>
              <a:t> loop used when the number of iterations is known</a:t>
            </a:r>
          </a:p>
          <a:p>
            <a:r>
              <a:rPr lang="en-US" dirty="0"/>
              <a:t>In a posttest loop, the loop body executes at least one time because the loop </a:t>
            </a:r>
            <a:r>
              <a:rPr lang="en-US" dirty="0" smtClean="0"/>
              <a:t>control variable </a:t>
            </a:r>
            <a:r>
              <a:rPr lang="en-US" dirty="0"/>
              <a:t>is not tested until after the first iteration</a:t>
            </a:r>
            <a:endParaRPr lang="en-US" dirty="0" smtClean="0"/>
          </a:p>
        </p:txBody>
      </p:sp>
    </p:spTree>
    <p:extLst>
      <p:ext uri="{BB962C8B-B14F-4D97-AF65-F5344CB8AC3E}">
        <p14:creationId xmlns:p14="http://schemas.microsoft.com/office/powerpoint/2010/main" val="1443098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smtClean="0"/>
              <a:t>Summary </a:t>
            </a:r>
            <a:r>
              <a:rPr lang="en-US" sz="1200" smtClean="0"/>
              <a:t>(continued -2)</a:t>
            </a:r>
            <a:endParaRPr lang="en-US" sz="1200" dirty="0" smtClean="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46020972-57BE-42A2-9985-86708C151789}" type="slidenum">
              <a:rPr lang="en-US"/>
              <a:pPr>
                <a:defRPr/>
              </a:pPr>
              <a:t>25</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dirty="0" smtClean="0"/>
              <a:t>Loops </a:t>
            </a:r>
            <a:r>
              <a:rPr lang="en-US" dirty="0"/>
              <a:t>are used to accumulate totals in business reports and to </a:t>
            </a:r>
            <a:r>
              <a:rPr lang="en-US" dirty="0" err="1"/>
              <a:t>reprompt</a:t>
            </a:r>
            <a:r>
              <a:rPr lang="en-US" dirty="0"/>
              <a:t> users for valid data</a:t>
            </a:r>
          </a:p>
          <a:p>
            <a:pPr eaLnBrk="1" hangingPunct="1"/>
            <a:r>
              <a:rPr lang="en-US" dirty="0" smtClean="0"/>
              <a:t>In the selection structure </a:t>
            </a:r>
            <a:r>
              <a:rPr lang="en-US" dirty="0"/>
              <a:t>the two logical paths that emerge from </a:t>
            </a:r>
            <a:r>
              <a:rPr lang="en-US" dirty="0" smtClean="0"/>
              <a:t>a test join </a:t>
            </a:r>
            <a:r>
              <a:rPr lang="en-US" dirty="0"/>
              <a:t>together following their </a:t>
            </a:r>
            <a:r>
              <a:rPr lang="en-US" dirty="0" smtClean="0"/>
              <a:t>actions</a:t>
            </a:r>
          </a:p>
          <a:p>
            <a:pPr eaLnBrk="1" hangingPunct="1"/>
            <a:r>
              <a:rPr lang="en-US" dirty="0" smtClean="0"/>
              <a:t>In </a:t>
            </a:r>
            <a:r>
              <a:rPr lang="en-US" dirty="0"/>
              <a:t>the loop structure, the paths that emerge from the </a:t>
            </a:r>
            <a:r>
              <a:rPr lang="en-US" dirty="0" smtClean="0"/>
              <a:t>test </a:t>
            </a:r>
            <a:r>
              <a:rPr lang="en-US" dirty="0"/>
              <a:t>do not join </a:t>
            </a:r>
            <a:r>
              <a:rPr lang="en-US" dirty="0" smtClean="0"/>
              <a:t>together, instead</a:t>
            </a:r>
            <a:r>
              <a:rPr lang="en-US" dirty="0"/>
              <a:t>, </a:t>
            </a:r>
            <a:r>
              <a:rPr lang="en-US" dirty="0" smtClean="0"/>
              <a:t>one </a:t>
            </a:r>
            <a:r>
              <a:rPr lang="en-US" dirty="0"/>
              <a:t>of the </a:t>
            </a:r>
            <a:r>
              <a:rPr lang="en-US" dirty="0" smtClean="0"/>
              <a:t>paths eventually </a:t>
            </a:r>
            <a:r>
              <a:rPr lang="en-US" dirty="0"/>
              <a:t>returns to the same </a:t>
            </a:r>
            <a:r>
              <a:rPr lang="en-US" dirty="0" smtClean="0"/>
              <a:t>test</a:t>
            </a:r>
          </a:p>
        </p:txBody>
      </p:sp>
    </p:spTree>
    <p:extLst>
      <p:ext uri="{BB962C8B-B14F-4D97-AF65-F5344CB8AC3E}">
        <p14:creationId xmlns:p14="http://schemas.microsoft.com/office/powerpoint/2010/main" val="2305425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986" y="608807"/>
            <a:ext cx="8229600" cy="1143000"/>
          </a:xfrm>
        </p:spPr>
        <p:txBody>
          <a:bodyPr/>
          <a:lstStyle/>
          <a:p>
            <a:r>
              <a:rPr lang="en-US" b="1" dirty="0"/>
              <a:t>Programming Logic and Design</a:t>
            </a:r>
            <a:br>
              <a:rPr lang="en-US" b="1" dirty="0"/>
            </a:br>
            <a:r>
              <a:rPr lang="en-US" b="1" i="1" dirty="0" smtClean="0"/>
              <a:t>Edition</a:t>
            </a:r>
            <a:endParaRPr lang="en-US" b="1" dirty="0"/>
          </a:p>
        </p:txBody>
      </p:sp>
      <p:sp>
        <p:nvSpPr>
          <p:cNvPr id="3" name="Content Placeholder 2"/>
          <p:cNvSpPr>
            <a:spLocks noGrp="1"/>
          </p:cNvSpPr>
          <p:nvPr>
            <p:ph idx="1"/>
          </p:nvPr>
        </p:nvSpPr>
        <p:spPr>
          <a:xfrm>
            <a:off x="457200" y="2438400"/>
            <a:ext cx="8229600" cy="3687763"/>
          </a:xfrm>
        </p:spPr>
        <p:txBody>
          <a:bodyPr/>
          <a:lstStyle/>
          <a:p>
            <a:pPr algn="ctr" eaLnBrk="1" hangingPunct="1">
              <a:lnSpc>
                <a:spcPct val="90000"/>
              </a:lnSpc>
              <a:buFont typeface="Arial" pitchFamily="34" charset="0"/>
              <a:buNone/>
              <a:defRPr/>
            </a:pPr>
            <a:r>
              <a:rPr lang="en-US" sz="3400" i="1" dirty="0" smtClean="0"/>
              <a:t>Lesson 5</a:t>
            </a:r>
          </a:p>
          <a:p>
            <a:pPr algn="ctr" eaLnBrk="1" hangingPunct="1">
              <a:lnSpc>
                <a:spcPct val="90000"/>
              </a:lnSpc>
              <a:buFont typeface="Arial" pitchFamily="34" charset="0"/>
              <a:buNone/>
              <a:defRPr/>
            </a:pPr>
            <a:r>
              <a:rPr lang="en-US" sz="3200" i="1" dirty="0" smtClean="0"/>
              <a:t>Looping</a:t>
            </a:r>
            <a:endParaRPr lang="en-US" sz="3600"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0F66439E-C25C-4026-841B-CBBDFA57E0D0}" type="slidenum">
              <a:rPr lang="en-US">
                <a:solidFill>
                  <a:srgbClr val="F79646">
                    <a:lumMod val="75000"/>
                  </a:srgbClr>
                </a:solidFill>
              </a:rPr>
              <a:pPr>
                <a:defRPr/>
              </a:pPr>
              <a:t>3</a:t>
            </a:fld>
            <a:endParaRPr lang="en-US" dirty="0">
              <a:solidFill>
                <a:srgbClr val="F79646">
                  <a:lumMod val="75000"/>
                </a:srgbClr>
              </a:solidFill>
            </a:endParaRPr>
          </a:p>
        </p:txBody>
      </p:sp>
      <p:sp>
        <p:nvSpPr>
          <p:cNvPr id="5" name="Footer Placeholder 4"/>
          <p:cNvSpPr>
            <a:spLocks noGrp="1"/>
          </p:cNvSpPr>
          <p:nvPr>
            <p:ph type="ftr" sz="quarter" idx="4294967295"/>
          </p:nvPr>
        </p:nvSpPr>
        <p:spPr>
          <a:xfrm>
            <a:off x="457200" y="6356350"/>
            <a:ext cx="5562600" cy="365125"/>
          </a:xfrm>
          <a:prstGeom prst="rect">
            <a:avLst/>
          </a:prstGeom>
        </p:spPr>
        <p:txBody>
          <a:bodyPr/>
          <a:lstStyle/>
          <a:p>
            <a:pPr>
              <a:defRPr/>
            </a:pPr>
            <a:r>
              <a:rPr lang="en-US" dirty="0">
                <a:solidFill>
                  <a:srgbClr val="F79646">
                    <a:lumMod val="75000"/>
                  </a:srgbClr>
                </a:solidFill>
              </a:rPr>
              <a:t>Programming Logic and Design, Ninth Edition</a:t>
            </a:r>
          </a:p>
        </p:txBody>
      </p:sp>
    </p:spTree>
    <p:extLst>
      <p:ext uri="{BB962C8B-B14F-4D97-AF65-F5344CB8AC3E}">
        <p14:creationId xmlns:p14="http://schemas.microsoft.com/office/powerpoint/2010/main" val="408099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Objectives</a:t>
            </a:r>
          </a:p>
        </p:txBody>
      </p:sp>
      <p:sp>
        <p:nvSpPr>
          <p:cNvPr id="14339" name="Rectangle 3"/>
          <p:cNvSpPr>
            <a:spLocks noGrp="1" noChangeArrowheads="1"/>
          </p:cNvSpPr>
          <p:nvPr>
            <p:ph idx="1"/>
          </p:nvPr>
        </p:nvSpPr>
        <p:spPr/>
        <p:txBody>
          <a:bodyPr/>
          <a:lstStyle/>
          <a:p>
            <a:pPr eaLnBrk="1" hangingPunct="1"/>
            <a:r>
              <a:rPr lang="en-US" dirty="0"/>
              <a:t>In this chapter, you will learn about:</a:t>
            </a:r>
          </a:p>
          <a:p>
            <a:pPr lvl="1" eaLnBrk="1" hangingPunct="1">
              <a:buFont typeface="Arial" pitchFamily="34" charset="0"/>
              <a:buChar char="•"/>
            </a:pPr>
            <a:r>
              <a:rPr lang="en-US" dirty="0"/>
              <a:t>The advantages of looping</a:t>
            </a:r>
          </a:p>
          <a:p>
            <a:pPr lvl="1" eaLnBrk="1" hangingPunct="1">
              <a:buFont typeface="Arial" pitchFamily="34" charset="0"/>
              <a:buChar char="•"/>
            </a:pPr>
            <a:r>
              <a:rPr lang="en-US" dirty="0"/>
              <a:t>Using a loop control variable</a:t>
            </a:r>
          </a:p>
          <a:p>
            <a:pPr lvl="1" eaLnBrk="1" hangingPunct="1">
              <a:buFont typeface="Arial" pitchFamily="34" charset="0"/>
              <a:buChar char="•"/>
            </a:pPr>
            <a:r>
              <a:rPr lang="en-US" dirty="0"/>
              <a:t>Nested loops</a:t>
            </a:r>
          </a:p>
          <a:p>
            <a:pPr lvl="1" eaLnBrk="1" hangingPunct="1">
              <a:buFont typeface="Arial" pitchFamily="34" charset="0"/>
              <a:buChar char="•"/>
            </a:pPr>
            <a:r>
              <a:rPr lang="en-US" dirty="0"/>
              <a:t>Avoiding common loop mistakes</a:t>
            </a:r>
          </a:p>
          <a:p>
            <a:pPr lvl="1" eaLnBrk="1" hangingPunct="1">
              <a:buFont typeface="Arial" pitchFamily="34" charset="0"/>
              <a:buChar char="•"/>
            </a:pPr>
            <a:r>
              <a:rPr lang="en-US" dirty="0"/>
              <a:t>Using a </a:t>
            </a:r>
            <a:r>
              <a:rPr lang="en-US" dirty="0">
                <a:latin typeface="Courier New" pitchFamily="49" charset="0"/>
                <a:cs typeface="Courier New" pitchFamily="49" charset="0"/>
              </a:rPr>
              <a:t>for</a:t>
            </a:r>
            <a:r>
              <a:rPr lang="en-US" dirty="0"/>
              <a:t> </a:t>
            </a:r>
            <a:r>
              <a:rPr lang="en-US" dirty="0" smtClean="0"/>
              <a:t>loop</a:t>
            </a:r>
          </a:p>
          <a:p>
            <a:pPr lvl="1" eaLnBrk="1" hangingPunct="1">
              <a:buFont typeface="Arial" pitchFamily="34" charset="0"/>
              <a:buChar char="•"/>
            </a:pPr>
            <a:r>
              <a:rPr lang="en-US" dirty="0" smtClean="0"/>
              <a:t>Using a posttest loop</a:t>
            </a:r>
          </a:p>
          <a:p>
            <a:pPr lvl="1" eaLnBrk="1" hangingPunct="1">
              <a:buFont typeface="Arial" pitchFamily="34" charset="0"/>
              <a:buChar char="•"/>
            </a:pPr>
            <a:r>
              <a:rPr lang="en-US" dirty="0" smtClean="0"/>
              <a:t>Characteristics </a:t>
            </a:r>
            <a:r>
              <a:rPr lang="en-US" dirty="0"/>
              <a:t>shared by all </a:t>
            </a:r>
            <a:r>
              <a:rPr lang="en-US" dirty="0" smtClean="0"/>
              <a:t>structured loops</a:t>
            </a:r>
            <a:endParaRPr lang="en-US" dirty="0"/>
          </a:p>
          <a:p>
            <a:pPr lvl="1" eaLnBrk="1" hangingPunct="1">
              <a:buFont typeface="Arial" pitchFamily="34" charset="0"/>
              <a:buChar char="•"/>
            </a:pPr>
            <a:r>
              <a:rPr lang="en-US" dirty="0"/>
              <a:t>Common loop </a:t>
            </a:r>
            <a:r>
              <a:rPr lang="en-US" dirty="0" smtClean="0"/>
              <a:t>applications</a:t>
            </a:r>
          </a:p>
          <a:p>
            <a:pPr lvl="1" eaLnBrk="1" hangingPunct="1">
              <a:buFont typeface="Arial" pitchFamily="34" charset="0"/>
              <a:buChar char="•"/>
            </a:pPr>
            <a:r>
              <a:rPr lang="en-US" dirty="0" smtClean="0"/>
              <a:t>Similarities and differences between selections and loops</a:t>
            </a:r>
            <a:endParaRPr lang="en-US" dirty="0"/>
          </a:p>
          <a:p>
            <a:pPr eaLnBrk="1" hangingPunct="1"/>
            <a:endParaRPr lang="en-US" dirty="0" smtClean="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5A952EA9-1634-43D9-962D-40429AEAFBC1}" type="slidenum">
              <a:rPr lang="en-US"/>
              <a:pPr>
                <a:defRPr/>
              </a:pPr>
              <a:t>4</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3059752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smtClean="0"/>
              <a:t>Appreciating </a:t>
            </a:r>
            <a:r>
              <a:rPr lang="en-US" dirty="0"/>
              <a:t>the Advantages of Looping</a:t>
            </a:r>
            <a:endParaRPr lang="en-US" dirty="0" smtClean="0"/>
          </a:p>
        </p:txBody>
      </p:sp>
      <p:sp>
        <p:nvSpPr>
          <p:cNvPr id="15363" name="Content Placeholder 8"/>
          <p:cNvSpPr>
            <a:spLocks noGrp="1"/>
          </p:cNvSpPr>
          <p:nvPr>
            <p:ph idx="1"/>
          </p:nvPr>
        </p:nvSpPr>
        <p:spPr/>
        <p:txBody>
          <a:bodyPr/>
          <a:lstStyle/>
          <a:p>
            <a:pPr eaLnBrk="1" hangingPunct="1"/>
            <a:r>
              <a:rPr lang="en-US" dirty="0"/>
              <a:t>Looping makes computer programming efficient and worthwhile</a:t>
            </a:r>
          </a:p>
          <a:p>
            <a:pPr eaLnBrk="1" hangingPunct="1"/>
            <a:r>
              <a:rPr lang="en-US" dirty="0"/>
              <a:t>Write one set of instructions to operate on multiple, separate sets of </a:t>
            </a:r>
            <a:r>
              <a:rPr lang="en-US" dirty="0" smtClean="0"/>
              <a:t>data</a:t>
            </a:r>
          </a:p>
          <a:p>
            <a:pPr lvl="1" eaLnBrk="1" hangingPunct="1"/>
            <a:r>
              <a:rPr lang="en-US" dirty="0" smtClean="0"/>
              <a:t>Less time required for design and coding</a:t>
            </a:r>
          </a:p>
          <a:p>
            <a:pPr lvl="1" eaLnBrk="1" hangingPunct="1"/>
            <a:r>
              <a:rPr lang="en-US" dirty="0" smtClean="0"/>
              <a:t>Fewer errors</a:t>
            </a:r>
          </a:p>
          <a:p>
            <a:pPr lvl="1" eaLnBrk="1" hangingPunct="1"/>
            <a:r>
              <a:rPr lang="en-US" dirty="0" smtClean="0"/>
              <a:t>Shorter compile time</a:t>
            </a:r>
            <a:endParaRPr lang="en-US" dirty="0"/>
          </a:p>
          <a:p>
            <a:pPr eaLnBrk="1" hangingPunct="1"/>
            <a:r>
              <a:rPr lang="en-US" dirty="0"/>
              <a:t>Loop: a structure that repeats actions while some condition continues</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96E2B1FB-4B07-4D55-A7F5-04A47730A8EA}" type="slidenum">
              <a:rPr lang="en-US"/>
              <a:pPr>
                <a:defRPr/>
              </a:pPr>
              <a:t>5</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3293108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152400"/>
            <a:ext cx="8077200" cy="1447800"/>
          </a:xfrm>
        </p:spPr>
        <p:txBody>
          <a:bodyPr/>
          <a:lstStyle/>
          <a:p>
            <a:pPr eaLnBrk="1" hangingPunct="1"/>
            <a:r>
              <a:rPr lang="en-US" dirty="0"/>
              <a:t>Using a Loop Control Variable</a:t>
            </a:r>
            <a:endParaRPr lang="en-US" dirty="0" smtClean="0"/>
          </a:p>
        </p:txBody>
      </p:sp>
      <p:sp>
        <p:nvSpPr>
          <p:cNvPr id="7"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165A9A62-BDAC-46B4-A68F-1EFF5BF6717C}" type="slidenum">
              <a:rPr lang="en-US"/>
              <a:pPr>
                <a:defRPr/>
              </a:pPr>
              <a:t>6</a:t>
            </a:fld>
            <a:endParaRPr lang="en-US" dirty="0"/>
          </a:p>
        </p:txBody>
      </p:sp>
      <p:sp>
        <p:nvSpPr>
          <p:cNvPr id="6"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
        <p:nvSpPr>
          <p:cNvPr id="9" name="Rectangle 3"/>
          <p:cNvSpPr>
            <a:spLocks noGrp="1" noChangeArrowheads="1"/>
          </p:cNvSpPr>
          <p:nvPr>
            <p:ph idx="1"/>
          </p:nvPr>
        </p:nvSpPr>
        <p:spPr>
          <a:xfrm>
            <a:off x="457200" y="1600200"/>
            <a:ext cx="8229600" cy="4525963"/>
          </a:xfrm>
        </p:spPr>
        <p:txBody>
          <a:bodyPr/>
          <a:lstStyle/>
          <a:p>
            <a:pPr eaLnBrk="1" hangingPunct="1"/>
            <a:r>
              <a:rPr lang="en-US" dirty="0" smtClean="0"/>
              <a:t>As long as a condition remains true, the statements in a </a:t>
            </a:r>
            <a:r>
              <a:rPr lang="en-US" dirty="0" smtClean="0">
                <a:latin typeface="Courier New" pitchFamily="49" charset="0"/>
              </a:rPr>
              <a:t>while</a:t>
            </a:r>
            <a:r>
              <a:rPr lang="en-US" dirty="0" smtClean="0"/>
              <a:t> loop’s body execute</a:t>
            </a:r>
          </a:p>
          <a:p>
            <a:pPr eaLnBrk="1" hangingPunct="1"/>
            <a:r>
              <a:rPr lang="en-US" dirty="0" smtClean="0"/>
              <a:t>Control number of repetitions </a:t>
            </a:r>
          </a:p>
          <a:p>
            <a:pPr lvl="1" eaLnBrk="1" hangingPunct="1"/>
            <a:r>
              <a:rPr lang="en-US" b="1" dirty="0" smtClean="0"/>
              <a:t>Loop control variable </a:t>
            </a:r>
            <a:r>
              <a:rPr lang="en-US" dirty="0" smtClean="0"/>
              <a:t>initialized before entering loop</a:t>
            </a:r>
          </a:p>
          <a:p>
            <a:pPr lvl="1" eaLnBrk="1" hangingPunct="1"/>
            <a:r>
              <a:rPr lang="en-US" dirty="0" smtClean="0"/>
              <a:t>Loop control variable tested</a:t>
            </a:r>
          </a:p>
          <a:p>
            <a:pPr lvl="1" eaLnBrk="1" hangingPunct="1"/>
            <a:r>
              <a:rPr lang="en-US" dirty="0" smtClean="0"/>
              <a:t>Body of loop must alter value of loop control variable</a:t>
            </a:r>
          </a:p>
          <a:p>
            <a:pPr eaLnBrk="1" hangingPunct="1"/>
            <a:r>
              <a:rPr lang="en-US" dirty="0" smtClean="0"/>
              <a:t>Repetitions controlled by:</a:t>
            </a:r>
          </a:p>
          <a:p>
            <a:pPr lvl="1" eaLnBrk="1" hangingPunct="1"/>
            <a:r>
              <a:rPr lang="en-US" dirty="0" smtClean="0"/>
              <a:t>Counter – used to create a definite counter-controlled loop</a:t>
            </a:r>
          </a:p>
          <a:p>
            <a:pPr lvl="1" eaLnBrk="1" hangingPunct="1"/>
            <a:r>
              <a:rPr lang="en-US" dirty="0" smtClean="0"/>
              <a:t>Sentinel value – used to create an indefinite loop</a:t>
            </a:r>
          </a:p>
        </p:txBody>
      </p:sp>
    </p:spTree>
    <p:extLst>
      <p:ext uri="{BB962C8B-B14F-4D97-AF65-F5344CB8AC3E}">
        <p14:creationId xmlns:p14="http://schemas.microsoft.com/office/powerpoint/2010/main" val="1694659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Using an Indefinite Loop </a:t>
            </a:r>
            <a:br>
              <a:rPr lang="en-US" dirty="0"/>
            </a:br>
            <a:r>
              <a:rPr lang="en-US" dirty="0"/>
              <a:t>with a Sentinel Value</a:t>
            </a:r>
            <a:endParaRPr lang="en-US" dirty="0" smtClean="0"/>
          </a:p>
        </p:txBody>
      </p:sp>
      <p:sp>
        <p:nvSpPr>
          <p:cNvPr id="7" name="Rectangle 3"/>
          <p:cNvSpPr>
            <a:spLocks noGrp="1" noChangeArrowheads="1"/>
          </p:cNvSpPr>
          <p:nvPr>
            <p:ph idx="1"/>
          </p:nvPr>
        </p:nvSpPr>
        <p:spPr>
          <a:xfrm>
            <a:off x="457200" y="1600200"/>
            <a:ext cx="3352800" cy="4525963"/>
          </a:xfrm>
        </p:spPr>
        <p:txBody>
          <a:bodyPr/>
          <a:lstStyle/>
          <a:p>
            <a:pPr eaLnBrk="1" hangingPunct="1"/>
            <a:r>
              <a:rPr lang="en-US" b="1" dirty="0" smtClean="0"/>
              <a:t>Indefinite loop</a:t>
            </a:r>
            <a:endParaRPr lang="en-US" dirty="0" smtClean="0"/>
          </a:p>
          <a:p>
            <a:pPr lvl="1" eaLnBrk="1" hangingPunct="1"/>
            <a:r>
              <a:rPr lang="en-US" dirty="0" smtClean="0"/>
              <a:t>Performed a different number of times each time the program executes</a:t>
            </a:r>
          </a:p>
          <a:p>
            <a:pPr lvl="1" eaLnBrk="1" hangingPunct="1"/>
            <a:r>
              <a:rPr lang="en-US" dirty="0" smtClean="0"/>
              <a:t>The user decides how many times the loop executes</a:t>
            </a:r>
          </a:p>
        </p:txBody>
      </p:sp>
      <p:pic>
        <p:nvPicPr>
          <p:cNvPr id="2" name="Picture 1" descr="In the program the loop control variable is shouldContinue. The program executes as follows:&#10;1. The first input shouldContinue statement in the application is a priming input statement. In this statement, the loop control variable is initialized by the user’s first response.&#10;2.  The while expression compares the loop control variable to the sentinel value Y.&#10;3. If the user has entered Y, then Hello is output and the user is asked whether the program should continue. In this step, the value of shouldContinue might change.&#10;4. At any point, if the user enters any value other than Y, the loop ends. In most programming languages, simple comparisons are case sensitive, so any entry other than Y, including y, will end the loop.&#10;" title="An indefinite while loop that displays Hello as long as the user wants to continu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1038" y="1647825"/>
            <a:ext cx="4109924" cy="4730291"/>
          </a:xfrm>
          <a:prstGeom prst="rect">
            <a:avLst/>
          </a:prstGeom>
        </p:spPr>
      </p:pic>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900C551B-CEB5-4D77-A6DF-0852B56BF7E1}" type="slidenum">
              <a:rPr lang="en-US"/>
              <a:pPr>
                <a:defRPr/>
              </a:pPr>
              <a:t>7</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550308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3400" y="228600"/>
            <a:ext cx="8077200" cy="1143000"/>
          </a:xfrm>
        </p:spPr>
        <p:txBody>
          <a:bodyPr/>
          <a:lstStyle/>
          <a:p>
            <a:pPr eaLnBrk="1" hangingPunct="1"/>
            <a:r>
              <a:rPr lang="en-US" dirty="0"/>
              <a:t>Understanding the Loop in a Program’s Mainline Logic</a:t>
            </a:r>
            <a:endParaRPr lang="en-US" sz="1200" dirty="0" smtClean="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F189B0BB-3837-4036-8613-EB4BD3000AA4}" type="slidenum">
              <a:rPr lang="en-US"/>
              <a:pPr>
                <a:defRPr/>
              </a:pPr>
              <a:t>8</a:t>
            </a:fld>
            <a:endParaRPr lang="en-US" dirty="0"/>
          </a:p>
        </p:txBody>
      </p:sp>
      <p:sp>
        <p:nvSpPr>
          <p:cNvPr id="4"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
        <p:nvSpPr>
          <p:cNvPr id="7" name="Content Placeholder 2"/>
          <p:cNvSpPr>
            <a:spLocks noGrp="1"/>
          </p:cNvSpPr>
          <p:nvPr>
            <p:ph idx="1"/>
          </p:nvPr>
        </p:nvSpPr>
        <p:spPr>
          <a:xfrm>
            <a:off x="457200" y="1600200"/>
            <a:ext cx="8229600" cy="4525963"/>
          </a:xfrm>
        </p:spPr>
        <p:txBody>
          <a:bodyPr/>
          <a:lstStyle/>
          <a:p>
            <a:pPr eaLnBrk="1" hangingPunct="1"/>
            <a:r>
              <a:rPr lang="en-US" dirty="0" smtClean="0"/>
              <a:t>Three steps should occur in every properly functioning loop:</a:t>
            </a:r>
          </a:p>
          <a:p>
            <a:pPr lvl="1" eaLnBrk="1" hangingPunct="1"/>
            <a:r>
              <a:rPr lang="en-US" dirty="0" smtClean="0"/>
              <a:t>Provide a starting value for the variable that will control the loop</a:t>
            </a:r>
          </a:p>
          <a:p>
            <a:pPr lvl="1" eaLnBrk="1" hangingPunct="1"/>
            <a:r>
              <a:rPr lang="en-US" dirty="0" smtClean="0"/>
              <a:t>Test the loop control variable to determine whether the loop body executes</a:t>
            </a:r>
          </a:p>
          <a:p>
            <a:pPr lvl="1" eaLnBrk="1" hangingPunct="1"/>
            <a:r>
              <a:rPr lang="en-US" dirty="0" smtClean="0"/>
              <a:t>Alter the loop control variable within the loop</a:t>
            </a:r>
          </a:p>
        </p:txBody>
      </p:sp>
    </p:spTree>
    <p:extLst>
      <p:ext uri="{BB962C8B-B14F-4D97-AF65-F5344CB8AC3E}">
        <p14:creationId xmlns:p14="http://schemas.microsoft.com/office/powerpoint/2010/main" val="617353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228600"/>
            <a:ext cx="8077200" cy="1143000"/>
          </a:xfrm>
        </p:spPr>
        <p:txBody>
          <a:bodyPr/>
          <a:lstStyle/>
          <a:p>
            <a:pPr eaLnBrk="1" hangingPunct="1"/>
            <a:r>
              <a:rPr lang="en-US" dirty="0"/>
              <a:t>Nested Loops</a:t>
            </a:r>
            <a:endParaRPr lang="en-US" sz="1200" dirty="0" smtClean="0"/>
          </a:p>
        </p:txBody>
      </p:sp>
      <p:sp>
        <p:nvSpPr>
          <p:cNvPr id="6"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1A82EC7D-E2E3-4E0F-BA1A-B491FD360F63}" type="slidenum">
              <a:rPr lang="en-US"/>
              <a:pPr>
                <a:defRPr/>
              </a:pPr>
              <a:t>9</a:t>
            </a:fld>
            <a:endParaRPr lang="en-US" dirty="0"/>
          </a:p>
        </p:txBody>
      </p:sp>
      <p:sp>
        <p:nvSpPr>
          <p:cNvPr id="5" name="Footer Placeholder 3"/>
          <p:cNvSpPr>
            <a:spLocks noGrp="1"/>
          </p:cNvSpPr>
          <p:nvPr>
            <p:ph type="ftr" sz="quarter" idx="4294967295"/>
          </p:nvPr>
        </p:nvSpPr>
        <p:spPr>
          <a:xfrm>
            <a:off x="457200" y="6356350"/>
            <a:ext cx="5562600" cy="365125"/>
          </a:xfrm>
          <a:prstGeom prst="rect">
            <a:avLst/>
          </a:prstGeom>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b="1" dirty="0" smtClean="0"/>
              <a:t>Nested loops</a:t>
            </a:r>
            <a:r>
              <a:rPr lang="en-US" dirty="0" smtClean="0"/>
              <a:t>: loops within loops</a:t>
            </a:r>
          </a:p>
          <a:p>
            <a:pPr eaLnBrk="1" hangingPunct="1"/>
            <a:r>
              <a:rPr lang="en-US" b="1" dirty="0" smtClean="0"/>
              <a:t>Outer loop</a:t>
            </a:r>
            <a:r>
              <a:rPr lang="en-US" dirty="0" smtClean="0"/>
              <a:t>: the loop that contains the other loop</a:t>
            </a:r>
          </a:p>
          <a:p>
            <a:pPr eaLnBrk="1" hangingPunct="1"/>
            <a:r>
              <a:rPr lang="en-US" b="1" dirty="0" smtClean="0"/>
              <a:t>Inner loop</a:t>
            </a:r>
            <a:r>
              <a:rPr lang="en-US" dirty="0" smtClean="0"/>
              <a:t>: the loop that is contained</a:t>
            </a:r>
          </a:p>
          <a:p>
            <a:pPr eaLnBrk="1" hangingPunct="1"/>
            <a:r>
              <a:rPr lang="en-US" dirty="0" smtClean="0"/>
              <a:t>Needed when values of two (or more) variables repeat to produce every combination of values</a:t>
            </a:r>
          </a:p>
        </p:txBody>
      </p:sp>
    </p:spTree>
    <p:extLst>
      <p:ext uri="{BB962C8B-B14F-4D97-AF65-F5344CB8AC3E}">
        <p14:creationId xmlns:p14="http://schemas.microsoft.com/office/powerpoint/2010/main" val="2048965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Generic">
  <a:themeElements>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lnDef>
  </a:objectDefaults>
  <a:extraClrSchemeLst>
    <a:extraClrScheme>
      <a:clrScheme name="Generic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2">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documentManagement>
    <_dlc_DocId xmlns="b46a1f42-d9ef-485c-a1c8-eb38d14efb06">688CW-1390982759-721</_dlc_DocId>
    <_dlc_DocIdUrl xmlns="b46a1f42-d9ef-485c-a1c8-eb38d14efb06">
      <Url>https://org1.eis.af.mil/sites/688iow/318IOG/90ios/DOT/_layouts/DocIdRedir.aspx?ID=688CW-1390982759-721</Url>
      <Description>688CW-1390982759-721</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531333463000054BB27FDB3362C7CB4B" ma:contentTypeVersion="7" ma:contentTypeDescription="Create a new document." ma:contentTypeScope="" ma:versionID="8ef8e1f36183df7cde0d00ebc85da96a">
  <xsd:schema xmlns:xsd="http://www.w3.org/2001/XMLSchema" xmlns:xs="http://www.w3.org/2001/XMLSchema" xmlns:p="http://schemas.microsoft.com/office/2006/metadata/properties" xmlns:ns2="b46a1f42-d9ef-485c-a1c8-eb38d14efb06" targetNamespace="http://schemas.microsoft.com/office/2006/metadata/properties" ma:root="true" ma:fieldsID="49030ad115b250cbf108dda8043a7e28" ns2:_="">
    <xsd:import namespace="b46a1f42-d9ef-485c-a1c8-eb38d14efb0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6a1f42-d9ef-485c-a1c8-eb38d14efb0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0D268-5208-46D6-8B8E-43C8723AFC32}">
  <ds:schemaRefs>
    <ds:schemaRef ds:uri="http://schemas.microsoft.com/sharepoint/events"/>
  </ds:schemaRefs>
</ds:datastoreItem>
</file>

<file path=customXml/itemProps2.xml><?xml version="1.0" encoding="utf-8"?>
<ds:datastoreItem xmlns:ds="http://schemas.openxmlformats.org/officeDocument/2006/customXml" ds:itemID="{C7674591-288E-407E-B9B8-EFC3D90616AD}">
  <ds:schemaRefs>
    <ds:schemaRef ds:uri="http://purl.org/dc/terms/"/>
    <ds:schemaRef ds:uri="http://schemas.openxmlformats.org/package/2006/metadata/core-properties"/>
    <ds:schemaRef ds:uri="b46a1f42-d9ef-485c-a1c8-eb38d14efb06"/>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2EB7B354-F66D-4872-85C8-1504F414152B}">
  <ds:schemaRefs>
    <ds:schemaRef ds:uri="http://schemas.microsoft.com/sharepoint/v3/contenttype/forms"/>
  </ds:schemaRefs>
</ds:datastoreItem>
</file>

<file path=customXml/itemProps4.xml><?xml version="1.0" encoding="utf-8"?>
<ds:datastoreItem xmlns:ds="http://schemas.openxmlformats.org/officeDocument/2006/customXml" ds:itemID="{465D8246-0023-4337-AC53-89FF6CC6BA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6a1f42-d9ef-485c-a1c8-eb38d14efb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10194</TotalTime>
  <Words>1367</Words>
  <Application>Microsoft Office PowerPoint</Application>
  <PresentationFormat>On-screen Show (4:3)</PresentationFormat>
  <Paragraphs>223</Paragraphs>
  <Slides>25</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 Unicode MS</vt:lpstr>
      <vt:lpstr>Arial</vt:lpstr>
      <vt:lpstr>Calibri</vt:lpstr>
      <vt:lpstr>Courier New</vt:lpstr>
      <vt:lpstr>Generic</vt:lpstr>
      <vt:lpstr>Pseudocode, Logic and Design</vt:lpstr>
      <vt:lpstr>RESOURCE: </vt:lpstr>
      <vt:lpstr>Programming Logic and Design Edition</vt:lpstr>
      <vt:lpstr>Objectives</vt:lpstr>
      <vt:lpstr>Appreciating the Advantages of Looping</vt:lpstr>
      <vt:lpstr>Using a Loop Control Variable</vt:lpstr>
      <vt:lpstr>Using an Indefinite Loop  with a Sentinel Value</vt:lpstr>
      <vt:lpstr>Understanding the Loop in a Program’s Mainline Logic</vt:lpstr>
      <vt:lpstr>Nested Loops</vt:lpstr>
      <vt:lpstr>Nested Loops (continued -4)</vt:lpstr>
      <vt:lpstr>Avoiding Common Loop Mistakes (continued -3)</vt:lpstr>
      <vt:lpstr>Using a for Loop</vt:lpstr>
      <vt:lpstr>Using a for Loop (continued -1)</vt:lpstr>
      <vt:lpstr>Using a for Loop (continued -2)</vt:lpstr>
      <vt:lpstr>Using a for Loop (continued -3)</vt:lpstr>
      <vt:lpstr>Recognizing the Characteristics Shared by Structured Loop</vt:lpstr>
      <vt:lpstr>Common Loop Applications</vt:lpstr>
      <vt:lpstr>Common Loop Applications (continued -1)</vt:lpstr>
      <vt:lpstr>Common Loop Applications (continued -4)</vt:lpstr>
      <vt:lpstr>Common Loop Applications (continued -7</vt:lpstr>
      <vt:lpstr>Common Loop Applications (continued -9)</vt:lpstr>
      <vt:lpstr>Common Loop Applications (continued -11)</vt:lpstr>
      <vt:lpstr>Summary</vt:lpstr>
      <vt:lpstr>Summary (continued -1)</vt:lpstr>
      <vt:lpstr>Summary (continued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Tyler Staud</dc:creator>
  <cp:lastModifiedBy>DOTlaptop</cp:lastModifiedBy>
  <cp:revision>138</cp:revision>
  <dcterms:modified xsi:type="dcterms:W3CDTF">2019-06-24T17:45:43Z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0x010100531333463000054BB27FDB3362C7CB4B</vt:lpwstr>
  </property>
  <property fmtid="{D5CDD505-2E9C-101B-9397-08002B2CF9AE}" pid="3" name="_dlc_DocIdItemGuid">
    <vt:lpwstr>61ca20fa-9b12-4556-949e-5dd8b4c7ab0d</vt:lpwstr>
  </property>
</Properties>
</file>