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9"/>
  </p:notesMasterIdLst>
  <p:sldIdLst>
    <p:sldId id="310" r:id="rId6"/>
    <p:sldId id="424" r:id="rId7"/>
    <p:sldId id="370" r:id="rId8"/>
    <p:sldId id="371" r:id="rId9"/>
    <p:sldId id="372" r:id="rId10"/>
    <p:sldId id="373" r:id="rId11"/>
    <p:sldId id="374" r:id="rId12"/>
    <p:sldId id="375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405" r:id="rId23"/>
    <p:sldId id="406" r:id="rId24"/>
    <p:sldId id="407" r:id="rId25"/>
    <p:sldId id="408" r:id="rId26"/>
    <p:sldId id="422" r:id="rId27"/>
    <p:sldId id="42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DC7"/>
    <a:srgbClr val="00FFFF"/>
    <a:srgbClr val="FF9900"/>
    <a:srgbClr val="BB57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3" autoAdjust="0"/>
    <p:restoredTop sz="75430" autoAdjust="0"/>
  </p:normalViewPr>
  <p:slideViewPr>
    <p:cSldViewPr snapToGrid="0">
      <p:cViewPr varScale="1">
        <p:scale>
          <a:sx n="64" d="100"/>
          <a:sy n="64" d="100"/>
        </p:scale>
        <p:origin x="1184" y="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24374-D4FC-4808-A285-1E746415DA7E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A04FC-0A2E-412C-9EC8-7BDEBE27C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7C9DBC-0077-443D-BEAE-BCF0FC346ED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4738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FAF4A5-1D69-4488-9A49-BC4E0D408A9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2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F8EA8A-1BC3-4468-BBC7-AE7453970E8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3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9C08A2-A3F8-47E2-BB5E-158B68D5ADA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51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257A7A-AECD-4E75-B669-F7A6A89AF42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44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CE5AB1-9ECA-4F66-A6C3-AED6B0DE349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28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4A81D7-61D4-4897-875F-38E203689B9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35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4A81D7-61D4-4897-875F-38E203689B9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19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4A81D7-61D4-4897-875F-38E203689B9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1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6A09C-8B19-46CB-B4AE-C0128CAC3B5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53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8F79A1-5F3D-40F3-AEBE-D5F914A9177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19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7E67AF-28F1-4828-9DB4-1E0F89EE29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22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45E28F-5CC1-41A8-865F-76C818E016D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0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7E67AF-28F1-4828-9DB4-1E0F89EE29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9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C7A853-FE94-4B42-B7B2-0F8794AD92B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4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EC219-CDD3-4E13-B8C8-985B7A8CA4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1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92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61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50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97EB03-698E-4736-AC7F-9F6A3184506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7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3375025" y="1992313"/>
            <a:ext cx="5486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5725" tIns="39688" rIns="85725" bIns="39688" anchor="b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b="1" i="1">
              <a:solidFill>
                <a:srgbClr val="000000"/>
              </a:solidFill>
            </a:endParaRPr>
          </a:p>
        </p:txBody>
      </p:sp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304800" y="0"/>
            <a:ext cx="1096963" cy="6718300"/>
          </a:xfrm>
          <a:prstGeom prst="rect">
            <a:avLst/>
          </a:prstGeom>
          <a:solidFill>
            <a:srgbClr val="00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228600" y="3657600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228600" y="4800600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241300" y="5715000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228600" y="6324600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11" name="Text Box 31"/>
          <p:cNvSpPr txBox="1">
            <a:spLocks noChangeArrowheads="1"/>
          </p:cNvSpPr>
          <p:nvPr userDrawn="1"/>
        </p:nvSpPr>
        <p:spPr bwMode="auto">
          <a:xfrm>
            <a:off x="5410200" y="54102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3164187" cy="3124200"/>
          </a:xfrm>
          <a:prstGeom prst="rect">
            <a:avLst/>
          </a:prstGeom>
        </p:spPr>
      </p:pic>
      <p:sp>
        <p:nvSpPr>
          <p:cNvPr id="13" name="Rectangle 4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4" name="Rectangle 4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3DE317-AA7B-4C95-9373-67937A4777C0}" type="slidenum">
              <a:rPr lang="en-US" b="1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42" y="2367279"/>
            <a:ext cx="2705668" cy="2788920"/>
          </a:xfrm>
          <a:prstGeom prst="rect">
            <a:avLst/>
          </a:prstGeom>
        </p:spPr>
      </p:pic>
      <p:sp>
        <p:nvSpPr>
          <p:cNvPr id="311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10000"/>
            <a:ext cx="6934200" cy="838200"/>
          </a:xfrm>
          <a:ln w="9525"/>
        </p:spPr>
        <p:txBody>
          <a:bodyPr lIns="91440" tIns="45720" rIns="91440" bIns="45720"/>
          <a:lstStyle>
            <a:lvl1pPr marL="0" indent="0" algn="ctr">
              <a:buFontTx/>
              <a:buNone/>
              <a:defRPr sz="32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3352800" y="1600200"/>
            <a:ext cx="5484813" cy="1143000"/>
          </a:xfrm>
          <a:ln w="9525"/>
        </p:spPr>
        <p:txBody>
          <a:bodyPr lIns="82296" tIns="36576" rIns="82296" bIns="36576" anchorCtr="1"/>
          <a:lstStyle>
            <a:lvl1pPr algn="ctr"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50" y="319088"/>
            <a:ext cx="2073275" cy="570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038" y="319088"/>
            <a:ext cx="6069012" cy="570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7100888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54038" y="1295400"/>
            <a:ext cx="8294687" cy="4725988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7100888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4038" y="1522413"/>
            <a:ext cx="8294687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0" y="6519863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8000"/>
                </a:solidFill>
              </a:rPr>
              <a:t>Unclassified</a:t>
            </a:r>
            <a:r>
              <a:rPr lang="en-US" sz="1600" b="1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6796883" y="0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8000"/>
                </a:solidFill>
              </a:rPr>
              <a:t>Unclassified</a:t>
            </a:r>
            <a:r>
              <a:rPr lang="en-US" sz="1600" b="1">
                <a:solidFill>
                  <a:srgbClr val="008000"/>
                </a:solidFill>
              </a:rPr>
              <a:t>/FOUO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0" y="6519863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8000"/>
                </a:solidFill>
              </a:rPr>
              <a:t>Unclassified</a:t>
            </a:r>
            <a:r>
              <a:rPr lang="en-US" sz="1600" b="1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6796883" y="0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8000"/>
                </a:solidFill>
              </a:rPr>
              <a:t>Unclassified</a:t>
            </a:r>
            <a:r>
              <a:rPr lang="en-US" sz="1600" b="1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7100888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4038" y="1522413"/>
            <a:ext cx="8294687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6324600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2044700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9900"/>
                </a:solidFill>
              </a:rPr>
              <a:t>Unclassified/FOUO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6248400" y="6557963"/>
            <a:ext cx="2044700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9900"/>
                </a:solidFill>
              </a:rPr>
              <a:t>Unclassified/FOUO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6324600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865" y="9144"/>
            <a:ext cx="1170977" cy="1207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6422796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038" y="1295400"/>
            <a:ext cx="407035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788" y="1295400"/>
            <a:ext cx="4071937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33035" cy="4983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6375662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 userDrawn="1"/>
        </p:nvGrpSpPr>
        <p:grpSpPr bwMode="auto">
          <a:xfrm>
            <a:off x="136642" y="865188"/>
            <a:ext cx="8504121" cy="134937"/>
            <a:chOff x="0" y="534"/>
            <a:chExt cx="5443" cy="85"/>
          </a:xfrm>
        </p:grpSpPr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3739" y="534"/>
              <a:ext cx="24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4012" y="534"/>
              <a:ext cx="22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4260" y="534"/>
              <a:ext cx="19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4484" y="534"/>
              <a:ext cx="174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4684" y="534"/>
              <a:ext cx="150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4859" y="534"/>
              <a:ext cx="12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0" y="534"/>
              <a:ext cx="371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5350" y="534"/>
              <a:ext cx="45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5254" y="534"/>
              <a:ext cx="70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5139" y="534"/>
              <a:ext cx="9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5011" y="534"/>
              <a:ext cx="102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5420" y="534"/>
              <a:ext cx="23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>
                <a:solidFill>
                  <a:srgbClr val="000000"/>
                </a:solidFill>
              </a:endParaRPr>
            </a:p>
          </p:txBody>
        </p:sp>
      </p:grpSp>
      <p:sp>
        <p:nvSpPr>
          <p:cNvPr id="1027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19088"/>
            <a:ext cx="7100888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Style:</a:t>
            </a:r>
            <a:br>
              <a:rPr lang="en-US"/>
            </a:br>
            <a:r>
              <a:rPr lang="en-US"/>
              <a:t>Multiple Lines</a:t>
            </a:r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038" y="1295400"/>
            <a:ext cx="8294687" cy="472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>
            <a:off x="8382000" y="6553200"/>
            <a:ext cx="496888" cy="207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7312" tIns="42862" rIns="87312" bIns="42862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17551D6-DE53-4ED6-AC80-9186A700D29E}" type="slidenum">
              <a:rPr lang="en-US" sz="800" b="1">
                <a:solidFill>
                  <a:srgbClr val="000000"/>
                </a:solidFill>
              </a:rPr>
              <a:pPr defTabSz="81438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b="1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" y="49353"/>
            <a:ext cx="1107644" cy="1093647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2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3658393" y="1936860"/>
            <a:ext cx="5484813" cy="1371600"/>
          </a:xfrm>
        </p:spPr>
        <p:txBody>
          <a:bodyPr/>
          <a:lstStyle/>
          <a:p>
            <a:r>
              <a:rPr lang="en-US" dirty="0"/>
              <a:t>Pseudocode, Logic and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000" y="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UNCLASSIFIED//FOUO</a:t>
            </a:r>
          </a:p>
        </p:txBody>
      </p:sp>
    </p:spTree>
    <p:extLst>
      <p:ext uri="{BB962C8B-B14F-4D97-AF65-F5344CB8AC3E}">
        <p14:creationId xmlns:p14="http://schemas.microsoft.com/office/powerpoint/2010/main" val="334871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Naming Conventions</a:t>
            </a:r>
            <a:endParaRPr lang="en-US" sz="1200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/>
              <a:t>Camel casing</a:t>
            </a:r>
          </a:p>
          <a:p>
            <a:pPr lvl="1" eaLnBrk="1" hangingPunct="1"/>
            <a:r>
              <a:rPr lang="en-US" dirty="0"/>
              <a:t>Variable names have a “hump” in the middle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hourlyWage</a:t>
            </a:r>
            <a:r>
              <a:rPr lang="en-US" dirty="0"/>
              <a:t> </a:t>
            </a:r>
          </a:p>
          <a:p>
            <a:pPr eaLnBrk="1" hangingPunct="1"/>
            <a:r>
              <a:rPr lang="en-US" b="1" dirty="0"/>
              <a:t>Pascal casing</a:t>
            </a:r>
          </a:p>
          <a:p>
            <a:pPr lvl="1" eaLnBrk="1" hangingPunct="1"/>
            <a:r>
              <a:rPr lang="en-US" dirty="0"/>
              <a:t>Variable names have the first letter in each word in uppercase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HourlyWage</a:t>
            </a:r>
            <a:r>
              <a:rPr lang="en-US" dirty="0"/>
              <a:t> </a:t>
            </a:r>
          </a:p>
          <a:p>
            <a:pPr eaLnBrk="1" hangingPunct="1"/>
            <a:r>
              <a:rPr lang="en-US" b="1" dirty="0"/>
              <a:t>Hungarian notation</a:t>
            </a:r>
          </a:p>
          <a:p>
            <a:pPr lvl="1" eaLnBrk="1" hangingPunct="1"/>
            <a:r>
              <a:rPr lang="en-US" dirty="0"/>
              <a:t>A form of camel casing in which the data type is part of the name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numHourlyWage</a:t>
            </a:r>
            <a:r>
              <a:rPr lang="en-US" dirty="0"/>
              <a:t> 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74852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Naming Conventions </a:t>
            </a:r>
            <a:r>
              <a:rPr lang="en-US" sz="1200" dirty="0"/>
              <a:t>(continued)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/>
              <a:t>Snake casing</a:t>
            </a:r>
          </a:p>
          <a:p>
            <a:pPr lvl="1" eaLnBrk="1" hangingPunct="1"/>
            <a:r>
              <a:rPr lang="en-US" dirty="0"/>
              <a:t>Parts of variable names are separated by underscores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hourly_wage</a:t>
            </a:r>
            <a:r>
              <a:rPr lang="en-US" dirty="0"/>
              <a:t> </a:t>
            </a:r>
          </a:p>
          <a:p>
            <a:pPr eaLnBrk="1" hangingPunct="1"/>
            <a:r>
              <a:rPr lang="en-US" b="1" dirty="0"/>
              <a:t>Mixed case with underscores</a:t>
            </a:r>
          </a:p>
          <a:p>
            <a:pPr lvl="1" eaLnBrk="1" hangingPunct="1"/>
            <a:r>
              <a:rPr lang="en-US" dirty="0"/>
              <a:t>Similar to snake casing, but new words start with a uppercase letter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Hourly_Wage</a:t>
            </a:r>
            <a:r>
              <a:rPr lang="en-US" dirty="0"/>
              <a:t> </a:t>
            </a:r>
          </a:p>
          <a:p>
            <a:pPr eaLnBrk="1" hangingPunct="1"/>
            <a:r>
              <a:rPr lang="en-US" b="1" dirty="0"/>
              <a:t>Kebob case</a:t>
            </a:r>
          </a:p>
          <a:p>
            <a:pPr lvl="1" eaLnBrk="1" hangingPunct="1"/>
            <a:r>
              <a:rPr lang="en-US" dirty="0"/>
              <a:t>Parts of variable names are separated by dashes such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hourly-wage</a:t>
            </a:r>
            <a:r>
              <a:rPr lang="en-US" dirty="0"/>
              <a:t> 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63333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Assigning Values to Variables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Assignment statement</a:t>
            </a:r>
          </a:p>
          <a:p>
            <a:pPr lvl="1"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myAnswer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2</a:t>
            </a:r>
          </a:p>
          <a:p>
            <a:pPr eaLnBrk="1" hangingPunct="1"/>
            <a:r>
              <a:rPr lang="en-US" b="1" dirty="0"/>
              <a:t>Assignment operator</a:t>
            </a:r>
          </a:p>
          <a:p>
            <a:pPr lvl="1" eaLnBrk="1" hangingPunct="1"/>
            <a:r>
              <a:rPr lang="en-US" dirty="0"/>
              <a:t>Equal sign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binary operator</a:t>
            </a:r>
            <a:r>
              <a:rPr lang="en-US" dirty="0"/>
              <a:t>, meaning it requires two operands—one on each side</a:t>
            </a:r>
          </a:p>
          <a:p>
            <a:pPr lvl="1"/>
            <a:r>
              <a:rPr lang="en-US" sz="2400" dirty="0"/>
              <a:t>Always operates from right to left, which means that it has </a:t>
            </a:r>
            <a:r>
              <a:rPr lang="en-US" sz="2400" b="1" dirty="0"/>
              <a:t>right-associativity</a:t>
            </a:r>
            <a:r>
              <a:rPr lang="en-US" sz="2400" dirty="0"/>
              <a:t> or </a:t>
            </a:r>
            <a:r>
              <a:rPr lang="en-US" sz="2400" b="1" dirty="0"/>
              <a:t>right-to-left associativity</a:t>
            </a:r>
          </a:p>
          <a:p>
            <a:pPr lvl="1"/>
            <a:r>
              <a:rPr lang="en-US" dirty="0"/>
              <a:t>The result to the left of an assignment operator is called an </a:t>
            </a:r>
            <a:r>
              <a:rPr lang="en-US" b="1" dirty="0" err="1"/>
              <a:t>lvalue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5B6A42A-601A-4286-B35A-419EC3CBC7C5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00633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Initializing a Variable</a:t>
            </a:r>
            <a:endParaRPr lang="en-US" sz="1200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Initializing the variable - </a:t>
            </a:r>
            <a:r>
              <a:rPr lang="en-US" dirty="0"/>
              <a:t>declare a starting value</a:t>
            </a:r>
          </a:p>
          <a:p>
            <a:pPr lvl="1" eaLnBrk="1" hangingPunct="1"/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yourSalary</a:t>
            </a:r>
            <a:r>
              <a:rPr lang="en-US" dirty="0"/>
              <a:t> = 14.55 </a:t>
            </a:r>
          </a:p>
          <a:p>
            <a:pPr lvl="1" eaLnBrk="1" hangingPunct="1"/>
            <a:r>
              <a:rPr lang="en-US" dirty="0"/>
              <a:t>string </a:t>
            </a:r>
            <a:r>
              <a:rPr lang="en-US" dirty="0" err="1"/>
              <a:t>yourName</a:t>
            </a:r>
            <a:r>
              <a:rPr lang="en-US" dirty="0"/>
              <a:t> = “</a:t>
            </a:r>
            <a:r>
              <a:rPr lang="en-US" dirty="0" err="1"/>
              <a:t>Janita</a:t>
            </a:r>
            <a:r>
              <a:rPr lang="en-US" dirty="0"/>
              <a:t>”</a:t>
            </a:r>
          </a:p>
          <a:p>
            <a:pPr eaLnBrk="1" hangingPunct="1"/>
            <a:r>
              <a:rPr lang="en-US" b="1" dirty="0"/>
              <a:t>Garbage</a:t>
            </a:r>
            <a:r>
              <a:rPr lang="en-US" dirty="0"/>
              <a:t> – a variable’s unknown value</a:t>
            </a:r>
          </a:p>
          <a:p>
            <a:pPr eaLnBrk="1" hangingPunct="1"/>
            <a:r>
              <a:rPr lang="en-US" dirty="0"/>
              <a:t>Variables must be declared before they are used in the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7C81F5-7C19-40AF-97E5-861B592A7C57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03780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Declaring Named Constants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572000"/>
          </a:xfrm>
        </p:spPr>
        <p:txBody>
          <a:bodyPr/>
          <a:lstStyle/>
          <a:p>
            <a:pPr eaLnBrk="1" hangingPunct="1"/>
            <a:r>
              <a:rPr lang="en-US" b="1" dirty="0"/>
              <a:t>Named constant </a:t>
            </a:r>
          </a:p>
          <a:p>
            <a:pPr lvl="1" eaLnBrk="1" hangingPunct="1"/>
            <a:r>
              <a:rPr lang="en-US" dirty="0"/>
              <a:t>Similar to a variable</a:t>
            </a:r>
          </a:p>
          <a:p>
            <a:pPr lvl="1" eaLnBrk="1" hangingPunct="1"/>
            <a:r>
              <a:rPr lang="en-US" dirty="0"/>
              <a:t>Can be assigned a value only once</a:t>
            </a:r>
          </a:p>
          <a:p>
            <a:pPr lvl="1" eaLnBrk="1" hangingPunct="1"/>
            <a:r>
              <a:rPr lang="en-US" dirty="0"/>
              <a:t>Assign a useful name to a value that will never be changed during a program’s execution</a:t>
            </a:r>
          </a:p>
          <a:p>
            <a:pPr eaLnBrk="1" hangingPunct="1"/>
            <a:r>
              <a:rPr lang="en-US" b="1" dirty="0"/>
              <a:t>Magic number </a:t>
            </a:r>
          </a:p>
          <a:p>
            <a:pPr lvl="1" eaLnBrk="1" hangingPunct="1"/>
            <a:r>
              <a:rPr lang="en-US" dirty="0"/>
              <a:t>Unnamed constant</a:t>
            </a:r>
          </a:p>
          <a:p>
            <a:pPr lvl="1" eaLnBrk="1" hangingPunct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taxAmount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price * SALES_TAX_AMOUNT </a:t>
            </a:r>
            <a:r>
              <a:rPr lang="en-US" dirty="0"/>
              <a:t>instead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taxAmount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price * .06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E0A62A-C7AD-45EA-A7A1-8337D29F632F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517930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Performing Arithmetic Operations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Standard arithmetic operators:</a:t>
            </a:r>
          </a:p>
          <a:p>
            <a:pPr marL="457200" lvl="1" indent="0" eaLnBrk="1" hangingPunct="1">
              <a:buFontTx/>
              <a:buNone/>
            </a:pPr>
            <a:r>
              <a:rPr lang="en-US" dirty="0"/>
              <a:t>+ (plus sign)—addition</a:t>
            </a:r>
          </a:p>
          <a:p>
            <a:pPr marL="457200" lvl="1" indent="0" eaLnBrk="1" hangingPunct="1">
              <a:buFontTx/>
              <a:buNone/>
            </a:pPr>
            <a:r>
              <a:rPr lang="en-US" dirty="0"/>
              <a:t>− (minus sign)—subtraction</a:t>
            </a:r>
          </a:p>
          <a:p>
            <a:pPr marL="457200" lvl="1" indent="0" eaLnBrk="1" hangingPunct="1">
              <a:buFontTx/>
              <a:buNone/>
            </a:pPr>
            <a:r>
              <a:rPr lang="en-US" dirty="0"/>
              <a:t>* (asterisk)—multiplication</a:t>
            </a:r>
          </a:p>
          <a:p>
            <a:pPr marL="457200" lvl="1" indent="0" eaLnBrk="1" hangingPunct="1">
              <a:buFontTx/>
              <a:buNone/>
            </a:pPr>
            <a:r>
              <a:rPr lang="en-US" dirty="0"/>
              <a:t>/ (slash)—division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C25EA8-702C-47CE-AC92-2BE7405497F8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70990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Performing Arithmetic Operations </a:t>
            </a:r>
            <a:r>
              <a:rPr lang="en-US" sz="1200" dirty="0"/>
              <a:t>(continued -1)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Rules of precedence</a:t>
            </a:r>
          </a:p>
          <a:p>
            <a:pPr lvl="1" eaLnBrk="1" hangingPunct="1"/>
            <a:r>
              <a:rPr lang="en-US" dirty="0"/>
              <a:t>Also called the </a:t>
            </a:r>
            <a:r>
              <a:rPr lang="en-US" b="1" dirty="0"/>
              <a:t>order of operations</a:t>
            </a:r>
          </a:p>
          <a:p>
            <a:pPr lvl="1" eaLnBrk="1" hangingPunct="1"/>
            <a:r>
              <a:rPr lang="en-US" dirty="0"/>
              <a:t>Dictate the order in which operations in the same statement are carried out</a:t>
            </a:r>
          </a:p>
          <a:p>
            <a:pPr lvl="1" eaLnBrk="1" hangingPunct="1"/>
            <a:r>
              <a:rPr lang="en-US" dirty="0"/>
              <a:t>Expressions within parentheses are evaluated first</a:t>
            </a:r>
          </a:p>
          <a:p>
            <a:pPr lvl="1" eaLnBrk="1" hangingPunct="1"/>
            <a:r>
              <a:rPr lang="en-US" dirty="0"/>
              <a:t>All the arithmetic operators have </a:t>
            </a:r>
            <a:r>
              <a:rPr lang="en-US" b="1" dirty="0"/>
              <a:t>left-to-right associativity</a:t>
            </a:r>
          </a:p>
          <a:p>
            <a:pPr lvl="1" eaLnBrk="1" hangingPunct="1"/>
            <a:r>
              <a:rPr lang="en-US" dirty="0"/>
              <a:t>Multiplication and division are evaluated next</a:t>
            </a:r>
          </a:p>
          <a:p>
            <a:pPr lvl="2" eaLnBrk="1" hangingPunct="1"/>
            <a:r>
              <a:rPr lang="en-US" dirty="0"/>
              <a:t>From left to right</a:t>
            </a:r>
          </a:p>
          <a:p>
            <a:pPr lvl="1" eaLnBrk="1" hangingPunct="1"/>
            <a:r>
              <a:rPr lang="en-US" dirty="0"/>
              <a:t>Addition and subtraction are evaluated next</a:t>
            </a:r>
          </a:p>
          <a:p>
            <a:pPr lvl="2" eaLnBrk="1" hangingPunct="1"/>
            <a:r>
              <a:rPr lang="en-US" dirty="0"/>
              <a:t>From left to right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06CF5C-B306-45C4-BFD7-2D5D64251B8E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90365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Performing Arithmetic Operations </a:t>
            </a:r>
            <a:r>
              <a:rPr lang="en-US" sz="1200" dirty="0"/>
              <a:t>(continued -2)</a:t>
            </a:r>
          </a:p>
        </p:txBody>
      </p:sp>
      <p:pic>
        <p:nvPicPr>
          <p:cNvPr id="4098" name="Picture 2" descr="The order of precedence goes from left to right with division and multiplication being the highest followed by subtraction and addition." title="Precedence and Associativity of Five Common Operat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987" y="1828800"/>
            <a:ext cx="6981690" cy="310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1F9805-B7E6-4C1D-9FBD-86D9C7056F6D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465376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Hierarchy Charts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Hierarchy chart </a:t>
            </a:r>
          </a:p>
          <a:p>
            <a:pPr lvl="1" eaLnBrk="1" hangingPunct="1"/>
            <a:r>
              <a:rPr lang="en-US" dirty="0"/>
              <a:t>Shows the overall picture of how modules are related to one another</a:t>
            </a:r>
          </a:p>
          <a:p>
            <a:pPr lvl="1" eaLnBrk="1" hangingPunct="1"/>
            <a:r>
              <a:rPr lang="en-US" dirty="0"/>
              <a:t>Tells you which modules exist within a program and which modules call others</a:t>
            </a:r>
          </a:p>
          <a:p>
            <a:pPr lvl="1" eaLnBrk="1" hangingPunct="1"/>
            <a:r>
              <a:rPr lang="en-US" dirty="0"/>
              <a:t>Specific module may be called from several locations within a program</a:t>
            </a:r>
          </a:p>
          <a:p>
            <a:pPr eaLnBrk="1" hangingPunct="1"/>
            <a:r>
              <a:rPr lang="en-US" dirty="0"/>
              <a:t>Planning tool </a:t>
            </a:r>
          </a:p>
          <a:p>
            <a:pPr lvl="1" eaLnBrk="1" hangingPunct="1"/>
            <a:r>
              <a:rPr lang="en-US" dirty="0"/>
              <a:t>Develop the overall relationship of program modules before you write them </a:t>
            </a:r>
          </a:p>
          <a:p>
            <a:pPr eaLnBrk="1" hangingPunct="1"/>
            <a:r>
              <a:rPr lang="en-US" dirty="0"/>
              <a:t>Documentation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9D94E9E-06CA-40D4-81C0-DCC3C36C0AA9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78243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Creating Hierarchy Charts </a:t>
            </a:r>
            <a:r>
              <a:rPr lang="en-US" sz="1100" dirty="0"/>
              <a:t>(continued -1)</a:t>
            </a:r>
          </a:p>
        </p:txBody>
      </p:sp>
      <p:pic>
        <p:nvPicPr>
          <p:cNvPr id="2" name="Picture 1" descr="Hierarchy chart of payroll report program." title="Hierarchy ch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07556"/>
            <a:ext cx="5764752" cy="28142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9D94E9E-06CA-40D4-81C0-DCC3C36C0AA9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56176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RESOURCE: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9063" y="2143919"/>
            <a:ext cx="2400300" cy="302895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Programming Logic &amp; Design, Comprehensive , 9th Edition</a:t>
            </a:r>
          </a:p>
          <a:p>
            <a:r>
              <a:rPr lang="en-US" b="0" dirty="0"/>
              <a:t>Joyce Farrell</a:t>
            </a:r>
            <a:br>
              <a:rPr lang="en-US" b="0" dirty="0"/>
            </a:br>
            <a:r>
              <a:rPr lang="en-US" b="0" dirty="0"/>
              <a:t>ISBN-10: 1-337-10207-5</a:t>
            </a:r>
            <a:br>
              <a:rPr lang="en-US" b="0" dirty="0"/>
            </a:br>
            <a:r>
              <a:rPr lang="en-US" b="0" dirty="0"/>
              <a:t>ISBN-13: 978-1-337-10207-0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3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Creating Hierarchy Charts </a:t>
            </a:r>
            <a:r>
              <a:rPr lang="en-US" sz="1100" dirty="0"/>
              <a:t>(continued -2)</a:t>
            </a:r>
          </a:p>
        </p:txBody>
      </p:sp>
      <p:pic>
        <p:nvPicPr>
          <p:cNvPr id="3" name="Picture 2" descr="Billing program hierarchy chart." title="Hierarchy ch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92" y="1600200"/>
            <a:ext cx="6809875" cy="45210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9D94E9E-06CA-40D4-81C0-DCC3C36C0AA9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424718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Features of Good Program Design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Use program comments </a:t>
            </a:r>
            <a:r>
              <a:rPr lang="en-US" dirty="0"/>
              <a:t>where appropriate</a:t>
            </a:r>
          </a:p>
          <a:p>
            <a:pPr eaLnBrk="1" hangingPunct="1"/>
            <a:r>
              <a:rPr lang="en-US" dirty="0"/>
              <a:t>Identifiers should be chosen carefully</a:t>
            </a:r>
          </a:p>
          <a:p>
            <a:pPr eaLnBrk="1" hangingPunct="1"/>
            <a:r>
              <a:rPr lang="en-US" dirty="0"/>
              <a:t>Strive to design clear statements within your programs and modules</a:t>
            </a:r>
          </a:p>
          <a:p>
            <a:pPr eaLnBrk="1" hangingPunct="1"/>
            <a:r>
              <a:rPr lang="en-US" dirty="0"/>
              <a:t>Write clear prompts and echo input</a:t>
            </a:r>
          </a:p>
          <a:p>
            <a:pPr eaLnBrk="1" hangingPunct="1"/>
            <a:r>
              <a:rPr lang="en-US" dirty="0"/>
              <a:t>Continue to maintain good programming habits as you develop your programming skills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D2E7C-B766-4188-B530-7F47E7EB4532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923871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Maintaining Good Programming Habits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Every program you write will be better if you: </a:t>
            </a:r>
          </a:p>
          <a:p>
            <a:pPr lvl="1" eaLnBrk="1" hangingPunct="1"/>
            <a:r>
              <a:rPr lang="en-US" dirty="0"/>
              <a:t>Plan before you code</a:t>
            </a:r>
          </a:p>
          <a:p>
            <a:pPr lvl="1" eaLnBrk="1" hangingPunct="1"/>
            <a:r>
              <a:rPr lang="en-US" dirty="0"/>
              <a:t>Maintain the habit of first drawing flowcharts or writing pseudocode</a:t>
            </a:r>
          </a:p>
          <a:p>
            <a:pPr lvl="1" eaLnBrk="1" hangingPunct="1"/>
            <a:r>
              <a:rPr lang="en-US" dirty="0"/>
              <a:t>Desk-check your program logic on paper</a:t>
            </a:r>
          </a:p>
          <a:p>
            <a:pPr lvl="1" eaLnBrk="1" hangingPunct="1"/>
            <a:r>
              <a:rPr lang="en-US" dirty="0"/>
              <a:t>Think carefully about the variable and module names you use</a:t>
            </a:r>
          </a:p>
          <a:p>
            <a:pPr lvl="1" eaLnBrk="1" hangingPunct="1"/>
            <a:r>
              <a:rPr lang="en-US" dirty="0"/>
              <a:t>Design your program statements to be easy to read and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0E3469-32A3-466F-A7D3-714925012C3A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56634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Programs contain literals, variables, and named constants</a:t>
            </a:r>
          </a:p>
          <a:p>
            <a:pPr eaLnBrk="1" hangingPunct="1"/>
            <a:r>
              <a:rPr lang="en-US" dirty="0"/>
              <a:t>Arithmetic follows rules of precedence</a:t>
            </a:r>
          </a:p>
          <a:p>
            <a:pPr eaLnBrk="1" hangingPunct="1"/>
            <a:r>
              <a:rPr lang="en-US" dirty="0"/>
              <a:t>Break down programming problems into modules</a:t>
            </a:r>
          </a:p>
          <a:p>
            <a:pPr lvl="1" eaLnBrk="1" hangingPunct="1"/>
            <a:r>
              <a:rPr lang="en-US" dirty="0"/>
              <a:t>Include a header, a body, and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/>
              <a:t> statement</a:t>
            </a:r>
          </a:p>
          <a:p>
            <a:pPr eaLnBrk="1" hangingPunct="1"/>
            <a:r>
              <a:rPr lang="en-US" dirty="0"/>
              <a:t>Hierarchy charts show relationship among modules</a:t>
            </a:r>
          </a:p>
          <a:p>
            <a:pPr eaLnBrk="1" hangingPunct="1"/>
            <a:r>
              <a:rPr lang="en-US" dirty="0"/>
              <a:t>As programs become more complicated: </a:t>
            </a:r>
          </a:p>
          <a:p>
            <a:pPr lvl="1" eaLnBrk="1" hangingPunct="1"/>
            <a:r>
              <a:rPr lang="en-US" dirty="0"/>
              <a:t>Need for good planning and design increases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BE4E82-B9C8-46F9-86A8-0172EFBA4917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9573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86" y="608807"/>
            <a:ext cx="8229600" cy="1143000"/>
          </a:xfrm>
        </p:spPr>
        <p:txBody>
          <a:bodyPr/>
          <a:lstStyle/>
          <a:p>
            <a:r>
              <a:rPr lang="en-US" dirty="0"/>
              <a:t>Programming Logic and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/>
              <a:t>Lesson 2</a:t>
            </a:r>
          </a:p>
          <a:p>
            <a:pPr algn="ctr" eaLnBrk="1" hangingPunct="1">
              <a:buFont typeface="Arial" pitchFamily="34" charset="0"/>
              <a:buNone/>
              <a:defRPr/>
            </a:pPr>
            <a:r>
              <a:rPr lang="en-US" sz="3400" i="1" dirty="0"/>
              <a:t>Pseudocode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66439E-C25C-4026-841B-CBBDFA57E0D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69941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3673" y="1244600"/>
            <a:ext cx="8294687" cy="47259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In this chapter, you will learn about:</a:t>
            </a:r>
          </a:p>
          <a:p>
            <a:pPr eaLnBrk="1" hangingPunct="1"/>
            <a:r>
              <a:rPr lang="en-US" dirty="0"/>
              <a:t>Declaring and using variables and constants</a:t>
            </a:r>
          </a:p>
          <a:p>
            <a:pPr eaLnBrk="1" hangingPunct="1"/>
            <a:r>
              <a:rPr lang="en-US" dirty="0"/>
              <a:t>Performing arithmetic operations</a:t>
            </a:r>
          </a:p>
          <a:p>
            <a:pPr eaLnBrk="1" hangingPunct="1"/>
            <a:r>
              <a:rPr lang="en-US" dirty="0"/>
              <a:t>The advantages of modularization</a:t>
            </a:r>
          </a:p>
          <a:p>
            <a:pPr eaLnBrk="1" hangingPunct="1"/>
            <a:r>
              <a:rPr lang="en-US" dirty="0"/>
              <a:t>Modularizing a program</a:t>
            </a:r>
          </a:p>
          <a:p>
            <a:pPr eaLnBrk="1" hangingPunct="1"/>
            <a:r>
              <a:rPr lang="en-US" dirty="0"/>
              <a:t>Hierarchy charts</a:t>
            </a:r>
          </a:p>
          <a:p>
            <a:pPr eaLnBrk="1" hangingPunct="1"/>
            <a:r>
              <a:rPr lang="en-US" dirty="0"/>
              <a:t>Features of good program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22C1A4-72C0-4D92-A651-06297B7879FE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88547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Declaring and Using Variables</a:t>
            </a:r>
            <a:br>
              <a:rPr lang="en-US"/>
            </a:br>
            <a:r>
              <a:rPr lang="en-US"/>
              <a:t>and Constants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Understanding Data Types</a:t>
            </a:r>
          </a:p>
          <a:p>
            <a:pPr lvl="1" eaLnBrk="1" hangingPunct="1"/>
            <a:r>
              <a:rPr lang="en-US" dirty="0"/>
              <a:t>Data type describes:</a:t>
            </a:r>
          </a:p>
          <a:p>
            <a:pPr lvl="2" eaLnBrk="1" hangingPunct="1"/>
            <a:r>
              <a:rPr lang="en-US" dirty="0"/>
              <a:t>What values can be held by the item</a:t>
            </a:r>
          </a:p>
          <a:p>
            <a:pPr lvl="2" eaLnBrk="1" hangingPunct="1"/>
            <a:r>
              <a:rPr lang="en-US" dirty="0"/>
              <a:t>How the item is stored in memory</a:t>
            </a:r>
          </a:p>
          <a:p>
            <a:pPr lvl="2" eaLnBrk="1" hangingPunct="1"/>
            <a:r>
              <a:rPr lang="en-US" dirty="0"/>
              <a:t>What operations can be performed on the item</a:t>
            </a:r>
          </a:p>
          <a:p>
            <a:pPr lvl="1" eaLnBrk="1" hangingPunct="1"/>
            <a:r>
              <a:rPr lang="en-US" dirty="0"/>
              <a:t>All programming languages support these data types:</a:t>
            </a:r>
          </a:p>
          <a:p>
            <a:pPr lvl="2" eaLnBrk="1" hangingPunct="1"/>
            <a:r>
              <a:rPr lang="en-US" b="1" dirty="0"/>
              <a:t>Numeric</a:t>
            </a:r>
            <a:r>
              <a:rPr lang="en-US" dirty="0"/>
              <a:t> consists of numbers that can be used in math</a:t>
            </a:r>
          </a:p>
          <a:p>
            <a:pPr lvl="2" eaLnBrk="1" hangingPunct="1"/>
            <a:r>
              <a:rPr lang="en-US" b="1" dirty="0"/>
              <a:t>String</a:t>
            </a:r>
            <a:r>
              <a:rPr lang="en-US" dirty="0"/>
              <a:t> is anything not used in math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B421DCB-00C5-486F-93C0-422F276E7EA9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94404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Unnamed, Literal Constants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There are two types of constants</a:t>
            </a:r>
          </a:p>
          <a:p>
            <a:pPr lvl="1" eaLnBrk="1" hangingPunct="1"/>
            <a:r>
              <a:rPr lang="en-US" b="1" dirty="0"/>
              <a:t>Numeric constant </a:t>
            </a:r>
            <a:r>
              <a:rPr lang="en-US" dirty="0"/>
              <a:t>(or </a:t>
            </a:r>
            <a:r>
              <a:rPr lang="en-US" b="1" dirty="0"/>
              <a:t>literal numeric constant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Contains numbers only</a:t>
            </a:r>
          </a:p>
          <a:p>
            <a:pPr lvl="2" eaLnBrk="1" hangingPunct="1"/>
            <a:r>
              <a:rPr lang="en-US" dirty="0"/>
              <a:t>Number does not change</a:t>
            </a:r>
          </a:p>
          <a:p>
            <a:pPr lvl="1" eaLnBrk="1" hangingPunct="1"/>
            <a:r>
              <a:rPr lang="en-US" b="1" dirty="0"/>
              <a:t>String constant </a:t>
            </a:r>
            <a:r>
              <a:rPr lang="en-US" dirty="0"/>
              <a:t>(or </a:t>
            </a:r>
            <a:r>
              <a:rPr lang="en-US" b="1" dirty="0"/>
              <a:t>literal string constant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Also known as </a:t>
            </a:r>
            <a:r>
              <a:rPr lang="en-US" b="1" dirty="0"/>
              <a:t>Alphanumeric values</a:t>
            </a:r>
          </a:p>
          <a:p>
            <a:pPr lvl="2" eaLnBrk="1" hangingPunct="1"/>
            <a:r>
              <a:rPr lang="en-US" dirty="0"/>
              <a:t>Can contain both alphabetic characters and numbers</a:t>
            </a:r>
          </a:p>
          <a:p>
            <a:pPr lvl="2" eaLnBrk="1" hangingPunct="1"/>
            <a:r>
              <a:rPr lang="en-US" dirty="0"/>
              <a:t>Strings are enclosed in quotation marks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B421DCB-00C5-486F-93C0-422F276E7EA9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35672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Working with Variables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are named memory locations </a:t>
            </a:r>
          </a:p>
          <a:p>
            <a:pPr eaLnBrk="1" hangingPunct="1"/>
            <a:r>
              <a:rPr lang="en-US" dirty="0"/>
              <a:t>Contents can vary or differ over time</a:t>
            </a:r>
          </a:p>
          <a:p>
            <a:pPr eaLnBrk="1" hangingPunct="1"/>
            <a:r>
              <a:rPr lang="en-US" b="1" dirty="0"/>
              <a:t>Declaration </a:t>
            </a:r>
            <a:r>
              <a:rPr lang="en-US" dirty="0"/>
              <a:t>is a statement that provides a variable's:</a:t>
            </a:r>
          </a:p>
          <a:p>
            <a:pPr lvl="1" eaLnBrk="1" hangingPunct="1"/>
            <a:r>
              <a:rPr lang="en-US" dirty="0"/>
              <a:t>Data type </a:t>
            </a:r>
          </a:p>
          <a:p>
            <a:pPr lvl="1" eaLnBrk="1" hangingPunct="1"/>
            <a:r>
              <a:rPr lang="en-US" dirty="0"/>
              <a:t>Identifier (variable’s name)</a:t>
            </a:r>
          </a:p>
          <a:p>
            <a:pPr lvl="1" eaLnBrk="1" hangingPunct="1"/>
            <a:r>
              <a:rPr lang="en-US" dirty="0"/>
              <a:t>Optionally, an initial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D670BCE-D10A-40C0-81D4-C67DDBD431FC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68290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Working with Variables </a:t>
            </a:r>
            <a:r>
              <a:rPr lang="en-US" sz="1100" dirty="0"/>
              <a:t>(continued)</a:t>
            </a:r>
          </a:p>
        </p:txBody>
      </p:sp>
      <p:pic>
        <p:nvPicPr>
          <p:cNvPr id="4" name="Picture 3" descr="Flowchart and pseudocode for the number-doubling program." title="Number-doubling progr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48" y="1219200"/>
            <a:ext cx="6478103" cy="50945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02B12B-4DF1-48CC-BB78-0E8DDFA02A95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10210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a Declaration’s Identifier </a:t>
            </a:r>
            <a:r>
              <a:rPr lang="en-US" sz="1200" dirty="0"/>
              <a:t>(continued -2)</a:t>
            </a:r>
          </a:p>
        </p:txBody>
      </p:sp>
      <p:pic>
        <p:nvPicPr>
          <p:cNvPr id="4" name="Picture 3" descr="Flowchart and pseudocode of number-doubling program with variable declarations.&#10;&#10;num myNumber&#10;num myAnswer&#10;" title="Number-doubling program with variable declarati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53" y="1594462"/>
            <a:ext cx="5830293" cy="45850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609329951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">
  <a:themeElements>
    <a:clrScheme name="Generic 3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eneric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2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>
  <documentManagement>
    <_dlc_DocId xmlns="b46a1f42-d9ef-485c-a1c8-eb38d14efb06">688CW-1390982759-721</_dlc_DocId>
    <_dlc_DocIdUrl xmlns="b46a1f42-d9ef-485c-a1c8-eb38d14efb06">
      <Url>https://org1.eis.af.mil/sites/688iow/318IOG/90ios/DOT/_layouts/DocIdRedir.aspx?ID=688CW-1390982759-721</Url>
      <Description>688CW-1390982759-721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1333463000054BB27FDB3362C7CB4B" ma:contentTypeVersion="7" ma:contentTypeDescription="Create a new document." ma:contentTypeScope="" ma:versionID="8ef8e1f36183df7cde0d00ebc85da96a">
  <xsd:schema xmlns:xsd="http://www.w3.org/2001/XMLSchema" xmlns:xs="http://www.w3.org/2001/XMLSchema" xmlns:p="http://schemas.microsoft.com/office/2006/metadata/properties" xmlns:ns2="b46a1f42-d9ef-485c-a1c8-eb38d14efb06" targetNamespace="http://schemas.microsoft.com/office/2006/metadata/properties" ma:root="true" ma:fieldsID="49030ad115b250cbf108dda8043a7e28" ns2:_="">
    <xsd:import namespace="b46a1f42-d9ef-485c-a1c8-eb38d14efb0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6a1f42-d9ef-485c-a1c8-eb38d14efb0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0D268-5208-46D6-8B8E-43C8723AFC3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7674591-288E-407E-B9B8-EFC3D90616A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b46a1f42-d9ef-485c-a1c8-eb38d14efb06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EB7B354-F66D-4872-85C8-1504F414152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65D8246-0023-4337-AC53-89FF6CC6BA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6a1f42-d9ef-485c-a1c8-eb38d14efb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10225</TotalTime>
  <Words>993</Words>
  <Application>Microsoft Office PowerPoint</Application>
  <PresentationFormat>On-screen Show (4:3)</PresentationFormat>
  <Paragraphs>189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Generic</vt:lpstr>
      <vt:lpstr>Pseudocode, Logic and Design</vt:lpstr>
      <vt:lpstr>RESOURCE: </vt:lpstr>
      <vt:lpstr>Programming Logic and Design </vt:lpstr>
      <vt:lpstr>Objectives</vt:lpstr>
      <vt:lpstr>Declaring and Using Variables and Constants</vt:lpstr>
      <vt:lpstr>Understanding Unnamed, Literal Constants</vt:lpstr>
      <vt:lpstr>Working with Variables</vt:lpstr>
      <vt:lpstr>Working with Variables (continued)</vt:lpstr>
      <vt:lpstr>Understanding a Declaration’s Identifier (continued -2)</vt:lpstr>
      <vt:lpstr>Variable Naming Conventions</vt:lpstr>
      <vt:lpstr>Variable Naming Conventions (continued)</vt:lpstr>
      <vt:lpstr>Assigning Values to Variables</vt:lpstr>
      <vt:lpstr>Initializing a Variable</vt:lpstr>
      <vt:lpstr>Declaring Named Constants</vt:lpstr>
      <vt:lpstr>Performing Arithmetic Operations</vt:lpstr>
      <vt:lpstr>Performing Arithmetic Operations (continued -1)</vt:lpstr>
      <vt:lpstr>Performing Arithmetic Operations (continued -2)</vt:lpstr>
      <vt:lpstr>Creating Hierarchy Charts</vt:lpstr>
      <vt:lpstr>Creating Hierarchy Charts (continued -1)</vt:lpstr>
      <vt:lpstr>Creating Hierarchy Charts (continued -2)</vt:lpstr>
      <vt:lpstr>Features of Good Program Design</vt:lpstr>
      <vt:lpstr>Maintaining Good Programming Habits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Tyler Staud</dc:creator>
  <cp:lastModifiedBy>James Vogel</cp:lastModifiedBy>
  <cp:revision>140</cp:revision>
  <dcterms:modified xsi:type="dcterms:W3CDTF">2019-06-26T20:32:04Z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0x010100531333463000054BB27FDB3362C7CB4B</vt:lpwstr>
  </property>
  <property fmtid="{D5CDD505-2E9C-101B-9397-08002B2CF9AE}" pid="3" name="_dlc_DocIdItemGuid">
    <vt:lpwstr>61ca20fa-9b12-4556-949e-5dd8b4c7ab0d</vt:lpwstr>
  </property>
</Properties>
</file>