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4"/>
  </p:notesMasterIdLst>
  <p:sldIdLst>
    <p:sldId id="310" r:id="rId6"/>
    <p:sldId id="405" r:id="rId7"/>
    <p:sldId id="370" r:id="rId8"/>
    <p:sldId id="371" r:id="rId9"/>
    <p:sldId id="372" r:id="rId10"/>
    <p:sldId id="373" r:id="rId11"/>
    <p:sldId id="374" r:id="rId12"/>
    <p:sldId id="375" r:id="rId13"/>
    <p:sldId id="378" r:id="rId14"/>
    <p:sldId id="379" r:id="rId15"/>
    <p:sldId id="381" r:id="rId16"/>
    <p:sldId id="383" r:id="rId17"/>
    <p:sldId id="386" r:id="rId18"/>
    <p:sldId id="391" r:id="rId19"/>
    <p:sldId id="392" r:id="rId20"/>
    <p:sldId id="397" r:id="rId21"/>
    <p:sldId id="403" r:id="rId22"/>
    <p:sldId id="40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DC7"/>
    <a:srgbClr val="00FFFF"/>
    <a:srgbClr val="FF9900"/>
    <a:srgbClr val="BB57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3" autoAdjust="0"/>
    <p:restoredTop sz="75430" autoAdjust="0"/>
  </p:normalViewPr>
  <p:slideViewPr>
    <p:cSldViewPr snapToGrid="0">
      <p:cViewPr varScale="1">
        <p:scale>
          <a:sx n="95" d="100"/>
          <a:sy n="95" d="100"/>
        </p:scale>
        <p:origin x="214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24374-D4FC-4808-A285-1E746415DA7E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A04FC-0A2E-412C-9EC8-7BDEBE27C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6089E8-013F-4A94-AE85-C173CE31F52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51896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778E7-D20C-4D53-8037-4989351A245E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5478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7FF7BA-E14F-4ED8-9C77-97B4BEB7F844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1859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CA198-08BB-4780-937B-6E363B1F997C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237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6EFDF-182C-4822-B263-B39B2BA42F71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4949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ABE45-CC63-4038-B6B0-FAFE799A27C6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9111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519958-D3B4-4814-9B49-E4461A810E2A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207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6FE63-D764-438F-9AC6-D261C6DB4E2F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62055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6FE63-D764-438F-9AC6-D261C6DB4E2F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9337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8E30F-0A44-44D3-8148-9106C6FCB8D5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960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8E30F-0A44-44D3-8148-9106C6FCB8D5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620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3118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F9B540-6507-4E01-8B7F-5882CEB121CA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9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6669B-8F20-4B10-BA76-886E92542C5A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74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55E97-DDA0-4A09-9440-7EF7943CA1E9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92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3375025" y="1992313"/>
            <a:ext cx="5486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5725" tIns="39688" rIns="85725" bIns="39688" anchor="b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b="1" i="1">
              <a:solidFill>
                <a:srgbClr val="000000"/>
              </a:solidFill>
            </a:endParaRPr>
          </a:p>
        </p:txBody>
      </p:sp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304800" y="0"/>
            <a:ext cx="1096963" cy="6718300"/>
          </a:xfrm>
          <a:prstGeom prst="rect">
            <a:avLst/>
          </a:prstGeom>
          <a:solidFill>
            <a:srgbClr val="00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228600" y="3657600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228600" y="4800600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241300" y="5715000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228600" y="6324600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11" name="Text Box 31"/>
          <p:cNvSpPr txBox="1">
            <a:spLocks noChangeArrowheads="1"/>
          </p:cNvSpPr>
          <p:nvPr userDrawn="1"/>
        </p:nvSpPr>
        <p:spPr bwMode="auto">
          <a:xfrm>
            <a:off x="5410200" y="54102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3164187" cy="3124200"/>
          </a:xfrm>
          <a:prstGeom prst="rect">
            <a:avLst/>
          </a:prstGeom>
        </p:spPr>
      </p:pic>
      <p:sp>
        <p:nvSpPr>
          <p:cNvPr id="13" name="Rectangle 4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4" name="Rectangle 4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3DE317-AA7B-4C95-9373-67937A4777C0}" type="slidenum">
              <a:rPr lang="en-US" b="1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42" y="2367279"/>
            <a:ext cx="2705668" cy="2788920"/>
          </a:xfrm>
          <a:prstGeom prst="rect">
            <a:avLst/>
          </a:prstGeom>
        </p:spPr>
      </p:pic>
      <p:sp>
        <p:nvSpPr>
          <p:cNvPr id="311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10000"/>
            <a:ext cx="6934200" cy="838200"/>
          </a:xfrm>
          <a:ln w="9525"/>
        </p:spPr>
        <p:txBody>
          <a:bodyPr lIns="91440" tIns="45720" rIns="91440" bIns="45720"/>
          <a:lstStyle>
            <a:lvl1pPr marL="0" indent="0" algn="ctr">
              <a:buFontTx/>
              <a:buNone/>
              <a:defRPr sz="32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3352800" y="1600200"/>
            <a:ext cx="5484813" cy="1143000"/>
          </a:xfrm>
          <a:ln w="9525"/>
        </p:spPr>
        <p:txBody>
          <a:bodyPr lIns="82296" tIns="36576" rIns="82296" bIns="36576" anchorCtr="1"/>
          <a:lstStyle>
            <a:lvl1pPr algn="ctr"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50" y="319088"/>
            <a:ext cx="2073275" cy="570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038" y="319088"/>
            <a:ext cx="6069012" cy="570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7100888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54038" y="1295400"/>
            <a:ext cx="8294687" cy="4725988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7100888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4038" y="1522413"/>
            <a:ext cx="8294687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0" y="6519863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8000"/>
                </a:solidFill>
              </a:rPr>
              <a:t>Unclassified</a:t>
            </a:r>
            <a:r>
              <a:rPr lang="en-US" sz="1600" b="1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6796883" y="0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8000"/>
                </a:solidFill>
              </a:rPr>
              <a:t>Unclassified</a:t>
            </a:r>
            <a:r>
              <a:rPr lang="en-US" sz="1600" b="1">
                <a:solidFill>
                  <a:srgbClr val="008000"/>
                </a:solidFill>
              </a:rPr>
              <a:t>/FOUO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0" y="6519863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8000"/>
                </a:solidFill>
              </a:rPr>
              <a:t>Unclassified</a:t>
            </a:r>
            <a:r>
              <a:rPr lang="en-US" sz="1600" b="1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6796883" y="0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8000"/>
                </a:solidFill>
              </a:rPr>
              <a:t>Unclassified</a:t>
            </a:r>
            <a:r>
              <a:rPr lang="en-US" sz="1600" b="1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7100888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4038" y="1522413"/>
            <a:ext cx="8294687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6324600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2044700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9900"/>
                </a:solidFill>
              </a:rPr>
              <a:t>Unclassified/FOUO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6248400" y="6557963"/>
            <a:ext cx="2044700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9900"/>
                </a:solidFill>
              </a:rPr>
              <a:t>Unclassified/FOUO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6324600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865" y="9144"/>
            <a:ext cx="1170977" cy="1207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6422796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038" y="1295400"/>
            <a:ext cx="407035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788" y="1295400"/>
            <a:ext cx="4071937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33035" cy="4983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6375662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 userDrawn="1"/>
        </p:nvGrpSpPr>
        <p:grpSpPr bwMode="auto">
          <a:xfrm>
            <a:off x="136642" y="865188"/>
            <a:ext cx="8504121" cy="134937"/>
            <a:chOff x="0" y="534"/>
            <a:chExt cx="5443" cy="85"/>
          </a:xfrm>
        </p:grpSpPr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3739" y="534"/>
              <a:ext cx="24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4012" y="534"/>
              <a:ext cx="22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4260" y="534"/>
              <a:ext cx="19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4484" y="534"/>
              <a:ext cx="174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4684" y="534"/>
              <a:ext cx="150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4859" y="534"/>
              <a:ext cx="12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0" y="534"/>
              <a:ext cx="371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5350" y="534"/>
              <a:ext cx="45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5254" y="534"/>
              <a:ext cx="70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5139" y="534"/>
              <a:ext cx="9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5011" y="534"/>
              <a:ext cx="102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5420" y="534"/>
              <a:ext cx="23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</p:grpSp>
      <p:sp>
        <p:nvSpPr>
          <p:cNvPr id="1027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19088"/>
            <a:ext cx="7100888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Style:</a:t>
            </a:r>
            <a:br>
              <a:rPr lang="en-US"/>
            </a:br>
            <a:r>
              <a:rPr lang="en-US"/>
              <a:t>Multiple Lines</a:t>
            </a:r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038" y="1295400"/>
            <a:ext cx="8294687" cy="472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>
            <a:off x="8382000" y="6553200"/>
            <a:ext cx="496888" cy="207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7312" tIns="42862" rIns="87312" bIns="42862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17551D6-DE53-4ED6-AC80-9186A700D29E}" type="slidenum">
              <a:rPr lang="en-US" sz="800" b="1">
                <a:solidFill>
                  <a:srgbClr val="000000"/>
                </a:solidFill>
              </a:rPr>
              <a:pPr defTabSz="81438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" y="49353"/>
            <a:ext cx="1107644" cy="1093647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2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  <p:extLst>
              <p:ext uri="{D42A27DB-BD31-4B8C-83A1-F6EECF244321}">
                <p14:modId xmlns:p14="http://schemas.microsoft.com/office/powerpoint/2010/main" val="2727145567"/>
              </p:ext>
            </p:extLst>
          </p:nvPr>
        </p:nvSpPr>
        <p:spPr>
          <a:xfrm>
            <a:off x="3658393" y="1936860"/>
            <a:ext cx="5484813" cy="1371600"/>
          </a:xfrm>
        </p:spPr>
        <p:txBody>
          <a:bodyPr/>
          <a:lstStyle/>
          <a:p>
            <a:r>
              <a:rPr lang="en-US" dirty="0" smtClean="0"/>
              <a:t>Pseudocode, Logic and Design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UNCLASSIFIED//FOUO</a:t>
            </a:r>
          </a:p>
        </p:txBody>
      </p:sp>
    </p:spTree>
    <p:extLst>
      <p:ext uri="{BB962C8B-B14F-4D97-AF65-F5344CB8AC3E}">
        <p14:creationId xmlns:p14="http://schemas.microsoft.com/office/powerpoint/2010/main" val="334871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</a:t>
            </a:r>
            <a:r>
              <a:rPr lang="en-US" sz="1200" dirty="0" smtClean="0"/>
              <a:t>continued -2)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572000"/>
          </a:xfrm>
        </p:spPr>
        <p:txBody>
          <a:bodyPr/>
          <a:lstStyle/>
          <a:p>
            <a:r>
              <a:rPr lang="en-US" b="1" dirty="0" smtClean="0"/>
              <a:t>Single-alternative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/>
              <a:t>s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 smtClean="0"/>
          </a:p>
          <a:p>
            <a:pPr marL="400050" lvl="1" indent="0">
              <a:spcBef>
                <a:spcPct val="50000"/>
              </a:spcBef>
              <a:buNone/>
            </a:pPr>
            <a:r>
              <a:rPr lang="en-US" b="1" dirty="0" smtClean="0">
                <a:latin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</a:rPr>
              <a:t> employee belongs to </a:t>
            </a:r>
            <a:r>
              <a:rPr lang="en-US" dirty="0" err="1" smtClean="0">
                <a:latin typeface="Courier New" pitchFamily="49" charset="0"/>
              </a:rPr>
              <a:t>dentalPlan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then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dirty="0" smtClean="0">
                <a:latin typeface="Courier New" pitchFamily="49" charset="0"/>
              </a:rPr>
              <a:t>	deduct $40 from </a:t>
            </a:r>
            <a:r>
              <a:rPr lang="en-US" dirty="0" err="1" smtClean="0">
                <a:latin typeface="Courier New" pitchFamily="49" charset="0"/>
              </a:rPr>
              <a:t>employeeGrossPay</a:t>
            </a:r>
            <a:r>
              <a:rPr lang="en-US" dirty="0" smtClean="0">
                <a:latin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clause is not required</a:t>
            </a:r>
          </a:p>
          <a:p>
            <a:r>
              <a:rPr lang="en-US" b="1" dirty="0" smtClean="0"/>
              <a:t>null case</a:t>
            </a:r>
          </a:p>
          <a:p>
            <a:pPr lvl="1"/>
            <a:r>
              <a:rPr lang="en-US" dirty="0" smtClean="0"/>
              <a:t>Situation where nothing is done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62A0A6-FA1E-4E36-9B5D-35B1C3777AE2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Loop Structure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305800" cy="4267200"/>
          </a:xfrm>
        </p:spPr>
        <p:txBody>
          <a:bodyPr/>
          <a:lstStyle/>
          <a:p>
            <a:r>
              <a:rPr lang="en-US" b="1" dirty="0" smtClean="0"/>
              <a:t>Loop structure</a:t>
            </a:r>
          </a:p>
          <a:p>
            <a:pPr lvl="1"/>
            <a:r>
              <a:rPr lang="en-US" dirty="0" smtClean="0"/>
              <a:t>Repeats a set of actions while a condition remains true</a:t>
            </a:r>
          </a:p>
          <a:p>
            <a:pPr lvl="2"/>
            <a:r>
              <a:rPr lang="en-US" b="1" dirty="0" smtClean="0"/>
              <a:t>Loop body</a:t>
            </a:r>
          </a:p>
          <a:p>
            <a:pPr lvl="1"/>
            <a:r>
              <a:rPr lang="en-US" dirty="0" smtClean="0"/>
              <a:t>Also called </a:t>
            </a:r>
            <a:r>
              <a:rPr lang="en-US" b="1" dirty="0" smtClean="0"/>
              <a:t>repetition</a:t>
            </a:r>
            <a:r>
              <a:rPr lang="en-US" dirty="0" smtClean="0"/>
              <a:t> or </a:t>
            </a:r>
            <a:r>
              <a:rPr lang="en-US" b="1" dirty="0" smtClean="0"/>
              <a:t>iteration</a:t>
            </a:r>
          </a:p>
          <a:p>
            <a:pPr lvl="1"/>
            <a:r>
              <a:rPr lang="en-US" dirty="0" smtClean="0"/>
              <a:t>Condition is tested first in the most common form of loop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while…do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</a:t>
            </a:r>
            <a:r>
              <a:rPr lang="en-US" b="1" dirty="0" smtClean="0"/>
              <a:t>loop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E4D5149-1F26-48CB-BC33-A17CCDAA5E4E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Loop Structure </a:t>
            </a:r>
            <a:r>
              <a:rPr lang="en-US" sz="1200" dirty="0"/>
              <a:t>(</a:t>
            </a:r>
            <a:r>
              <a:rPr lang="en-US" sz="1200" dirty="0" smtClean="0"/>
              <a:t>continued -2)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077200" cy="4419600"/>
          </a:xfrm>
        </p:spPr>
        <p:txBody>
          <a:bodyPr/>
          <a:lstStyle/>
          <a:p>
            <a:r>
              <a:rPr lang="en-US" b="1" dirty="0" smtClean="0"/>
              <a:t>Loop structure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b="1" dirty="0">
                <a:latin typeface="Courier New" pitchFamily="49" charset="0"/>
              </a:rPr>
              <a:t>while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testCondition</a:t>
            </a:r>
            <a:r>
              <a:rPr lang="en-US" sz="2200" dirty="0">
                <a:latin typeface="Courier New" pitchFamily="49" charset="0"/>
              </a:rPr>
              <a:t> continues to be true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</a:rPr>
              <a:t>do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someProcess</a:t>
            </a:r>
            <a:r>
              <a:rPr lang="en-US" sz="2200" dirty="0">
                <a:latin typeface="Courier New" pitchFamily="49" charset="0"/>
              </a:rPr>
              <a:t> 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b="1" dirty="0" err="1">
                <a:latin typeface="Courier New" pitchFamily="49" charset="0"/>
              </a:rPr>
              <a:t>endwhile</a:t>
            </a:r>
            <a:endParaRPr lang="en-US" sz="2200" b="1" dirty="0">
              <a:latin typeface="Courier New" pitchFamily="49" charset="0"/>
            </a:endParaRP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b="1" dirty="0">
                <a:latin typeface="Courier New" pitchFamily="49" charset="0"/>
              </a:rPr>
              <a:t>while</a:t>
            </a:r>
            <a:r>
              <a:rPr lang="en-US" sz="2200" dirty="0">
                <a:latin typeface="Courier New" pitchFamily="49" charset="0"/>
              </a:rPr>
              <a:t> you continue to be hungry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dirty="0">
                <a:latin typeface="Courier New" pitchFamily="49" charset="0"/>
              </a:rPr>
              <a:t>	take another bite of food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dirty="0">
                <a:latin typeface="Courier New" pitchFamily="49" charset="0"/>
              </a:rPr>
              <a:t>   	determine if you still feel hungry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b="1" dirty="0" err="1">
                <a:latin typeface="Courier New" pitchFamily="49" charset="0"/>
              </a:rPr>
              <a:t>endwhile</a:t>
            </a:r>
            <a:endParaRPr lang="en-US" sz="2200" b="1" dirty="0">
              <a:latin typeface="Courier New" pitchFamily="49" charset="0"/>
            </a:endParaRPr>
          </a:p>
          <a:p>
            <a:pPr marL="400050" lvl="1" indent="0">
              <a:buNone/>
            </a:pPr>
            <a:endParaRPr lang="en-US" b="1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4CF296A-030B-4D67-8776-D5CB61D5F427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Structures </a:t>
            </a:r>
            <a:r>
              <a:rPr lang="en-US" sz="1200" dirty="0"/>
              <a:t>(</a:t>
            </a:r>
            <a:r>
              <a:rPr lang="en-US" sz="1200" dirty="0" smtClean="0"/>
              <a:t>continued -2)</a:t>
            </a:r>
            <a:endParaRPr 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individual task or step in a structure can be replaced by a structure</a:t>
            </a:r>
          </a:p>
          <a:p>
            <a:r>
              <a:rPr lang="en-US" b="1" dirty="0" smtClean="0"/>
              <a:t>Nesting structures</a:t>
            </a:r>
          </a:p>
          <a:p>
            <a:pPr lvl="1"/>
            <a:r>
              <a:rPr lang="en-US" dirty="0" smtClean="0"/>
              <a:t>Placing one structure within another</a:t>
            </a:r>
          </a:p>
          <a:p>
            <a:pPr lvl="1"/>
            <a:r>
              <a:rPr lang="en-US" dirty="0" smtClean="0"/>
              <a:t>Indent the nested structure’s statements</a:t>
            </a:r>
          </a:p>
          <a:p>
            <a:r>
              <a:rPr lang="en-US" b="1" dirty="0" smtClean="0"/>
              <a:t>Block</a:t>
            </a:r>
          </a:p>
          <a:p>
            <a:pPr lvl="1"/>
            <a:r>
              <a:rPr lang="en-US" dirty="0" smtClean="0"/>
              <a:t>A group of statements that execute as a single unit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6245B4-2D3F-48D2-A68B-71F78D15B68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Structures </a:t>
            </a:r>
            <a:r>
              <a:rPr lang="en-US" sz="1200" dirty="0"/>
              <a:t>(</a:t>
            </a:r>
            <a:r>
              <a:rPr lang="en-US" sz="1200" dirty="0" smtClean="0"/>
              <a:t>continued -7)</a:t>
            </a:r>
            <a:endParaRPr 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305800" cy="4495800"/>
          </a:xfrm>
        </p:spPr>
        <p:txBody>
          <a:bodyPr/>
          <a:lstStyle/>
          <a:p>
            <a:r>
              <a:rPr lang="en-US" dirty="0" smtClean="0"/>
              <a:t>Structured programs have the following characteristics:</a:t>
            </a:r>
          </a:p>
          <a:p>
            <a:pPr lvl="1"/>
            <a:r>
              <a:rPr lang="en-US" dirty="0" smtClean="0"/>
              <a:t>Include only combinations of the three basic structures</a:t>
            </a:r>
          </a:p>
          <a:p>
            <a:pPr lvl="1"/>
            <a:r>
              <a:rPr lang="en-US" dirty="0" smtClean="0"/>
              <a:t>Each structure has a single entry point and a single exit point</a:t>
            </a:r>
          </a:p>
          <a:p>
            <a:pPr lvl="1"/>
            <a:r>
              <a:rPr lang="en-US" dirty="0" smtClean="0"/>
              <a:t>Structures can be stacked or connected to one another only at their entry or exit points</a:t>
            </a:r>
          </a:p>
          <a:p>
            <a:pPr lvl="1"/>
            <a:r>
              <a:rPr lang="en-US" dirty="0" smtClean="0"/>
              <a:t>Any structure can be nested within another structure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58264FB-1189-4AD7-9F2B-A71E36BA29AA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Priming Input to Structure</a:t>
            </a:r>
            <a:br>
              <a:rPr lang="en-US" dirty="0" smtClean="0"/>
            </a:br>
            <a:r>
              <a:rPr lang="en-US" dirty="0" smtClean="0"/>
              <a:t>a Program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Priming input </a:t>
            </a:r>
            <a:r>
              <a:rPr lang="en-US" dirty="0" smtClean="0"/>
              <a:t>(or </a:t>
            </a:r>
            <a:r>
              <a:rPr lang="en-US" b="1" dirty="0" smtClean="0"/>
              <a:t>priming read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Reads the first input data record</a:t>
            </a:r>
          </a:p>
          <a:p>
            <a:pPr lvl="1"/>
            <a:r>
              <a:rPr lang="en-US" dirty="0" smtClean="0"/>
              <a:t>Is outside the loop that reads the rest of the records</a:t>
            </a:r>
          </a:p>
          <a:p>
            <a:pPr lvl="1"/>
            <a:r>
              <a:rPr lang="en-US" dirty="0" smtClean="0"/>
              <a:t>Helps keep the program structured</a:t>
            </a:r>
          </a:p>
          <a:p>
            <a:r>
              <a:rPr lang="en-US" dirty="0" smtClean="0"/>
              <a:t>Analyze a flowchart for structure one step at a time</a:t>
            </a:r>
          </a:p>
          <a:p>
            <a:r>
              <a:rPr lang="en-US" dirty="0" smtClean="0"/>
              <a:t>Watch for unstructured loops that do not follow this order</a:t>
            </a:r>
          </a:p>
          <a:p>
            <a:pPr lvl="1"/>
            <a:r>
              <a:rPr lang="en-US" dirty="0" smtClean="0"/>
              <a:t>First ask a question</a:t>
            </a:r>
          </a:p>
          <a:p>
            <a:pPr lvl="1"/>
            <a:r>
              <a:rPr lang="en-US" dirty="0" smtClean="0"/>
              <a:t>Take action based on the answer</a:t>
            </a:r>
          </a:p>
          <a:p>
            <a:pPr lvl="1"/>
            <a:r>
              <a:rPr lang="en-US" dirty="0" smtClean="0"/>
              <a:t>Return to ask the question again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9D1B5F1-3BC4-4DFB-A778-01925508C52A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Reasons for Structure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 structured programming for:</a:t>
            </a:r>
          </a:p>
          <a:p>
            <a:pPr lvl="1"/>
            <a:r>
              <a:rPr lang="en-US" b="1" dirty="0" smtClean="0"/>
              <a:t>Clarity</a:t>
            </a:r>
            <a:r>
              <a:rPr lang="en-US" dirty="0" smtClean="0"/>
              <a:t>—unstructured programs are confusing</a:t>
            </a:r>
          </a:p>
          <a:p>
            <a:pPr lvl="1"/>
            <a:r>
              <a:rPr lang="en-US" b="1" dirty="0" smtClean="0"/>
              <a:t>Professionalism</a:t>
            </a:r>
            <a:r>
              <a:rPr lang="en-US" dirty="0" smtClean="0"/>
              <a:t>—other programmers expect it</a:t>
            </a:r>
          </a:p>
          <a:p>
            <a:pPr lvl="1"/>
            <a:r>
              <a:rPr lang="en-US" b="1" dirty="0" smtClean="0"/>
              <a:t>Efficiency</a:t>
            </a:r>
            <a:r>
              <a:rPr lang="en-US" dirty="0" smtClean="0"/>
              <a:t>—most languages support it</a:t>
            </a:r>
          </a:p>
          <a:p>
            <a:pPr lvl="1"/>
            <a:r>
              <a:rPr lang="en-US" b="1" dirty="0" smtClean="0"/>
              <a:t>Maintenance</a:t>
            </a:r>
            <a:r>
              <a:rPr lang="en-US" b="1" i="1" dirty="0" smtClean="0"/>
              <a:t> </a:t>
            </a:r>
            <a:r>
              <a:rPr lang="en-US" dirty="0" smtClean="0"/>
              <a:t>—other programmers find it easier to read</a:t>
            </a:r>
          </a:p>
          <a:p>
            <a:pPr lvl="1"/>
            <a:r>
              <a:rPr lang="en-US" b="1" i="1" dirty="0" smtClean="0"/>
              <a:t>Modularity</a:t>
            </a:r>
            <a:r>
              <a:rPr lang="en-US" b="1" dirty="0" smtClean="0"/>
              <a:t> </a:t>
            </a:r>
            <a:r>
              <a:rPr lang="en-US" dirty="0" smtClean="0"/>
              <a:t>—easily broken down into modules</a:t>
            </a:r>
          </a:p>
          <a:p>
            <a:r>
              <a:rPr lang="en-US" dirty="0"/>
              <a:t>Structured programming is sometimes called </a:t>
            </a:r>
            <a:r>
              <a:rPr lang="en-US" b="1" dirty="0" err="1"/>
              <a:t>goto</a:t>
            </a:r>
            <a:r>
              <a:rPr lang="en-US" b="1" dirty="0"/>
              <a:t>-less programming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CEE418-F66B-4599-9BC3-37E4D589D065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7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Spaghetti code</a:t>
            </a:r>
          </a:p>
          <a:p>
            <a:pPr lvl="1"/>
            <a:r>
              <a:rPr lang="en-US" dirty="0" smtClean="0"/>
              <a:t>Statements that do not follow rules of structured logic</a:t>
            </a:r>
          </a:p>
          <a:p>
            <a:r>
              <a:rPr lang="en-US" dirty="0" smtClean="0"/>
              <a:t>Three basic structures</a:t>
            </a:r>
          </a:p>
          <a:p>
            <a:pPr lvl="1"/>
            <a:r>
              <a:rPr lang="en-US" dirty="0" smtClean="0"/>
              <a:t>Sequence, selection, and loop</a:t>
            </a:r>
          </a:p>
          <a:p>
            <a:pPr lvl="1"/>
            <a:r>
              <a:rPr lang="en-US" dirty="0" smtClean="0"/>
              <a:t>Combined by stacking and nesting</a:t>
            </a:r>
          </a:p>
          <a:p>
            <a:r>
              <a:rPr lang="en-US" dirty="0" smtClean="0"/>
              <a:t>Priming input</a:t>
            </a:r>
          </a:p>
          <a:p>
            <a:pPr lvl="1"/>
            <a:r>
              <a:rPr lang="en-US" dirty="0" smtClean="0"/>
              <a:t>Statement that reads the first input value prior to starting a structured loop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AFD4E90-65FF-49BD-8325-2B19A8C88D5D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r>
              <a:rPr lang="en-US" sz="1200" dirty="0" smtClean="0"/>
              <a:t>(continued)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techniques promote: </a:t>
            </a:r>
          </a:p>
          <a:p>
            <a:pPr lvl="1"/>
            <a:r>
              <a:rPr lang="en-US" dirty="0" smtClean="0"/>
              <a:t>Clarity</a:t>
            </a:r>
          </a:p>
          <a:p>
            <a:pPr lvl="1"/>
            <a:r>
              <a:rPr lang="en-US" dirty="0" smtClean="0"/>
              <a:t>Professionalism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Modularity</a:t>
            </a:r>
          </a:p>
          <a:p>
            <a:r>
              <a:rPr lang="en-US" dirty="0" smtClean="0"/>
              <a:t>Flowcharts can be made structured by untangling logic</a:t>
            </a:r>
          </a:p>
          <a:p>
            <a:r>
              <a:rPr lang="en-US" dirty="0" smtClean="0"/>
              <a:t>Logical steps can be rewritten to conform to the three structures: sequence, selection, and loop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C50CBE-78B5-4F37-809E-BAE4AD0FDF9A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9063" y="2143919"/>
            <a:ext cx="2400300" cy="302895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Programming Logic &amp; Design, Comprehensive , 9th Edition</a:t>
            </a:r>
          </a:p>
          <a:p>
            <a:r>
              <a:rPr lang="en-US" b="0" dirty="0"/>
              <a:t>Joyce Farrell</a:t>
            </a:r>
            <a:br>
              <a:rPr lang="en-US" b="0" dirty="0"/>
            </a:br>
            <a:r>
              <a:rPr lang="en-US" b="0" dirty="0"/>
              <a:t>ISBN-10: 1-337-10207-5</a:t>
            </a:r>
            <a:br>
              <a:rPr lang="en-US" b="0" dirty="0"/>
            </a:br>
            <a:r>
              <a:rPr lang="en-US" b="0" dirty="0"/>
              <a:t>ISBN-13: 978-1-337-10207-0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2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86" y="608807"/>
            <a:ext cx="8229600" cy="1143000"/>
          </a:xfrm>
        </p:spPr>
        <p:txBody>
          <a:bodyPr/>
          <a:lstStyle/>
          <a:p>
            <a:r>
              <a:rPr lang="en-US" b="1" dirty="0"/>
              <a:t>Programming Logic and Design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 smtClean="0"/>
              <a:t>Lesson 3</a:t>
            </a:r>
            <a:endParaRPr lang="en-US" sz="3400" i="1" dirty="0"/>
          </a:p>
          <a:p>
            <a:pPr algn="ctr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200" i="1" dirty="0"/>
              <a:t>Understanding Structure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41538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In this chapter, you will learn about:</a:t>
            </a:r>
          </a:p>
          <a:p>
            <a:r>
              <a:rPr lang="en-US" dirty="0" smtClean="0"/>
              <a:t>The disadvantages of unstructured spaghetti code</a:t>
            </a:r>
          </a:p>
          <a:p>
            <a:r>
              <a:rPr lang="en-US" dirty="0" smtClean="0"/>
              <a:t>The three basic structures—sequence, selection, and loop</a:t>
            </a:r>
          </a:p>
          <a:p>
            <a:r>
              <a:rPr lang="en-US" dirty="0" smtClean="0"/>
              <a:t>Using a priming input to structure a program</a:t>
            </a:r>
          </a:p>
          <a:p>
            <a:r>
              <a:rPr lang="en-US" dirty="0" smtClean="0"/>
              <a:t>The need for structure</a:t>
            </a:r>
          </a:p>
          <a:p>
            <a:r>
              <a:rPr lang="en-US" dirty="0" smtClean="0"/>
              <a:t>Recognizing structure</a:t>
            </a:r>
          </a:p>
          <a:p>
            <a:r>
              <a:rPr lang="en-US" dirty="0" smtClean="0"/>
              <a:t>Structuring and modularizing unstructured logic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584E57-1D72-4877-99AD-38E3336D29A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Disadvantages of Unstructured </a:t>
            </a:r>
            <a:br>
              <a:rPr lang="en-US" dirty="0" smtClean="0"/>
            </a:br>
            <a:r>
              <a:rPr lang="en-US" dirty="0" smtClean="0"/>
              <a:t>Spaghetti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Spaghetti code</a:t>
            </a:r>
          </a:p>
          <a:p>
            <a:pPr lvl="1"/>
            <a:r>
              <a:rPr lang="en-US" dirty="0" smtClean="0"/>
              <a:t>Logically snarled program statements</a:t>
            </a:r>
          </a:p>
          <a:p>
            <a:pPr lvl="1"/>
            <a:r>
              <a:rPr lang="en-US" dirty="0" smtClean="0"/>
              <a:t>Often a complicated mess</a:t>
            </a:r>
          </a:p>
          <a:p>
            <a:pPr lvl="1"/>
            <a:r>
              <a:rPr lang="en-US" dirty="0" smtClean="0"/>
              <a:t>Programs often work but are difficult to read and maintain</a:t>
            </a:r>
          </a:p>
          <a:p>
            <a:pPr lvl="1"/>
            <a:r>
              <a:rPr lang="en-US" dirty="0" smtClean="0"/>
              <a:t>Confusing and prone to error</a:t>
            </a:r>
          </a:p>
          <a:p>
            <a:r>
              <a:rPr lang="en-US" b="1" dirty="0" smtClean="0"/>
              <a:t>Unstructured programs</a:t>
            </a:r>
          </a:p>
          <a:p>
            <a:pPr lvl="1"/>
            <a:r>
              <a:rPr lang="en-US" dirty="0" smtClean="0"/>
              <a:t>Do not follow the rules of structured logic</a:t>
            </a:r>
          </a:p>
          <a:p>
            <a:r>
              <a:rPr lang="en-US" b="1" dirty="0" smtClean="0"/>
              <a:t>Structured programs </a:t>
            </a:r>
          </a:p>
          <a:p>
            <a:pPr lvl="1"/>
            <a:r>
              <a:rPr lang="en-US" dirty="0" smtClean="0"/>
              <a:t>Follow the rules of structured logic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D72D920-03A3-48AE-BDBA-8E8B194C5563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Unstructured Spaghetti Code</a:t>
            </a:r>
          </a:p>
        </p:txBody>
      </p:sp>
      <p:pic>
        <p:nvPicPr>
          <p:cNvPr id="7" name="Picture 6" descr="Flowchart logic for washing a dog, using logic that is confusing and hard&#10;to follow as one noodle through a plate of spaghetti. " title="Spaghetti code logic for washing a do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60" y="1177369"/>
            <a:ext cx="3341190" cy="54815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D72D920-03A3-48AE-BDBA-8E8B194C5563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Three Basic Structures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</a:p>
          <a:p>
            <a:pPr lvl="1"/>
            <a:r>
              <a:rPr lang="en-US" dirty="0" smtClean="0"/>
              <a:t>Basic unit of programming logic 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structure is one of the following:</a:t>
            </a:r>
            <a:endParaRPr lang="en-US" dirty="0" smtClean="0"/>
          </a:p>
          <a:p>
            <a:pPr lvl="2"/>
            <a:r>
              <a:rPr lang="en-US" b="1" dirty="0" smtClean="0"/>
              <a:t>Sequence structure</a:t>
            </a:r>
          </a:p>
          <a:p>
            <a:pPr lvl="2"/>
            <a:r>
              <a:rPr lang="en-US" b="1" dirty="0" smtClean="0"/>
              <a:t>Selection</a:t>
            </a:r>
            <a:r>
              <a:rPr lang="en-US" dirty="0" smtClean="0"/>
              <a:t> </a:t>
            </a:r>
            <a:r>
              <a:rPr lang="en-US" b="1" dirty="0" smtClean="0"/>
              <a:t>structure</a:t>
            </a:r>
            <a:r>
              <a:rPr lang="en-US" dirty="0" smtClean="0"/>
              <a:t> (</a:t>
            </a:r>
            <a:r>
              <a:rPr lang="en-US" b="1" dirty="0" smtClean="0"/>
              <a:t>decision structure</a:t>
            </a:r>
            <a:r>
              <a:rPr lang="en-US" dirty="0" smtClean="0"/>
              <a:t>)</a:t>
            </a:r>
          </a:p>
          <a:p>
            <a:pPr lvl="2"/>
            <a:r>
              <a:rPr lang="en-US" b="1" dirty="0" smtClean="0"/>
              <a:t>Loop structure</a:t>
            </a:r>
          </a:p>
          <a:p>
            <a:pPr lvl="1"/>
            <a:r>
              <a:rPr lang="en-US" dirty="0"/>
              <a:t>any </a:t>
            </a:r>
            <a:r>
              <a:rPr lang="en-US" dirty="0" smtClean="0"/>
              <a:t>program can </a:t>
            </a:r>
            <a:r>
              <a:rPr lang="en-US" dirty="0"/>
              <a:t>be constructed using one or more of </a:t>
            </a:r>
            <a:r>
              <a:rPr lang="en-US" dirty="0" smtClean="0"/>
              <a:t>these three </a:t>
            </a:r>
            <a:r>
              <a:rPr lang="en-US" dirty="0"/>
              <a:t>structures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5D2676-1ADA-48AC-9E3C-8F29C992898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Three Basic </a:t>
            </a:r>
            <a:r>
              <a:rPr lang="en-US" dirty="0"/>
              <a:t>Structures </a:t>
            </a:r>
            <a:r>
              <a:rPr lang="en-US" sz="1200" dirty="0"/>
              <a:t>(continued)</a:t>
            </a:r>
            <a:endParaRPr lang="en-US" sz="12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Sequence s</a:t>
            </a:r>
            <a:r>
              <a:rPr lang="en-US" sz="2600" b="1" dirty="0" smtClean="0"/>
              <a:t>tructure</a:t>
            </a:r>
          </a:p>
          <a:p>
            <a:pPr lvl="1"/>
            <a:r>
              <a:rPr lang="en-US" sz="2200" dirty="0" smtClean="0"/>
              <a:t>Perform actions or tasks in order</a:t>
            </a:r>
          </a:p>
          <a:p>
            <a:pPr lvl="1"/>
            <a:r>
              <a:rPr lang="en-US" sz="2200" dirty="0" smtClean="0"/>
              <a:t>No branching or skipping any task</a:t>
            </a:r>
          </a:p>
          <a:p>
            <a:r>
              <a:rPr lang="en-US" sz="2600" b="1" dirty="0"/>
              <a:t>Selection structure (decision structure)</a:t>
            </a:r>
          </a:p>
          <a:p>
            <a:pPr lvl="1"/>
            <a:r>
              <a:rPr lang="en-US" sz="2200" dirty="0" smtClean="0"/>
              <a:t>Ask a question, take one of two actions based on testing a condition. Known as evaluating a </a:t>
            </a:r>
            <a:r>
              <a:rPr lang="en-US" sz="2200" b="1" dirty="0" smtClean="0"/>
              <a:t>Boolean expression</a:t>
            </a:r>
            <a:r>
              <a:rPr lang="en-US" sz="2200" dirty="0"/>
              <a:t>,</a:t>
            </a:r>
            <a:r>
              <a:rPr lang="en-US" sz="2200" b="1" dirty="0" smtClean="0"/>
              <a:t> </a:t>
            </a:r>
            <a:r>
              <a:rPr lang="en-US" sz="2200" dirty="0" smtClean="0"/>
              <a:t>a </a:t>
            </a:r>
            <a:r>
              <a:rPr lang="en-US" sz="2200" dirty="0"/>
              <a:t>statement that is either true or false</a:t>
            </a:r>
            <a:r>
              <a:rPr lang="en-US" sz="2000" dirty="0" smtClean="0"/>
              <a:t> </a:t>
            </a:r>
          </a:p>
          <a:p>
            <a:pPr lvl="1"/>
            <a:r>
              <a:rPr lang="en-US" sz="2200" dirty="0" smtClean="0"/>
              <a:t>Often called </a:t>
            </a:r>
            <a:r>
              <a:rPr lang="en-US" sz="2200" b="1" dirty="0"/>
              <a:t>if-then-else</a:t>
            </a:r>
          </a:p>
          <a:p>
            <a:pPr lvl="1"/>
            <a:r>
              <a:rPr lang="en-US" sz="2200" b="1" dirty="0" smtClean="0"/>
              <a:t>Dual-alternative</a:t>
            </a:r>
            <a:r>
              <a:rPr lang="en-US" sz="2200" dirty="0" smtClean="0"/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 smtClean="0"/>
              <a:t>s</a:t>
            </a:r>
            <a:r>
              <a:rPr lang="en-US" sz="2200" dirty="0" smtClean="0"/>
              <a:t> or </a:t>
            </a:r>
            <a:r>
              <a:rPr lang="en-US" sz="2200" b="1" dirty="0" smtClean="0"/>
              <a:t>single-alternative</a:t>
            </a:r>
            <a:r>
              <a:rPr lang="en-US" sz="2200" dirty="0" smtClean="0"/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 smtClean="0"/>
              <a:t>s</a:t>
            </a:r>
          </a:p>
          <a:p>
            <a:r>
              <a:rPr lang="en-US" sz="2600" b="1" dirty="0"/>
              <a:t>Loop structure</a:t>
            </a:r>
          </a:p>
          <a:p>
            <a:pPr lvl="1"/>
            <a:r>
              <a:rPr lang="en-US" sz="2200" dirty="0" smtClean="0"/>
              <a:t>Repeat actions while a condition remains true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5D2676-1ADA-48AC-9E3C-8F29C992898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</a:t>
            </a:r>
            <a:r>
              <a:rPr lang="en-US" sz="1200" dirty="0" smtClean="0"/>
              <a:t>continued -1)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572000"/>
          </a:xfrm>
        </p:spPr>
        <p:txBody>
          <a:bodyPr/>
          <a:lstStyle/>
          <a:p>
            <a:r>
              <a:rPr lang="en-US" b="1" dirty="0" smtClean="0"/>
              <a:t>Dual-alternative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Contains two alternatives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en-US" dirty="0" smtClean="0"/>
              <a:t> structure</a:t>
            </a:r>
          </a:p>
          <a:p>
            <a:pPr marL="800100" lvl="2" indent="0">
              <a:spcBef>
                <a:spcPts val="0"/>
              </a:spcBef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b="1" dirty="0" smtClean="0">
                <a:latin typeface="Courier New" pitchFamily="49" charset="0"/>
              </a:rPr>
              <a:t>if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someCondition</a:t>
            </a:r>
            <a:r>
              <a:rPr lang="en-US" sz="2400" dirty="0">
                <a:latin typeface="Courier New" pitchFamily="49" charset="0"/>
              </a:rPr>
              <a:t> is true </a:t>
            </a:r>
            <a:r>
              <a:rPr lang="en-US" sz="2400" b="1" dirty="0">
                <a:latin typeface="Courier New" pitchFamily="49" charset="0"/>
              </a:rPr>
              <a:t>then</a:t>
            </a: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dirty="0">
                <a:latin typeface="Courier New" pitchFamily="49" charset="0"/>
              </a:rPr>
              <a:t>	do </a:t>
            </a:r>
            <a:r>
              <a:rPr lang="en-US" sz="2400" dirty="0" err="1">
                <a:latin typeface="Courier New" pitchFamily="49" charset="0"/>
              </a:rPr>
              <a:t>oneProcess</a:t>
            </a:r>
            <a:endParaRPr lang="en-US" sz="2400" dirty="0">
              <a:latin typeface="Courier New" pitchFamily="49" charset="0"/>
            </a:endParaRP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b="1" dirty="0">
                <a:latin typeface="Courier New" pitchFamily="49" charset="0"/>
              </a:rPr>
              <a:t>else</a:t>
            </a: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dirty="0">
                <a:latin typeface="Courier New" pitchFamily="49" charset="0"/>
              </a:rPr>
              <a:t>	do </a:t>
            </a:r>
            <a:r>
              <a:rPr lang="en-US" sz="2400" dirty="0" err="1">
                <a:latin typeface="Courier New" pitchFamily="49" charset="0"/>
              </a:rPr>
              <a:t>theOtherProcess</a:t>
            </a:r>
            <a:r>
              <a:rPr lang="en-US" sz="2400" dirty="0">
                <a:latin typeface="Courier New" pitchFamily="49" charset="0"/>
              </a:rPr>
              <a:t> </a:t>
            </a: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b="1" dirty="0" err="1">
                <a:latin typeface="Courier New" pitchFamily="49" charset="0"/>
              </a:rPr>
              <a:t>endif</a:t>
            </a:r>
            <a:endParaRPr lang="en-US" sz="2400" b="1" dirty="0">
              <a:latin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">
  <a:themeElements>
    <a:clrScheme name="Generic 3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eneric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2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b46a1f42-d9ef-485c-a1c8-eb38d14efb06">688CW-1390982759-721</_dlc_DocId>
    <_dlc_DocIdUrl xmlns="b46a1f42-d9ef-485c-a1c8-eb38d14efb06">
      <Url>https://org1.eis.af.mil/sites/688iow/318IOG/90ios/DOT/_layouts/DocIdRedir.aspx?ID=688CW-1390982759-721</Url>
      <Description>688CW-1390982759-721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1333463000054BB27FDB3362C7CB4B" ma:contentTypeVersion="7" ma:contentTypeDescription="Create a new document." ma:contentTypeScope="" ma:versionID="8ef8e1f36183df7cde0d00ebc85da96a">
  <xsd:schema xmlns:xsd="http://www.w3.org/2001/XMLSchema" xmlns:xs="http://www.w3.org/2001/XMLSchema" xmlns:p="http://schemas.microsoft.com/office/2006/metadata/properties" xmlns:ns2="b46a1f42-d9ef-485c-a1c8-eb38d14efb06" targetNamespace="http://schemas.microsoft.com/office/2006/metadata/properties" ma:root="true" ma:fieldsID="49030ad115b250cbf108dda8043a7e28" ns2:_="">
    <xsd:import namespace="b46a1f42-d9ef-485c-a1c8-eb38d14efb0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6a1f42-d9ef-485c-a1c8-eb38d14efb0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7674591-288E-407E-B9B8-EFC3D90616AD}">
  <ds:schemaRefs>
    <ds:schemaRef ds:uri="http://purl.org/dc/terms/"/>
    <ds:schemaRef ds:uri="http://schemas.openxmlformats.org/package/2006/metadata/core-properties"/>
    <ds:schemaRef ds:uri="b46a1f42-d9ef-485c-a1c8-eb38d14efb0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B7B354-F66D-4872-85C8-1504F41415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5D8246-0023-4337-AC53-89FF6CC6BA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6a1f42-d9ef-485c-a1c8-eb38d14efb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ED0D268-5208-46D6-8B8E-43C8723AFC3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10187</TotalTime>
  <Words>771</Words>
  <Application>Microsoft Office PowerPoint</Application>
  <PresentationFormat>On-screen Show (4:3)</PresentationFormat>
  <Paragraphs>174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Generic</vt:lpstr>
      <vt:lpstr>Pseudocode, Logic and Design</vt:lpstr>
      <vt:lpstr>RESOURCE: </vt:lpstr>
      <vt:lpstr>Programming Logic and Design </vt:lpstr>
      <vt:lpstr>Objectives</vt:lpstr>
      <vt:lpstr>The Disadvantages of Unstructured  Spaghetti Code</vt:lpstr>
      <vt:lpstr>Unstructured Spaghetti Code</vt:lpstr>
      <vt:lpstr>Understanding the Three Basic Structures</vt:lpstr>
      <vt:lpstr>Understanding the Three Basic Structures (continued)</vt:lpstr>
      <vt:lpstr>The Selection Structure (continued -1)</vt:lpstr>
      <vt:lpstr>The Selection Structure (continued -2)</vt:lpstr>
      <vt:lpstr>The Loop Structure</vt:lpstr>
      <vt:lpstr>The Loop Structure (continued -2)</vt:lpstr>
      <vt:lpstr>Combining Structures (continued -2)</vt:lpstr>
      <vt:lpstr>Combining Structures (continued -7)</vt:lpstr>
      <vt:lpstr>Using a Priming Input to Structure a Program</vt:lpstr>
      <vt:lpstr>Understanding the Reasons for Structure</vt:lpstr>
      <vt:lpstr>Summary</vt:lpstr>
      <vt:lpstr>Summary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Tyler Staud</dc:creator>
  <cp:lastModifiedBy>DOTlaptop</cp:lastModifiedBy>
  <cp:revision>135</cp:revision>
  <dcterms:modified xsi:type="dcterms:W3CDTF">2019-06-24T16:39:57Z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0x010100531333463000054BB27FDB3362C7CB4B</vt:lpwstr>
  </property>
  <property fmtid="{D5CDD505-2E9C-101B-9397-08002B2CF9AE}" pid="3" name="_dlc_DocIdItemGuid">
    <vt:lpwstr>61ca20fa-9b12-4556-949e-5dd8b4c7ab0d</vt:lpwstr>
  </property>
</Properties>
</file>