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35"/>
  </p:notesMasterIdLst>
  <p:sldIdLst>
    <p:sldId id="310" r:id="rId6"/>
    <p:sldId id="420" r:id="rId7"/>
    <p:sldId id="370" r:id="rId8"/>
    <p:sldId id="371" r:id="rId9"/>
    <p:sldId id="372" r:id="rId10"/>
    <p:sldId id="373" r:id="rId11"/>
    <p:sldId id="374" r:id="rId12"/>
    <p:sldId id="376" r:id="rId13"/>
    <p:sldId id="377" r:id="rId14"/>
    <p:sldId id="378" r:id="rId15"/>
    <p:sldId id="379" r:id="rId16"/>
    <p:sldId id="384" r:id="rId17"/>
    <p:sldId id="386" r:id="rId18"/>
    <p:sldId id="391" r:id="rId19"/>
    <p:sldId id="393" r:id="rId20"/>
    <p:sldId id="395" r:id="rId21"/>
    <p:sldId id="397" r:id="rId22"/>
    <p:sldId id="398" r:id="rId23"/>
    <p:sldId id="399" r:id="rId24"/>
    <p:sldId id="403" r:id="rId25"/>
    <p:sldId id="404" r:id="rId26"/>
    <p:sldId id="408" r:id="rId27"/>
    <p:sldId id="411" r:id="rId28"/>
    <p:sldId id="412" r:id="rId29"/>
    <p:sldId id="413" r:id="rId30"/>
    <p:sldId id="414" r:id="rId31"/>
    <p:sldId id="416" r:id="rId32"/>
    <p:sldId id="418" r:id="rId33"/>
    <p:sldId id="41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DC7"/>
    <a:srgbClr val="00FFFF"/>
    <a:srgbClr val="FF9900"/>
    <a:srgbClr val="BB57FF"/>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3" autoAdjust="0"/>
    <p:restoredTop sz="75430" autoAdjust="0"/>
  </p:normalViewPr>
  <p:slideViewPr>
    <p:cSldViewPr snapToGrid="0">
      <p:cViewPr varScale="1">
        <p:scale>
          <a:sx n="95" d="100"/>
          <a:sy n="95" d="100"/>
        </p:scale>
        <p:origin x="2142" y="90"/>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63"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24374-D4FC-4808-A285-1E746415DA7E}" type="datetimeFigureOut">
              <a:rPr lang="en-US" smtClean="0"/>
              <a:pPr/>
              <a:t>6/24/2019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A04FC-0A2E-412C-9EC8-7BDEBE27C85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F3F05D8-B6C5-48B0-9A79-8FED4136B24B}" type="slidenum">
              <a:rPr lang="en-US" smtClean="0"/>
              <a:pPr/>
              <a:t>4</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CA" smtClean="0"/>
          </a:p>
        </p:txBody>
      </p:sp>
    </p:spTree>
    <p:extLst>
      <p:ext uri="{BB962C8B-B14F-4D97-AF65-F5344CB8AC3E}">
        <p14:creationId xmlns:p14="http://schemas.microsoft.com/office/powerpoint/2010/main" val="367199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13</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71447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3237C15-5575-46FB-B15C-4C38C3F4165B}" type="slidenum">
              <a:rPr lang="en-US" smtClean="0"/>
              <a:pPr/>
              <a:t>14</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93332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E44350B-C771-4EAB-94D7-92F67B1D142D}" type="slidenum">
              <a:rPr lang="en-US" smtClean="0"/>
              <a:pPr/>
              <a:t>15</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1047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ABD3F81-F5DF-48AE-B753-BF9FED254138}" type="slidenum">
              <a:rPr lang="en-US" smtClean="0"/>
              <a:pPr/>
              <a:t>16</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2172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17</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57386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D6F405-6D55-4F0E-841F-B0734794EA8F}" type="slidenum">
              <a:rPr lang="en-US" smtClean="0"/>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83678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D6F405-6D55-4F0E-841F-B0734794EA8F}" type="slidenum">
              <a:rPr lang="en-US" smtClean="0"/>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9945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1D4EA8B4-4F57-4939-A969-A12B2BD7AE0F}" type="slidenum">
              <a:rPr lang="en-US" smtClean="0"/>
              <a:pPr/>
              <a:t>20</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77907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D6F405-6D55-4F0E-841F-B0734794EA8F}" type="slidenum">
              <a:rPr lang="en-US" smtClean="0"/>
              <a:pPr/>
              <a:t>21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77258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33DDE56F-4817-4FBB-AA81-9F94BC4C567A}" type="slidenum">
              <a:rPr lang="en-US" smtClean="0"/>
              <a:pPr/>
              <a:t>22</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78489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smtClean="0"/>
          </a:p>
        </p:txBody>
      </p:sp>
      <p:sp>
        <p:nvSpPr>
          <p:cNvPr id="61444" name="Slide Number Placeholder 3"/>
          <p:cNvSpPr>
            <a:spLocks noGrp="1"/>
          </p:cNvSpPr>
          <p:nvPr>
            <p:ph type="sldNum" sz="quarter" idx="5"/>
          </p:nvPr>
        </p:nvSpPr>
        <p:spPr>
          <a:noFill/>
        </p:spPr>
        <p:txBody>
          <a:bodyPr/>
          <a:lstStyle/>
          <a:p>
            <a:fld id="{28779B58-96E2-43D0-B559-DC788A2EB1C0}" type="slidenum">
              <a:rPr lang="en-US" smtClean="0"/>
              <a:pPr/>
              <a:t>5</a:t>
            </a:fld>
            <a:endParaRPr lang="en-US" smtClean="0"/>
          </a:p>
        </p:txBody>
      </p:sp>
    </p:spTree>
    <p:extLst>
      <p:ext uri="{BB962C8B-B14F-4D97-AF65-F5344CB8AC3E}">
        <p14:creationId xmlns:p14="http://schemas.microsoft.com/office/powerpoint/2010/main" val="3596766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9982578E-B898-4701-9AC6-C72F4594B91A}" type="slidenum">
              <a:rPr lang="en-US" smtClean="0"/>
              <a:pPr/>
              <a:t>23</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08715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7565895-FE96-48B1-A15E-CA7489D02885}" type="slidenum">
              <a:rPr lang="en-US" smtClean="0"/>
              <a:pPr/>
              <a:t>24</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89959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2A8FD58B-E039-4A7C-9597-CF702A4630C0}" type="slidenum">
              <a:rPr lang="en-US" smtClean="0"/>
              <a:pPr/>
              <a:t>25</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9987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E60075B8-D453-497A-B727-0FB71F7FD873}" type="slidenum">
              <a:rPr lang="en-US" smtClean="0"/>
              <a:pPr/>
              <a:t>26</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04049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E60075B8-D453-497A-B727-0FB71F7FD873}" type="slidenum">
              <a:rPr lang="en-US" smtClean="0"/>
              <a:pPr/>
              <a:t>27</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187450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01A90C6A-E6D2-49E8-B215-7426D1AF1271}" type="slidenum">
              <a:rPr lang="en-US" smtClean="0"/>
              <a:pPr/>
              <a:t>28</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55085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E4C76AF4-E193-4BB6-ABE3-44C9FBD64BB4}" type="slidenum">
              <a:rPr lang="en-US" smtClean="0"/>
              <a:pPr/>
              <a:t>29</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78091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54D391F-8828-475A-8A07-3420F7D6E26E}" type="slidenum">
              <a:rPr lang="en-US" smtClean="0"/>
              <a:pPr/>
              <a:t>6</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CA" smtClean="0"/>
          </a:p>
        </p:txBody>
      </p:sp>
    </p:spTree>
    <p:extLst>
      <p:ext uri="{BB962C8B-B14F-4D97-AF65-F5344CB8AC3E}">
        <p14:creationId xmlns:p14="http://schemas.microsoft.com/office/powerpoint/2010/main" val="1552092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B781285-825F-4158-AA64-F2E83DD2A7C8}" type="slidenum">
              <a:rPr lang="en-US" smtClean="0"/>
              <a:pPr/>
              <a:t>7</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CA" smtClean="0"/>
          </a:p>
        </p:txBody>
      </p:sp>
    </p:spTree>
    <p:extLst>
      <p:ext uri="{BB962C8B-B14F-4D97-AF65-F5344CB8AC3E}">
        <p14:creationId xmlns:p14="http://schemas.microsoft.com/office/powerpoint/2010/main" val="957412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19F1F36-B2E9-4530-B989-DEEF3017BEF1}" type="slidenum">
              <a:rPr lang="en-US" smtClean="0"/>
              <a:pPr/>
              <a:t>8</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85190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B76F478-B9F3-4738-BE44-E1C63125B5B6}" type="slidenum">
              <a:rPr lang="en-US" smtClean="0"/>
              <a:pPr/>
              <a:t>9</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05492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B76F478-B9F3-4738-BE44-E1C63125B5B6}" type="slidenum">
              <a:rPr lang="en-US" smtClean="0"/>
              <a:pPr/>
              <a:t>10</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57963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B76F478-B9F3-4738-BE44-E1C63125B5B6}" type="slidenum">
              <a:rPr lang="en-US" smtClean="0"/>
              <a:pPr/>
              <a:t>11</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76302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7F9F192-A02F-45EA-A9F0-4A77B37F65D8}" type="slidenum">
              <a:rPr lang="en-US" smtClean="0"/>
              <a:pPr/>
              <a:t>12</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20343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3375025" y="1992313"/>
            <a:ext cx="5486400" cy="1143000"/>
          </a:xfrm>
          <a:prstGeom prst="rect">
            <a:avLst/>
          </a:prstGeom>
          <a:noFill/>
          <a:ln w="12700">
            <a:noFill/>
            <a:miter lim="800000"/>
            <a:headEnd/>
            <a:tailEnd/>
          </a:ln>
          <a:effectLst/>
        </p:spPr>
        <p:txBody>
          <a:bodyPr lIns="85725" tIns="39688" rIns="85725" bIns="39688" anchor="b"/>
          <a:lstStyle/>
          <a:p>
            <a:pPr algn="ctr" fontAlgn="base">
              <a:lnSpc>
                <a:spcPct val="80000"/>
              </a:lnSpc>
              <a:spcBef>
                <a:spcPct val="0"/>
              </a:spcBef>
              <a:spcAft>
                <a:spcPct val="0"/>
              </a:spcAft>
              <a:defRPr/>
            </a:pPr>
            <a:endParaRPr lang="en-US" sz="3600" b="1" i="1">
              <a:solidFill>
                <a:srgbClr val="000000"/>
              </a:solidFill>
            </a:endParaRPr>
          </a:p>
        </p:txBody>
      </p:sp>
      <p:sp>
        <p:nvSpPr>
          <p:cNvPr id="5" name="Rectangle 20"/>
          <p:cNvSpPr>
            <a:spLocks noChangeArrowheads="1"/>
          </p:cNvSpPr>
          <p:nvPr userDrawn="1"/>
        </p:nvSpPr>
        <p:spPr bwMode="auto">
          <a:xfrm>
            <a:off x="304800" y="0"/>
            <a:ext cx="1096963" cy="6718300"/>
          </a:xfrm>
          <a:prstGeom prst="rect">
            <a:avLst/>
          </a:prstGeom>
          <a:solidFill>
            <a:srgbClr val="003399"/>
          </a:solidFill>
          <a:ln w="9525">
            <a:solidFill>
              <a:schemeClr val="accent2"/>
            </a:solid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6" name="Rectangle 21"/>
          <p:cNvSpPr>
            <a:spLocks noChangeArrowheads="1"/>
          </p:cNvSpPr>
          <p:nvPr userDrawn="1"/>
        </p:nvSpPr>
        <p:spPr bwMode="auto">
          <a:xfrm>
            <a:off x="228600" y="3657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7" name="Rectangle 22"/>
          <p:cNvSpPr>
            <a:spLocks noChangeArrowheads="1"/>
          </p:cNvSpPr>
          <p:nvPr userDrawn="1"/>
        </p:nvSpPr>
        <p:spPr bwMode="auto">
          <a:xfrm>
            <a:off x="228600" y="4800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8" name="Rectangle 23"/>
          <p:cNvSpPr>
            <a:spLocks noChangeArrowheads="1"/>
          </p:cNvSpPr>
          <p:nvPr userDrawn="1"/>
        </p:nvSpPr>
        <p:spPr bwMode="auto">
          <a:xfrm>
            <a:off x="241300" y="57150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9" name="Rectangle 24"/>
          <p:cNvSpPr>
            <a:spLocks noChangeArrowheads="1"/>
          </p:cNvSpPr>
          <p:nvPr userDrawn="1"/>
        </p:nvSpPr>
        <p:spPr bwMode="auto">
          <a:xfrm>
            <a:off x="228600" y="6324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1" name="Text Box 31"/>
          <p:cNvSpPr txBox="1">
            <a:spLocks noChangeArrowheads="1"/>
          </p:cNvSpPr>
          <p:nvPr userDrawn="1"/>
        </p:nvSpPr>
        <p:spPr bwMode="auto">
          <a:xfrm>
            <a:off x="5410200" y="5410200"/>
            <a:ext cx="228600" cy="214313"/>
          </a:xfrm>
          <a:prstGeom prst="rect">
            <a:avLst/>
          </a:prstGeom>
          <a:noFill/>
          <a:ln w="9525">
            <a:noFill/>
            <a:miter lim="800000"/>
            <a:headEnd/>
            <a:tailEnd/>
          </a:ln>
          <a:effectLst/>
        </p:spPr>
        <p:txBody>
          <a:bodyPr>
            <a:spAutoFit/>
          </a:bodyPr>
          <a:lstStyle/>
          <a:p>
            <a:pPr fontAlgn="base">
              <a:spcBef>
                <a:spcPct val="0"/>
              </a:spcBef>
              <a:spcAft>
                <a:spcPct val="0"/>
              </a:spcAft>
              <a:defRPr/>
            </a:pPr>
            <a:endParaRPr lang="en-US" sz="800" b="1">
              <a:solidFill>
                <a:srgbClr val="000000"/>
              </a:solidFill>
            </a:endParaRPr>
          </a:p>
        </p:txBody>
      </p:sp>
      <p:sp>
        <p:nvSpPr>
          <p:cNvPr id="12" name="Rectangle 41"/>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b="1">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33400"/>
            <a:ext cx="3164187" cy="3124200"/>
          </a:xfrm>
          <a:prstGeom prst="rect">
            <a:avLst/>
          </a:prstGeom>
        </p:spPr>
      </p:pic>
      <p:sp>
        <p:nvSpPr>
          <p:cNvPr id="13" name="Rectangle 42"/>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b="1">
              <a:solidFill>
                <a:srgbClr val="000000"/>
              </a:solidFill>
            </a:endParaRPr>
          </a:p>
        </p:txBody>
      </p:sp>
      <p:sp>
        <p:nvSpPr>
          <p:cNvPr id="14" name="Rectangle 43"/>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3B3DE317-AA7B-4C95-9373-67937A4777C0}" type="slidenum">
              <a:rPr lang="en-US" b="1">
                <a:solidFill>
                  <a:srgbClr val="000000"/>
                </a:solidFill>
              </a:rPr>
              <a:pPr fontAlgn="base">
                <a:spcBef>
                  <a:spcPct val="0"/>
                </a:spcBef>
                <a:spcAft>
                  <a:spcPct val="0"/>
                </a:spcAft>
                <a:defRPr/>
              </a:pPr>
              <a:t>‹#›</a:t>
            </a:fld>
            <a:endParaRPr lang="en-US" b="1">
              <a:solidFill>
                <a:srgbClr val="000000"/>
              </a:soli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77842" y="2367279"/>
            <a:ext cx="2705668" cy="2788920"/>
          </a:xfrm>
          <a:prstGeom prst="rect">
            <a:avLst/>
          </a:prstGeom>
        </p:spPr>
      </p:pic>
      <p:sp>
        <p:nvSpPr>
          <p:cNvPr id="3112" name="Rectangle 40"/>
          <p:cNvSpPr>
            <a:spLocks noGrp="1" noChangeArrowheads="1"/>
          </p:cNvSpPr>
          <p:nvPr>
            <p:ph type="subTitle" sz="quarter" idx="1"/>
          </p:nvPr>
        </p:nvSpPr>
        <p:spPr>
          <a:xfrm>
            <a:off x="1371600" y="3810000"/>
            <a:ext cx="6934200" cy="838200"/>
          </a:xfrm>
          <a:ln w="9525"/>
        </p:spPr>
        <p:txBody>
          <a:bodyPr lIns="91440" tIns="45720" rIns="91440" bIns="45720"/>
          <a:lstStyle>
            <a:lvl1pPr marL="0" indent="0" algn="ctr">
              <a:buFontTx/>
              <a:buNone/>
              <a:defRPr sz="3200" i="1"/>
            </a:lvl1pPr>
          </a:lstStyle>
          <a:p>
            <a:r>
              <a:rPr lang="en-US"/>
              <a:t>Click to edit Master subtitle style</a:t>
            </a:r>
          </a:p>
        </p:txBody>
      </p:sp>
      <p:sp>
        <p:nvSpPr>
          <p:cNvPr id="3099" name="Rectangle 27"/>
          <p:cNvSpPr>
            <a:spLocks noGrp="1" noChangeArrowheads="1"/>
          </p:cNvSpPr>
          <p:nvPr>
            <p:ph type="ctrTitle" sz="quarter"/>
          </p:nvPr>
        </p:nvSpPr>
        <p:spPr>
          <a:xfrm>
            <a:off x="3352800" y="1600200"/>
            <a:ext cx="5484813" cy="1143000"/>
          </a:xfrm>
          <a:ln w="9525"/>
        </p:spPr>
        <p:txBody>
          <a:bodyPr lIns="82296" tIns="36576" rIns="82296" bIns="36576" anchorCtr="1"/>
          <a:lstStyle>
            <a:lvl1pPr algn="ctr">
              <a:lnSpc>
                <a:spcPct val="80000"/>
              </a:lnSpc>
              <a:defRPr sz="36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19088"/>
            <a:ext cx="2073275" cy="570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4038" y="319088"/>
            <a:ext cx="6069012" cy="570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7100888" cy="539750"/>
          </a:xfrm>
        </p:spPr>
        <p:txBody>
          <a:bodyPr/>
          <a:lstStyle/>
          <a:p>
            <a:r>
              <a:rPr lang="en-US"/>
              <a:t>Click to edit Master title style</a:t>
            </a:r>
          </a:p>
        </p:txBody>
      </p:sp>
      <p:sp>
        <p:nvSpPr>
          <p:cNvPr id="3" name="Table Placeholder 2"/>
          <p:cNvSpPr>
            <a:spLocks noGrp="1"/>
          </p:cNvSpPr>
          <p:nvPr>
            <p:ph type="tbl" idx="1"/>
          </p:nvPr>
        </p:nvSpPr>
        <p:spPr>
          <a:xfrm>
            <a:off x="554038" y="1295400"/>
            <a:ext cx="8294687" cy="4725988"/>
          </a:xfrm>
        </p:spPr>
        <p:txBody>
          <a:bodyPr/>
          <a:lstStyle/>
          <a:p>
            <a:pPr lvl="0"/>
            <a:endParaRPr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2"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a:solidFill>
                  <a:srgbClr val="008000"/>
                </a:solidFill>
              </a:rPr>
              <a:t>Unclassified</a:t>
            </a:r>
            <a:r>
              <a:rPr lang="en-US" sz="1600" b="1">
                <a:solidFill>
                  <a:srgbClr val="008000"/>
                </a:solidFill>
              </a:rPr>
              <a:t>/FOUO</a:t>
            </a:r>
          </a:p>
        </p:txBody>
      </p:sp>
      <p:sp>
        <p:nvSpPr>
          <p:cNvPr id="13"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a:solidFill>
                  <a:srgbClr val="008000"/>
                </a:solidFill>
              </a:rPr>
              <a:t>Unclassified</a:t>
            </a:r>
            <a:r>
              <a:rPr lang="en-US" sz="1600" b="1">
                <a:solidFill>
                  <a:srgbClr val="008000"/>
                </a:solidFill>
              </a:rPr>
              <a:t>/FOUO</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a:solidFill>
                  <a:srgbClr val="008000"/>
                </a:solidFill>
              </a:rPr>
              <a:t>Unclassified</a:t>
            </a:r>
            <a:r>
              <a:rPr lang="en-US" sz="1600" b="1">
                <a:solidFill>
                  <a:srgbClr val="008000"/>
                </a:solidFill>
              </a:rPr>
              <a:t>/FOUO</a:t>
            </a:r>
          </a:p>
        </p:txBody>
      </p:sp>
      <p:sp>
        <p:nvSpPr>
          <p:cNvPr id="7"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a:solidFill>
                  <a:srgbClr val="008000"/>
                </a:solidFill>
              </a:rPr>
              <a:t>Unclassified</a:t>
            </a:r>
            <a:r>
              <a:rPr lang="en-US" sz="1600" b="1">
                <a:solidFill>
                  <a:srgbClr val="008000"/>
                </a:solidFill>
              </a:rPr>
              <a:t>/FOUO</a:t>
            </a:r>
          </a:p>
        </p:txBody>
      </p:sp>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4"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5"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1143000" y="0"/>
            <a:ext cx="2044700" cy="338138"/>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a:solidFill>
                  <a:srgbClr val="009900"/>
                </a:solidFill>
              </a:rPr>
              <a:t>Unclassified/FOUO</a:t>
            </a:r>
          </a:p>
        </p:txBody>
      </p:sp>
      <p:sp>
        <p:nvSpPr>
          <p:cNvPr id="5" name="Text Box 6"/>
          <p:cNvSpPr txBox="1">
            <a:spLocks noChangeArrowheads="1"/>
          </p:cNvSpPr>
          <p:nvPr userDrawn="1"/>
        </p:nvSpPr>
        <p:spPr bwMode="auto">
          <a:xfrm>
            <a:off x="6248400" y="6557963"/>
            <a:ext cx="2044700" cy="339725"/>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a:solidFill>
                  <a:srgbClr val="009900"/>
                </a:solidFill>
              </a:rPr>
              <a:t>Unclassified/FOUO</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865" y="9144"/>
            <a:ext cx="1170977" cy="12070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9"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422796" cy="539750"/>
          </a:xfrm>
        </p:spPr>
        <p:txBody>
          <a:bodyPr/>
          <a:lstStyle/>
          <a:p>
            <a:r>
              <a:rPr lang="en-US"/>
              <a:t>Click to edit Master title style</a:t>
            </a:r>
          </a:p>
        </p:txBody>
      </p:sp>
      <p:sp>
        <p:nvSpPr>
          <p:cNvPr id="3" name="Content Placeholder 2"/>
          <p:cNvSpPr>
            <a:spLocks noGrp="1"/>
          </p:cNvSpPr>
          <p:nvPr>
            <p:ph sz="half" idx="1"/>
          </p:nvPr>
        </p:nvSpPr>
        <p:spPr>
          <a:xfrm>
            <a:off x="554038" y="1295400"/>
            <a:ext cx="4070350"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6788" y="1295400"/>
            <a:ext cx="4071937"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33035" cy="49836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2"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375662" cy="539750"/>
          </a:xfrm>
        </p:spPr>
        <p:txBody>
          <a:bodyPr/>
          <a:lstStyle/>
          <a:p>
            <a:r>
              <a:rPr lang="en-US"/>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9"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7"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8"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55"/>
          <p:cNvGrpSpPr>
            <a:grpSpLocks/>
          </p:cNvGrpSpPr>
          <p:nvPr userDrawn="1"/>
        </p:nvGrpSpPr>
        <p:grpSpPr bwMode="auto">
          <a:xfrm>
            <a:off x="136642" y="865188"/>
            <a:ext cx="8504121" cy="134937"/>
            <a:chOff x="0" y="534"/>
            <a:chExt cx="5443" cy="85"/>
          </a:xfrm>
        </p:grpSpPr>
        <p:sp>
          <p:nvSpPr>
            <p:cNvPr id="1080" name="Rectangle 56"/>
            <p:cNvSpPr>
              <a:spLocks noChangeArrowheads="1"/>
            </p:cNvSpPr>
            <p:nvPr/>
          </p:nvSpPr>
          <p:spPr bwMode="auto">
            <a:xfrm>
              <a:off x="3739" y="534"/>
              <a:ext cx="24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1" name="Rectangle 57"/>
            <p:cNvSpPr>
              <a:spLocks noChangeArrowheads="1"/>
            </p:cNvSpPr>
            <p:nvPr/>
          </p:nvSpPr>
          <p:spPr bwMode="auto">
            <a:xfrm>
              <a:off x="4012" y="534"/>
              <a:ext cx="22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2" name="Rectangle 58"/>
            <p:cNvSpPr>
              <a:spLocks noChangeArrowheads="1"/>
            </p:cNvSpPr>
            <p:nvPr/>
          </p:nvSpPr>
          <p:spPr bwMode="auto">
            <a:xfrm>
              <a:off x="4260" y="534"/>
              <a:ext cx="19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3" name="Rectangle 59"/>
            <p:cNvSpPr>
              <a:spLocks noChangeArrowheads="1"/>
            </p:cNvSpPr>
            <p:nvPr/>
          </p:nvSpPr>
          <p:spPr bwMode="auto">
            <a:xfrm>
              <a:off x="4484" y="534"/>
              <a:ext cx="174"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4" name="Rectangle 60"/>
            <p:cNvSpPr>
              <a:spLocks noChangeArrowheads="1"/>
            </p:cNvSpPr>
            <p:nvPr/>
          </p:nvSpPr>
          <p:spPr bwMode="auto">
            <a:xfrm>
              <a:off x="4684" y="534"/>
              <a:ext cx="15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5" name="Rectangle 61"/>
            <p:cNvSpPr>
              <a:spLocks noChangeArrowheads="1"/>
            </p:cNvSpPr>
            <p:nvPr/>
          </p:nvSpPr>
          <p:spPr bwMode="auto">
            <a:xfrm>
              <a:off x="4859" y="534"/>
              <a:ext cx="12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6" name="Rectangle 62"/>
            <p:cNvSpPr>
              <a:spLocks noChangeArrowheads="1"/>
            </p:cNvSpPr>
            <p:nvPr/>
          </p:nvSpPr>
          <p:spPr bwMode="auto">
            <a:xfrm>
              <a:off x="0" y="534"/>
              <a:ext cx="371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7" name="Rectangle 63"/>
            <p:cNvSpPr>
              <a:spLocks noChangeArrowheads="1"/>
            </p:cNvSpPr>
            <p:nvPr/>
          </p:nvSpPr>
          <p:spPr bwMode="auto">
            <a:xfrm>
              <a:off x="5350" y="534"/>
              <a:ext cx="45"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8" name="Rectangle 64"/>
            <p:cNvSpPr>
              <a:spLocks noChangeArrowheads="1"/>
            </p:cNvSpPr>
            <p:nvPr/>
          </p:nvSpPr>
          <p:spPr bwMode="auto">
            <a:xfrm>
              <a:off x="5254" y="534"/>
              <a:ext cx="7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9" name="Rectangle 65"/>
            <p:cNvSpPr>
              <a:spLocks noChangeArrowheads="1"/>
            </p:cNvSpPr>
            <p:nvPr/>
          </p:nvSpPr>
          <p:spPr bwMode="auto">
            <a:xfrm>
              <a:off x="5139" y="534"/>
              <a:ext cx="9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90" name="Rectangle 66"/>
            <p:cNvSpPr>
              <a:spLocks noChangeArrowheads="1"/>
            </p:cNvSpPr>
            <p:nvPr/>
          </p:nvSpPr>
          <p:spPr bwMode="auto">
            <a:xfrm>
              <a:off x="5011" y="534"/>
              <a:ext cx="102"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91" name="Rectangle 67"/>
            <p:cNvSpPr>
              <a:spLocks noChangeArrowheads="1"/>
            </p:cNvSpPr>
            <p:nvPr/>
          </p:nvSpPr>
          <p:spPr bwMode="auto">
            <a:xfrm>
              <a:off x="5420" y="534"/>
              <a:ext cx="23"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grpSp>
      <p:sp>
        <p:nvSpPr>
          <p:cNvPr id="1027" name="Rectangle 22"/>
          <p:cNvSpPr>
            <a:spLocks noGrp="1" noChangeArrowheads="1"/>
          </p:cNvSpPr>
          <p:nvPr>
            <p:ph type="title"/>
          </p:nvPr>
        </p:nvSpPr>
        <p:spPr bwMode="auto">
          <a:xfrm>
            <a:off x="1524000" y="319088"/>
            <a:ext cx="7100888" cy="539750"/>
          </a:xfrm>
          <a:prstGeom prst="rect">
            <a:avLst/>
          </a:prstGeom>
          <a:noFill/>
          <a:ln w="12700">
            <a:noFill/>
            <a:miter lim="800000"/>
            <a:headEnd/>
            <a:tailEnd/>
          </a:ln>
        </p:spPr>
        <p:txBody>
          <a:bodyPr vert="horz" wrap="square" lIns="85725" tIns="39688" rIns="85725" bIns="39688" numCol="1" anchor="b" anchorCtr="0" compatLnSpc="1">
            <a:prstTxWarp prst="textNoShape">
              <a:avLst/>
            </a:prstTxWarp>
          </a:bodyPr>
          <a:lstStyle/>
          <a:p>
            <a:pPr lvl="0"/>
            <a:r>
              <a:rPr lang="en-US"/>
              <a:t>Click to Edit Master Title Style:</a:t>
            </a:r>
            <a:br>
              <a:rPr lang="en-US"/>
            </a:br>
            <a:r>
              <a:rPr lang="en-US"/>
              <a:t>Multiple Lines</a:t>
            </a:r>
          </a:p>
        </p:txBody>
      </p:sp>
      <p:sp>
        <p:nvSpPr>
          <p:cNvPr id="1028" name="Rectangle 23"/>
          <p:cNvSpPr>
            <a:spLocks noGrp="1" noChangeArrowheads="1"/>
          </p:cNvSpPr>
          <p:nvPr>
            <p:ph type="body" idx="1"/>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 name="Rectangle 25"/>
          <p:cNvSpPr>
            <a:spLocks noChangeArrowheads="1"/>
          </p:cNvSpPr>
          <p:nvPr userDrawn="1"/>
        </p:nvSpPr>
        <p:spPr bwMode="auto">
          <a:xfrm>
            <a:off x="8382000" y="6553200"/>
            <a:ext cx="496888" cy="207963"/>
          </a:xfrm>
          <a:prstGeom prst="rect">
            <a:avLst/>
          </a:prstGeom>
          <a:noFill/>
          <a:ln w="12700">
            <a:noFill/>
            <a:miter lim="800000"/>
            <a:headEnd/>
            <a:tailEnd/>
          </a:ln>
          <a:effectLst/>
        </p:spPr>
        <p:txBody>
          <a:bodyPr lIns="87312" tIns="42862" rIns="87312" bIns="42862">
            <a:spAutoFit/>
          </a:bodyPr>
          <a:lstStyle/>
          <a:p>
            <a:pPr defTabSz="814388" eaLnBrk="0" fontAlgn="base" hangingPunct="0">
              <a:spcBef>
                <a:spcPct val="0"/>
              </a:spcBef>
              <a:spcAft>
                <a:spcPct val="0"/>
              </a:spcAft>
              <a:defRPr/>
            </a:pPr>
            <a:fld id="{817551D6-DE53-4ED6-AC80-9186A700D29E}" type="slidenum">
              <a:rPr lang="en-US" sz="800" b="1">
                <a:solidFill>
                  <a:srgbClr val="000000"/>
                </a:solidFill>
              </a:rPr>
              <a:pPr defTabSz="814388" eaLnBrk="0" fontAlgn="base" hangingPunct="0">
                <a:spcBef>
                  <a:spcPct val="0"/>
                </a:spcBef>
                <a:spcAft>
                  <a:spcPct val="0"/>
                </a:spcAft>
                <a:defRPr/>
              </a:pPr>
              <a:t>‹#›</a:t>
            </a:fld>
            <a:endParaRPr lang="en-US" sz="800" b="1">
              <a:solidFill>
                <a:srgbClr val="000000"/>
              </a:solidFill>
            </a:endParaRPr>
          </a:p>
        </p:txBody>
      </p:sp>
      <p:sp>
        <p:nvSpPr>
          <p:cNvPr id="67586" name="Rectangle 2"/>
          <p:cNvSpPr>
            <a:spLocks noChangeArrowheads="1"/>
          </p:cNvSpPr>
          <p:nvPr userDrawn="1"/>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z="800" b="1">
              <a:solidFill>
                <a:srgbClr val="000000"/>
              </a:solidFill>
            </a:endParaRPr>
          </a:p>
        </p:txBody>
      </p:sp>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356" y="49353"/>
            <a:ext cx="1107644" cy="1093647"/>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rtl="0" eaLnBrk="0" fontAlgn="base" hangingPunct="0">
        <a:lnSpc>
          <a:spcPct val="70000"/>
        </a:lnSpc>
        <a:spcBef>
          <a:spcPct val="0"/>
        </a:spcBef>
        <a:spcAft>
          <a:spcPct val="0"/>
        </a:spcAft>
        <a:defRPr sz="3000" b="1" i="1">
          <a:solidFill>
            <a:schemeClr val="bg1"/>
          </a:solidFill>
          <a:latin typeface="+mj-lt"/>
          <a:ea typeface="+mj-ea"/>
          <a:cs typeface="+mj-cs"/>
        </a:defRPr>
      </a:lvl1pPr>
      <a:lvl2pPr algn="r" rtl="0" eaLnBrk="0" fontAlgn="base" hangingPunct="0">
        <a:lnSpc>
          <a:spcPct val="70000"/>
        </a:lnSpc>
        <a:spcBef>
          <a:spcPct val="0"/>
        </a:spcBef>
        <a:spcAft>
          <a:spcPct val="0"/>
        </a:spcAft>
        <a:defRPr sz="3000" b="1" i="1">
          <a:solidFill>
            <a:schemeClr val="bg1"/>
          </a:solidFill>
          <a:latin typeface="Arial" charset="0"/>
        </a:defRPr>
      </a:lvl2pPr>
      <a:lvl3pPr algn="r" rtl="0" eaLnBrk="0" fontAlgn="base" hangingPunct="0">
        <a:lnSpc>
          <a:spcPct val="70000"/>
        </a:lnSpc>
        <a:spcBef>
          <a:spcPct val="0"/>
        </a:spcBef>
        <a:spcAft>
          <a:spcPct val="0"/>
        </a:spcAft>
        <a:defRPr sz="3000" b="1" i="1">
          <a:solidFill>
            <a:schemeClr val="bg1"/>
          </a:solidFill>
          <a:latin typeface="Arial" charset="0"/>
        </a:defRPr>
      </a:lvl3pPr>
      <a:lvl4pPr algn="r" rtl="0" eaLnBrk="0" fontAlgn="base" hangingPunct="0">
        <a:lnSpc>
          <a:spcPct val="70000"/>
        </a:lnSpc>
        <a:spcBef>
          <a:spcPct val="0"/>
        </a:spcBef>
        <a:spcAft>
          <a:spcPct val="0"/>
        </a:spcAft>
        <a:defRPr sz="3000" b="1" i="1">
          <a:solidFill>
            <a:schemeClr val="bg1"/>
          </a:solidFill>
          <a:latin typeface="Arial" charset="0"/>
        </a:defRPr>
      </a:lvl4pPr>
      <a:lvl5pPr algn="r" rtl="0" eaLnBrk="0" fontAlgn="base" hangingPunct="0">
        <a:lnSpc>
          <a:spcPct val="70000"/>
        </a:lnSpc>
        <a:spcBef>
          <a:spcPct val="0"/>
        </a:spcBef>
        <a:spcAft>
          <a:spcPct val="0"/>
        </a:spcAft>
        <a:defRPr sz="3000" b="1" i="1">
          <a:solidFill>
            <a:schemeClr val="bg1"/>
          </a:solidFill>
          <a:latin typeface="Arial" charset="0"/>
        </a:defRPr>
      </a:lvl5pPr>
      <a:lvl6pPr marL="457200" algn="r" rtl="0" fontAlgn="base">
        <a:lnSpc>
          <a:spcPct val="70000"/>
        </a:lnSpc>
        <a:spcBef>
          <a:spcPct val="0"/>
        </a:spcBef>
        <a:spcAft>
          <a:spcPct val="0"/>
        </a:spcAft>
        <a:defRPr sz="3000" b="1" i="1">
          <a:solidFill>
            <a:schemeClr val="bg1"/>
          </a:solidFill>
          <a:latin typeface="Arial" charset="0"/>
        </a:defRPr>
      </a:lvl6pPr>
      <a:lvl7pPr marL="914400" algn="r" rtl="0" fontAlgn="base">
        <a:lnSpc>
          <a:spcPct val="70000"/>
        </a:lnSpc>
        <a:spcBef>
          <a:spcPct val="0"/>
        </a:spcBef>
        <a:spcAft>
          <a:spcPct val="0"/>
        </a:spcAft>
        <a:defRPr sz="3000" b="1" i="1">
          <a:solidFill>
            <a:schemeClr val="bg1"/>
          </a:solidFill>
          <a:latin typeface="Arial" charset="0"/>
        </a:defRPr>
      </a:lvl7pPr>
      <a:lvl8pPr marL="1371600" algn="r" rtl="0" fontAlgn="base">
        <a:lnSpc>
          <a:spcPct val="70000"/>
        </a:lnSpc>
        <a:spcBef>
          <a:spcPct val="0"/>
        </a:spcBef>
        <a:spcAft>
          <a:spcPct val="0"/>
        </a:spcAft>
        <a:defRPr sz="3000" b="1" i="1">
          <a:solidFill>
            <a:schemeClr val="bg1"/>
          </a:solidFill>
          <a:latin typeface="Arial" charset="0"/>
        </a:defRPr>
      </a:lvl8pPr>
      <a:lvl9pPr marL="1828800" algn="r" rtl="0" fontAlgn="base">
        <a:lnSpc>
          <a:spcPct val="70000"/>
        </a:lnSpc>
        <a:spcBef>
          <a:spcPct val="0"/>
        </a:spcBef>
        <a:spcAft>
          <a:spcPct val="0"/>
        </a:spcAft>
        <a:defRPr sz="3000" b="1" i="1">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extLst>
              <p:ext uri="{D42A27DB-BD31-4B8C-83A1-F6EECF244321}">
                <p14:modId xmlns:p14="http://schemas.microsoft.com/office/powerpoint/2010/main" val="2727145567"/>
              </p:ext>
            </p:extLst>
          </p:nvPr>
        </p:nvSpPr>
        <p:spPr>
          <a:xfrm>
            <a:off x="3658393" y="1936860"/>
            <a:ext cx="5484813" cy="1371600"/>
          </a:xfrm>
        </p:spPr>
        <p:txBody>
          <a:bodyPr/>
          <a:lstStyle/>
          <a:p>
            <a:r>
              <a:rPr lang="en-US" dirty="0" smtClean="0"/>
              <a:t>Pseudocode, Logic and Design</a:t>
            </a:r>
            <a:endParaRPr lang="en-US" dirty="0"/>
          </a:p>
        </p:txBody>
      </p:sp>
      <p:sp>
        <p:nvSpPr>
          <p:cNvPr id="6" name="TextBox 5"/>
          <p:cNvSpPr txBox="1"/>
          <p:nvPr/>
        </p:nvSpPr>
        <p:spPr>
          <a:xfrm>
            <a:off x="2667000" y="0"/>
            <a:ext cx="3733800" cy="369332"/>
          </a:xfrm>
          <a:prstGeom prst="rect">
            <a:avLst/>
          </a:prstGeom>
          <a:noFill/>
        </p:spPr>
        <p:txBody>
          <a:bodyPr wrap="square" rtlCol="0">
            <a:spAutoFit/>
          </a:bodyPr>
          <a:lstStyle/>
          <a:p>
            <a:pPr algn="ctr"/>
            <a:r>
              <a:rPr lang="en-US" b="1">
                <a:solidFill>
                  <a:srgbClr val="00B050"/>
                </a:solidFill>
              </a:rPr>
              <a:t>UNCLASSIFIED//FOUO</a:t>
            </a:r>
          </a:p>
        </p:txBody>
      </p:sp>
    </p:spTree>
    <p:extLst>
      <p:ext uri="{BB962C8B-B14F-4D97-AF65-F5344CB8AC3E}">
        <p14:creationId xmlns:p14="http://schemas.microsoft.com/office/powerpoint/2010/main" val="3348717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Using Relational </a:t>
            </a:r>
            <a:br>
              <a:rPr lang="en-US" dirty="0" smtClean="0"/>
            </a:br>
            <a:r>
              <a:rPr lang="en-US" dirty="0" smtClean="0"/>
              <a:t>Comparison Operators</a:t>
            </a:r>
            <a:r>
              <a:rPr lang="en-US" sz="1200" dirty="0" smtClean="0"/>
              <a:t> (</a:t>
            </a:r>
            <a:r>
              <a:rPr lang="en-US" sz="1200" dirty="0"/>
              <a:t>continued </a:t>
            </a:r>
            <a:r>
              <a:rPr lang="en-US" sz="1200" dirty="0" smtClean="0"/>
              <a:t>-1) </a:t>
            </a:r>
          </a:p>
        </p:txBody>
      </p:sp>
      <p:sp>
        <p:nvSpPr>
          <p:cNvPr id="11267" name="Rectangle 3"/>
          <p:cNvSpPr>
            <a:spLocks noGrp="1" noChangeArrowheads="1"/>
          </p:cNvSpPr>
          <p:nvPr>
            <p:ph idx="1"/>
          </p:nvPr>
        </p:nvSpPr>
        <p:spPr>
          <a:xfrm>
            <a:off x="457200" y="1524000"/>
            <a:ext cx="8229600" cy="4525963"/>
          </a:xfrm>
        </p:spPr>
        <p:txBody>
          <a:bodyPr/>
          <a:lstStyle/>
          <a:p>
            <a:pPr eaLnBrk="1" hangingPunct="1">
              <a:buFont typeface="Arial" pitchFamily="34" charset="0"/>
              <a:buChar char="•"/>
              <a:defRPr/>
            </a:pPr>
            <a:r>
              <a:rPr lang="en-US" b="1" dirty="0" smtClean="0"/>
              <a:t>Relational comparison operators</a:t>
            </a:r>
          </a:p>
          <a:p>
            <a:pPr lvl="1" eaLnBrk="1" hangingPunct="1">
              <a:buFont typeface="Arial" pitchFamily="34" charset="0"/>
              <a:buChar char="–"/>
              <a:defRPr/>
            </a:pPr>
            <a:r>
              <a:rPr lang="en-US" sz="2800" dirty="0" smtClean="0"/>
              <a:t>Equivalency operator: </a:t>
            </a:r>
            <a:r>
              <a:rPr lang="en-US" sz="2800" b="1" dirty="0" smtClean="0"/>
              <a:t>=</a:t>
            </a:r>
          </a:p>
          <a:p>
            <a:pPr lvl="2" eaLnBrk="1" hangingPunct="1">
              <a:defRPr/>
            </a:pPr>
            <a:r>
              <a:rPr lang="en-US" sz="2400" dirty="0" smtClean="0"/>
              <a:t>Evaluates as true when its operands are equivalent</a:t>
            </a:r>
          </a:p>
          <a:p>
            <a:pPr lvl="1" eaLnBrk="1" hangingPunct="1">
              <a:buFont typeface="Arial" pitchFamily="34" charset="0"/>
              <a:buChar char="–"/>
              <a:defRPr/>
            </a:pPr>
            <a:r>
              <a:rPr lang="en-US" sz="2800" dirty="0"/>
              <a:t>Greater-than </a:t>
            </a:r>
            <a:r>
              <a:rPr lang="en-US" sz="2800" dirty="0" smtClean="0"/>
              <a:t>operator: </a:t>
            </a:r>
            <a:r>
              <a:rPr lang="en-US" sz="2800" b="1" dirty="0" smtClean="0"/>
              <a:t>&gt;</a:t>
            </a:r>
          </a:p>
          <a:p>
            <a:pPr lvl="2"/>
            <a:r>
              <a:rPr lang="en-US" sz="2400" dirty="0"/>
              <a:t>Evaluates as true when the left operand </a:t>
            </a:r>
            <a:r>
              <a:rPr lang="en-US" sz="2400" dirty="0" smtClean="0"/>
              <a:t>is greater </a:t>
            </a:r>
            <a:r>
              <a:rPr lang="en-US" sz="2400" dirty="0"/>
              <a:t>than the right </a:t>
            </a:r>
            <a:r>
              <a:rPr lang="en-US" sz="2400" dirty="0" smtClean="0"/>
              <a:t>operand</a:t>
            </a:r>
          </a:p>
          <a:p>
            <a:pPr lvl="1" eaLnBrk="1" hangingPunct="1">
              <a:buFont typeface="Arial" pitchFamily="34" charset="0"/>
              <a:buChar char="–"/>
              <a:defRPr/>
            </a:pPr>
            <a:r>
              <a:rPr lang="en-US" sz="2800" dirty="0" smtClean="0"/>
              <a:t>Less-than </a:t>
            </a:r>
            <a:r>
              <a:rPr lang="en-US" sz="2800" dirty="0"/>
              <a:t>operator: </a:t>
            </a:r>
            <a:r>
              <a:rPr lang="en-US" sz="2800" b="1" dirty="0" smtClean="0"/>
              <a:t>&lt;</a:t>
            </a:r>
            <a:endParaRPr lang="en-US" sz="2800" b="1" dirty="0"/>
          </a:p>
          <a:p>
            <a:pPr lvl="2"/>
            <a:r>
              <a:rPr lang="en-US" sz="2400" dirty="0"/>
              <a:t>Evaluates as true when the left operand </a:t>
            </a:r>
            <a:r>
              <a:rPr lang="en-US" sz="2400" dirty="0" smtClean="0"/>
              <a:t>is less than </a:t>
            </a:r>
            <a:r>
              <a:rPr lang="en-US" sz="2400" dirty="0"/>
              <a:t>the right operand</a:t>
            </a:r>
          </a:p>
          <a:p>
            <a:pPr marL="514350" lvl="1" indent="0" eaLnBrk="1" hangingPunct="1">
              <a:buFontTx/>
              <a:buNone/>
              <a:defRPr/>
            </a:pPr>
            <a:endParaRPr lang="en-US" sz="3200" b="1" dirty="0" smtClean="0">
              <a:latin typeface="Courier New" pitchFamily="49" charset="0"/>
              <a:cs typeface="Courier New" pitchFamily="49" charset="0"/>
            </a:endParaRP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900C551B-CEB5-4D77-A6DF-0852B56BF7E1}" type="slidenum">
              <a:rPr lang="en-US"/>
              <a:pPr>
                <a:defRPr/>
              </a:pPr>
              <a:t>10</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464078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Using Relational </a:t>
            </a:r>
            <a:br>
              <a:rPr lang="en-US" dirty="0" smtClean="0"/>
            </a:br>
            <a:r>
              <a:rPr lang="en-US" dirty="0" smtClean="0"/>
              <a:t>Comparison </a:t>
            </a:r>
            <a:r>
              <a:rPr lang="en-US" dirty="0"/>
              <a:t>Operators</a:t>
            </a:r>
            <a:r>
              <a:rPr lang="en-US" sz="1200" dirty="0"/>
              <a:t> (continued </a:t>
            </a:r>
            <a:r>
              <a:rPr lang="en-US" sz="1200" dirty="0" smtClean="0"/>
              <a:t>-2) </a:t>
            </a:r>
          </a:p>
        </p:txBody>
      </p:sp>
      <p:sp>
        <p:nvSpPr>
          <p:cNvPr id="11267" name="Rectangle 3"/>
          <p:cNvSpPr>
            <a:spLocks noGrp="1" noChangeArrowheads="1"/>
          </p:cNvSpPr>
          <p:nvPr>
            <p:ph idx="1"/>
          </p:nvPr>
        </p:nvSpPr>
        <p:spPr>
          <a:xfrm>
            <a:off x="457200" y="1524000"/>
            <a:ext cx="8229600" cy="4525963"/>
          </a:xfrm>
        </p:spPr>
        <p:txBody>
          <a:bodyPr/>
          <a:lstStyle/>
          <a:p>
            <a:pPr eaLnBrk="1" hangingPunct="1">
              <a:buFont typeface="Arial" pitchFamily="34" charset="0"/>
              <a:buChar char="•"/>
              <a:defRPr/>
            </a:pPr>
            <a:r>
              <a:rPr lang="en-US" b="1" dirty="0" smtClean="0"/>
              <a:t>Relational comparison operators</a:t>
            </a:r>
          </a:p>
          <a:p>
            <a:pPr lvl="1" eaLnBrk="1" hangingPunct="1">
              <a:buFont typeface="Arial" pitchFamily="34" charset="0"/>
              <a:buChar char="–"/>
              <a:defRPr/>
            </a:pPr>
            <a:r>
              <a:rPr lang="en-US" sz="2800" dirty="0" smtClean="0"/>
              <a:t>Greater-than–or-equal-to operator: </a:t>
            </a:r>
            <a:r>
              <a:rPr lang="en-US" sz="2800" b="1" dirty="0" smtClean="0"/>
              <a:t>&gt;=</a:t>
            </a:r>
          </a:p>
          <a:p>
            <a:pPr lvl="2"/>
            <a:r>
              <a:rPr lang="en-US" sz="2400" dirty="0"/>
              <a:t>Evaluates as true when the left operand </a:t>
            </a:r>
            <a:r>
              <a:rPr lang="en-US" sz="2400" dirty="0" smtClean="0"/>
              <a:t>is greater than or equivalent to </a:t>
            </a:r>
            <a:r>
              <a:rPr lang="en-US" sz="2400" dirty="0"/>
              <a:t>the right </a:t>
            </a:r>
            <a:r>
              <a:rPr lang="en-US" sz="2400" dirty="0" smtClean="0"/>
              <a:t>operand</a:t>
            </a:r>
          </a:p>
          <a:p>
            <a:pPr lvl="1" eaLnBrk="1" hangingPunct="1">
              <a:buFont typeface="Arial" pitchFamily="34" charset="0"/>
              <a:buChar char="–"/>
              <a:defRPr/>
            </a:pPr>
            <a:r>
              <a:rPr lang="en-US" sz="2800" dirty="0" smtClean="0"/>
              <a:t>Less-than–or-equal-to </a:t>
            </a:r>
            <a:r>
              <a:rPr lang="en-US" sz="2800" dirty="0"/>
              <a:t>operator: </a:t>
            </a:r>
            <a:r>
              <a:rPr lang="en-US" sz="2800" b="1" dirty="0" smtClean="0"/>
              <a:t>&lt;=</a:t>
            </a:r>
          </a:p>
          <a:p>
            <a:pPr lvl="2"/>
            <a:r>
              <a:rPr lang="en-US" sz="2400" dirty="0" smtClean="0"/>
              <a:t>Evaluates as true when the left operand is less than or equivalent to the right operand</a:t>
            </a:r>
          </a:p>
          <a:p>
            <a:pPr lvl="1" eaLnBrk="1" hangingPunct="1">
              <a:buFont typeface="Arial" pitchFamily="34" charset="0"/>
              <a:buChar char="–"/>
              <a:defRPr/>
            </a:pPr>
            <a:r>
              <a:rPr lang="en-US" sz="2800" dirty="0" smtClean="0"/>
              <a:t>Not-equal-to </a:t>
            </a:r>
            <a:r>
              <a:rPr lang="en-US" sz="2800" dirty="0"/>
              <a:t>operator: </a:t>
            </a:r>
            <a:r>
              <a:rPr lang="en-US" sz="2800" b="1" dirty="0" smtClean="0"/>
              <a:t>&lt;&gt;</a:t>
            </a:r>
            <a:endParaRPr lang="en-US" sz="2800" b="1" dirty="0"/>
          </a:p>
          <a:p>
            <a:pPr lvl="2"/>
            <a:r>
              <a:rPr lang="en-US" sz="2400" dirty="0"/>
              <a:t>Evaluates as true when </a:t>
            </a:r>
            <a:r>
              <a:rPr lang="en-US" sz="2400" dirty="0" smtClean="0"/>
              <a:t>its operands are not equivalent </a:t>
            </a:r>
            <a:endParaRPr lang="en-US" sz="2400" b="1" dirty="0">
              <a:latin typeface="Courier New" pitchFamily="49" charset="0"/>
              <a:cs typeface="Courier New" pitchFamily="49" charset="0"/>
            </a:endParaRPr>
          </a:p>
          <a:p>
            <a:pPr lvl="1"/>
            <a:endParaRPr lang="en-US" sz="3600" b="1" dirty="0" smtClean="0">
              <a:latin typeface="Courier New" pitchFamily="49" charset="0"/>
              <a:cs typeface="Courier New" pitchFamily="49" charset="0"/>
            </a:endParaRP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900C551B-CEB5-4D77-A6DF-0852B56BF7E1}" type="slidenum">
              <a:rPr lang="en-US"/>
              <a:pPr>
                <a:defRPr/>
              </a:pPr>
              <a:t>11</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457661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Understanding AND Logic</a:t>
            </a:r>
          </a:p>
        </p:txBody>
      </p:sp>
      <p:sp>
        <p:nvSpPr>
          <p:cNvPr id="27651" name="Rectangle 3"/>
          <p:cNvSpPr>
            <a:spLocks noGrp="1" noChangeArrowheads="1"/>
          </p:cNvSpPr>
          <p:nvPr>
            <p:ph idx="1"/>
          </p:nvPr>
        </p:nvSpPr>
        <p:spPr>
          <a:xfrm>
            <a:off x="457200" y="1447800"/>
            <a:ext cx="8077200" cy="4572000"/>
          </a:xfrm>
        </p:spPr>
        <p:txBody>
          <a:bodyPr/>
          <a:lstStyle/>
          <a:p>
            <a:pPr eaLnBrk="1" hangingPunct="1"/>
            <a:r>
              <a:rPr lang="en-US" sz="3200" b="1" dirty="0" smtClean="0"/>
              <a:t>Compound condition</a:t>
            </a:r>
          </a:p>
          <a:p>
            <a:pPr lvl="1" eaLnBrk="1" hangingPunct="1"/>
            <a:r>
              <a:rPr lang="en-US" sz="3200" dirty="0" smtClean="0"/>
              <a:t>Asks multiple questions before an outcome is determined</a:t>
            </a:r>
          </a:p>
          <a:p>
            <a:pPr eaLnBrk="1" hangingPunct="1"/>
            <a:r>
              <a:rPr lang="en-US" sz="3200" b="1" dirty="0" smtClean="0"/>
              <a:t>AND decision</a:t>
            </a:r>
            <a:r>
              <a:rPr lang="en-US" sz="3200" dirty="0" smtClean="0"/>
              <a:t> </a:t>
            </a:r>
          </a:p>
          <a:p>
            <a:pPr lvl="1" eaLnBrk="1" hangingPunct="1"/>
            <a:r>
              <a:rPr lang="en-US" sz="3200" dirty="0" smtClean="0"/>
              <a:t>Requires that both of two tests evaluate to true</a:t>
            </a:r>
          </a:p>
          <a:p>
            <a:pPr lvl="1" eaLnBrk="1" hangingPunct="1"/>
            <a:r>
              <a:rPr lang="en-US" sz="3200" dirty="0" smtClean="0"/>
              <a:t>Requires a </a:t>
            </a:r>
            <a:r>
              <a:rPr lang="en-US" sz="3200" b="1" dirty="0" smtClean="0"/>
              <a:t>nested decision</a:t>
            </a:r>
            <a:r>
              <a:rPr lang="en-US" sz="3200" dirty="0" smtClean="0"/>
              <a:t> (</a:t>
            </a:r>
            <a:r>
              <a:rPr lang="en-US" sz="3200" b="1" dirty="0" smtClean="0"/>
              <a:t>nested </a:t>
            </a:r>
            <a:r>
              <a:rPr lang="en-US" sz="3200" b="1" dirty="0" smtClean="0">
                <a:latin typeface="Courier New" pitchFamily="49" charset="0"/>
                <a:cs typeface="Courier New" pitchFamily="49" charset="0"/>
              </a:rPr>
              <a:t>if</a:t>
            </a:r>
            <a:r>
              <a:rPr lang="en-US" sz="3200" dirty="0" smtClean="0"/>
              <a:t>) or a </a:t>
            </a:r>
            <a:r>
              <a:rPr lang="en-US" sz="3200" b="1" dirty="0" smtClean="0"/>
              <a:t>cascading </a:t>
            </a:r>
            <a:r>
              <a:rPr lang="en-US" sz="3200" b="1" dirty="0" smtClean="0">
                <a:latin typeface="Courier New" pitchFamily="49" charset="0"/>
                <a:cs typeface="Courier New" pitchFamily="49" charset="0"/>
              </a:rPr>
              <a:t>if</a:t>
            </a:r>
            <a:r>
              <a:rPr lang="en-US" sz="3200" b="1" dirty="0" smtClean="0"/>
              <a:t> statement</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0DD66978-54D2-4C30-A177-CF158CE23E1B}" type="slidenum">
              <a:rPr lang="en-US"/>
              <a:pPr>
                <a:defRPr/>
              </a:pPr>
              <a:t>12</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1755822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228600"/>
            <a:ext cx="8077200" cy="1143000"/>
          </a:xfrm>
        </p:spPr>
        <p:txBody>
          <a:bodyPr/>
          <a:lstStyle/>
          <a:p>
            <a:pPr eaLnBrk="1" hangingPunct="1"/>
            <a:r>
              <a:rPr lang="en-US" dirty="0" smtClean="0"/>
              <a:t>Nesting AND Decisions </a:t>
            </a:r>
            <a:br>
              <a:rPr lang="en-US" dirty="0" smtClean="0"/>
            </a:br>
            <a:r>
              <a:rPr lang="en-US" dirty="0" smtClean="0"/>
              <a:t>for Efficiency</a:t>
            </a:r>
          </a:p>
        </p:txBody>
      </p:sp>
      <p:sp>
        <p:nvSpPr>
          <p:cNvPr id="30723" name="Rectangle 3"/>
          <p:cNvSpPr>
            <a:spLocks noGrp="1" noChangeArrowheads="1"/>
          </p:cNvSpPr>
          <p:nvPr>
            <p:ph idx="1"/>
          </p:nvPr>
        </p:nvSpPr>
        <p:spPr>
          <a:xfrm>
            <a:off x="457200" y="1676400"/>
            <a:ext cx="8077200" cy="4572000"/>
          </a:xfrm>
        </p:spPr>
        <p:txBody>
          <a:bodyPr/>
          <a:lstStyle/>
          <a:p>
            <a:pPr eaLnBrk="1" hangingPunct="1"/>
            <a:r>
              <a:rPr lang="en-US" dirty="0" smtClean="0"/>
              <a:t>When nesting decisions</a:t>
            </a:r>
          </a:p>
          <a:p>
            <a:pPr lvl="1" eaLnBrk="1" hangingPunct="1"/>
            <a:r>
              <a:rPr lang="en-US" sz="2800" dirty="0" smtClean="0"/>
              <a:t>Either selection can come first</a:t>
            </a:r>
          </a:p>
          <a:p>
            <a:pPr eaLnBrk="1" hangingPunct="1"/>
            <a:r>
              <a:rPr lang="en-US" dirty="0" smtClean="0"/>
              <a:t>Performance time can be improved by asking questions in the proper order</a:t>
            </a:r>
          </a:p>
          <a:p>
            <a:pPr eaLnBrk="1" hangingPunct="1"/>
            <a:r>
              <a:rPr lang="en-US" dirty="0" smtClean="0"/>
              <a:t>In an </a:t>
            </a:r>
            <a:r>
              <a:rPr lang="en-US" dirty="0" smtClean="0">
                <a:cs typeface="Courier New" pitchFamily="49" charset="0"/>
              </a:rPr>
              <a:t>AND</a:t>
            </a:r>
            <a:r>
              <a:rPr lang="en-US" dirty="0" smtClean="0"/>
              <a:t> decision, first ask the question that is less likely to be true</a:t>
            </a:r>
          </a:p>
          <a:p>
            <a:pPr lvl="1" eaLnBrk="1" hangingPunct="1"/>
            <a:r>
              <a:rPr lang="en-US" sz="2800" dirty="0" smtClean="0"/>
              <a:t>Eliminates as many instances of the second decision as possible</a:t>
            </a:r>
          </a:p>
          <a:p>
            <a:pPr lvl="1" eaLnBrk="1" hangingPunct="1"/>
            <a:r>
              <a:rPr lang="en-US" sz="2800" dirty="0" smtClean="0"/>
              <a:t>Speeds up processing time</a:t>
            </a:r>
          </a:p>
          <a:p>
            <a:pPr eaLnBrk="1" hangingPunct="1"/>
            <a:endParaRPr lang="en-US" dirty="0" smtClean="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FE21D152-8C0F-4004-848D-F302149785AA}" type="slidenum">
              <a:rPr lang="en-US"/>
              <a:pPr>
                <a:defRPr/>
              </a:pPr>
              <a:t>13</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746976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dirty="0" smtClean="0"/>
              <a:t>Avoiding Common Errors </a:t>
            </a:r>
            <a:br>
              <a:rPr lang="en-US" dirty="0" smtClean="0"/>
            </a:br>
            <a:r>
              <a:rPr lang="en-US" dirty="0" smtClean="0"/>
              <a:t>in an</a:t>
            </a:r>
            <a:r>
              <a:rPr lang="en-US" i="1" dirty="0" smtClean="0"/>
              <a:t> </a:t>
            </a:r>
            <a:r>
              <a:rPr lang="en-US" dirty="0" smtClean="0">
                <a:cs typeface="Courier New" pitchFamily="49" charset="0"/>
              </a:rPr>
              <a:t>AND</a:t>
            </a:r>
            <a:r>
              <a:rPr lang="en-US" dirty="0" smtClean="0">
                <a:latin typeface="+mn-lt"/>
                <a:cs typeface="Courier New" pitchFamily="49" charset="0"/>
              </a:rPr>
              <a:t> </a:t>
            </a:r>
            <a:r>
              <a:rPr lang="en-US" dirty="0" smtClean="0"/>
              <a:t>Selection</a:t>
            </a:r>
          </a:p>
        </p:txBody>
      </p:sp>
      <p:sp>
        <p:nvSpPr>
          <p:cNvPr id="34819" name="Rectangle 3"/>
          <p:cNvSpPr>
            <a:spLocks noGrp="1" noChangeArrowheads="1"/>
          </p:cNvSpPr>
          <p:nvPr>
            <p:ph idx="1"/>
          </p:nvPr>
        </p:nvSpPr>
        <p:spPr/>
        <p:txBody>
          <a:bodyPr/>
          <a:lstStyle/>
          <a:p>
            <a:pPr eaLnBrk="1" hangingPunct="1"/>
            <a:r>
              <a:rPr lang="en-US" sz="3200" dirty="0"/>
              <a:t>Second decision must be made entirely within the first decision</a:t>
            </a:r>
          </a:p>
          <a:p>
            <a:pPr eaLnBrk="1" hangingPunct="1"/>
            <a:r>
              <a:rPr lang="en-US" sz="3200" dirty="0"/>
              <a:t>In most programming languages, logical AND is a binary operator</a:t>
            </a:r>
          </a:p>
          <a:p>
            <a:pPr lvl="1" eaLnBrk="1" hangingPunct="1"/>
            <a:r>
              <a:rPr lang="en-US" sz="2800" dirty="0" smtClean="0"/>
              <a:t>Requires a complete Boolean expression on both sides</a:t>
            </a:r>
          </a:p>
          <a:p>
            <a:pPr eaLnBrk="1" hangingPunct="1"/>
            <a:r>
              <a:rPr lang="en-US" sz="3200" dirty="0" smtClean="0"/>
              <a:t>Expressions should not be trivial</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22C2769B-11D0-4B62-96DF-B2EFC223633D}" type="slidenum">
              <a:rPr lang="en-US"/>
              <a:pPr>
                <a:defRPr/>
              </a:pPr>
              <a:t>14</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747152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t>Understanding OR Logic</a:t>
            </a:r>
          </a:p>
        </p:txBody>
      </p:sp>
      <p:sp>
        <p:nvSpPr>
          <p:cNvPr id="35843" name="Rectangle 3"/>
          <p:cNvSpPr>
            <a:spLocks noGrp="1" noChangeArrowheads="1"/>
          </p:cNvSpPr>
          <p:nvPr>
            <p:ph idx="1"/>
          </p:nvPr>
        </p:nvSpPr>
        <p:spPr>
          <a:xfrm>
            <a:off x="457200" y="1752600"/>
            <a:ext cx="8382000" cy="4343400"/>
          </a:xfrm>
        </p:spPr>
        <p:txBody>
          <a:bodyPr/>
          <a:lstStyle/>
          <a:p>
            <a:pPr eaLnBrk="1" hangingPunct="1">
              <a:lnSpc>
                <a:spcPct val="90000"/>
              </a:lnSpc>
            </a:pPr>
            <a:r>
              <a:rPr lang="en-US" sz="3200" b="1" dirty="0" smtClean="0">
                <a:cs typeface="Courier New" pitchFamily="49" charset="0"/>
              </a:rPr>
              <a:t>OR</a:t>
            </a:r>
            <a:r>
              <a:rPr lang="en-US" sz="3200" b="1" dirty="0" smtClean="0"/>
              <a:t> decision</a:t>
            </a:r>
          </a:p>
          <a:p>
            <a:pPr lvl="1" eaLnBrk="1" hangingPunct="1">
              <a:lnSpc>
                <a:spcPct val="90000"/>
              </a:lnSpc>
            </a:pPr>
            <a:r>
              <a:rPr lang="en-US" sz="3200" dirty="0" smtClean="0"/>
              <a:t>Take action when one or the other of two conditions is true</a:t>
            </a:r>
          </a:p>
          <a:p>
            <a:pPr lvl="1" eaLnBrk="1" hangingPunct="1">
              <a:lnSpc>
                <a:spcPct val="90000"/>
              </a:lnSpc>
            </a:pPr>
            <a:r>
              <a:rPr lang="en-US" sz="3200" dirty="0" smtClean="0"/>
              <a:t>Example</a:t>
            </a:r>
          </a:p>
          <a:p>
            <a:pPr lvl="2" eaLnBrk="1" hangingPunct="1"/>
            <a:r>
              <a:rPr lang="en-US" sz="3200" dirty="0" smtClean="0"/>
              <a:t>“Are you free for dinner Friday or Saturday?”</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557630A9-529D-4A1B-9A79-4140931364FD}" type="slidenum">
              <a:rPr lang="en-US"/>
              <a:pPr>
                <a:defRPr/>
              </a:pPr>
              <a:t>15</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3858811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Writing </a:t>
            </a:r>
            <a:r>
              <a:rPr lang="en-US" dirty="0" smtClean="0">
                <a:cs typeface="Courier New" pitchFamily="49" charset="0"/>
              </a:rPr>
              <a:t>OR</a:t>
            </a:r>
            <a:r>
              <a:rPr lang="en-US" dirty="0" smtClean="0"/>
              <a:t> Selections for Efficiency</a:t>
            </a:r>
          </a:p>
        </p:txBody>
      </p:sp>
      <p:sp>
        <p:nvSpPr>
          <p:cNvPr id="36867" name="Rectangle 3"/>
          <p:cNvSpPr>
            <a:spLocks noGrp="1" noChangeArrowheads="1"/>
          </p:cNvSpPr>
          <p:nvPr>
            <p:ph idx="1"/>
          </p:nvPr>
        </p:nvSpPr>
        <p:spPr>
          <a:xfrm>
            <a:off x="457200" y="1676400"/>
            <a:ext cx="8077200" cy="4572000"/>
          </a:xfrm>
        </p:spPr>
        <p:txBody>
          <a:bodyPr/>
          <a:lstStyle/>
          <a:p>
            <a:pPr eaLnBrk="1" hangingPunct="1"/>
            <a:r>
              <a:rPr lang="en-US" sz="3200" dirty="0" smtClean="0"/>
              <a:t>May ask either question first</a:t>
            </a:r>
          </a:p>
          <a:p>
            <a:pPr lvl="1" eaLnBrk="1" hangingPunct="1"/>
            <a:r>
              <a:rPr lang="en-US" sz="3200" dirty="0" smtClean="0"/>
              <a:t>Both produce the same output but vary widely in number of questions asked</a:t>
            </a:r>
          </a:p>
          <a:p>
            <a:pPr eaLnBrk="1" hangingPunct="1"/>
            <a:r>
              <a:rPr lang="en-US" sz="3200" dirty="0" smtClean="0"/>
              <a:t>If first question is true, no need to ask second</a:t>
            </a:r>
          </a:p>
          <a:p>
            <a:pPr eaLnBrk="1" hangingPunct="1"/>
            <a:r>
              <a:rPr lang="en-US" sz="3200" dirty="0" smtClean="0"/>
              <a:t>In an </a:t>
            </a:r>
            <a:r>
              <a:rPr lang="en-US" sz="3200" dirty="0" smtClean="0">
                <a:cs typeface="Courier New" pitchFamily="49" charset="0"/>
              </a:rPr>
              <a:t>OR</a:t>
            </a:r>
            <a:r>
              <a:rPr lang="en-US" sz="3200" dirty="0" smtClean="0"/>
              <a:t> decision, first ask the question that is more likely to be true</a:t>
            </a:r>
          </a:p>
          <a:p>
            <a:pPr lvl="1" eaLnBrk="1" hangingPunct="1"/>
            <a:r>
              <a:rPr lang="en-US" sz="3200" dirty="0" smtClean="0"/>
              <a:t>Eliminate as many extra decisions as possible</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D5580FCE-BB92-43E1-8A14-D700C463044B}" type="slidenum">
              <a:rPr lang="en-US"/>
              <a:pPr>
                <a:defRPr/>
              </a:pPr>
              <a:t>16</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3083479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t>Using the </a:t>
            </a:r>
            <a:r>
              <a:rPr lang="en-US" dirty="0" smtClean="0">
                <a:latin typeface="Courier New" pitchFamily="49" charset="0"/>
                <a:cs typeface="Courier New" pitchFamily="49" charset="0"/>
              </a:rPr>
              <a:t>OR</a:t>
            </a:r>
            <a:r>
              <a:rPr lang="en-US" dirty="0" smtClean="0"/>
              <a:t> Operator</a:t>
            </a:r>
          </a:p>
        </p:txBody>
      </p:sp>
      <p:sp>
        <p:nvSpPr>
          <p:cNvPr id="37891" name="Rectangle 3"/>
          <p:cNvSpPr>
            <a:spLocks noGrp="1" noChangeArrowheads="1"/>
          </p:cNvSpPr>
          <p:nvPr>
            <p:ph idx="1"/>
          </p:nvPr>
        </p:nvSpPr>
        <p:spPr>
          <a:xfrm>
            <a:off x="457200" y="1676400"/>
            <a:ext cx="8077200" cy="4267200"/>
          </a:xfrm>
        </p:spPr>
        <p:txBody>
          <a:bodyPr/>
          <a:lstStyle/>
          <a:p>
            <a:pPr eaLnBrk="1" hangingPunct="1"/>
            <a:r>
              <a:rPr lang="en-US" b="1" dirty="0" smtClean="0"/>
              <a:t>Conditional </a:t>
            </a:r>
            <a:r>
              <a:rPr lang="en-US" b="1" dirty="0" smtClean="0">
                <a:latin typeface="Courier New" pitchFamily="49" charset="0"/>
              </a:rPr>
              <a:t>OR</a:t>
            </a:r>
            <a:r>
              <a:rPr lang="en-US" b="1" dirty="0" smtClean="0"/>
              <a:t> operator </a:t>
            </a:r>
            <a:r>
              <a:rPr lang="en-US" dirty="0"/>
              <a:t>(simply an </a:t>
            </a:r>
            <a:r>
              <a:rPr lang="en-US" b="1" dirty="0" smtClean="0">
                <a:latin typeface="Courier New" pitchFamily="49" charset="0"/>
              </a:rPr>
              <a:t>OR</a:t>
            </a:r>
            <a:r>
              <a:rPr lang="en-US" b="1" dirty="0" smtClean="0"/>
              <a:t> </a:t>
            </a:r>
            <a:r>
              <a:rPr lang="en-US" b="1" dirty="0"/>
              <a:t>operator</a:t>
            </a:r>
            <a:r>
              <a:rPr lang="en-US" dirty="0"/>
              <a:t>)</a:t>
            </a:r>
          </a:p>
          <a:p>
            <a:pPr lvl="1" eaLnBrk="1" hangingPunct="1"/>
            <a:r>
              <a:rPr lang="en-US" sz="2800" dirty="0" smtClean="0"/>
              <a:t>Ask two or more questions in a single comparison</a:t>
            </a:r>
          </a:p>
          <a:p>
            <a:pPr eaLnBrk="1" hangingPunct="1"/>
            <a:r>
              <a:rPr lang="en-US" dirty="0" smtClean="0"/>
              <a:t>Only one Boolean expression in an OR selection must be true to produce a result of true</a:t>
            </a:r>
          </a:p>
          <a:p>
            <a:pPr eaLnBrk="1" hangingPunct="1"/>
            <a:r>
              <a:rPr lang="en-US" dirty="0" smtClean="0"/>
              <a:t>Question placed first will be asked first</a:t>
            </a:r>
          </a:p>
          <a:p>
            <a:pPr lvl="1" eaLnBrk="1" hangingPunct="1"/>
            <a:r>
              <a:rPr lang="en-US" sz="2800" dirty="0" smtClean="0"/>
              <a:t>Consider efficiency</a:t>
            </a:r>
          </a:p>
          <a:p>
            <a:pPr eaLnBrk="1" hangingPunct="1"/>
            <a:r>
              <a:rPr lang="en-US" dirty="0" smtClean="0"/>
              <a:t>Computer can ask only one question at a time</a:t>
            </a:r>
          </a:p>
          <a:p>
            <a:pPr eaLnBrk="1" hangingPunct="1"/>
            <a:endParaRPr lang="en-US" dirty="0" smtClean="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5E209F36-6B33-41B1-A8C0-28F9B26BB6FA}" type="slidenum">
              <a:rPr lang="en-US"/>
              <a:pPr>
                <a:defRPr/>
              </a:pPr>
              <a:t>17</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537160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Avoiding Common Errors </a:t>
            </a:r>
            <a:br>
              <a:rPr lang="en-US" dirty="0" smtClean="0"/>
            </a:br>
            <a:r>
              <a:rPr lang="en-US" dirty="0" smtClean="0"/>
              <a:t>in an </a:t>
            </a:r>
            <a:r>
              <a:rPr lang="en-US" dirty="0" smtClean="0">
                <a:cs typeface="Courier New" pitchFamily="49" charset="0"/>
              </a:rPr>
              <a:t>OR</a:t>
            </a:r>
            <a:r>
              <a:rPr lang="en-US" dirty="0" smtClean="0"/>
              <a:t> Selection</a:t>
            </a:r>
          </a:p>
        </p:txBody>
      </p:sp>
      <p:sp>
        <p:nvSpPr>
          <p:cNvPr id="40963" name="Rectangle 3"/>
          <p:cNvSpPr>
            <a:spLocks noGrp="1" noChangeArrowheads="1"/>
          </p:cNvSpPr>
          <p:nvPr>
            <p:ph idx="1"/>
          </p:nvPr>
        </p:nvSpPr>
        <p:spPr>
          <a:xfrm>
            <a:off x="0" y="1676400"/>
            <a:ext cx="9144000" cy="4572000"/>
          </a:xfrm>
        </p:spPr>
        <p:txBody>
          <a:bodyPr/>
          <a:lstStyle/>
          <a:p>
            <a:pPr eaLnBrk="1" hangingPunct="1"/>
            <a:r>
              <a:rPr lang="en-US" dirty="0" smtClean="0"/>
              <a:t>Second question must be a self-contained structure with one entry and exit point</a:t>
            </a:r>
          </a:p>
          <a:p>
            <a:pPr eaLnBrk="1" hangingPunct="1"/>
            <a:r>
              <a:rPr lang="en-US" dirty="0" smtClean="0"/>
              <a:t>Request for A </a:t>
            </a:r>
            <a:r>
              <a:rPr lang="en-US" i="1" dirty="0" smtClean="0"/>
              <a:t>and</a:t>
            </a:r>
            <a:r>
              <a:rPr lang="en-US" dirty="0" smtClean="0"/>
              <a:t> B in English logically means a request for A </a:t>
            </a:r>
            <a:r>
              <a:rPr lang="en-US" i="1" dirty="0" smtClean="0"/>
              <a:t>or</a:t>
            </a:r>
            <a:r>
              <a:rPr lang="en-US" dirty="0" smtClean="0"/>
              <a:t> B</a:t>
            </a:r>
          </a:p>
          <a:p>
            <a:pPr lvl="1" eaLnBrk="1" hangingPunct="1"/>
            <a:r>
              <a:rPr lang="en-US" sz="2800" dirty="0" smtClean="0"/>
              <a:t>Examples</a:t>
            </a:r>
          </a:p>
          <a:p>
            <a:pPr lvl="2" eaLnBrk="1" hangingPunct="1"/>
            <a:r>
              <a:rPr lang="en-US" sz="2800" dirty="0" smtClean="0"/>
              <a:t>“Add $20 to the bill of anyone who makes more than 100 calls and to anyone who has used more than 500 minutes”</a:t>
            </a:r>
          </a:p>
          <a:p>
            <a:pPr lvl="2" eaLnBrk="1" hangingPunct="1"/>
            <a:r>
              <a:rPr lang="en-US" sz="2800" dirty="0" smtClean="0"/>
              <a:t>“Add $20 to the bill of anyone who has made more than 100 calls or has used more than 500 minutes”</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82A28D6E-E94B-487A-A511-8BAA3AAAC971}" type="slidenum">
              <a:rPr lang="en-US"/>
              <a:pPr>
                <a:defRPr/>
              </a:pPr>
              <a:t>18</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238067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Avoiding Common Errors </a:t>
            </a:r>
            <a:br>
              <a:rPr lang="en-US" dirty="0" smtClean="0"/>
            </a:br>
            <a:r>
              <a:rPr lang="en-US" dirty="0" smtClean="0"/>
              <a:t>in an </a:t>
            </a:r>
            <a:r>
              <a:rPr lang="en-US" dirty="0" smtClean="0">
                <a:cs typeface="Courier New" pitchFamily="49" charset="0"/>
              </a:rPr>
              <a:t>OR</a:t>
            </a:r>
            <a:r>
              <a:rPr lang="en-US" dirty="0" smtClean="0"/>
              <a:t> </a:t>
            </a:r>
            <a:r>
              <a:rPr lang="en-US" dirty="0"/>
              <a:t>Selection</a:t>
            </a:r>
            <a:r>
              <a:rPr lang="en-US" sz="1200" dirty="0"/>
              <a:t> (continued -1) </a:t>
            </a:r>
            <a:endParaRPr lang="en-US" sz="1200" dirty="0" smtClean="0"/>
          </a:p>
        </p:txBody>
      </p:sp>
      <p:sp>
        <p:nvSpPr>
          <p:cNvPr id="40963" name="Rectangle 3"/>
          <p:cNvSpPr>
            <a:spLocks noGrp="1" noChangeArrowheads="1"/>
          </p:cNvSpPr>
          <p:nvPr>
            <p:ph idx="1"/>
          </p:nvPr>
        </p:nvSpPr>
        <p:spPr>
          <a:xfrm>
            <a:off x="0" y="1676400"/>
            <a:ext cx="9144000" cy="4572000"/>
          </a:xfrm>
        </p:spPr>
        <p:txBody>
          <a:bodyPr/>
          <a:lstStyle/>
          <a:p>
            <a:pPr eaLnBrk="1" hangingPunct="1"/>
            <a:r>
              <a:rPr lang="en-US" dirty="0"/>
              <a:t>Make sure Boolean expression are complete</a:t>
            </a:r>
          </a:p>
          <a:p>
            <a:pPr eaLnBrk="1" hangingPunct="1"/>
            <a:r>
              <a:rPr lang="en-US" dirty="0"/>
              <a:t>Make sure that selections are structured</a:t>
            </a:r>
          </a:p>
          <a:p>
            <a:pPr eaLnBrk="1" hangingPunct="1"/>
            <a:r>
              <a:rPr lang="en-US" dirty="0"/>
              <a:t>Make sure to use OR selections when they are required</a:t>
            </a:r>
          </a:p>
          <a:p>
            <a:pPr eaLnBrk="1" hangingPunct="1"/>
            <a:r>
              <a:rPr lang="en-US" dirty="0"/>
              <a:t>Make sure that expression are not trivial</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82A28D6E-E94B-487A-A511-8BAA3AAAC971}" type="slidenum">
              <a:rPr lang="en-US"/>
              <a:pPr>
                <a:defRPr/>
              </a:pPr>
              <a:t>19</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1157310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RESOURCE: </a:t>
            </a:r>
            <a:endParaRPr lang="en-US" dirty="0"/>
          </a:p>
        </p:txBody>
      </p:sp>
      <p:pic>
        <p:nvPicPr>
          <p:cNvPr id="4" name="Content Placeholder 3"/>
          <p:cNvPicPr>
            <a:picLocks noGrp="1" noChangeAspect="1"/>
          </p:cNvPicPr>
          <p:nvPr>
            <p:ph sz="half" idx="1"/>
          </p:nvPr>
        </p:nvPicPr>
        <p:blipFill>
          <a:blip r:embed="rId2"/>
          <a:stretch>
            <a:fillRect/>
          </a:stretch>
        </p:blipFill>
        <p:spPr>
          <a:xfrm>
            <a:off x="1389063" y="2143919"/>
            <a:ext cx="2400300" cy="3028950"/>
          </a:xfrm>
          <a:prstGeom prst="rect">
            <a:avLst/>
          </a:prstGeom>
        </p:spPr>
      </p:pic>
      <p:sp>
        <p:nvSpPr>
          <p:cNvPr id="6" name="Content Placeholder 5"/>
          <p:cNvSpPr>
            <a:spLocks noGrp="1"/>
          </p:cNvSpPr>
          <p:nvPr>
            <p:ph sz="half" idx="2"/>
          </p:nvPr>
        </p:nvSpPr>
        <p:spPr/>
        <p:txBody>
          <a:bodyPr/>
          <a:lstStyle/>
          <a:p>
            <a:r>
              <a:rPr lang="en-US" dirty="0"/>
              <a:t>Programming Logic &amp; Design, Comprehensive , 9th Edition</a:t>
            </a:r>
          </a:p>
          <a:p>
            <a:r>
              <a:rPr lang="en-US" b="0" dirty="0"/>
              <a:t>Joyce Farrell</a:t>
            </a:r>
            <a:br>
              <a:rPr lang="en-US" b="0" dirty="0"/>
            </a:br>
            <a:r>
              <a:rPr lang="en-US" b="0" dirty="0"/>
              <a:t>ISBN-10: 1-337-10207-5</a:t>
            </a:r>
            <a:br>
              <a:rPr lang="en-US" b="0" dirty="0"/>
            </a:br>
            <a:r>
              <a:rPr lang="en-US" b="0" dirty="0"/>
              <a:t>ISBN-13: 978-1-337-10207-0</a:t>
            </a:r>
          </a:p>
          <a:p>
            <a:endParaRPr lang="en-US" dirty="0"/>
          </a:p>
        </p:txBody>
      </p:sp>
    </p:spTree>
    <p:extLst>
      <p:ext uri="{BB962C8B-B14F-4D97-AF65-F5344CB8AC3E}">
        <p14:creationId xmlns:p14="http://schemas.microsoft.com/office/powerpoint/2010/main" val="3844305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smtClean="0"/>
              <a:t>Understanding NOT Logic</a:t>
            </a:r>
          </a:p>
        </p:txBody>
      </p:sp>
      <p:sp>
        <p:nvSpPr>
          <p:cNvPr id="47107" name="Rectangle 3"/>
          <p:cNvSpPr>
            <a:spLocks noGrp="1" noChangeArrowheads="1"/>
          </p:cNvSpPr>
          <p:nvPr>
            <p:ph idx="1"/>
          </p:nvPr>
        </p:nvSpPr>
        <p:spPr>
          <a:xfrm>
            <a:off x="457200" y="1676400"/>
            <a:ext cx="8077200" cy="4572000"/>
          </a:xfrm>
        </p:spPr>
        <p:txBody>
          <a:bodyPr/>
          <a:lstStyle/>
          <a:p>
            <a:pPr eaLnBrk="1" hangingPunct="1"/>
            <a:r>
              <a:rPr lang="en-US" dirty="0" smtClean="0"/>
              <a:t>The</a:t>
            </a:r>
            <a:r>
              <a:rPr lang="en-US" b="1" dirty="0" smtClean="0"/>
              <a:t> NOT operator</a:t>
            </a:r>
          </a:p>
          <a:p>
            <a:pPr lvl="1" eaLnBrk="1" hangingPunct="1"/>
            <a:r>
              <a:rPr lang="en-US" dirty="0" smtClean="0"/>
              <a:t>Reverses </a:t>
            </a:r>
            <a:r>
              <a:rPr lang="en-US" dirty="0"/>
              <a:t>the meaning of a Boolean </a:t>
            </a:r>
            <a:r>
              <a:rPr lang="en-US" dirty="0" smtClean="0"/>
              <a:t>expression</a:t>
            </a:r>
          </a:p>
          <a:p>
            <a:pPr marL="800100" lvl="2" indent="0">
              <a:buNone/>
            </a:pPr>
            <a:r>
              <a:rPr lang="en-US" sz="2200" dirty="0"/>
              <a:t>if NOT (age &lt; 18) then</a:t>
            </a:r>
          </a:p>
          <a:p>
            <a:pPr marL="800100" lvl="2" indent="0">
              <a:buNone/>
            </a:pPr>
            <a:r>
              <a:rPr lang="en-US" sz="2200" dirty="0"/>
              <a:t>   output "Can register to vote"</a:t>
            </a:r>
          </a:p>
          <a:p>
            <a:pPr marL="800100" lvl="2" indent="0">
              <a:buNone/>
            </a:pPr>
            <a:r>
              <a:rPr lang="en-US" sz="2200" dirty="0" err="1"/>
              <a:t>Endif</a:t>
            </a:r>
            <a:endParaRPr lang="en-US" sz="2200" dirty="0"/>
          </a:p>
          <a:p>
            <a:pPr lvl="1" eaLnBrk="1" hangingPunct="1"/>
            <a:r>
              <a:rPr lang="en-US" dirty="0" smtClean="0"/>
              <a:t>If NOT true, it is false</a:t>
            </a:r>
          </a:p>
          <a:p>
            <a:pPr lvl="1" eaLnBrk="1" hangingPunct="1"/>
            <a:r>
              <a:rPr lang="en-US" dirty="0" smtClean="0"/>
              <a:t>If NOT false, it is true</a:t>
            </a:r>
          </a:p>
          <a:p>
            <a:pPr lvl="1" eaLnBrk="1" hangingPunct="1"/>
            <a:r>
              <a:rPr lang="en-US" dirty="0"/>
              <a:t>Is a unary </a:t>
            </a:r>
            <a:r>
              <a:rPr lang="en-US" dirty="0" smtClean="0"/>
              <a:t>operator</a:t>
            </a:r>
          </a:p>
          <a:p>
            <a:pPr lvl="2" eaLnBrk="1" hangingPunct="1"/>
            <a:r>
              <a:rPr lang="en-US" sz="2200" dirty="0" smtClean="0"/>
              <a:t>Takes only one operator</a:t>
            </a:r>
            <a:endParaRPr lang="en-US" sz="2200" dirty="0"/>
          </a:p>
          <a:p>
            <a:pPr lvl="1" eaLnBrk="1" hangingPunct="1"/>
            <a:endParaRPr lang="en-US" dirty="0" smtClean="0"/>
          </a:p>
          <a:p>
            <a:pPr lvl="1" eaLnBrk="1" hangingPunct="1"/>
            <a:endParaRPr lang="en-US" dirty="0" smtClean="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CE062C4F-F702-4CD4-9178-CD4370EE0C37}" type="slidenum">
              <a:rPr lang="en-US"/>
              <a:pPr>
                <a:defRPr/>
              </a:pPr>
              <a:t>20</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5459896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Avoiding a Common Error </a:t>
            </a:r>
            <a:br>
              <a:rPr lang="en-US" dirty="0" smtClean="0"/>
            </a:br>
            <a:r>
              <a:rPr lang="en-US" dirty="0" smtClean="0"/>
              <a:t>in a </a:t>
            </a:r>
            <a:r>
              <a:rPr lang="en-US" dirty="0" smtClean="0">
                <a:cs typeface="Courier New" pitchFamily="49" charset="0"/>
              </a:rPr>
              <a:t>NOT </a:t>
            </a:r>
            <a:r>
              <a:rPr lang="en-US" dirty="0" smtClean="0"/>
              <a:t>Expression</a:t>
            </a:r>
          </a:p>
        </p:txBody>
      </p:sp>
      <p:sp>
        <p:nvSpPr>
          <p:cNvPr id="40963" name="Rectangle 3"/>
          <p:cNvSpPr>
            <a:spLocks noGrp="1" noChangeArrowheads="1"/>
          </p:cNvSpPr>
          <p:nvPr>
            <p:ph idx="1"/>
          </p:nvPr>
        </p:nvSpPr>
        <p:spPr>
          <a:xfrm>
            <a:off x="-12970" y="1524000"/>
            <a:ext cx="9144000" cy="4572000"/>
          </a:xfrm>
        </p:spPr>
        <p:txBody>
          <a:bodyPr/>
          <a:lstStyle/>
          <a:p>
            <a:pPr eaLnBrk="1" hangingPunct="1"/>
            <a:r>
              <a:rPr lang="en-US" dirty="0" smtClean="0"/>
              <a:t>Be </a:t>
            </a:r>
            <a:r>
              <a:rPr lang="en-US" dirty="0"/>
              <a:t>careful not to create trivial expressions </a:t>
            </a:r>
            <a:endParaRPr lang="en-US" dirty="0" smtClean="0"/>
          </a:p>
          <a:p>
            <a:pPr eaLnBrk="1" hangingPunct="1"/>
            <a:r>
              <a:rPr lang="en-US" sz="2800" dirty="0" smtClean="0"/>
              <a:t>Incorrect code:</a:t>
            </a:r>
          </a:p>
          <a:p>
            <a:pPr marL="457200" lvl="1" indent="0">
              <a:buNone/>
            </a:pPr>
            <a:r>
              <a:rPr lang="en-US" dirty="0" smtClean="0"/>
              <a:t>if </a:t>
            </a:r>
            <a:r>
              <a:rPr lang="en-US" dirty="0"/>
              <a:t>NOT </a:t>
            </a:r>
            <a:r>
              <a:rPr lang="en-US" dirty="0" smtClean="0"/>
              <a:t>(</a:t>
            </a:r>
            <a:r>
              <a:rPr lang="en-US" dirty="0" err="1" smtClean="0"/>
              <a:t>employeeDept</a:t>
            </a:r>
            <a:r>
              <a:rPr lang="en-US" dirty="0" smtClean="0"/>
              <a:t> </a:t>
            </a:r>
            <a:r>
              <a:rPr lang="en-US" dirty="0"/>
              <a:t>= </a:t>
            </a:r>
            <a:r>
              <a:rPr lang="en-US" dirty="0" smtClean="0"/>
              <a:t>1) OR </a:t>
            </a:r>
            <a:r>
              <a:rPr lang="en-US" dirty="0"/>
              <a:t>NOT </a:t>
            </a:r>
            <a:r>
              <a:rPr lang="en-US" dirty="0" smtClean="0"/>
              <a:t>(</a:t>
            </a:r>
            <a:r>
              <a:rPr lang="en-US" dirty="0" err="1" smtClean="0"/>
              <a:t>employeeDept</a:t>
            </a:r>
            <a:r>
              <a:rPr lang="en-US" dirty="0" smtClean="0"/>
              <a:t> </a:t>
            </a:r>
            <a:r>
              <a:rPr lang="en-US" dirty="0"/>
              <a:t>= </a:t>
            </a:r>
            <a:r>
              <a:rPr lang="en-US" dirty="0" smtClean="0"/>
              <a:t>2) </a:t>
            </a:r>
            <a:r>
              <a:rPr lang="en-US" dirty="0"/>
              <a:t>then</a:t>
            </a:r>
          </a:p>
          <a:p>
            <a:pPr marL="457200" lvl="1" indent="0">
              <a:buNone/>
            </a:pPr>
            <a:r>
              <a:rPr lang="en-US" dirty="0"/>
              <a:t> </a:t>
            </a:r>
            <a:r>
              <a:rPr lang="en-US" dirty="0" smtClean="0"/>
              <a:t>   output </a:t>
            </a:r>
            <a:r>
              <a:rPr lang="en-US" dirty="0"/>
              <a:t>"Employee is not in Department 1 or 2“</a:t>
            </a:r>
          </a:p>
          <a:p>
            <a:pPr marL="457200" lvl="1" indent="0">
              <a:buNone/>
            </a:pPr>
            <a:r>
              <a:rPr lang="en-US" dirty="0" err="1" smtClean="0"/>
              <a:t>Endif</a:t>
            </a:r>
            <a:endParaRPr lang="en-US" dirty="0" smtClean="0"/>
          </a:p>
          <a:p>
            <a:pPr eaLnBrk="1" hangingPunct="1"/>
            <a:r>
              <a:rPr lang="en-US" dirty="0"/>
              <a:t>Correct code</a:t>
            </a:r>
            <a:r>
              <a:rPr lang="en-US" dirty="0" smtClean="0"/>
              <a:t>:</a:t>
            </a:r>
            <a:r>
              <a:rPr lang="en-US" sz="2800" dirty="0" smtClean="0"/>
              <a:t/>
            </a:r>
            <a:br>
              <a:rPr lang="en-US" sz="2800" dirty="0" smtClean="0"/>
            </a:br>
            <a:r>
              <a:rPr lang="en-US" sz="2400" dirty="0" smtClean="0"/>
              <a:t>if </a:t>
            </a:r>
            <a:r>
              <a:rPr lang="en-US" sz="2400" dirty="0"/>
              <a:t>NOT (</a:t>
            </a:r>
            <a:r>
              <a:rPr lang="en-US" sz="2400" dirty="0" err="1"/>
              <a:t>employeeDept</a:t>
            </a:r>
            <a:r>
              <a:rPr lang="en-US" sz="2400" dirty="0"/>
              <a:t> = 1 OR </a:t>
            </a:r>
            <a:r>
              <a:rPr lang="en-US" sz="2400" dirty="0" err="1"/>
              <a:t>employeeDept</a:t>
            </a:r>
            <a:r>
              <a:rPr lang="en-US" sz="2400" dirty="0"/>
              <a:t> = 2) then</a:t>
            </a:r>
          </a:p>
          <a:p>
            <a:pPr marL="457200" lvl="1" indent="0">
              <a:buNone/>
            </a:pPr>
            <a:r>
              <a:rPr lang="en-US" dirty="0"/>
              <a:t>   output "Employee is not in Department 1 or 2"</a:t>
            </a:r>
          </a:p>
          <a:p>
            <a:pPr marL="457200" lvl="1" indent="0">
              <a:buNone/>
            </a:pPr>
            <a:r>
              <a:rPr lang="en-US" dirty="0" err="1"/>
              <a:t>endif</a:t>
            </a:r>
            <a:endParaRPr lang="en-US" dirty="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82A28D6E-E94B-487A-A511-8BAA3AAAC971}" type="slidenum">
              <a:rPr lang="en-US"/>
              <a:pPr>
                <a:defRPr/>
              </a:pPr>
              <a:t>21</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18219881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33400" y="76200"/>
            <a:ext cx="8077200" cy="1447800"/>
          </a:xfrm>
        </p:spPr>
        <p:txBody>
          <a:bodyPr/>
          <a:lstStyle/>
          <a:p>
            <a:pPr eaLnBrk="1" hangingPunct="1"/>
            <a:r>
              <a:rPr lang="en-US" dirty="0" smtClean="0"/>
              <a:t>Avoiding Common Errors When Using Range Checks</a:t>
            </a:r>
          </a:p>
        </p:txBody>
      </p:sp>
      <p:sp>
        <p:nvSpPr>
          <p:cNvPr id="50179" name="Rectangle 3"/>
          <p:cNvSpPr>
            <a:spLocks noGrp="1" noChangeArrowheads="1"/>
          </p:cNvSpPr>
          <p:nvPr>
            <p:ph idx="1"/>
          </p:nvPr>
        </p:nvSpPr>
        <p:spPr>
          <a:xfrm>
            <a:off x="457200" y="1828800"/>
            <a:ext cx="8077200" cy="4343400"/>
          </a:xfrm>
        </p:spPr>
        <p:txBody>
          <a:bodyPr/>
          <a:lstStyle/>
          <a:p>
            <a:pPr eaLnBrk="1" hangingPunct="1"/>
            <a:r>
              <a:rPr lang="en-US" sz="3200" dirty="0" smtClean="0"/>
              <a:t>Avoid a </a:t>
            </a:r>
            <a:r>
              <a:rPr lang="en-US" sz="3200" b="1" dirty="0" smtClean="0"/>
              <a:t>dead </a:t>
            </a:r>
            <a:r>
              <a:rPr lang="en-US" sz="3200" dirty="0" smtClean="0"/>
              <a:t>or </a:t>
            </a:r>
            <a:r>
              <a:rPr lang="en-US" sz="3200" b="1" dirty="0" smtClean="0"/>
              <a:t>unreachable path</a:t>
            </a:r>
          </a:p>
          <a:p>
            <a:pPr lvl="1" eaLnBrk="1" hangingPunct="1"/>
            <a:r>
              <a:rPr lang="en-US" sz="3200" dirty="0" smtClean="0"/>
              <a:t>Don’t check for values that can never occur</a:t>
            </a:r>
          </a:p>
          <a:p>
            <a:pPr lvl="1" eaLnBrk="1" hangingPunct="1"/>
            <a:r>
              <a:rPr lang="en-US" sz="3200" dirty="0" smtClean="0"/>
              <a:t>Requires some prior knowledge of the data</a:t>
            </a:r>
          </a:p>
          <a:p>
            <a:pPr eaLnBrk="1" hangingPunct="1"/>
            <a:r>
              <a:rPr lang="en-US" sz="3200" dirty="0" smtClean="0"/>
              <a:t>Never ask a question if there is only one possible outcome</a:t>
            </a:r>
          </a:p>
          <a:p>
            <a:pPr eaLnBrk="1" hangingPunct="1"/>
            <a:r>
              <a:rPr lang="en-US" sz="3200" dirty="0" smtClean="0"/>
              <a:t>Avoid testing the same range limit multiple times</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BAAA174D-0844-4295-890E-DDB399BED6CA}" type="slidenum">
              <a:rPr lang="en-US"/>
              <a:pPr>
                <a:defRPr/>
              </a:pPr>
              <a:t>22</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1325026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28600"/>
            <a:ext cx="9144000" cy="1143000"/>
          </a:xfrm>
        </p:spPr>
        <p:txBody>
          <a:bodyPr/>
          <a:lstStyle/>
          <a:p>
            <a:pPr eaLnBrk="1" hangingPunct="1"/>
            <a:r>
              <a:rPr lang="en-US" sz="4000" dirty="0" smtClean="0"/>
              <a:t>Understanding Precedence When Combining </a:t>
            </a:r>
            <a:r>
              <a:rPr lang="en-US" sz="4000" dirty="0" smtClean="0">
                <a:latin typeface="Courier New" pitchFamily="49" charset="0"/>
              </a:rPr>
              <a:t>AND</a:t>
            </a:r>
            <a:r>
              <a:rPr lang="en-US" sz="4000" dirty="0" smtClean="0"/>
              <a:t> </a:t>
            </a:r>
            <a:r>
              <a:rPr lang="en-US" sz="4000" dirty="0" err="1" smtClean="0"/>
              <a:t>and</a:t>
            </a:r>
            <a:r>
              <a:rPr lang="en-US" sz="4000" dirty="0" smtClean="0"/>
              <a:t> </a:t>
            </a:r>
            <a:r>
              <a:rPr lang="en-US" sz="4000" dirty="0" smtClean="0">
                <a:latin typeface="Courier New" pitchFamily="49" charset="0"/>
              </a:rPr>
              <a:t>OR</a:t>
            </a:r>
            <a:r>
              <a:rPr lang="en-US" sz="4000" dirty="0" smtClean="0"/>
              <a:t> Operators</a:t>
            </a:r>
          </a:p>
        </p:txBody>
      </p:sp>
      <p:sp>
        <p:nvSpPr>
          <p:cNvPr id="51203" name="Rectangle 3"/>
          <p:cNvSpPr>
            <a:spLocks noGrp="1" noChangeArrowheads="1"/>
          </p:cNvSpPr>
          <p:nvPr>
            <p:ph idx="1"/>
          </p:nvPr>
        </p:nvSpPr>
        <p:spPr>
          <a:xfrm>
            <a:off x="533400" y="1524000"/>
            <a:ext cx="8077200" cy="4572000"/>
          </a:xfrm>
        </p:spPr>
        <p:txBody>
          <a:bodyPr/>
          <a:lstStyle/>
          <a:p>
            <a:pPr eaLnBrk="1" hangingPunct="1"/>
            <a:r>
              <a:rPr lang="en-US" dirty="0" smtClean="0"/>
              <a:t>Combine multiple </a:t>
            </a:r>
            <a:r>
              <a:rPr lang="en-US" dirty="0" smtClean="0">
                <a:latin typeface="Courier New" pitchFamily="49" charset="0"/>
              </a:rPr>
              <a:t>AND</a:t>
            </a:r>
            <a:r>
              <a:rPr lang="en-US" dirty="0" smtClean="0"/>
              <a:t> </a:t>
            </a:r>
            <a:r>
              <a:rPr lang="en-US" dirty="0" err="1" smtClean="0"/>
              <a:t>and</a:t>
            </a:r>
            <a:r>
              <a:rPr lang="en-US" dirty="0" smtClean="0"/>
              <a:t> </a:t>
            </a:r>
            <a:r>
              <a:rPr lang="en-US" dirty="0" smtClean="0">
                <a:latin typeface="Courier New" pitchFamily="49" charset="0"/>
              </a:rPr>
              <a:t>OR</a:t>
            </a:r>
            <a:r>
              <a:rPr lang="en-US" dirty="0" smtClean="0"/>
              <a:t> operators in an expression</a:t>
            </a:r>
          </a:p>
          <a:p>
            <a:pPr eaLnBrk="1" hangingPunct="1"/>
            <a:r>
              <a:rPr lang="en-US" dirty="0" smtClean="0"/>
              <a:t>When multiple conditions must all be true, use multiple </a:t>
            </a:r>
            <a:r>
              <a:rPr lang="en-US" dirty="0" smtClean="0">
                <a:latin typeface="Courier New" pitchFamily="49" charset="0"/>
              </a:rPr>
              <a:t>AND</a:t>
            </a:r>
            <a:r>
              <a:rPr lang="en-US" dirty="0" smtClean="0"/>
              <a:t>s</a:t>
            </a:r>
          </a:p>
          <a:p>
            <a:pPr eaLnBrk="1" hangingPunct="1">
              <a:buFontTx/>
              <a:buNone/>
            </a:pPr>
            <a:r>
              <a:rPr lang="en-US" dirty="0" smtClean="0">
                <a:latin typeface="Courier New" pitchFamily="49" charset="0"/>
              </a:rPr>
              <a:t>	</a:t>
            </a:r>
            <a:r>
              <a:rPr lang="en-US" sz="2400" dirty="0" smtClean="0">
                <a:latin typeface="Courier New" pitchFamily="49" charset="0"/>
              </a:rPr>
              <a:t>if score1 &gt;= MIN_SCORE AND score2 &gt;= MIN_SCORE AND score 3 &gt;= MIN_SCORE then</a:t>
            </a:r>
          </a:p>
          <a:p>
            <a:pPr eaLnBrk="1" hangingPunct="1">
              <a:buFontTx/>
              <a:buNone/>
            </a:pPr>
            <a:r>
              <a:rPr lang="en-US" sz="2400" dirty="0" smtClean="0">
                <a:latin typeface="Courier New" pitchFamily="49" charset="0"/>
              </a:rPr>
              <a:t>		</a:t>
            </a:r>
            <a:r>
              <a:rPr lang="en-US" sz="2400" dirty="0" err="1" smtClean="0">
                <a:latin typeface="Courier New" pitchFamily="49" charset="0"/>
              </a:rPr>
              <a:t>classGrade</a:t>
            </a:r>
            <a:r>
              <a:rPr lang="en-US" sz="2400" dirty="0" smtClean="0">
                <a:latin typeface="Courier New" pitchFamily="49" charset="0"/>
              </a:rPr>
              <a:t> = "Pass"</a:t>
            </a:r>
          </a:p>
          <a:p>
            <a:pPr eaLnBrk="1" hangingPunct="1">
              <a:buFontTx/>
              <a:buNone/>
            </a:pPr>
            <a:r>
              <a:rPr lang="en-US" sz="2400" dirty="0" smtClean="0">
                <a:latin typeface="Courier New" pitchFamily="49" charset="0"/>
              </a:rPr>
              <a:t>	else </a:t>
            </a:r>
          </a:p>
          <a:p>
            <a:pPr eaLnBrk="1" hangingPunct="1">
              <a:buFontTx/>
              <a:buNone/>
            </a:pPr>
            <a:r>
              <a:rPr lang="en-US" sz="2400" dirty="0" smtClean="0">
                <a:latin typeface="Courier New" pitchFamily="49" charset="0"/>
              </a:rPr>
              <a:t>		</a:t>
            </a:r>
            <a:r>
              <a:rPr lang="en-US" sz="2400" dirty="0" err="1" smtClean="0">
                <a:latin typeface="Courier New" pitchFamily="49" charset="0"/>
              </a:rPr>
              <a:t>classGrade</a:t>
            </a:r>
            <a:r>
              <a:rPr lang="en-US" sz="2400" dirty="0" smtClean="0">
                <a:latin typeface="Courier New" pitchFamily="49" charset="0"/>
              </a:rPr>
              <a:t> = "Fail"</a:t>
            </a:r>
          </a:p>
          <a:p>
            <a:pPr eaLnBrk="1" hangingPunct="1">
              <a:buFontTx/>
              <a:buNone/>
            </a:pPr>
            <a:r>
              <a:rPr lang="en-US" sz="2400" dirty="0" smtClean="0">
                <a:latin typeface="Courier New" pitchFamily="49" charset="0"/>
              </a:rPr>
              <a:t>	</a:t>
            </a:r>
            <a:r>
              <a:rPr lang="en-US" sz="2400" dirty="0" err="1" smtClean="0">
                <a:latin typeface="Courier New" pitchFamily="49" charset="0"/>
              </a:rPr>
              <a:t>endif</a:t>
            </a:r>
            <a:endParaRPr lang="en-US" sz="2400" dirty="0" smtClean="0">
              <a:latin typeface="Courier New" pitchFamily="49" charset="0"/>
            </a:endParaRP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6AFD507E-11EB-445C-ACC0-38292076B93E}" type="slidenum">
              <a:rPr lang="en-US"/>
              <a:pPr>
                <a:defRPr/>
              </a:pPr>
              <a:t>23</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797191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0" y="152400"/>
            <a:ext cx="9144000" cy="1219200"/>
          </a:xfrm>
        </p:spPr>
        <p:txBody>
          <a:bodyPr/>
          <a:lstStyle/>
          <a:p>
            <a:pPr eaLnBrk="1" hangingPunct="1"/>
            <a:r>
              <a:rPr lang="en-US" sz="4000" dirty="0" smtClean="0"/>
              <a:t>Understanding Precedence When Combining </a:t>
            </a:r>
            <a:r>
              <a:rPr lang="en-US" sz="4000" dirty="0" smtClean="0">
                <a:latin typeface="Courier New" pitchFamily="49" charset="0"/>
              </a:rPr>
              <a:t>AND</a:t>
            </a:r>
            <a:r>
              <a:rPr lang="en-US" sz="4000" dirty="0" smtClean="0"/>
              <a:t> </a:t>
            </a:r>
            <a:r>
              <a:rPr lang="en-US" sz="4000" dirty="0" err="1" smtClean="0"/>
              <a:t>and</a:t>
            </a:r>
            <a:r>
              <a:rPr lang="en-US" sz="4000" dirty="0" smtClean="0"/>
              <a:t> </a:t>
            </a:r>
            <a:r>
              <a:rPr lang="en-US" sz="4000" dirty="0" smtClean="0">
                <a:latin typeface="Courier New" pitchFamily="49" charset="0"/>
              </a:rPr>
              <a:t>OR</a:t>
            </a:r>
            <a:r>
              <a:rPr lang="en-US" sz="4000" dirty="0" smtClean="0"/>
              <a:t> Operators </a:t>
            </a:r>
            <a:r>
              <a:rPr lang="en-US" sz="1200" dirty="0" smtClean="0"/>
              <a:t>(continued -1)</a:t>
            </a:r>
          </a:p>
        </p:txBody>
      </p:sp>
      <p:sp>
        <p:nvSpPr>
          <p:cNvPr id="52227" name="Rectangle 3"/>
          <p:cNvSpPr>
            <a:spLocks noGrp="1" noChangeArrowheads="1"/>
          </p:cNvSpPr>
          <p:nvPr>
            <p:ph idx="1"/>
          </p:nvPr>
        </p:nvSpPr>
        <p:spPr>
          <a:xfrm>
            <a:off x="457200" y="1828800"/>
            <a:ext cx="8077200" cy="4419600"/>
          </a:xfrm>
        </p:spPr>
        <p:txBody>
          <a:bodyPr/>
          <a:lstStyle/>
          <a:p>
            <a:pPr eaLnBrk="1" hangingPunct="1"/>
            <a:r>
              <a:rPr lang="en-US" smtClean="0"/>
              <a:t>When only one of multiple conditions must be true, use multiple </a:t>
            </a:r>
            <a:r>
              <a:rPr lang="en-US" smtClean="0">
                <a:latin typeface="Courier New" pitchFamily="49" charset="0"/>
              </a:rPr>
              <a:t>OR</a:t>
            </a:r>
            <a:r>
              <a:rPr lang="en-US" smtClean="0"/>
              <a:t>s</a:t>
            </a:r>
            <a:endParaRPr lang="en-US" smtClean="0">
              <a:latin typeface="Courier New" pitchFamily="49" charset="0"/>
            </a:endParaRPr>
          </a:p>
          <a:p>
            <a:pPr eaLnBrk="1" hangingPunct="1">
              <a:buFontTx/>
              <a:buNone/>
            </a:pPr>
            <a:r>
              <a:rPr lang="en-US" smtClean="0">
                <a:latin typeface="Courier New" pitchFamily="49" charset="0"/>
              </a:rPr>
              <a:t>	</a:t>
            </a:r>
            <a:r>
              <a:rPr lang="en-US" sz="2400" smtClean="0">
                <a:latin typeface="Courier New" pitchFamily="49" charset="0"/>
              </a:rPr>
              <a:t>if score1 &gt;= MIN_SCORE OR score2 &gt;= MIN_SCORE OR score3 &gt;= MIN_SCORE then</a:t>
            </a:r>
          </a:p>
          <a:p>
            <a:pPr eaLnBrk="1" hangingPunct="1">
              <a:buFontTx/>
              <a:buNone/>
            </a:pPr>
            <a:r>
              <a:rPr lang="en-US" sz="2400" smtClean="0">
                <a:latin typeface="Courier New" pitchFamily="49" charset="0"/>
              </a:rPr>
              <a:t>		classGrade = "Pass"</a:t>
            </a:r>
          </a:p>
          <a:p>
            <a:pPr eaLnBrk="1" hangingPunct="1">
              <a:buFontTx/>
              <a:buNone/>
            </a:pPr>
            <a:r>
              <a:rPr lang="en-US" sz="2400" smtClean="0">
                <a:latin typeface="Courier New" pitchFamily="49" charset="0"/>
              </a:rPr>
              <a:t>	else</a:t>
            </a:r>
          </a:p>
          <a:p>
            <a:pPr eaLnBrk="1" hangingPunct="1">
              <a:buFontTx/>
              <a:buNone/>
            </a:pPr>
            <a:r>
              <a:rPr lang="en-US" sz="2400" smtClean="0">
                <a:latin typeface="Courier New" pitchFamily="49" charset="0"/>
              </a:rPr>
              <a:t>		classGrade = "Fail"</a:t>
            </a:r>
          </a:p>
          <a:p>
            <a:pPr eaLnBrk="1" hangingPunct="1">
              <a:buFontTx/>
              <a:buNone/>
            </a:pPr>
            <a:r>
              <a:rPr lang="en-US" sz="2400" smtClean="0">
                <a:latin typeface="Courier New" pitchFamily="49" charset="0"/>
              </a:rPr>
              <a:t>	endif</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C4FC6534-29E4-48A2-A7D3-2675ABD42456}" type="slidenum">
              <a:rPr lang="en-US"/>
              <a:pPr>
                <a:defRPr/>
              </a:pPr>
              <a:t>24</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5362947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457200" y="1600200"/>
            <a:ext cx="8077200" cy="4419600"/>
          </a:xfrm>
        </p:spPr>
        <p:txBody>
          <a:bodyPr/>
          <a:lstStyle/>
          <a:p>
            <a:pPr eaLnBrk="1" hangingPunct="1"/>
            <a:r>
              <a:rPr lang="en-US" sz="3200" dirty="0" smtClean="0"/>
              <a:t>When </a:t>
            </a:r>
            <a:r>
              <a:rPr lang="en-US" sz="3200" dirty="0" smtClean="0">
                <a:latin typeface="Courier New" pitchFamily="49" charset="0"/>
                <a:cs typeface="Courier New" pitchFamily="49" charset="0"/>
              </a:rPr>
              <a:t>AND</a:t>
            </a:r>
            <a:r>
              <a:rPr lang="en-US" sz="3200" dirty="0" smtClean="0"/>
              <a:t> </a:t>
            </a:r>
            <a:r>
              <a:rPr lang="en-US" sz="3200" dirty="0" err="1" smtClean="0"/>
              <a:t>and</a:t>
            </a:r>
            <a:r>
              <a:rPr lang="en-US" sz="3200" dirty="0" smtClean="0"/>
              <a:t> </a:t>
            </a:r>
            <a:r>
              <a:rPr lang="en-US" sz="3200" dirty="0" smtClean="0">
                <a:latin typeface="Courier New" pitchFamily="49" charset="0"/>
                <a:cs typeface="Courier New" pitchFamily="49" charset="0"/>
              </a:rPr>
              <a:t>OR</a:t>
            </a:r>
            <a:r>
              <a:rPr lang="en-US" sz="3200" dirty="0" smtClean="0"/>
              <a:t> operators are combined in the same statement, </a:t>
            </a:r>
            <a:r>
              <a:rPr lang="en-US" sz="3200" dirty="0" smtClean="0">
                <a:latin typeface="Courier New" pitchFamily="49" charset="0"/>
                <a:cs typeface="Courier New" pitchFamily="49" charset="0"/>
              </a:rPr>
              <a:t>AND</a:t>
            </a:r>
            <a:r>
              <a:rPr lang="en-US" sz="3200" dirty="0" smtClean="0"/>
              <a:t> operators are evaluated first</a:t>
            </a:r>
          </a:p>
          <a:p>
            <a:pPr lvl="1" eaLnBrk="1" hangingPunct="1">
              <a:buFontTx/>
              <a:buNone/>
            </a:pPr>
            <a:r>
              <a:rPr lang="en-US" sz="3200" dirty="0" smtClean="0">
                <a:latin typeface="Courier New" pitchFamily="49" charset="0"/>
              </a:rPr>
              <a:t>if age &lt;= 12 OR age &gt;= 65 AND rating = "G"</a:t>
            </a:r>
          </a:p>
          <a:p>
            <a:pPr eaLnBrk="1" hangingPunct="1"/>
            <a:r>
              <a:rPr lang="en-US" sz="3200" dirty="0" smtClean="0"/>
              <a:t>Use parentheses to correct logic and force evaluations to occur in the order desired</a:t>
            </a:r>
          </a:p>
          <a:p>
            <a:pPr eaLnBrk="1" hangingPunct="1">
              <a:buFontTx/>
              <a:buNone/>
            </a:pPr>
            <a:r>
              <a:rPr lang="en-US" sz="3200" dirty="0" smtClean="0"/>
              <a:t>	</a:t>
            </a:r>
            <a:r>
              <a:rPr lang="en-US" sz="3200" dirty="0" smtClean="0">
                <a:latin typeface="Courier New" pitchFamily="49" charset="0"/>
              </a:rPr>
              <a:t>if (age &lt;= 12 OR age &gt;= 65) AND rating = "G"</a:t>
            </a:r>
          </a:p>
          <a:p>
            <a:pPr eaLnBrk="1" hangingPunct="1">
              <a:buFontTx/>
              <a:buNone/>
            </a:pPr>
            <a:endParaRPr lang="en-US" dirty="0" smtClean="0"/>
          </a:p>
          <a:p>
            <a:pPr eaLnBrk="1" hangingPunct="1"/>
            <a:endParaRPr lang="en-US" dirty="0" smtClean="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E27CFEBC-205C-42A4-AB40-B66C6107F460}" type="slidenum">
              <a:rPr lang="en-US"/>
              <a:pPr>
                <a:defRPr/>
              </a:pPr>
              <a:t>25</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
        <p:nvSpPr>
          <p:cNvPr id="8" name="Rectangle 2"/>
          <p:cNvSpPr>
            <a:spLocks noGrp="1" noChangeArrowheads="1"/>
          </p:cNvSpPr>
          <p:nvPr>
            <p:ph type="title"/>
          </p:nvPr>
        </p:nvSpPr>
        <p:spPr>
          <a:xfrm>
            <a:off x="0" y="152400"/>
            <a:ext cx="9144000" cy="1219200"/>
          </a:xfrm>
        </p:spPr>
        <p:txBody>
          <a:bodyPr/>
          <a:lstStyle/>
          <a:p>
            <a:pPr eaLnBrk="1" hangingPunct="1"/>
            <a:r>
              <a:rPr lang="en-US" sz="4000" dirty="0" smtClean="0"/>
              <a:t>Understanding Precedence When Combining </a:t>
            </a:r>
            <a:r>
              <a:rPr lang="en-US" sz="4000" dirty="0" smtClean="0">
                <a:latin typeface="Courier New" pitchFamily="49" charset="0"/>
              </a:rPr>
              <a:t>AND</a:t>
            </a:r>
            <a:r>
              <a:rPr lang="en-US" sz="4000" dirty="0" smtClean="0"/>
              <a:t> </a:t>
            </a:r>
            <a:r>
              <a:rPr lang="en-US" sz="4000" dirty="0" err="1" smtClean="0"/>
              <a:t>and</a:t>
            </a:r>
            <a:r>
              <a:rPr lang="en-US" sz="4000" dirty="0" smtClean="0"/>
              <a:t> </a:t>
            </a:r>
            <a:r>
              <a:rPr lang="en-US" sz="4000" dirty="0" smtClean="0">
                <a:latin typeface="Courier New" pitchFamily="49" charset="0"/>
              </a:rPr>
              <a:t>OR</a:t>
            </a:r>
            <a:r>
              <a:rPr lang="en-US" sz="4000" dirty="0" smtClean="0"/>
              <a:t> Operators </a:t>
            </a:r>
            <a:r>
              <a:rPr lang="en-US" sz="1200" dirty="0" smtClean="0"/>
              <a:t>(continued -2)</a:t>
            </a:r>
          </a:p>
        </p:txBody>
      </p:sp>
    </p:spTree>
    <p:extLst>
      <p:ext uri="{BB962C8B-B14F-4D97-AF65-F5344CB8AC3E}">
        <p14:creationId xmlns:p14="http://schemas.microsoft.com/office/powerpoint/2010/main" val="2449120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457200" y="1981200"/>
            <a:ext cx="7467600" cy="3505200"/>
          </a:xfrm>
        </p:spPr>
        <p:txBody>
          <a:bodyPr/>
          <a:lstStyle/>
          <a:p>
            <a:pPr eaLnBrk="1" hangingPunct="1"/>
            <a:r>
              <a:rPr lang="en-US" sz="3200" dirty="0" smtClean="0"/>
              <a:t>Mixing </a:t>
            </a:r>
            <a:r>
              <a:rPr lang="en-US" sz="3200" dirty="0" smtClean="0">
                <a:latin typeface="Courier New" pitchFamily="49" charset="0"/>
              </a:rPr>
              <a:t>AND</a:t>
            </a:r>
            <a:r>
              <a:rPr lang="en-US" sz="3200" dirty="0" smtClean="0"/>
              <a:t> </a:t>
            </a:r>
            <a:r>
              <a:rPr lang="en-US" sz="3200" dirty="0" err="1" smtClean="0"/>
              <a:t>and</a:t>
            </a:r>
            <a:r>
              <a:rPr lang="en-US" sz="3200" dirty="0" smtClean="0"/>
              <a:t> </a:t>
            </a:r>
            <a:r>
              <a:rPr lang="en-US" sz="3200" dirty="0" smtClean="0">
                <a:latin typeface="Courier New" pitchFamily="49" charset="0"/>
              </a:rPr>
              <a:t>OR</a:t>
            </a:r>
            <a:r>
              <a:rPr lang="en-US" sz="3200" dirty="0" smtClean="0"/>
              <a:t> operators makes logic more complicated</a:t>
            </a:r>
          </a:p>
          <a:p>
            <a:pPr eaLnBrk="1" hangingPunct="1"/>
            <a:r>
              <a:rPr lang="en-US" sz="3200" dirty="0" smtClean="0"/>
              <a:t>Can avoid mixing AND </a:t>
            </a:r>
            <a:r>
              <a:rPr lang="en-US" sz="3200" dirty="0" err="1" smtClean="0"/>
              <a:t>and</a:t>
            </a:r>
            <a:r>
              <a:rPr lang="en-US" sz="3200" dirty="0" smtClean="0"/>
              <a:t> OR decisions by nesting </a:t>
            </a:r>
            <a:r>
              <a:rPr lang="en-US" sz="3200" dirty="0" smtClean="0">
                <a:latin typeface="Courier New" pitchFamily="49" charset="0"/>
              </a:rPr>
              <a:t>if</a:t>
            </a:r>
            <a:r>
              <a:rPr lang="en-US" sz="3200" dirty="0" smtClean="0"/>
              <a:t> statements	</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9E854614-40AA-4466-9691-4E6ED6850188}" type="slidenum">
              <a:rPr lang="en-US"/>
              <a:pPr>
                <a:defRPr/>
              </a:pPr>
              <a:t>26</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
        <p:nvSpPr>
          <p:cNvPr id="8" name="Rectangle 2"/>
          <p:cNvSpPr>
            <a:spLocks noGrp="1" noChangeArrowheads="1"/>
          </p:cNvSpPr>
          <p:nvPr>
            <p:ph type="title"/>
          </p:nvPr>
        </p:nvSpPr>
        <p:spPr>
          <a:xfrm>
            <a:off x="0" y="152400"/>
            <a:ext cx="9144000" cy="1219200"/>
          </a:xfrm>
        </p:spPr>
        <p:txBody>
          <a:bodyPr/>
          <a:lstStyle/>
          <a:p>
            <a:pPr eaLnBrk="1" hangingPunct="1"/>
            <a:r>
              <a:rPr lang="en-US" sz="4000" dirty="0" smtClean="0"/>
              <a:t>Understanding Precedence When Combining </a:t>
            </a:r>
            <a:r>
              <a:rPr lang="en-US" sz="4000" dirty="0" smtClean="0">
                <a:latin typeface="Courier New" pitchFamily="49" charset="0"/>
              </a:rPr>
              <a:t>AND</a:t>
            </a:r>
            <a:r>
              <a:rPr lang="en-US" sz="4000" dirty="0" smtClean="0"/>
              <a:t> </a:t>
            </a:r>
            <a:r>
              <a:rPr lang="en-US" sz="4000" dirty="0" err="1" smtClean="0"/>
              <a:t>and</a:t>
            </a:r>
            <a:r>
              <a:rPr lang="en-US" sz="4000" dirty="0" smtClean="0"/>
              <a:t> </a:t>
            </a:r>
            <a:r>
              <a:rPr lang="en-US" sz="4000" dirty="0" smtClean="0">
                <a:latin typeface="Courier New" pitchFamily="49" charset="0"/>
              </a:rPr>
              <a:t>OR</a:t>
            </a:r>
            <a:r>
              <a:rPr lang="en-US" sz="4000" dirty="0" smtClean="0"/>
              <a:t> Operators </a:t>
            </a:r>
            <a:r>
              <a:rPr lang="en-US" sz="1200" dirty="0" smtClean="0"/>
              <a:t>(continued -3)</a:t>
            </a:r>
          </a:p>
        </p:txBody>
      </p:sp>
    </p:spTree>
    <p:extLst>
      <p:ext uri="{BB962C8B-B14F-4D97-AF65-F5344CB8AC3E}">
        <p14:creationId xmlns:p14="http://schemas.microsoft.com/office/powerpoint/2010/main" val="14635108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457200" y="1600200"/>
            <a:ext cx="7467600" cy="3886200"/>
          </a:xfrm>
        </p:spPr>
        <p:txBody>
          <a:bodyPr/>
          <a:lstStyle/>
          <a:p>
            <a:pPr eaLnBrk="1" hangingPunct="1"/>
            <a:r>
              <a:rPr lang="en-US" sz="3200" dirty="0" smtClean="0"/>
              <a:t>Case structure – specialized selection structure</a:t>
            </a:r>
          </a:p>
          <a:p>
            <a:pPr eaLnBrk="1" hangingPunct="1"/>
            <a:r>
              <a:rPr lang="en-US" sz="3200" dirty="0" smtClean="0"/>
              <a:t>Use </a:t>
            </a:r>
            <a:r>
              <a:rPr lang="en-US" sz="3200" dirty="0"/>
              <a:t>when there are several distinct possible values for a single </a:t>
            </a:r>
            <a:r>
              <a:rPr lang="en-US" sz="3200" dirty="0" smtClean="0"/>
              <a:t>variable</a:t>
            </a:r>
          </a:p>
          <a:p>
            <a:r>
              <a:rPr lang="en-US" sz="3200" dirty="0" smtClean="0"/>
              <a:t>And each value </a:t>
            </a:r>
            <a:r>
              <a:rPr lang="en-US" sz="3200" dirty="0"/>
              <a:t>requires a different subsequent </a:t>
            </a:r>
            <a:r>
              <a:rPr lang="en-US" sz="3200" dirty="0" smtClean="0"/>
              <a:t>action</a:t>
            </a:r>
            <a:endParaRPr lang="en-US" dirty="0" smtClean="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9E854614-40AA-4466-9691-4E6ED6850188}" type="slidenum">
              <a:rPr lang="en-US"/>
              <a:pPr>
                <a:defRPr/>
              </a:pPr>
              <a:t>27</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
        <p:nvSpPr>
          <p:cNvPr id="8" name="Rectangle 2"/>
          <p:cNvSpPr>
            <a:spLocks noGrp="1" noChangeArrowheads="1"/>
          </p:cNvSpPr>
          <p:nvPr>
            <p:ph type="title"/>
          </p:nvPr>
        </p:nvSpPr>
        <p:spPr>
          <a:xfrm>
            <a:off x="0" y="152400"/>
            <a:ext cx="9144000" cy="1219200"/>
          </a:xfrm>
        </p:spPr>
        <p:txBody>
          <a:bodyPr/>
          <a:lstStyle/>
          <a:p>
            <a:pPr eaLnBrk="1" hangingPunct="1"/>
            <a:r>
              <a:rPr lang="en-US" sz="4000" dirty="0" smtClean="0"/>
              <a:t>Understanding the </a:t>
            </a:r>
            <a:r>
              <a:rPr lang="en-US" sz="4000" dirty="0" smtClean="0">
                <a:latin typeface="Courier New" pitchFamily="49" charset="0"/>
              </a:rPr>
              <a:t>case</a:t>
            </a:r>
            <a:r>
              <a:rPr lang="en-US" sz="4000" dirty="0" smtClean="0"/>
              <a:t> Structure</a:t>
            </a:r>
            <a:endParaRPr lang="en-US" sz="1200" dirty="0" smtClean="0"/>
          </a:p>
        </p:txBody>
      </p:sp>
    </p:spTree>
    <p:extLst>
      <p:ext uri="{BB962C8B-B14F-4D97-AF65-F5344CB8AC3E}">
        <p14:creationId xmlns:p14="http://schemas.microsoft.com/office/powerpoint/2010/main" val="41092054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Summary</a:t>
            </a:r>
          </a:p>
        </p:txBody>
      </p:sp>
      <p:sp>
        <p:nvSpPr>
          <p:cNvPr id="56323" name="Rectangle 3"/>
          <p:cNvSpPr>
            <a:spLocks noGrp="1" noChangeArrowheads="1"/>
          </p:cNvSpPr>
          <p:nvPr>
            <p:ph idx="1"/>
          </p:nvPr>
        </p:nvSpPr>
        <p:spPr>
          <a:xfrm>
            <a:off x="457200" y="1573872"/>
            <a:ext cx="8077200" cy="4572000"/>
          </a:xfrm>
        </p:spPr>
        <p:txBody>
          <a:bodyPr/>
          <a:lstStyle/>
          <a:p>
            <a:pPr eaLnBrk="1" hangingPunct="1"/>
            <a:r>
              <a:rPr lang="en-US" dirty="0" smtClean="0"/>
              <a:t>Decisions involve evaluating Boolean expressions</a:t>
            </a:r>
          </a:p>
          <a:p>
            <a:pPr eaLnBrk="1" hangingPunct="1"/>
            <a:r>
              <a:rPr lang="en-US" dirty="0" smtClean="0"/>
              <a:t>Use relational operators to compare values</a:t>
            </a:r>
          </a:p>
          <a:p>
            <a:pPr eaLnBrk="1" hangingPunct="1">
              <a:buFont typeface="Arial Unicode MS" pitchFamily="34" charset="-128"/>
              <a:buChar char="•"/>
            </a:pPr>
            <a:r>
              <a:rPr lang="en-US" dirty="0" smtClean="0"/>
              <a:t>An AND decision requires that both conditions be true to produce a true result</a:t>
            </a:r>
          </a:p>
          <a:p>
            <a:pPr eaLnBrk="1" hangingPunct="1"/>
            <a:r>
              <a:rPr lang="en-US" dirty="0" smtClean="0"/>
              <a:t>In an AND decision, first ask the question that is less likely to be true</a:t>
            </a:r>
          </a:p>
          <a:p>
            <a:pPr eaLnBrk="1" hangingPunct="1">
              <a:buFont typeface="Arial Unicode MS" pitchFamily="34" charset="-128"/>
              <a:buChar char="•"/>
            </a:pPr>
            <a:r>
              <a:rPr lang="en-US" dirty="0" smtClean="0"/>
              <a:t>An OR decision requires that either of the conditions be true to produce a true result</a:t>
            </a:r>
          </a:p>
          <a:p>
            <a:pPr eaLnBrk="1" hangingPunct="1"/>
            <a:r>
              <a:rPr lang="en-US" dirty="0"/>
              <a:t>In an </a:t>
            </a:r>
            <a:r>
              <a:rPr lang="en-US" dirty="0">
                <a:cs typeface="Courier New" pitchFamily="49" charset="0"/>
              </a:rPr>
              <a:t>OR</a:t>
            </a:r>
            <a:r>
              <a:rPr lang="en-US" dirty="0"/>
              <a:t> decision, first ask the question that is more likely to be true</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A6931D16-3DE4-4C2A-AA5D-8D588ED2774F}" type="slidenum">
              <a:rPr lang="en-US"/>
              <a:pPr>
                <a:defRPr/>
              </a:pPr>
              <a:t>28</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4423283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smtClean="0"/>
              <a:t>Summary </a:t>
            </a:r>
            <a:r>
              <a:rPr lang="en-US" sz="1200" dirty="0" smtClean="0"/>
              <a:t>(continued -1)</a:t>
            </a:r>
          </a:p>
        </p:txBody>
      </p:sp>
      <p:sp>
        <p:nvSpPr>
          <p:cNvPr id="57347" name="Rectangle 3"/>
          <p:cNvSpPr>
            <a:spLocks noGrp="1" noChangeArrowheads="1"/>
          </p:cNvSpPr>
          <p:nvPr>
            <p:ph idx="1"/>
          </p:nvPr>
        </p:nvSpPr>
        <p:spPr>
          <a:xfrm>
            <a:off x="457200" y="1676400"/>
            <a:ext cx="8077200" cy="4572000"/>
          </a:xfrm>
        </p:spPr>
        <p:txBody>
          <a:bodyPr/>
          <a:lstStyle/>
          <a:p>
            <a:pPr eaLnBrk="1" hangingPunct="1"/>
            <a:r>
              <a:rPr lang="en-US" dirty="0" smtClean="0"/>
              <a:t>For a range check:</a:t>
            </a:r>
          </a:p>
          <a:p>
            <a:pPr lvl="1" eaLnBrk="1" hangingPunct="1"/>
            <a:r>
              <a:rPr lang="en-US" dirty="0" smtClean="0"/>
              <a:t>Make comparisons with the highest or lowest values in each range</a:t>
            </a:r>
          </a:p>
          <a:p>
            <a:pPr lvl="1" eaLnBrk="1" hangingPunct="1"/>
            <a:r>
              <a:rPr lang="en-US" dirty="0" smtClean="0"/>
              <a:t>Eliminate unnecessary or previously answered questions</a:t>
            </a:r>
          </a:p>
          <a:p>
            <a:pPr eaLnBrk="1" hangingPunct="1"/>
            <a:r>
              <a:rPr lang="en-US" dirty="0" smtClean="0"/>
              <a:t>The </a:t>
            </a:r>
            <a:r>
              <a:rPr lang="en-US" dirty="0" smtClean="0">
                <a:latin typeface="Courier New" pitchFamily="49" charset="0"/>
                <a:cs typeface="Courier New" pitchFamily="49" charset="0"/>
              </a:rPr>
              <a:t>AND</a:t>
            </a:r>
            <a:r>
              <a:rPr lang="en-US" dirty="0" smtClean="0"/>
              <a:t> operator takes precedence over the </a:t>
            </a:r>
            <a:r>
              <a:rPr lang="en-US" dirty="0" smtClean="0">
                <a:latin typeface="Courier New" pitchFamily="49" charset="0"/>
                <a:cs typeface="Courier New" pitchFamily="49" charset="0"/>
              </a:rPr>
              <a:t>OR</a:t>
            </a:r>
            <a:r>
              <a:rPr lang="en-US" dirty="0" smtClean="0"/>
              <a:t> operator</a:t>
            </a:r>
          </a:p>
          <a:p>
            <a:pPr eaLnBrk="1" hangingPunct="1"/>
            <a:r>
              <a:rPr lang="en-US" dirty="0" smtClean="0"/>
              <a:t>Case </a:t>
            </a:r>
            <a:r>
              <a:rPr lang="en-US" dirty="0"/>
              <a:t>structure is a specialized selection structure that can be used when there are several distinct possible values for a single variable, and each value requires a different subsequent action</a:t>
            </a:r>
            <a:endParaRPr lang="en-US" dirty="0" smtClean="0"/>
          </a:p>
          <a:p>
            <a:pPr eaLnBrk="1" hangingPunct="1"/>
            <a:endParaRPr lang="en-US" dirty="0" smtClean="0"/>
          </a:p>
          <a:p>
            <a:pPr eaLnBrk="1" hangingPunct="1"/>
            <a:endParaRPr lang="en-US" dirty="0" smtClean="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46020972-57BE-42A2-9985-86708C151789}" type="slidenum">
              <a:rPr lang="en-US"/>
              <a:pPr>
                <a:defRPr/>
              </a:pPr>
              <a:t>29</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4260740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986" y="608807"/>
            <a:ext cx="8229600" cy="1143000"/>
          </a:xfrm>
        </p:spPr>
        <p:txBody>
          <a:bodyPr/>
          <a:lstStyle/>
          <a:p>
            <a:r>
              <a:rPr lang="en-US" b="1" dirty="0"/>
              <a:t>Programming Logic and Design</a:t>
            </a:r>
            <a:br>
              <a:rPr lang="en-US" b="1" dirty="0"/>
            </a:br>
            <a:r>
              <a:rPr lang="en-US" b="1" i="1" dirty="0" smtClean="0"/>
              <a:t>Edition</a:t>
            </a:r>
            <a:endParaRPr lang="en-US" b="1" dirty="0"/>
          </a:p>
        </p:txBody>
      </p:sp>
      <p:sp>
        <p:nvSpPr>
          <p:cNvPr id="3" name="Content Placeholder 2"/>
          <p:cNvSpPr>
            <a:spLocks noGrp="1"/>
          </p:cNvSpPr>
          <p:nvPr>
            <p:ph idx="1"/>
          </p:nvPr>
        </p:nvSpPr>
        <p:spPr>
          <a:xfrm>
            <a:off x="457200" y="2438400"/>
            <a:ext cx="8229600" cy="3687763"/>
          </a:xfrm>
        </p:spPr>
        <p:txBody>
          <a:bodyPr/>
          <a:lstStyle/>
          <a:p>
            <a:pPr algn="ctr" eaLnBrk="1" hangingPunct="1">
              <a:lnSpc>
                <a:spcPct val="90000"/>
              </a:lnSpc>
              <a:buFont typeface="Arial" pitchFamily="34" charset="0"/>
              <a:buNone/>
              <a:defRPr/>
            </a:pPr>
            <a:r>
              <a:rPr lang="en-US" sz="3400" i="1" dirty="0" smtClean="0"/>
              <a:t>Lesson 4</a:t>
            </a:r>
          </a:p>
          <a:p>
            <a:pPr algn="ctr" eaLnBrk="1" hangingPunct="1">
              <a:lnSpc>
                <a:spcPct val="90000"/>
              </a:lnSpc>
              <a:buFont typeface="Arial" pitchFamily="34" charset="0"/>
              <a:buNone/>
              <a:defRPr/>
            </a:pPr>
            <a:r>
              <a:rPr lang="en-US" sz="3200" i="1" dirty="0" smtClean="0"/>
              <a:t>Making Decisions</a:t>
            </a:r>
            <a:endParaRPr lang="en-US" sz="3600"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0F66439E-C25C-4026-841B-CBBDFA57E0D0}" type="slidenum">
              <a:rPr lang="en-US">
                <a:solidFill>
                  <a:srgbClr val="F79646">
                    <a:lumMod val="75000"/>
                  </a:srgbClr>
                </a:solidFill>
              </a:rPr>
              <a:pPr>
                <a:defRPr/>
              </a:pPr>
              <a:t>3</a:t>
            </a:fld>
            <a:endParaRPr lang="en-US" dirty="0">
              <a:solidFill>
                <a:srgbClr val="F79646">
                  <a:lumMod val="75000"/>
                </a:srgbClr>
              </a:solidFill>
            </a:endParaRPr>
          </a:p>
        </p:txBody>
      </p:sp>
      <p:sp>
        <p:nvSpPr>
          <p:cNvPr id="5" name="Footer Placeholder 4"/>
          <p:cNvSpPr>
            <a:spLocks noGrp="1"/>
          </p:cNvSpPr>
          <p:nvPr>
            <p:ph type="ftr" sz="quarter" idx="4294967295"/>
          </p:nvPr>
        </p:nvSpPr>
        <p:spPr>
          <a:xfrm>
            <a:off x="457200" y="6356350"/>
            <a:ext cx="5562600" cy="365125"/>
          </a:xfrm>
          <a:prstGeom prst="rect">
            <a:avLst/>
          </a:prstGeom>
        </p:spPr>
        <p:txBody>
          <a:bodyPr/>
          <a:lstStyle/>
          <a:p>
            <a:pPr>
              <a:defRPr/>
            </a:pPr>
            <a:r>
              <a:rPr lang="en-US" dirty="0">
                <a:solidFill>
                  <a:srgbClr val="F79646">
                    <a:lumMod val="75000"/>
                  </a:srgbClr>
                </a:solidFill>
              </a:rPr>
              <a:t>Programming Logic and Design, Ninth Edition</a:t>
            </a:r>
          </a:p>
        </p:txBody>
      </p:sp>
    </p:spTree>
    <p:extLst>
      <p:ext uri="{BB962C8B-B14F-4D97-AF65-F5344CB8AC3E}">
        <p14:creationId xmlns:p14="http://schemas.microsoft.com/office/powerpoint/2010/main" val="3692213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Objectives</a:t>
            </a:r>
          </a:p>
        </p:txBody>
      </p:sp>
      <p:sp>
        <p:nvSpPr>
          <p:cNvPr id="14339" name="Rectangle 3"/>
          <p:cNvSpPr>
            <a:spLocks noGrp="1" noChangeArrowheads="1"/>
          </p:cNvSpPr>
          <p:nvPr>
            <p:ph idx="1"/>
          </p:nvPr>
        </p:nvSpPr>
        <p:spPr/>
        <p:txBody>
          <a:bodyPr/>
          <a:lstStyle/>
          <a:p>
            <a:pPr eaLnBrk="1" hangingPunct="1">
              <a:buFontTx/>
              <a:buNone/>
            </a:pPr>
            <a:r>
              <a:rPr lang="en-US" dirty="0" smtClean="0"/>
              <a:t>In this chapter, you will learn about:</a:t>
            </a:r>
          </a:p>
          <a:p>
            <a:pPr eaLnBrk="1" hangingPunct="1"/>
            <a:r>
              <a:rPr lang="en-US" dirty="0" smtClean="0"/>
              <a:t>The selection structure</a:t>
            </a:r>
          </a:p>
          <a:p>
            <a:pPr eaLnBrk="1" hangingPunct="1"/>
            <a:r>
              <a:rPr lang="en-US" dirty="0" smtClean="0"/>
              <a:t>The relational comparison operators</a:t>
            </a:r>
          </a:p>
          <a:p>
            <a:pPr eaLnBrk="1" hangingPunct="1"/>
            <a:r>
              <a:rPr lang="en-US" dirty="0" smtClean="0">
                <a:cs typeface="Courier New" pitchFamily="49" charset="0"/>
              </a:rPr>
              <a:t>AND</a:t>
            </a:r>
            <a:r>
              <a:rPr lang="en-US" dirty="0" smtClean="0"/>
              <a:t> logic</a:t>
            </a:r>
          </a:p>
          <a:p>
            <a:pPr eaLnBrk="1" hangingPunct="1"/>
            <a:r>
              <a:rPr lang="en-US" dirty="0" smtClean="0">
                <a:cs typeface="Courier New" pitchFamily="49" charset="0"/>
              </a:rPr>
              <a:t>OR</a:t>
            </a:r>
            <a:r>
              <a:rPr lang="en-US" dirty="0" smtClean="0"/>
              <a:t> logic</a:t>
            </a:r>
          </a:p>
          <a:p>
            <a:pPr eaLnBrk="1" hangingPunct="1"/>
            <a:r>
              <a:rPr lang="en-US" dirty="0" smtClean="0"/>
              <a:t>NOT logic</a:t>
            </a:r>
          </a:p>
          <a:p>
            <a:pPr eaLnBrk="1" hangingPunct="1"/>
            <a:r>
              <a:rPr lang="en-US" dirty="0" smtClean="0"/>
              <a:t>Making selections within ranges</a:t>
            </a:r>
          </a:p>
          <a:p>
            <a:pPr eaLnBrk="1" hangingPunct="1"/>
            <a:r>
              <a:rPr lang="en-US" dirty="0" smtClean="0"/>
              <a:t>Precedence when combining </a:t>
            </a:r>
            <a:r>
              <a:rPr lang="en-US" dirty="0" smtClean="0">
                <a:latin typeface="Courier New" pitchFamily="49" charset="0"/>
                <a:cs typeface="Courier New" pitchFamily="49" charset="0"/>
              </a:rPr>
              <a:t>AND</a:t>
            </a:r>
            <a:r>
              <a:rPr lang="en-US" dirty="0" smtClean="0"/>
              <a:t> </a:t>
            </a:r>
            <a:r>
              <a:rPr lang="en-US" dirty="0" err="1" smtClean="0"/>
              <a:t>and</a:t>
            </a:r>
            <a:r>
              <a:rPr lang="en-US" dirty="0" smtClean="0"/>
              <a:t> </a:t>
            </a:r>
            <a:r>
              <a:rPr lang="en-US" dirty="0" smtClean="0">
                <a:latin typeface="Courier New" pitchFamily="49" charset="0"/>
                <a:cs typeface="Courier New" pitchFamily="49" charset="0"/>
              </a:rPr>
              <a:t>OR</a:t>
            </a:r>
            <a:r>
              <a:rPr lang="en-US" dirty="0" smtClean="0"/>
              <a:t> operators</a:t>
            </a:r>
          </a:p>
          <a:p>
            <a:pPr eaLnBrk="1" hangingPunct="1"/>
            <a:r>
              <a:rPr lang="en-US" dirty="0" smtClean="0"/>
              <a:t>The case structure</a:t>
            </a:r>
          </a:p>
          <a:p>
            <a:pPr eaLnBrk="1" hangingPunct="1"/>
            <a:endParaRPr lang="en-US" dirty="0" smtClean="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5A952EA9-1634-43D9-962D-40429AEAFBC1}" type="slidenum">
              <a:rPr lang="en-US"/>
              <a:pPr>
                <a:defRPr/>
              </a:pPr>
              <a:t>4</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1155017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smtClean="0"/>
              <a:t>The Selection Structure</a:t>
            </a:r>
          </a:p>
        </p:txBody>
      </p:sp>
      <p:sp>
        <p:nvSpPr>
          <p:cNvPr id="15363" name="Content Placeholder 8"/>
          <p:cNvSpPr>
            <a:spLocks noGrp="1"/>
          </p:cNvSpPr>
          <p:nvPr>
            <p:ph idx="1"/>
          </p:nvPr>
        </p:nvSpPr>
        <p:spPr/>
        <p:txBody>
          <a:bodyPr/>
          <a:lstStyle/>
          <a:p>
            <a:pPr lvl="1" eaLnBrk="1" hangingPunct="1">
              <a:buFont typeface="Arial" charset="0"/>
              <a:buChar char="•"/>
            </a:pPr>
            <a:r>
              <a:rPr lang="en-US" sz="2800" dirty="0" smtClean="0"/>
              <a:t>Boolean expressions can be only true or false</a:t>
            </a:r>
          </a:p>
          <a:p>
            <a:pPr lvl="1" eaLnBrk="1" hangingPunct="1">
              <a:buFont typeface="Arial" charset="0"/>
              <a:buChar char="•"/>
            </a:pPr>
            <a:r>
              <a:rPr lang="en-US" sz="2800" dirty="0" smtClean="0"/>
              <a:t>Every computer decision yields a true-or-false, yes-or-no, 1-or-0 result</a:t>
            </a:r>
          </a:p>
          <a:p>
            <a:pPr lvl="1" eaLnBrk="1" hangingPunct="1">
              <a:buFont typeface="Arial" charset="0"/>
              <a:buChar char="•"/>
            </a:pPr>
            <a:r>
              <a:rPr lang="en-US" sz="2800" dirty="0" smtClean="0"/>
              <a:t>Used in every selection structure</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96E2B1FB-4B07-4D55-A7F5-04A47730A8EA}" type="slidenum">
              <a:rPr lang="en-US"/>
              <a:pPr>
                <a:defRPr/>
              </a:pPr>
              <a:t>5</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1124403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229600" cy="1295400"/>
          </a:xfrm>
        </p:spPr>
        <p:txBody>
          <a:bodyPr/>
          <a:lstStyle/>
          <a:p>
            <a:pPr eaLnBrk="1" hangingPunct="1"/>
            <a:r>
              <a:rPr lang="en-US" dirty="0" smtClean="0"/>
              <a:t>The Selection Structure </a:t>
            </a:r>
            <a:r>
              <a:rPr lang="en-US" sz="1200" dirty="0" smtClean="0"/>
              <a:t>(continued -1)</a:t>
            </a:r>
          </a:p>
        </p:txBody>
      </p:sp>
      <p:sp>
        <p:nvSpPr>
          <p:cNvPr id="16387" name="Rectangle 3"/>
          <p:cNvSpPr>
            <a:spLocks noGrp="1" noChangeArrowheads="1"/>
          </p:cNvSpPr>
          <p:nvPr>
            <p:ph idx="1"/>
          </p:nvPr>
        </p:nvSpPr>
        <p:spPr>
          <a:xfrm>
            <a:off x="457200" y="1828800"/>
            <a:ext cx="8229600" cy="4297363"/>
          </a:xfrm>
        </p:spPr>
        <p:txBody>
          <a:bodyPr/>
          <a:lstStyle/>
          <a:p>
            <a:pPr eaLnBrk="1" hangingPunct="1"/>
            <a:r>
              <a:rPr lang="en-US" dirty="0" smtClean="0"/>
              <a:t>Dual-alternative (or binary) selection structure</a:t>
            </a:r>
          </a:p>
          <a:p>
            <a:pPr lvl="1" eaLnBrk="1" hangingPunct="1"/>
            <a:r>
              <a:rPr lang="en-US" dirty="0" smtClean="0"/>
              <a:t>Provides an action for each of two possible outcomes</a:t>
            </a:r>
          </a:p>
        </p:txBody>
      </p:sp>
      <p:pic>
        <p:nvPicPr>
          <p:cNvPr id="2" name="Picture 1" descr="Depending on the evaluation of the Boolean expression in the decision symbol, the logical flow proceeds either to the left branch of the structure or to the right. The choices are mutually exclusive; that is, the logic can flow to only one of the two alternatives, never to both. This form of the selection structure is an if-then-else selection." title="The dual-alternative selection structu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785" y="2873004"/>
            <a:ext cx="3756396" cy="3801586"/>
          </a:xfrm>
          <a:prstGeom prst="rect">
            <a:avLst/>
          </a:prstGeom>
        </p:spPr>
      </p:pic>
      <p:sp>
        <p:nvSpPr>
          <p:cNvPr id="7"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1530A854-3FAF-424C-A317-AA235A03443B}" type="slidenum">
              <a:rPr lang="en-US"/>
              <a:pPr>
                <a:defRPr/>
              </a:pPr>
              <a:t>6</a:t>
            </a:fld>
            <a:endParaRPr lang="en-US" dirty="0"/>
          </a:p>
        </p:txBody>
      </p:sp>
      <p:sp>
        <p:nvSpPr>
          <p:cNvPr id="6"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556850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152400"/>
            <a:ext cx="8077200" cy="1447800"/>
          </a:xfrm>
        </p:spPr>
        <p:txBody>
          <a:bodyPr/>
          <a:lstStyle/>
          <a:p>
            <a:pPr eaLnBrk="1" hangingPunct="1"/>
            <a:r>
              <a:rPr lang="en-US" dirty="0" smtClean="0"/>
              <a:t>The </a:t>
            </a:r>
            <a:r>
              <a:rPr lang="en-US" dirty="0"/>
              <a:t>Selection Structure </a:t>
            </a:r>
            <a:r>
              <a:rPr lang="en-US" sz="1200" dirty="0"/>
              <a:t>(</a:t>
            </a:r>
            <a:r>
              <a:rPr lang="en-US" sz="1200" dirty="0" smtClean="0"/>
              <a:t>continued -2)</a:t>
            </a:r>
            <a:endParaRPr lang="en-US" dirty="0" smtClean="0"/>
          </a:p>
        </p:txBody>
      </p:sp>
      <p:sp>
        <p:nvSpPr>
          <p:cNvPr id="17411" name="Rectangle 3"/>
          <p:cNvSpPr>
            <a:spLocks noGrp="1" noChangeArrowheads="1"/>
          </p:cNvSpPr>
          <p:nvPr>
            <p:ph idx="1"/>
          </p:nvPr>
        </p:nvSpPr>
        <p:spPr>
          <a:xfrm>
            <a:off x="533400" y="1600200"/>
            <a:ext cx="8305800" cy="4572000"/>
          </a:xfrm>
        </p:spPr>
        <p:txBody>
          <a:bodyPr/>
          <a:lstStyle/>
          <a:p>
            <a:pPr eaLnBrk="1" hangingPunct="1"/>
            <a:r>
              <a:rPr lang="en-US" dirty="0" smtClean="0"/>
              <a:t>Single-alternative (or unary) selection structure</a:t>
            </a:r>
          </a:p>
          <a:p>
            <a:pPr lvl="1" eaLnBrk="1" hangingPunct="1"/>
            <a:r>
              <a:rPr lang="en-US" dirty="0" smtClean="0"/>
              <a:t>Action is provided for only one outcome</a:t>
            </a:r>
          </a:p>
        </p:txBody>
      </p:sp>
      <p:pic>
        <p:nvPicPr>
          <p:cNvPr id="2" name="Picture 1" descr="This form of the selection structure is called an if-then selection, because no alternative or else action is necessary." title="The single-alternative selection structu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8516" y="2762391"/>
            <a:ext cx="3237204" cy="3808476"/>
          </a:xfrm>
          <a:prstGeom prst="rect">
            <a:avLst/>
          </a:prstGeom>
        </p:spPr>
      </p:pic>
      <p:sp>
        <p:nvSpPr>
          <p:cNvPr id="7"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165A9A62-BDAC-46B4-A68F-1EFF5BF6717C}" type="slidenum">
              <a:rPr lang="en-US"/>
              <a:pPr>
                <a:defRPr/>
              </a:pPr>
              <a:t>7</a:t>
            </a:fld>
            <a:endParaRPr lang="en-US" dirty="0"/>
          </a:p>
        </p:txBody>
      </p:sp>
      <p:sp>
        <p:nvSpPr>
          <p:cNvPr id="6"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278385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52400"/>
            <a:ext cx="8229600" cy="1295400"/>
          </a:xfrm>
        </p:spPr>
        <p:txBody>
          <a:bodyPr/>
          <a:lstStyle/>
          <a:p>
            <a:pPr eaLnBrk="1" hangingPunct="1"/>
            <a:r>
              <a:rPr lang="en-US" dirty="0" smtClean="0"/>
              <a:t>The Selection </a:t>
            </a:r>
            <a:r>
              <a:rPr lang="en-US" dirty="0"/>
              <a:t>Structure </a:t>
            </a:r>
            <a:r>
              <a:rPr lang="en-US" sz="1200" dirty="0"/>
              <a:t>(</a:t>
            </a:r>
            <a:r>
              <a:rPr lang="en-US" sz="1200" dirty="0" smtClean="0"/>
              <a:t>continued -4)</a:t>
            </a:r>
            <a:endParaRPr lang="en-US" dirty="0" smtClean="0"/>
          </a:p>
        </p:txBody>
      </p:sp>
      <p:sp>
        <p:nvSpPr>
          <p:cNvPr id="20483" name="Rectangle 3"/>
          <p:cNvSpPr>
            <a:spLocks noGrp="1" noChangeArrowheads="1"/>
          </p:cNvSpPr>
          <p:nvPr>
            <p:ph idx="1"/>
          </p:nvPr>
        </p:nvSpPr>
        <p:spPr>
          <a:xfrm>
            <a:off x="533400" y="1752600"/>
            <a:ext cx="8077200" cy="4343400"/>
          </a:xfrm>
        </p:spPr>
        <p:txBody>
          <a:bodyPr/>
          <a:lstStyle/>
          <a:p>
            <a:pPr eaLnBrk="1" hangingPunct="1"/>
            <a:r>
              <a:rPr lang="en-US" sz="3200" dirty="0" smtClean="0">
                <a:latin typeface="Courier New" pitchFamily="49" charset="0"/>
                <a:cs typeface="Courier New" pitchFamily="49" charset="0"/>
              </a:rPr>
              <a:t>if-then-else</a:t>
            </a:r>
            <a:r>
              <a:rPr lang="en-US" sz="3200" dirty="0" smtClean="0"/>
              <a:t> decision</a:t>
            </a:r>
          </a:p>
          <a:p>
            <a:pPr lvl="1" eaLnBrk="1" hangingPunct="1"/>
            <a:r>
              <a:rPr lang="en-US" sz="3200" b="1" dirty="0" smtClean="0">
                <a:latin typeface="Courier New" pitchFamily="49" charset="0"/>
                <a:cs typeface="Courier New" pitchFamily="49" charset="0"/>
              </a:rPr>
              <a:t>if-then</a:t>
            </a:r>
            <a:r>
              <a:rPr lang="en-US" sz="3200" b="1" dirty="0" smtClean="0"/>
              <a:t> clause</a:t>
            </a:r>
          </a:p>
          <a:p>
            <a:pPr lvl="2" eaLnBrk="1" hangingPunct="1"/>
            <a:r>
              <a:rPr lang="en-US" sz="3200" dirty="0" smtClean="0"/>
              <a:t>Holds the action or actions that execute when the tested condition in the decision is true</a:t>
            </a:r>
          </a:p>
          <a:p>
            <a:pPr lvl="1" eaLnBrk="1" hangingPunct="1"/>
            <a:r>
              <a:rPr lang="en-US" sz="3200" b="1" dirty="0" smtClean="0">
                <a:latin typeface="Courier New" pitchFamily="49" charset="0"/>
                <a:cs typeface="Courier New" pitchFamily="49" charset="0"/>
              </a:rPr>
              <a:t>else</a:t>
            </a:r>
            <a:r>
              <a:rPr lang="en-US" sz="3200" b="1" dirty="0" smtClean="0"/>
              <a:t> clause</a:t>
            </a:r>
          </a:p>
          <a:p>
            <a:pPr lvl="2" eaLnBrk="1" hangingPunct="1"/>
            <a:r>
              <a:rPr lang="en-US" sz="3200" dirty="0" smtClean="0"/>
              <a:t>Executes only when the tested condition in the decision is false</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A1E8DA9E-4BB9-4EC6-85DD-7A14FABD5C38}" type="slidenum">
              <a:rPr lang="en-US"/>
              <a:pPr>
                <a:defRPr/>
              </a:pPr>
              <a:t>8</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3904802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Using Relational </a:t>
            </a:r>
            <a:br>
              <a:rPr lang="en-US" smtClean="0"/>
            </a:br>
            <a:r>
              <a:rPr lang="en-US" smtClean="0"/>
              <a:t>Comparison Operators </a:t>
            </a:r>
          </a:p>
        </p:txBody>
      </p:sp>
      <p:sp>
        <p:nvSpPr>
          <p:cNvPr id="11267" name="Rectangle 3"/>
          <p:cNvSpPr>
            <a:spLocks noGrp="1" noChangeArrowheads="1"/>
          </p:cNvSpPr>
          <p:nvPr>
            <p:ph idx="1"/>
          </p:nvPr>
        </p:nvSpPr>
        <p:spPr>
          <a:xfrm>
            <a:off x="457200" y="1524000"/>
            <a:ext cx="8229600" cy="4525963"/>
          </a:xfrm>
        </p:spPr>
        <p:txBody>
          <a:bodyPr/>
          <a:lstStyle/>
          <a:p>
            <a:pPr eaLnBrk="1" hangingPunct="1">
              <a:buFont typeface="Arial" pitchFamily="34" charset="0"/>
              <a:buChar char="•"/>
              <a:defRPr/>
            </a:pPr>
            <a:r>
              <a:rPr lang="en-US" b="1" dirty="0" smtClean="0"/>
              <a:t>Relational comparison operators</a:t>
            </a:r>
          </a:p>
          <a:p>
            <a:pPr lvl="1" eaLnBrk="1" hangingPunct="1">
              <a:buFont typeface="Arial" pitchFamily="34" charset="0"/>
              <a:buChar char="–"/>
              <a:defRPr/>
            </a:pPr>
            <a:r>
              <a:rPr lang="en-US" sz="2800" dirty="0" smtClean="0"/>
              <a:t>Six types supported by all modern programming languages</a:t>
            </a:r>
          </a:p>
          <a:p>
            <a:pPr lvl="1" eaLnBrk="1" hangingPunct="1">
              <a:buFont typeface="Arial" pitchFamily="34" charset="0"/>
              <a:buChar char="–"/>
              <a:defRPr/>
            </a:pPr>
            <a:r>
              <a:rPr lang="en-US" sz="2800" dirty="0" smtClean="0"/>
              <a:t>Two values compared can be either variables or constants but must be same data type</a:t>
            </a:r>
          </a:p>
          <a:p>
            <a:pPr eaLnBrk="1" hangingPunct="1">
              <a:buFont typeface="Arial" pitchFamily="34" charset="0"/>
              <a:buChar char="•"/>
              <a:defRPr/>
            </a:pPr>
            <a:r>
              <a:rPr lang="en-US" b="1" dirty="0" smtClean="0"/>
              <a:t>Trivial expressions</a:t>
            </a:r>
          </a:p>
          <a:p>
            <a:pPr lvl="1" eaLnBrk="1" hangingPunct="1">
              <a:buFont typeface="Arial" pitchFamily="34" charset="0"/>
              <a:buChar char="–"/>
              <a:defRPr/>
            </a:pPr>
            <a:r>
              <a:rPr lang="en-US" sz="2800" dirty="0" smtClean="0"/>
              <a:t>Will always evaluate to the same result</a:t>
            </a:r>
          </a:p>
          <a:p>
            <a:pPr lvl="1" eaLnBrk="1" hangingPunct="1">
              <a:buFont typeface="Arial" pitchFamily="34" charset="0"/>
              <a:buChar char="–"/>
              <a:defRPr/>
            </a:pPr>
            <a:r>
              <a:rPr lang="en-US" sz="2800" dirty="0" smtClean="0"/>
              <a:t>Examples: </a:t>
            </a:r>
          </a:p>
          <a:p>
            <a:pPr lvl="2" eaLnBrk="1" hangingPunct="1">
              <a:buFont typeface="Arial" pitchFamily="34" charset="0"/>
              <a:buChar char="•"/>
              <a:defRPr/>
            </a:pPr>
            <a:r>
              <a:rPr lang="en-US" sz="2800" dirty="0" smtClean="0">
                <a:latin typeface="Courier New" pitchFamily="49" charset="0"/>
                <a:cs typeface="Courier New" pitchFamily="49" charset="0"/>
              </a:rPr>
              <a:t>20 = 20?	TRUE</a:t>
            </a:r>
          </a:p>
          <a:p>
            <a:pPr lvl="2" eaLnBrk="1" hangingPunct="1">
              <a:buFont typeface="Arial" pitchFamily="34" charset="0"/>
              <a:buChar char="•"/>
              <a:defRPr/>
            </a:pPr>
            <a:r>
              <a:rPr lang="en-US" sz="2800" dirty="0" smtClean="0">
                <a:latin typeface="Courier New" pitchFamily="49" charset="0"/>
                <a:cs typeface="Courier New" pitchFamily="49" charset="0"/>
              </a:rPr>
              <a:t>30 = 40?	FALSE</a:t>
            </a:r>
          </a:p>
          <a:p>
            <a:pPr marL="914400" lvl="2" indent="0" eaLnBrk="1" hangingPunct="1">
              <a:buFontTx/>
              <a:buNone/>
              <a:defRPr/>
            </a:pPr>
            <a:endParaRPr lang="en-US" sz="2800" b="1" dirty="0" smtClean="0">
              <a:latin typeface="Courier New" pitchFamily="49" charset="0"/>
              <a:cs typeface="Courier New" pitchFamily="49" charset="0"/>
            </a:endParaRP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900C551B-CEB5-4D77-A6DF-0852B56BF7E1}" type="slidenum">
              <a:rPr lang="en-US"/>
              <a:pPr>
                <a:defRPr/>
              </a:pPr>
              <a:t>9</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1571419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Generic">
  <a:themeElements>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lnDef>
  </a:objectDefaults>
  <a:extraClrSchemeLst>
    <a:extraClrScheme>
      <a:clrScheme name="Generic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documentManagement>
    <_dlc_DocId xmlns="b46a1f42-d9ef-485c-a1c8-eb38d14efb06">688CW-1390982759-721</_dlc_DocId>
    <_dlc_DocIdUrl xmlns="b46a1f42-d9ef-485c-a1c8-eb38d14efb06">
      <Url>https://org1.eis.af.mil/sites/688iow/318IOG/90ios/DOT/_layouts/DocIdRedir.aspx?ID=688CW-1390982759-721</Url>
      <Description>688CW-1390982759-721</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531333463000054BB27FDB3362C7CB4B" ma:contentTypeVersion="7" ma:contentTypeDescription="Create a new document." ma:contentTypeScope="" ma:versionID="8ef8e1f36183df7cde0d00ebc85da96a">
  <xsd:schema xmlns:xsd="http://www.w3.org/2001/XMLSchema" xmlns:xs="http://www.w3.org/2001/XMLSchema" xmlns:p="http://schemas.microsoft.com/office/2006/metadata/properties" xmlns:ns2="b46a1f42-d9ef-485c-a1c8-eb38d14efb06" targetNamespace="http://schemas.microsoft.com/office/2006/metadata/properties" ma:root="true" ma:fieldsID="49030ad115b250cbf108dda8043a7e28" ns2:_="">
    <xsd:import namespace="b46a1f42-d9ef-485c-a1c8-eb38d14efb0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6a1f42-d9ef-485c-a1c8-eb38d14efb0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0D268-5208-46D6-8B8E-43C8723AFC32}">
  <ds:schemaRefs>
    <ds:schemaRef ds:uri="http://schemas.microsoft.com/sharepoint/events"/>
  </ds:schemaRefs>
</ds:datastoreItem>
</file>

<file path=customXml/itemProps2.xml><?xml version="1.0" encoding="utf-8"?>
<ds:datastoreItem xmlns:ds="http://schemas.openxmlformats.org/officeDocument/2006/customXml" ds:itemID="{C7674591-288E-407E-B9B8-EFC3D90616AD}">
  <ds:schemaRefs>
    <ds:schemaRef ds:uri="http://purl.org/dc/elements/1.1/"/>
    <ds:schemaRef ds:uri="http://schemas.microsoft.com/office/2006/metadata/properties"/>
    <ds:schemaRef ds:uri="http://purl.org/dc/terms/"/>
    <ds:schemaRef ds:uri="http://schemas.openxmlformats.org/package/2006/metadata/core-properties"/>
    <ds:schemaRef ds:uri="b46a1f42-d9ef-485c-a1c8-eb38d14efb06"/>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EB7B354-F66D-4872-85C8-1504F414152B}">
  <ds:schemaRefs>
    <ds:schemaRef ds:uri="http://schemas.microsoft.com/sharepoint/v3/contenttype/forms"/>
  </ds:schemaRefs>
</ds:datastoreItem>
</file>

<file path=customXml/itemProps4.xml><?xml version="1.0" encoding="utf-8"?>
<ds:datastoreItem xmlns:ds="http://schemas.openxmlformats.org/officeDocument/2006/customXml" ds:itemID="{465D8246-0023-4337-AC53-89FF6CC6BA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6a1f42-d9ef-485c-a1c8-eb38d14efb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10192</TotalTime>
  <Words>1418</Words>
  <Application>Microsoft Office PowerPoint</Application>
  <PresentationFormat>On-screen Show (4:3)</PresentationFormat>
  <Paragraphs>251</Paragraphs>
  <Slides>29</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 Unicode MS</vt:lpstr>
      <vt:lpstr>Arial</vt:lpstr>
      <vt:lpstr>Calibri</vt:lpstr>
      <vt:lpstr>Courier New</vt:lpstr>
      <vt:lpstr>Generic</vt:lpstr>
      <vt:lpstr>Pseudocode, Logic and Design</vt:lpstr>
      <vt:lpstr>RESOURCE: </vt:lpstr>
      <vt:lpstr>Programming Logic and Design Edition</vt:lpstr>
      <vt:lpstr>Objectives</vt:lpstr>
      <vt:lpstr>The Selection Structure</vt:lpstr>
      <vt:lpstr>The Selection Structure (continued -1)</vt:lpstr>
      <vt:lpstr>The Selection Structure (continued -2)</vt:lpstr>
      <vt:lpstr>The Selection Structure (continued -4)</vt:lpstr>
      <vt:lpstr>Using Relational  Comparison Operators </vt:lpstr>
      <vt:lpstr>Using Relational  Comparison Operators (continued -1) </vt:lpstr>
      <vt:lpstr>Using Relational  Comparison Operators (continued -2) </vt:lpstr>
      <vt:lpstr>Understanding AND Logic</vt:lpstr>
      <vt:lpstr>Nesting AND Decisions  for Efficiency</vt:lpstr>
      <vt:lpstr>Avoiding Common Errors  in an AND Selection</vt:lpstr>
      <vt:lpstr>Understanding OR Logic</vt:lpstr>
      <vt:lpstr>Writing OR Selections for Efficiency</vt:lpstr>
      <vt:lpstr>Using the OR Operator</vt:lpstr>
      <vt:lpstr>Avoiding Common Errors  in an OR Selection</vt:lpstr>
      <vt:lpstr>Avoiding Common Errors  in an OR Selection (continued -1) </vt:lpstr>
      <vt:lpstr>Understanding NOT Logic</vt:lpstr>
      <vt:lpstr>Avoiding a Common Error  in a NOT Expression</vt:lpstr>
      <vt:lpstr>Avoiding Common Errors When Using Range Checks</vt:lpstr>
      <vt:lpstr>Understanding Precedence When Combining AND and OR Operators</vt:lpstr>
      <vt:lpstr>Understanding Precedence When Combining AND and OR Operators (continued -1)</vt:lpstr>
      <vt:lpstr>Understanding Precedence When Combining AND and OR Operators (continued -2)</vt:lpstr>
      <vt:lpstr>Understanding Precedence When Combining AND and OR Operators (continued -3)</vt:lpstr>
      <vt:lpstr>Understanding the case Structure</vt:lpstr>
      <vt:lpstr>Summary</vt:lpstr>
      <vt:lpstr>Summary (continued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Tyler Staud</dc:creator>
  <cp:lastModifiedBy>DOTlaptop</cp:lastModifiedBy>
  <cp:revision>136</cp:revision>
  <dcterms:modified xsi:type="dcterms:W3CDTF">2019-06-24T16:43:32Z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0x010100531333463000054BB27FDB3362C7CB4B</vt:lpwstr>
  </property>
  <property fmtid="{D5CDD505-2E9C-101B-9397-08002B2CF9AE}" pid="3" name="_dlc_DocIdItemGuid">
    <vt:lpwstr>61ca20fa-9b12-4556-949e-5dd8b4c7ab0d</vt:lpwstr>
  </property>
</Properties>
</file>