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34"/>
  </p:notesMasterIdLst>
  <p:sldIdLst>
    <p:sldId id="310" r:id="rId6"/>
    <p:sldId id="360" r:id="rId7"/>
    <p:sldId id="311" r:id="rId8"/>
    <p:sldId id="312" r:id="rId9"/>
    <p:sldId id="313" r:id="rId10"/>
    <p:sldId id="314" r:id="rId11"/>
    <p:sldId id="316" r:id="rId12"/>
    <p:sldId id="319" r:id="rId13"/>
    <p:sldId id="320" r:id="rId14"/>
    <p:sldId id="326" r:id="rId15"/>
    <p:sldId id="327" r:id="rId16"/>
    <p:sldId id="328" r:id="rId17"/>
    <p:sldId id="329" r:id="rId18"/>
    <p:sldId id="330" r:id="rId19"/>
    <p:sldId id="331" r:id="rId20"/>
    <p:sldId id="335" r:id="rId21"/>
    <p:sldId id="336" r:id="rId22"/>
    <p:sldId id="337" r:id="rId23"/>
    <p:sldId id="341" r:id="rId24"/>
    <p:sldId id="344" r:id="rId25"/>
    <p:sldId id="345" r:id="rId26"/>
    <p:sldId id="349" r:id="rId27"/>
    <p:sldId id="350" r:id="rId28"/>
    <p:sldId id="353" r:id="rId29"/>
    <p:sldId id="354" r:id="rId30"/>
    <p:sldId id="357" r:id="rId31"/>
    <p:sldId id="358" r:id="rId32"/>
    <p:sldId id="35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DC7"/>
    <a:srgbClr val="00FFFF"/>
    <a:srgbClr val="FF9900"/>
    <a:srgbClr val="BB57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3" autoAdjust="0"/>
    <p:restoredTop sz="75430" autoAdjust="0"/>
  </p:normalViewPr>
  <p:slideViewPr>
    <p:cSldViewPr snapToGrid="0">
      <p:cViewPr varScale="1">
        <p:scale>
          <a:sx n="95" d="100"/>
          <a:sy n="95" d="100"/>
        </p:scale>
        <p:origin x="21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24374-D4FC-4808-A285-1E746415DA7E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A04FC-0A2E-412C-9EC8-7BDEBE27C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2D50A7-D9A0-45A7-B8FD-4717E0B6FD3A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92088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825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DBBF9E-F077-4CD8-9F2A-71C0373BADF5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973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B861C-4145-405D-A091-0E2AE3BC3300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928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7CA85B-F8CA-430F-A084-95ABFE4C1463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290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8A5BC6-D4A2-4A69-976C-F2EE7F59113E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5688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020EB-6309-48EA-A48C-D5DF0323F96C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767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25A92-CCC6-4598-ABD7-70B3E581FA0E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0748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8887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243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B3E689-FC63-4B05-92B7-B651E601552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7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FAAEA-E33B-4C73-A9DB-621EC22977B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325213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373F2-7267-4C56-93DF-554E9A3BE8CB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257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373F2-7267-4C56-93DF-554E9A3BE8CB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950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379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17FB32-6D4E-45C4-85F2-7B7E0D4AEEEE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0796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176E3-58E9-484A-913C-A3E713E94A81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817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622A57-ED9A-49C7-B547-833BB7431858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040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349ECE-6B90-4CC3-A006-84E1454D790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40221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107C3-597A-4B89-86E5-9F092766F8B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87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107C3-597A-4B89-86E5-9F092766F8B7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6042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107C3-597A-4B89-86E5-9F092766F8B7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80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0928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529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15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3375025" y="1992313"/>
            <a:ext cx="5486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725" tIns="39688" rIns="85725" bIns="39688" anchor="b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b="1" i="1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304800" y="0"/>
            <a:ext cx="1096963" cy="6718300"/>
          </a:xfrm>
          <a:prstGeom prst="rect">
            <a:avLst/>
          </a:prstGeom>
          <a:solidFill>
            <a:srgbClr val="00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228600" y="3657600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228600" y="4800600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241300" y="5715000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228600" y="6324600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 userDrawn="1"/>
        </p:nvSpPr>
        <p:spPr bwMode="auto">
          <a:xfrm>
            <a:off x="5410200" y="54102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3164187" cy="3124200"/>
          </a:xfrm>
          <a:prstGeom prst="rect">
            <a:avLst/>
          </a:prstGeom>
        </p:spPr>
      </p:pic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3DE317-AA7B-4C95-9373-67937A4777C0}" type="slidenum">
              <a:rPr lang="en-US" b="1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42" y="2367279"/>
            <a:ext cx="2705668" cy="2788920"/>
          </a:xfrm>
          <a:prstGeom prst="rect">
            <a:avLst/>
          </a:prstGeom>
        </p:spPr>
      </p:pic>
      <p:sp>
        <p:nvSpPr>
          <p:cNvPr id="311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10000"/>
            <a:ext cx="6934200" cy="838200"/>
          </a:xfrm>
          <a:ln w="9525"/>
        </p:spPr>
        <p:txBody>
          <a:bodyPr lIns="91440" tIns="45720" rIns="91440" bIns="45720"/>
          <a:lstStyle>
            <a:lvl1pPr marL="0" indent="0" algn="ctr">
              <a:buFontTx/>
              <a:buNone/>
              <a:defRPr sz="32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3352800" y="1600200"/>
            <a:ext cx="5484813" cy="1143000"/>
          </a:xfrm>
          <a:ln w="9525"/>
        </p:spPr>
        <p:txBody>
          <a:bodyPr lIns="82296" tIns="36576" rIns="82296" bIns="36576" anchorCtr="1"/>
          <a:lstStyle>
            <a:lvl1pPr algn="ctr"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50" y="319088"/>
            <a:ext cx="2073275" cy="570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038" y="319088"/>
            <a:ext cx="6069012" cy="570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7100888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54038" y="1295400"/>
            <a:ext cx="8294687" cy="472598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7100888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4038" y="1522413"/>
            <a:ext cx="8294687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0" y="6519863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8000"/>
                </a:solidFill>
              </a:rPr>
              <a:t>Unclassified</a:t>
            </a:r>
            <a:r>
              <a:rPr lang="en-US" sz="1600" b="1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6796883" y="0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8000"/>
                </a:solidFill>
              </a:rPr>
              <a:t>Unclassified</a:t>
            </a:r>
            <a:r>
              <a:rPr lang="en-US" sz="1600" b="1">
                <a:solidFill>
                  <a:srgbClr val="008000"/>
                </a:solidFill>
              </a:rPr>
              <a:t>/FOUO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0" y="6519863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8000"/>
                </a:solidFill>
              </a:rPr>
              <a:t>Unclassified</a:t>
            </a:r>
            <a:r>
              <a:rPr lang="en-US" sz="1600" b="1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6796883" y="0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8000"/>
                </a:solidFill>
              </a:rPr>
              <a:t>Unclassified</a:t>
            </a:r>
            <a:r>
              <a:rPr lang="en-US" sz="1600" b="1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7100888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4038" y="1522413"/>
            <a:ext cx="8294687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6324600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2044700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9900"/>
                </a:solidFill>
              </a:rPr>
              <a:t>Unclassified/FOUO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6248400" y="6557963"/>
            <a:ext cx="2044700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9900"/>
                </a:solidFill>
              </a:rPr>
              <a:t>Unclassified/FOUO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6324600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865" y="9144"/>
            <a:ext cx="1170977" cy="1207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6422796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038" y="1295400"/>
            <a:ext cx="407035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788" y="1295400"/>
            <a:ext cx="4071937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33035" cy="4983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6375662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 userDrawn="1"/>
        </p:nvGrpSpPr>
        <p:grpSpPr bwMode="auto">
          <a:xfrm>
            <a:off x="136642" y="865188"/>
            <a:ext cx="8504121" cy="134937"/>
            <a:chOff x="0" y="534"/>
            <a:chExt cx="5443" cy="85"/>
          </a:xfrm>
        </p:grpSpPr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3739" y="534"/>
              <a:ext cx="24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012" y="534"/>
              <a:ext cx="22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260" y="534"/>
              <a:ext cx="19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4484" y="534"/>
              <a:ext cx="174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4684" y="534"/>
              <a:ext cx="150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4859" y="534"/>
              <a:ext cx="12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0" y="534"/>
              <a:ext cx="371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5350" y="534"/>
              <a:ext cx="45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5254" y="534"/>
              <a:ext cx="70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5139" y="534"/>
              <a:ext cx="9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5011" y="534"/>
              <a:ext cx="102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5420" y="534"/>
              <a:ext cx="23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19088"/>
            <a:ext cx="7100888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Style:</a:t>
            </a:r>
            <a:br>
              <a:rPr lang="en-US"/>
            </a:br>
            <a:r>
              <a:rPr lang="en-US"/>
              <a:t>Multiple Lines</a:t>
            </a:r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295400"/>
            <a:ext cx="8294687" cy="472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8382000" y="6553200"/>
            <a:ext cx="496888" cy="207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7312" tIns="42862" rIns="87312" bIns="42862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7551D6-DE53-4ED6-AC80-9186A700D29E}" type="slidenum">
              <a:rPr lang="en-US" sz="800" b="1">
                <a:solidFill>
                  <a:srgbClr val="000000"/>
                </a:solidFill>
              </a:rPr>
              <a:pPr defTabSz="81438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" y="49353"/>
            <a:ext cx="1107644" cy="1093647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  <p:extLst>
              <p:ext uri="{D42A27DB-BD31-4B8C-83A1-F6EECF244321}">
                <p14:modId xmlns:p14="http://schemas.microsoft.com/office/powerpoint/2010/main" val="2727145567"/>
              </p:ext>
            </p:extLst>
          </p:nvPr>
        </p:nvSpPr>
        <p:spPr>
          <a:xfrm>
            <a:off x="3658393" y="1936860"/>
            <a:ext cx="5484813" cy="1371600"/>
          </a:xfrm>
        </p:spPr>
        <p:txBody>
          <a:bodyPr/>
          <a:lstStyle/>
          <a:p>
            <a:r>
              <a:rPr lang="en-US" dirty="0" smtClean="0"/>
              <a:t>Pseudocode, Logic and 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UNCLASSIFIED//FOUO</a:t>
            </a:r>
          </a:p>
        </p:txBody>
      </p:sp>
    </p:spTree>
    <p:extLst>
      <p:ext uri="{BB962C8B-B14F-4D97-AF65-F5344CB8AC3E}">
        <p14:creationId xmlns:p14="http://schemas.microsoft.com/office/powerpoint/2010/main" val="334871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Using Constants with Arrays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0772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Use constants in several ways:</a:t>
            </a:r>
          </a:p>
          <a:p>
            <a:pPr lvl="1" eaLnBrk="1" hangingPunct="1"/>
            <a:r>
              <a:rPr lang="en-US" sz="2800" dirty="0" smtClean="0"/>
              <a:t>To hold the size of an array</a:t>
            </a:r>
          </a:p>
          <a:p>
            <a:pPr lvl="1" eaLnBrk="1" hangingPunct="1"/>
            <a:r>
              <a:rPr lang="en-US" sz="2800" dirty="0" smtClean="0"/>
              <a:t>As the array values</a:t>
            </a:r>
          </a:p>
          <a:p>
            <a:pPr lvl="1" eaLnBrk="1" hangingPunct="1"/>
            <a:r>
              <a:rPr lang="en-US" sz="2800" dirty="0" smtClean="0"/>
              <a:t>As subscripts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4AFE00F-37E5-4811-AA5D-8FE3FED4A52E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Using a Constant as </a:t>
            </a:r>
            <a:br>
              <a:rPr lang="en-US" dirty="0" smtClean="0"/>
            </a:br>
            <a:r>
              <a:rPr lang="en-US" dirty="0" smtClean="0"/>
              <a:t>the Size of an Array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0772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Avoid “magic numbers” (unnamed constants)</a:t>
            </a:r>
          </a:p>
          <a:p>
            <a:pPr eaLnBrk="1" hangingPunct="1"/>
            <a:r>
              <a:rPr lang="en-US" dirty="0" smtClean="0"/>
              <a:t>Declare a named numeric constant to be used every time the array is accessed</a:t>
            </a:r>
          </a:p>
          <a:p>
            <a:pPr eaLnBrk="1" hangingPunct="1"/>
            <a:r>
              <a:rPr lang="en-US" dirty="0" smtClean="0"/>
              <a:t>Make sure any subscript remains less than the constant value</a:t>
            </a:r>
          </a:p>
          <a:p>
            <a:pPr eaLnBrk="1" hangingPunct="1"/>
            <a:r>
              <a:rPr lang="en-US" dirty="0" smtClean="0"/>
              <a:t>Constants are created automatically in many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593559-8991-479A-9F73-F2DB0B2988A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Constants as </a:t>
            </a:r>
            <a:br>
              <a:rPr lang="en-US" dirty="0" smtClean="0"/>
            </a:br>
            <a:r>
              <a:rPr lang="en-US" dirty="0" smtClean="0"/>
              <a:t>Array Element Values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Sometimes the values stored in arrays should be constants</a:t>
            </a:r>
          </a:p>
          <a:p>
            <a:pPr eaLnBrk="1" hangingPunct="1"/>
            <a:r>
              <a:rPr lang="en-US" dirty="0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MONTH[12] = "January", "February", "March", "April", "May", "June", "July", "August", "September", "October", "November", "December"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24A75C-169F-4354-AE66-3D96204524AE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a Constant as </a:t>
            </a:r>
            <a:br>
              <a:rPr lang="en-US" dirty="0" smtClean="0"/>
            </a:br>
            <a:r>
              <a:rPr lang="en-US" dirty="0" smtClean="0"/>
              <a:t>an Array Subscript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a numeric constant as a subscript to an array</a:t>
            </a:r>
          </a:p>
          <a:p>
            <a:pPr eaLnBrk="1" hangingPunct="1"/>
            <a:r>
              <a:rPr lang="en-US" dirty="0" smtClean="0"/>
              <a:t>Example</a:t>
            </a:r>
          </a:p>
          <a:p>
            <a:pPr lvl="1" eaLnBrk="1" hangingPunct="1"/>
            <a:r>
              <a:rPr lang="pt-BR" dirty="0" smtClean="0"/>
              <a:t>Declare a named constant as: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num INDIANA = 5</a:t>
            </a:r>
          </a:p>
          <a:p>
            <a:pPr lvl="1" eaLnBrk="1" hangingPunct="1"/>
            <a:r>
              <a:rPr lang="en-US" dirty="0" smtClean="0">
                <a:cs typeface="Arial" charset="0"/>
              </a:rPr>
              <a:t>Display value with: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output salesArray[INDIANA]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7CE883-C67A-4523-B35A-2CA4F124DDDC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Searching an Array for </a:t>
            </a:r>
            <a:br>
              <a:rPr lang="en-US" dirty="0" smtClean="0"/>
            </a:br>
            <a:r>
              <a:rPr lang="en-US" dirty="0" smtClean="0"/>
              <a:t>an Exact Match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58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Sometimes you must search through an entire array to find a value – called a </a:t>
            </a:r>
            <a:r>
              <a:rPr lang="en-US" b="1" dirty="0" smtClean="0"/>
              <a:t>linear search</a:t>
            </a:r>
          </a:p>
          <a:p>
            <a:pPr eaLnBrk="1" hangingPunct="1"/>
            <a:r>
              <a:rPr lang="en-US" dirty="0" smtClean="0"/>
              <a:t>Example: mail-order business</a:t>
            </a:r>
          </a:p>
          <a:p>
            <a:pPr lvl="1" eaLnBrk="1" hangingPunct="1"/>
            <a:r>
              <a:rPr lang="en-US" dirty="0" smtClean="0"/>
              <a:t>Item numbers are three-digit, non-consecutive numbers</a:t>
            </a:r>
          </a:p>
          <a:p>
            <a:pPr lvl="1" eaLnBrk="1" hangingPunct="1"/>
            <a:r>
              <a:rPr lang="en-US" dirty="0" smtClean="0"/>
              <a:t>Customer orders an item; check if item number is valid</a:t>
            </a:r>
          </a:p>
          <a:p>
            <a:pPr lvl="1" eaLnBrk="1" hangingPunct="1"/>
            <a:r>
              <a:rPr lang="en-US" dirty="0" smtClean="0"/>
              <a:t>Create an array that holds valid item numbers</a:t>
            </a:r>
          </a:p>
          <a:p>
            <a:pPr lvl="1" eaLnBrk="1" hangingPunct="1"/>
            <a:r>
              <a:rPr lang="en-US" dirty="0" smtClean="0"/>
              <a:t>Search the array for an exact match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DF2549-E680-43A5-8F5E-538A3B076256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Searching an Array for an Exact Match  </a:t>
            </a:r>
            <a:r>
              <a:rPr lang="en-US" sz="1200" dirty="0" smtClean="0"/>
              <a:t>(continued -1)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82000" cy="4572000"/>
          </a:xfrm>
        </p:spPr>
        <p:txBody>
          <a:bodyPr/>
          <a:lstStyle/>
          <a:p>
            <a:pPr eaLnBrk="1" hangingPunct="1"/>
            <a:r>
              <a:rPr lang="en-US" b="1" dirty="0" smtClean="0"/>
              <a:t>Flag</a:t>
            </a:r>
            <a:r>
              <a:rPr lang="en-US" dirty="0" smtClean="0"/>
              <a:t>: a variable that indicates whether an event occurred</a:t>
            </a:r>
          </a:p>
          <a:p>
            <a:pPr eaLnBrk="1" hangingPunct="1"/>
            <a:r>
              <a:rPr lang="en-US" dirty="0" smtClean="0"/>
              <a:t>Technique for searching an array</a:t>
            </a:r>
          </a:p>
          <a:p>
            <a:pPr lvl="1" eaLnBrk="1" hangingPunct="1"/>
            <a:r>
              <a:rPr lang="en-US" dirty="0" smtClean="0"/>
              <a:t>Set a subscript variable to 0 to start at the first element</a:t>
            </a:r>
          </a:p>
          <a:p>
            <a:pPr lvl="1" eaLnBrk="1" hangingPunct="1"/>
            <a:r>
              <a:rPr lang="en-US" dirty="0" smtClean="0"/>
              <a:t>Initialize a flag variable to false to indicate the desired value has not been found</a:t>
            </a:r>
          </a:p>
          <a:p>
            <a:pPr lvl="1" eaLnBrk="1" hangingPunct="1"/>
            <a:r>
              <a:rPr lang="en-US" dirty="0" smtClean="0"/>
              <a:t>Examine each element in the array</a:t>
            </a:r>
          </a:p>
          <a:p>
            <a:pPr lvl="1" eaLnBrk="1" hangingPunct="1"/>
            <a:r>
              <a:rPr lang="en-US" dirty="0" smtClean="0"/>
              <a:t>If the value matches, set the flag to </a:t>
            </a:r>
            <a:r>
              <a:rPr lang="en-US" dirty="0" smtClean="0">
                <a:latin typeface="Courier New" pitchFamily="49" charset="0"/>
              </a:rPr>
              <a:t>True</a:t>
            </a:r>
          </a:p>
          <a:p>
            <a:pPr lvl="1" eaLnBrk="1" hangingPunct="1"/>
            <a:r>
              <a:rPr lang="en-US" dirty="0" smtClean="0"/>
              <a:t>If the value does not match, increment the subscript and examine the next array 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5CA4FA3-3860-4FA2-9612-393AA2169B32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Using Parallel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53340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Example: mail-order business</a:t>
            </a:r>
          </a:p>
          <a:p>
            <a:pPr lvl="1" eaLnBrk="1" hangingPunct="1">
              <a:defRPr/>
            </a:pPr>
            <a:r>
              <a:rPr lang="en-US" dirty="0" smtClean="0"/>
              <a:t>Two arrays, each with six elements</a:t>
            </a:r>
          </a:p>
          <a:p>
            <a:pPr lvl="2" eaLnBrk="1" hangingPunct="1">
              <a:defRPr/>
            </a:pPr>
            <a:r>
              <a:rPr lang="en-US" dirty="0" smtClean="0"/>
              <a:t>Valid item numbers</a:t>
            </a:r>
          </a:p>
          <a:p>
            <a:pPr lvl="2" eaLnBrk="1" hangingPunct="1">
              <a:defRPr/>
            </a:pPr>
            <a:r>
              <a:rPr lang="en-US" dirty="0" smtClean="0"/>
              <a:t>Valid item prices</a:t>
            </a:r>
          </a:p>
          <a:p>
            <a:pPr lvl="1" eaLnBrk="1" hangingPunct="1">
              <a:defRPr/>
            </a:pPr>
            <a:r>
              <a:rPr lang="en-US" dirty="0" smtClean="0"/>
              <a:t>Each price in the valid item price array is in the same position as the corresponding item in the valid item number array</a:t>
            </a:r>
          </a:p>
          <a:p>
            <a:pPr eaLnBrk="1" hangingPunct="1">
              <a:defRPr/>
            </a:pPr>
            <a:r>
              <a:rPr lang="en-US" b="1" dirty="0" smtClean="0"/>
              <a:t>Parallel arrays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Each element in one array is associated with an element in the same relative position in the other array</a:t>
            </a:r>
          </a:p>
          <a:p>
            <a:pPr eaLnBrk="1" hangingPunct="1">
              <a:defRPr/>
            </a:pPr>
            <a:r>
              <a:rPr lang="en-US" dirty="0" smtClean="0"/>
              <a:t>Look through the valid item array for the customer’s item</a:t>
            </a:r>
          </a:p>
          <a:p>
            <a:pPr lvl="1" eaLnBrk="1" hangingPunct="1">
              <a:defRPr/>
            </a:pPr>
            <a:r>
              <a:rPr lang="en-US" dirty="0" smtClean="0"/>
              <a:t>When a match is found, get the price from the item price array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E5E2A6-1983-4A61-85C8-DCACB4AA429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Using Parallel Arrays </a:t>
            </a:r>
            <a:r>
              <a:rPr lang="en-US" sz="1200" dirty="0" smtClean="0"/>
              <a:t>(continued -1)</a:t>
            </a:r>
          </a:p>
        </p:txBody>
      </p:sp>
      <p:pic>
        <p:nvPicPr>
          <p:cNvPr id="3" name="Picture 2" descr="Parallel arrays consisting of an array of item numbers and an array of their associated prices." title="Parallel arrays in memor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10" y="2365124"/>
            <a:ext cx="4945380" cy="29977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FE5EEE0-1A1A-4742-9D10-75BAC5C1AB92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Using Parallel Arrays </a:t>
            </a:r>
            <a:r>
              <a:rPr lang="en-US" sz="1200" dirty="0" smtClean="0"/>
              <a:t>(continued -2)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Use parallel arrays when:</a:t>
            </a:r>
          </a:p>
          <a:p>
            <a:pPr lvl="1" eaLnBrk="1" hangingPunct="1"/>
            <a:r>
              <a:rPr lang="en-US" dirty="0" smtClean="0"/>
              <a:t>Two or more arrays contain related data</a:t>
            </a:r>
          </a:p>
          <a:p>
            <a:pPr lvl="1" eaLnBrk="1" hangingPunct="1"/>
            <a:r>
              <a:rPr lang="en-US" dirty="0" smtClean="0"/>
              <a:t>A subscript relates the arrays</a:t>
            </a:r>
          </a:p>
          <a:p>
            <a:pPr lvl="2" eaLnBrk="1" hangingPunct="1"/>
            <a:r>
              <a:rPr lang="en-US" dirty="0" smtClean="0"/>
              <a:t>Elements at the same position in each array are logically related</a:t>
            </a:r>
          </a:p>
          <a:p>
            <a:pPr eaLnBrk="1" hangingPunct="1"/>
            <a:r>
              <a:rPr lang="en-US" b="1" dirty="0" smtClean="0"/>
              <a:t>Indirect relationship</a:t>
            </a:r>
          </a:p>
          <a:p>
            <a:pPr lvl="1" eaLnBrk="1" hangingPunct="1"/>
            <a:r>
              <a:rPr lang="en-US" dirty="0" smtClean="0"/>
              <a:t>Relationship between an item’s number and its price</a:t>
            </a:r>
          </a:p>
          <a:p>
            <a:pPr lvl="1" eaLnBrk="1" hangingPunct="1"/>
            <a:r>
              <a:rPr lang="en-US" dirty="0" smtClean="0"/>
              <a:t>Parallel arrays are very useful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FD7E344-21D4-4AD7-81B7-8ADD3840398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Improving Search Efficiency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077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program should stop searching the array when a match is found </a:t>
            </a:r>
          </a:p>
          <a:p>
            <a:pPr eaLnBrk="1" hangingPunct="1"/>
            <a:r>
              <a:rPr lang="en-US" dirty="0" smtClean="0"/>
              <a:t>Set a variable to a specific value instead of letting normal processing set it</a:t>
            </a:r>
          </a:p>
          <a:p>
            <a:r>
              <a:rPr lang="en-US" dirty="0"/>
              <a:t>Leaving </a:t>
            </a:r>
            <a:r>
              <a:rPr lang="en-US" dirty="0" smtClean="0"/>
              <a:t>a loop </a:t>
            </a:r>
            <a:r>
              <a:rPr lang="en-US" dirty="0"/>
              <a:t>as soon as a match is </a:t>
            </a:r>
            <a:r>
              <a:rPr lang="en-US" dirty="0" smtClean="0"/>
              <a:t>found improves efficiency</a:t>
            </a:r>
          </a:p>
          <a:p>
            <a:pPr eaLnBrk="1" hangingPunct="1"/>
            <a:r>
              <a:rPr lang="en-US" dirty="0" smtClean="0"/>
              <a:t>The larger the array, the more </a:t>
            </a:r>
            <a:r>
              <a:rPr lang="en-US" dirty="0"/>
              <a:t>beneficial it becomes to </a:t>
            </a:r>
            <a:r>
              <a:rPr lang="en-US" dirty="0" smtClean="0"/>
              <a:t>do an early exit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92BC95-90EC-47B2-AEAD-8FD8C75EA737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9063" y="2143919"/>
            <a:ext cx="2400300" cy="302895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Programming Logic &amp; Design, Comprehensive , 9th Edition</a:t>
            </a:r>
          </a:p>
          <a:p>
            <a:r>
              <a:rPr lang="en-US" b="0" dirty="0"/>
              <a:t>Joyce Farrell</a:t>
            </a:r>
            <a:br>
              <a:rPr lang="en-US" b="0" dirty="0"/>
            </a:br>
            <a:r>
              <a:rPr lang="en-US" b="0" dirty="0"/>
              <a:t>ISBN-10: 1-337-10207-5</a:t>
            </a:r>
            <a:br>
              <a:rPr lang="en-US" b="0" dirty="0"/>
            </a:br>
            <a:r>
              <a:rPr lang="en-US" b="0" dirty="0"/>
              <a:t>ISBN-13: 978-1-337-10207-0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1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Searching an Array for </a:t>
            </a:r>
            <a:br>
              <a:rPr lang="en-US" dirty="0" smtClean="0"/>
            </a:br>
            <a:r>
              <a:rPr lang="en-US" dirty="0" smtClean="0"/>
              <a:t>a Range Match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077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Programmers may want to work with ranges of values in arrays, 1 through 5 or 20 through 30</a:t>
            </a:r>
          </a:p>
          <a:p>
            <a:pPr eaLnBrk="1" hangingPunct="1"/>
            <a:r>
              <a:rPr lang="en-US" dirty="0" smtClean="0"/>
              <a:t>Example: mail-order business</a:t>
            </a:r>
          </a:p>
          <a:p>
            <a:pPr lvl="1" eaLnBrk="1" hangingPunct="1"/>
            <a:r>
              <a:rPr lang="en-US" dirty="0" smtClean="0"/>
              <a:t>Read the customer order data; determine the discount based on the quantity ordered</a:t>
            </a:r>
          </a:p>
          <a:p>
            <a:pPr eaLnBrk="1" hangingPunct="1"/>
            <a:r>
              <a:rPr lang="en-US" dirty="0" smtClean="0"/>
              <a:t>First approach</a:t>
            </a:r>
          </a:p>
          <a:p>
            <a:pPr lvl="1" eaLnBrk="1" hangingPunct="1"/>
            <a:r>
              <a:rPr lang="en-US" dirty="0" smtClean="0"/>
              <a:t>An array with as many elements as each possible order quantity</a:t>
            </a:r>
          </a:p>
          <a:p>
            <a:pPr lvl="1" eaLnBrk="1" hangingPunct="1"/>
            <a:r>
              <a:rPr lang="en-US" dirty="0" smtClean="0"/>
              <a:t>Store the appropriate discount for each possible order quantity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A5A78A-9253-4B66-BD9D-D6E39221D7ED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Searching an Array for </a:t>
            </a:r>
            <a:br>
              <a:rPr lang="en-US" dirty="0" smtClean="0"/>
            </a:br>
            <a:r>
              <a:rPr lang="en-US" dirty="0" smtClean="0"/>
              <a:t>a Range Match </a:t>
            </a:r>
            <a:r>
              <a:rPr lang="en-US" sz="1200" dirty="0" smtClean="0"/>
              <a:t>(continued -1)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0010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Drawbacks of previous approach</a:t>
            </a:r>
          </a:p>
          <a:p>
            <a:pPr lvl="1" eaLnBrk="1" hangingPunct="1"/>
            <a:r>
              <a:rPr lang="en-US" dirty="0" smtClean="0"/>
              <a:t>Requires a very large array; uses a lot of memory</a:t>
            </a:r>
          </a:p>
          <a:p>
            <a:pPr lvl="1" eaLnBrk="1" hangingPunct="1"/>
            <a:r>
              <a:rPr lang="en-US" dirty="0" smtClean="0"/>
              <a:t>Stores the same value repeatedly</a:t>
            </a:r>
          </a:p>
          <a:p>
            <a:pPr lvl="1" eaLnBrk="1" hangingPunct="1"/>
            <a:r>
              <a:rPr lang="en-US" dirty="0" smtClean="0"/>
              <a:t>How do you know when you have enough elements?</a:t>
            </a:r>
          </a:p>
          <a:p>
            <a:pPr lvl="2" eaLnBrk="1" hangingPunct="1"/>
            <a:r>
              <a:rPr lang="en-US" dirty="0" smtClean="0"/>
              <a:t>Customer can always order more</a:t>
            </a:r>
          </a:p>
          <a:p>
            <a:pPr eaLnBrk="1" hangingPunct="1"/>
            <a:r>
              <a:rPr lang="en-US" dirty="0" smtClean="0"/>
              <a:t>Better approach</a:t>
            </a:r>
          </a:p>
          <a:p>
            <a:pPr lvl="1" eaLnBrk="1" hangingPunct="1"/>
            <a:r>
              <a:rPr lang="en-US" dirty="0" smtClean="0"/>
              <a:t>Create </a:t>
            </a:r>
            <a:r>
              <a:rPr lang="en-US" dirty="0"/>
              <a:t>two parallel arrays, each with four </a:t>
            </a:r>
            <a:r>
              <a:rPr lang="en-US" dirty="0" smtClean="0"/>
              <a:t>elements</a:t>
            </a:r>
          </a:p>
          <a:p>
            <a:pPr lvl="2" eaLnBrk="1" hangingPunct="1"/>
            <a:r>
              <a:rPr lang="en-US" dirty="0" smtClean="0"/>
              <a:t>One array has the four discount rates</a:t>
            </a:r>
          </a:p>
          <a:p>
            <a:pPr lvl="2" eaLnBrk="1" hangingPunct="1"/>
            <a:r>
              <a:rPr lang="en-US" dirty="0" smtClean="0"/>
              <a:t>One array has the low end of each quantity range</a:t>
            </a:r>
          </a:p>
          <a:p>
            <a:pPr lvl="1" eaLnBrk="1" hangingPunct="1"/>
            <a:r>
              <a:rPr lang="en-US" dirty="0" smtClean="0"/>
              <a:t>Use a loop to make comparisons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6FAA02-ECC7-4D62-B0C4-42C4CF0ACD46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Remaining within Array Bounds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Every array has a finite size</a:t>
            </a:r>
          </a:p>
          <a:p>
            <a:pPr lvl="1" eaLnBrk="1" hangingPunct="1">
              <a:defRPr/>
            </a:pPr>
            <a:r>
              <a:rPr lang="en-US" dirty="0" smtClean="0"/>
              <a:t>Number of elements in the array</a:t>
            </a:r>
          </a:p>
          <a:p>
            <a:pPr lvl="1" eaLnBrk="1" hangingPunct="1">
              <a:defRPr/>
            </a:pPr>
            <a:r>
              <a:rPr lang="en-US" dirty="0" smtClean="0"/>
              <a:t>Number of bytes in the array</a:t>
            </a:r>
          </a:p>
          <a:p>
            <a:pPr eaLnBrk="1" hangingPunct="1">
              <a:defRPr/>
            </a:pPr>
            <a:r>
              <a:rPr lang="en-US" dirty="0" smtClean="0"/>
              <a:t>Arrays are composed of elements of the same data type</a:t>
            </a:r>
          </a:p>
          <a:p>
            <a:pPr eaLnBrk="1" hangingPunct="1">
              <a:defRPr/>
            </a:pPr>
            <a:r>
              <a:rPr lang="en-US" dirty="0" smtClean="0"/>
              <a:t>Elements of the same data type occupy the same number of bytes in memory</a:t>
            </a:r>
          </a:p>
          <a:p>
            <a:pPr eaLnBrk="1" hangingPunct="1">
              <a:defRPr/>
            </a:pPr>
            <a:r>
              <a:rPr lang="en-US" dirty="0" smtClean="0"/>
              <a:t>The number of bytes in an array is always a multiple of the number of array elements</a:t>
            </a:r>
          </a:p>
          <a:p>
            <a:pPr eaLnBrk="1" hangingPunct="1">
              <a:defRPr/>
            </a:pPr>
            <a:r>
              <a:rPr lang="en-US" dirty="0" smtClean="0"/>
              <a:t>Access data using a subscript containing a value that accesses memory occupied by the array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117E27D-89FC-4B0D-A68A-DDBC7EDC3165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524000"/>
          </a:xfrm>
        </p:spPr>
        <p:txBody>
          <a:bodyPr/>
          <a:lstStyle/>
          <a:p>
            <a:pPr eaLnBrk="1" hangingPunct="1"/>
            <a:r>
              <a:rPr lang="en-US" dirty="0" smtClean="0"/>
              <a:t>Remaining within Array Bounds </a:t>
            </a:r>
            <a:r>
              <a:rPr lang="en-US" sz="1200" dirty="0" smtClean="0"/>
              <a:t>(continued -1)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077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In </a:t>
            </a:r>
            <a:r>
              <a:rPr lang="en-US" b="1" dirty="0"/>
              <a:t>bounds</a:t>
            </a:r>
            <a:r>
              <a:rPr lang="en-US" dirty="0"/>
              <a:t>: using a subscript that is </a:t>
            </a:r>
            <a:r>
              <a:rPr lang="en-US" dirty="0" smtClean="0"/>
              <a:t>within </a:t>
            </a:r>
            <a:r>
              <a:rPr lang="en-US" dirty="0"/>
              <a:t>the acceptable range for the array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Out of bounds</a:t>
            </a:r>
            <a:r>
              <a:rPr lang="en-US" dirty="0"/>
              <a:t>: using a subscript that is not within the acceptable range for the array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An invalid array subscript is a logical error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When an invalid subscript is used: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Some languages stop execution and issue an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Other languages access a memory location outside of the array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program should prevent bounds errors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C485B68-BE47-4BA3-8878-C9C132088E6C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524000"/>
          </a:xfrm>
        </p:spPr>
        <p:txBody>
          <a:bodyPr/>
          <a:lstStyle/>
          <a:p>
            <a:pPr eaLnBrk="1" hangingPunct="1"/>
            <a:r>
              <a:rPr lang="en-US" dirty="0" smtClean="0"/>
              <a:t>Remaining within Array Bounds </a:t>
            </a:r>
            <a:r>
              <a:rPr lang="en-US" sz="1200" dirty="0" smtClean="0"/>
              <a:t>(continued -4)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077200" cy="4343400"/>
          </a:xfrm>
        </p:spPr>
        <p:txBody>
          <a:bodyPr/>
          <a:lstStyle/>
          <a:p>
            <a:r>
              <a:rPr lang="en-US" dirty="0" smtClean="0"/>
              <a:t>To improve a program, add </a:t>
            </a:r>
            <a:r>
              <a:rPr lang="en-US" dirty="0"/>
              <a:t>a test </a:t>
            </a:r>
            <a:r>
              <a:rPr lang="en-US" dirty="0" smtClean="0"/>
              <a:t>to ensure </a:t>
            </a:r>
            <a:r>
              <a:rPr lang="en-US" dirty="0"/>
              <a:t>the </a:t>
            </a:r>
            <a:r>
              <a:rPr lang="en-US" dirty="0" smtClean="0"/>
              <a:t>entered subscript is valid</a:t>
            </a:r>
          </a:p>
          <a:p>
            <a:r>
              <a:rPr lang="en-US" dirty="0" smtClean="0"/>
              <a:t>If entered subscript is not valid: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Display an error message and end the </a:t>
            </a:r>
            <a:r>
              <a:rPr lang="en-US" dirty="0" smtClean="0"/>
              <a:t>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 a default </a:t>
            </a:r>
            <a:r>
              <a:rPr lang="en-US" dirty="0" smtClean="0"/>
              <a:t>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Continuously </a:t>
            </a:r>
            <a:r>
              <a:rPr lang="en-US" dirty="0" err="1"/>
              <a:t>reprompt</a:t>
            </a:r>
            <a:r>
              <a:rPr lang="en-US" dirty="0"/>
              <a:t> the user for a new value until it is </a:t>
            </a:r>
            <a:r>
              <a:rPr lang="en-US" dirty="0" smtClean="0"/>
              <a:t>valid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C485B68-BE47-4BA3-8878-C9C132088E6C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a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to Process an Array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0772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loop: a single statement</a:t>
            </a:r>
          </a:p>
          <a:p>
            <a:pPr lvl="1" eaLnBrk="1" hangingPunct="1"/>
            <a:r>
              <a:rPr lang="en-US" dirty="0" smtClean="0"/>
              <a:t>Initializes the loop control variable</a:t>
            </a:r>
          </a:p>
          <a:p>
            <a:pPr lvl="1" eaLnBrk="1" hangingPunct="1"/>
            <a:r>
              <a:rPr lang="en-US" dirty="0" smtClean="0"/>
              <a:t>Compares it to a limit</a:t>
            </a:r>
          </a:p>
          <a:p>
            <a:pPr lvl="1" eaLnBrk="1" hangingPunct="1"/>
            <a:r>
              <a:rPr lang="en-US" dirty="0" smtClean="0"/>
              <a:t>Alters it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is especially convenient when there is a need to process every element in the array</a:t>
            </a:r>
          </a:p>
          <a:p>
            <a:pPr eaLnBrk="1" hangingPunct="1"/>
            <a:r>
              <a:rPr lang="en-US" dirty="0" smtClean="0"/>
              <a:t>Must stay within array bounds</a:t>
            </a:r>
          </a:p>
          <a:p>
            <a:pPr eaLnBrk="1" hangingPunct="1"/>
            <a:r>
              <a:rPr lang="en-US" dirty="0" smtClean="0"/>
              <a:t>Highest usable subscript is one less than the array 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ED4539-0328-499D-9A7D-95CA3855B0FD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534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Array: a named series or list of values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Same data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Different subscript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 a variable as a subscript to the array to replace multiple nested decisions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Constants can be used to hold an array’s size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Searching through an array requires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Initializing a subscript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Using a loop to test each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Setting a flag when a match is found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312FD8-9714-4DB0-95B3-095240B0A6F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</a:t>
            </a:r>
            <a:r>
              <a:rPr lang="en-US" sz="1200" dirty="0" smtClean="0"/>
              <a:t>(continued -1)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Parallel arrays: each element in one array is associated with the element in a second array</a:t>
            </a:r>
          </a:p>
          <a:p>
            <a:pPr lvl="1" eaLnBrk="1" hangingPunct="1"/>
            <a:r>
              <a:rPr lang="en-US" dirty="0" smtClean="0"/>
              <a:t>Elements in each array have the same relative position</a:t>
            </a:r>
          </a:p>
          <a:p>
            <a:pPr eaLnBrk="1" hangingPunct="1"/>
            <a:r>
              <a:rPr lang="en-US" dirty="0" smtClean="0"/>
              <a:t>For range comparisons, store either the low- or high-end value of each range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14F9DBC-752E-4F2B-8256-1D2CA5DFCB23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</a:t>
            </a:r>
            <a:r>
              <a:rPr lang="en-US" sz="1200" dirty="0" smtClean="0"/>
              <a:t>(continued -2)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Access data in an array</a:t>
            </a:r>
          </a:p>
          <a:p>
            <a:pPr lvl="1" eaLnBrk="1" hangingPunct="1"/>
            <a:r>
              <a:rPr lang="en-US" dirty="0" smtClean="0"/>
              <a:t>Use a subscript containing a value that accesses memory within the array bounds</a:t>
            </a:r>
          </a:p>
          <a:p>
            <a:pPr eaLnBrk="1" hangingPunct="1"/>
            <a:r>
              <a:rPr lang="en-US" dirty="0" smtClean="0"/>
              <a:t>A subscript is out of bounds if it is not within the defined range of acceptable subscripts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is a convenient tool for working with arrays when processing each element of an array from beginning to 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DA16EA-2DB9-4C1B-AD6F-5ED017622C85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86" y="608807"/>
            <a:ext cx="8229600" cy="1143000"/>
          </a:xfrm>
        </p:spPr>
        <p:txBody>
          <a:bodyPr/>
          <a:lstStyle/>
          <a:p>
            <a:r>
              <a:rPr lang="en-US" b="1" dirty="0"/>
              <a:t>Programming Logic and Design</a:t>
            </a:r>
            <a:br>
              <a:rPr lang="en-US" b="1" dirty="0"/>
            </a:br>
            <a:r>
              <a:rPr lang="en-US" b="1" i="1" dirty="0" smtClean="0"/>
              <a:t>Edition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 smtClean="0"/>
              <a:t>Lesson 6</a:t>
            </a:r>
          </a:p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200" i="1" dirty="0" smtClean="0"/>
              <a:t>Arrays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7524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 smtClean="0"/>
              <a:t>In this chapter, you will learn about: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Arrays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How an array can replace nested decisions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Using constants with arrays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Searching an array for an exact match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Using parallel arrays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Searching an array for a range match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Remaining within array bounds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Using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 to process arrays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EF31376-01D9-40C7-8931-20712039038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Arrays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Array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A series or list of variables in computer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All variables share the same name, and must be the same data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Each variable has a different subscript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02CD96-4E1E-4A58-B493-62C1C1CD2F8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82000" cy="4495800"/>
          </a:xfrm>
        </p:spPr>
        <p:txBody>
          <a:bodyPr/>
          <a:lstStyle/>
          <a:p>
            <a:pPr eaLnBrk="1" hangingPunct="1"/>
            <a:r>
              <a:rPr lang="en-US" b="1" dirty="0" smtClean="0"/>
              <a:t>Element</a:t>
            </a:r>
            <a:r>
              <a:rPr lang="en-US" dirty="0" smtClean="0"/>
              <a:t>: an item in the array</a:t>
            </a:r>
          </a:p>
          <a:p>
            <a:pPr lvl="1" eaLnBrk="1" hangingPunct="1"/>
            <a:r>
              <a:rPr lang="en-US" dirty="0" smtClean="0"/>
              <a:t>Array elements are contiguous in memory</a:t>
            </a:r>
          </a:p>
          <a:p>
            <a:pPr eaLnBrk="1" hangingPunct="1"/>
            <a:r>
              <a:rPr lang="en-US" b="1" dirty="0" smtClean="0"/>
              <a:t>Size of the array</a:t>
            </a:r>
            <a:r>
              <a:rPr lang="en-US" dirty="0" smtClean="0"/>
              <a:t>: the number of elements it will hold</a:t>
            </a:r>
          </a:p>
          <a:p>
            <a:pPr eaLnBrk="1" hangingPunct="1"/>
            <a:r>
              <a:rPr lang="en-US" b="1" dirty="0" smtClean="0"/>
              <a:t>Subscripts</a:t>
            </a:r>
            <a:r>
              <a:rPr lang="en-US" dirty="0" smtClean="0"/>
              <a:t> or </a:t>
            </a:r>
            <a:r>
              <a:rPr lang="en-US" b="1" dirty="0" smtClean="0"/>
              <a:t>indexes</a:t>
            </a:r>
          </a:p>
          <a:p>
            <a:pPr lvl="1" eaLnBrk="1" hangingPunct="1"/>
            <a:r>
              <a:rPr lang="en-US" dirty="0" smtClean="0"/>
              <a:t>Position </a:t>
            </a:r>
            <a:r>
              <a:rPr lang="en-US" dirty="0"/>
              <a:t>number of an item in an </a:t>
            </a:r>
            <a:r>
              <a:rPr lang="en-US" dirty="0" smtClean="0"/>
              <a:t>array starting from 0 to one less than the number of elements in array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Subscripts are always a sequence of </a:t>
            </a:r>
            <a:r>
              <a:rPr lang="en-US" dirty="0" smtClean="0"/>
              <a:t>integers</a:t>
            </a:r>
          </a:p>
          <a:p>
            <a:pPr eaLnBrk="1" hangingPunct="1"/>
            <a:r>
              <a:rPr lang="en-US" dirty="0" smtClean="0"/>
              <a:t>Adding data values is called </a:t>
            </a:r>
            <a:r>
              <a:rPr lang="en-US" b="1" dirty="0" smtClean="0"/>
              <a:t>populating the array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66BB15-8AB4-4488-8C60-F527E5144137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How Arrays Occupy Computer Memory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584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Characteristics of Arrays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70819"/>
            <a:ext cx="8458200" cy="4832350"/>
          </a:xfrm>
        </p:spPr>
        <p:txBody>
          <a:bodyPr/>
          <a:lstStyle/>
          <a:p>
            <a:pPr eaLnBrk="1" hangingPunct="1"/>
            <a:r>
              <a:rPr lang="en-US" sz="2600" dirty="0"/>
              <a:t>An array is a list of data items in contiguous memory locations</a:t>
            </a:r>
          </a:p>
          <a:p>
            <a:pPr eaLnBrk="1" hangingPunct="1"/>
            <a:r>
              <a:rPr lang="en-US" sz="2600" dirty="0"/>
              <a:t>Each data item in an array is an </a:t>
            </a:r>
            <a:r>
              <a:rPr lang="en-US" sz="2600" i="1" dirty="0"/>
              <a:t>element</a:t>
            </a:r>
          </a:p>
          <a:p>
            <a:r>
              <a:rPr lang="en-US" sz="2600" dirty="0"/>
              <a:t>Each array element is the same data type and the same size</a:t>
            </a:r>
          </a:p>
          <a:p>
            <a:r>
              <a:rPr lang="en-US" sz="2600" dirty="0"/>
              <a:t>Each element is differentiated from the others by a subscript, which is a whole number</a:t>
            </a:r>
          </a:p>
          <a:p>
            <a:r>
              <a:rPr lang="en-US" sz="2600" dirty="0"/>
              <a:t>Usable subscripts for an array range from 0 to one less than the number of elements in an array </a:t>
            </a:r>
          </a:p>
          <a:p>
            <a:r>
              <a:rPr lang="en-US" sz="2600" dirty="0"/>
              <a:t>Each array element can be used in the same way as a single item of the same data type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621F4E-4F27-413E-ACB1-69280B87930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an Array Can Replace </a:t>
            </a:r>
            <a:br>
              <a:rPr lang="en-US" dirty="0" smtClean="0"/>
            </a:br>
            <a:r>
              <a:rPr lang="en-US" dirty="0" smtClean="0"/>
              <a:t>Nested Decisions </a:t>
            </a:r>
            <a:r>
              <a:rPr lang="en-US" sz="1200" dirty="0" smtClean="0"/>
              <a:t>(continued -2)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The array reduces the number of statements needed</a:t>
            </a:r>
          </a:p>
          <a:p>
            <a:pPr eaLnBrk="1" hangingPunct="1"/>
            <a:r>
              <a:rPr lang="en-US" dirty="0" smtClean="0"/>
              <a:t>Six dependent count accumulators are redefined as a single array</a:t>
            </a:r>
          </a:p>
          <a:p>
            <a:pPr eaLnBrk="1" hangingPunct="1"/>
            <a:r>
              <a:rPr lang="en-US" dirty="0" smtClean="0"/>
              <a:t>Variable as a subscript to the array</a:t>
            </a:r>
          </a:p>
          <a:p>
            <a:pPr eaLnBrk="1" hangingPunct="1"/>
            <a:r>
              <a:rPr lang="en-US" dirty="0" smtClean="0"/>
              <a:t>Array subscript variable must be:</a:t>
            </a:r>
          </a:p>
          <a:p>
            <a:pPr lvl="1" eaLnBrk="1" hangingPunct="1"/>
            <a:r>
              <a:rPr lang="en-US" dirty="0" smtClean="0"/>
              <a:t>Numeric with no decimal places</a:t>
            </a:r>
          </a:p>
          <a:p>
            <a:pPr lvl="1" eaLnBrk="1" hangingPunct="1"/>
            <a:r>
              <a:rPr lang="en-US" dirty="0" smtClean="0"/>
              <a:t>Initialized to 0</a:t>
            </a:r>
          </a:p>
          <a:p>
            <a:pPr lvl="1" eaLnBrk="1" hangingPunct="1"/>
            <a:r>
              <a:rPr lang="en-US" dirty="0" smtClean="0"/>
              <a:t>Incremented by 1 each time the logic passes through the loop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621F4E-4F27-413E-ACB1-69280B87930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an Array Can Replace </a:t>
            </a:r>
            <a:br>
              <a:rPr lang="en-US" dirty="0" smtClean="0"/>
            </a:br>
            <a:r>
              <a:rPr lang="en-US" dirty="0" smtClean="0"/>
              <a:t>Nested Decisions </a:t>
            </a:r>
            <a:r>
              <a:rPr lang="en-US" sz="1200" dirty="0" smtClean="0"/>
              <a:t>(continued -3)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The array reduces the number of statements needed</a:t>
            </a:r>
          </a:p>
          <a:p>
            <a:pPr eaLnBrk="1" hangingPunct="1"/>
            <a:r>
              <a:rPr lang="en-US" dirty="0" smtClean="0"/>
              <a:t>Six dependent count accumulators are redefined as a single array </a:t>
            </a:r>
          </a:p>
          <a:p>
            <a:pPr eaLnBrk="1" hangingPunct="1"/>
            <a:r>
              <a:rPr lang="en-US" dirty="0" smtClean="0"/>
              <a:t>Figure 6-2</a:t>
            </a:r>
          </a:p>
          <a:p>
            <a:pPr eaLnBrk="1" hangingPunct="1"/>
            <a:r>
              <a:rPr lang="en-US" dirty="0" smtClean="0"/>
              <a:t>Variable as a subscript to the array</a:t>
            </a:r>
          </a:p>
          <a:p>
            <a:pPr eaLnBrk="1" hangingPunct="1"/>
            <a:r>
              <a:rPr lang="en-US" dirty="0" smtClean="0"/>
              <a:t>Array subscript variable must be:</a:t>
            </a:r>
          </a:p>
          <a:p>
            <a:pPr lvl="1" eaLnBrk="1" hangingPunct="1"/>
            <a:r>
              <a:rPr lang="en-US" dirty="0" smtClean="0"/>
              <a:t>Numeric with no decimal places</a:t>
            </a:r>
          </a:p>
          <a:p>
            <a:pPr lvl="1" eaLnBrk="1" hangingPunct="1"/>
            <a:r>
              <a:rPr lang="en-US" dirty="0" smtClean="0"/>
              <a:t>Initialized to 0</a:t>
            </a:r>
          </a:p>
          <a:p>
            <a:pPr lvl="1" eaLnBrk="1" hangingPunct="1"/>
            <a:r>
              <a:rPr lang="en-US" dirty="0" smtClean="0"/>
              <a:t>Incremented by 1 each time the logic passes through the loop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621F4E-4F27-413E-ACB1-69280B87930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">
  <a:themeElements>
    <a:clrScheme name="Generic 3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eneric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2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_dlc_DocId xmlns="b46a1f42-d9ef-485c-a1c8-eb38d14efb06">688CW-1390982759-721</_dlc_DocId>
    <_dlc_DocIdUrl xmlns="b46a1f42-d9ef-485c-a1c8-eb38d14efb06">
      <Url>https://org1.eis.af.mil/sites/688iow/318IOG/90ios/DOT/_layouts/DocIdRedir.aspx?ID=688CW-1390982759-721</Url>
      <Description>688CW-1390982759-721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1333463000054BB27FDB3362C7CB4B" ma:contentTypeVersion="7" ma:contentTypeDescription="Create a new document." ma:contentTypeScope="" ma:versionID="8ef8e1f36183df7cde0d00ebc85da96a">
  <xsd:schema xmlns:xsd="http://www.w3.org/2001/XMLSchema" xmlns:xs="http://www.w3.org/2001/XMLSchema" xmlns:p="http://schemas.microsoft.com/office/2006/metadata/properties" xmlns:ns2="b46a1f42-d9ef-485c-a1c8-eb38d14efb06" targetNamespace="http://schemas.microsoft.com/office/2006/metadata/properties" ma:root="true" ma:fieldsID="49030ad115b250cbf108dda8043a7e28" ns2:_="">
    <xsd:import namespace="b46a1f42-d9ef-485c-a1c8-eb38d14efb0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a1f42-d9ef-485c-a1c8-eb38d14efb0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0D268-5208-46D6-8B8E-43C8723AFC3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7674591-288E-407E-B9B8-EFC3D90616AD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b46a1f42-d9ef-485c-a1c8-eb38d14efb06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EB7B354-F66D-4872-85C8-1504F414152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65D8246-0023-4337-AC53-89FF6CC6BA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6a1f42-d9ef-485c-a1c8-eb38d14efb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10195</TotalTime>
  <Words>1643</Words>
  <Application>Microsoft Office PowerPoint</Application>
  <PresentationFormat>On-screen Show (4:3)</PresentationFormat>
  <Paragraphs>251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Generic</vt:lpstr>
      <vt:lpstr>Pseudocode, Logic and Design</vt:lpstr>
      <vt:lpstr>RESOURCE: </vt:lpstr>
      <vt:lpstr>Programming Logic and Design Edition</vt:lpstr>
      <vt:lpstr>Objectives</vt:lpstr>
      <vt:lpstr>Understanding Arrays</vt:lpstr>
      <vt:lpstr>How Arrays Occupy Computer Memory</vt:lpstr>
      <vt:lpstr>Characteristics of Arrays</vt:lpstr>
      <vt:lpstr>How an Array Can Replace  Nested Decisions (continued -2)</vt:lpstr>
      <vt:lpstr>How an Array Can Replace  Nested Decisions (continued -3)</vt:lpstr>
      <vt:lpstr>Using Constants with Arrays</vt:lpstr>
      <vt:lpstr>Using a Constant as  the Size of an Array</vt:lpstr>
      <vt:lpstr>Using Constants as  Array Element Values</vt:lpstr>
      <vt:lpstr>Using a Constant as  an Array Subscript</vt:lpstr>
      <vt:lpstr>Searching an Array for  an Exact Match</vt:lpstr>
      <vt:lpstr>Searching an Array for an Exact Match  (continued -1)</vt:lpstr>
      <vt:lpstr>Using Parallel Arrays</vt:lpstr>
      <vt:lpstr>Using Parallel Arrays (continued -1)</vt:lpstr>
      <vt:lpstr>Using Parallel Arrays (continued -2)</vt:lpstr>
      <vt:lpstr>Improving Search Efficiency</vt:lpstr>
      <vt:lpstr>Searching an Array for  a Range Match</vt:lpstr>
      <vt:lpstr>Searching an Array for  a Range Match (continued -1)</vt:lpstr>
      <vt:lpstr>Remaining within Array Bounds</vt:lpstr>
      <vt:lpstr>Remaining within Array Bounds (continued -1)</vt:lpstr>
      <vt:lpstr>Remaining within Array Bounds (continued -4)</vt:lpstr>
      <vt:lpstr>Using a for Loop to Process an Array</vt:lpstr>
      <vt:lpstr>Summary</vt:lpstr>
      <vt:lpstr>Summary (continued -1)</vt:lpstr>
      <vt:lpstr>Summary (continued -2)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Tyler Staud</dc:creator>
  <cp:lastModifiedBy>DOTlaptop</cp:lastModifiedBy>
  <cp:revision>138</cp:revision>
  <dcterms:modified xsi:type="dcterms:W3CDTF">2019-06-24T17:48:27Z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0x010100531333463000054BB27FDB3362C7CB4B</vt:lpwstr>
  </property>
  <property fmtid="{D5CDD505-2E9C-101B-9397-08002B2CF9AE}" pid="3" name="_dlc_DocIdItemGuid">
    <vt:lpwstr>61ca20fa-9b12-4556-949e-5dd8b4c7ab0d</vt:lpwstr>
  </property>
</Properties>
</file>