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73" r:id="rId4"/>
    <p:sldId id="274" r:id="rId5"/>
    <p:sldId id="275" r:id="rId6"/>
    <p:sldId id="276" r:id="rId7"/>
    <p:sldId id="277" r:id="rId8"/>
    <p:sldId id="278" r:id="rId9"/>
    <p:sldId id="280" r:id="rId10"/>
    <p:sldId id="282" r:id="rId11"/>
    <p:sldId id="279" r:id="rId12"/>
    <p:sldId id="281" r:id="rId13"/>
    <p:sldId id="284" r:id="rId14"/>
    <p:sldId id="285" r:id="rId15"/>
    <p:sldId id="286" r:id="rId16"/>
    <p:sldId id="287" r:id="rId17"/>
    <p:sldId id="288" r:id="rId18"/>
    <p:sldId id="296" r:id="rId19"/>
    <p:sldId id="297" r:id="rId20"/>
    <p:sldId id="299" r:id="rId21"/>
    <p:sldId id="298" r:id="rId22"/>
    <p:sldId id="259" r:id="rId23"/>
    <p:sldId id="300" r:id="rId24"/>
    <p:sldId id="301" r:id="rId25"/>
    <p:sldId id="302" r:id="rId26"/>
    <p:sldId id="260" r:id="rId27"/>
    <p:sldId id="318" r:id="rId28"/>
    <p:sldId id="320" r:id="rId29"/>
    <p:sldId id="261" r:id="rId30"/>
    <p:sldId id="304" r:id="rId31"/>
    <p:sldId id="305" r:id="rId32"/>
    <p:sldId id="303" r:id="rId33"/>
    <p:sldId id="264" r:id="rId34"/>
    <p:sldId id="265" r:id="rId35"/>
    <p:sldId id="306" r:id="rId36"/>
    <p:sldId id="268" r:id="rId37"/>
    <p:sldId id="307" r:id="rId38"/>
    <p:sldId id="270" r:id="rId39"/>
    <p:sldId id="308" r:id="rId40"/>
    <p:sldId id="309" r:id="rId41"/>
    <p:sldId id="310" r:id="rId42"/>
    <p:sldId id="271" r:id="rId43"/>
    <p:sldId id="272" r:id="rId44"/>
    <p:sldId id="283" r:id="rId45"/>
    <p:sldId id="319" r:id="rId4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249" autoAdjust="0"/>
  </p:normalViewPr>
  <p:slideViewPr>
    <p:cSldViewPr snapToGrid="0">
      <p:cViewPr varScale="1">
        <p:scale>
          <a:sx n="72" d="100"/>
          <a:sy n="72"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01536-A0A4-485A-A52A-A688AF33B0E1}" type="datetimeFigureOut">
              <a:rPr lang="es-ES" smtClean="0"/>
              <a:t>13/12/2023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A14115-7198-4C7F-9444-4BDFA6F98817}" type="slidenum">
              <a:rPr lang="es-ES" smtClean="0"/>
              <a:t>‹Nº›</a:t>
            </a:fld>
            <a:endParaRPr lang="es-ES"/>
          </a:p>
        </p:txBody>
      </p:sp>
    </p:spTree>
    <p:extLst>
      <p:ext uri="{BB962C8B-B14F-4D97-AF65-F5344CB8AC3E}">
        <p14:creationId xmlns:p14="http://schemas.microsoft.com/office/powerpoint/2010/main" val="968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5DA14115-7198-4C7F-9444-4BDFA6F98817}" type="slidenum">
              <a:rPr lang="es-ES" smtClean="0"/>
              <a:t>1</a:t>
            </a:fld>
            <a:endParaRPr lang="es-ES"/>
          </a:p>
        </p:txBody>
      </p:sp>
    </p:spTree>
    <p:extLst>
      <p:ext uri="{BB962C8B-B14F-4D97-AF65-F5344CB8AC3E}">
        <p14:creationId xmlns:p14="http://schemas.microsoft.com/office/powerpoint/2010/main" val="255003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4DF73-593E-76E5-D1BE-F4DCFF2AF9C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BD1985E-1404-9692-3B5E-53C49569C0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D108E463-89C5-B418-7C71-AAA0E839D3D2}"/>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0F6AEDA8-B3F3-8D3A-3640-FD55800AF6A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DE5430A-FAE7-2BAA-C039-26C7D50F34B0}"/>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30429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F63DDE-5C94-45CB-6781-16B657EF0CD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16739A5-5FDC-FEA7-CBD4-B8CA531EF44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180A409-4BFC-C10D-70FA-DB93BB033B51}"/>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F38A9C20-0C6A-3E1F-F258-F4D7BCFCBFD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635FA4-7988-0B8D-4290-ADC163E5C198}"/>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415755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62084FB-BD30-65AE-2433-8627486FD22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769B09A-E4E2-3A61-90E6-2C92FFEA767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D6ED54-E9C2-0E23-6434-030A8F68E3DB}"/>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EC9BA342-20B2-7A98-129F-B70297A4C73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48DA344-2EF7-AB2B-B235-53830D342CAD}"/>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91803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C652DA-EE57-7741-BBC6-336A94556BC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489F97-CD74-90DD-884D-5F1B9BFD35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B790053-B246-4C25-8D37-5A1C4404BD75}"/>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2A17773C-D50A-8163-3031-06054CB31D6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D231071-875E-2941-85DD-7758A7D1CD60}"/>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24114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80B4DC-E185-28C8-83CC-50FAF3CCB3E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35A8051D-528A-EE57-CC35-1641042F1A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E244BB6-B693-F506-488A-61CA4CE4D5C9}"/>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CA482275-531E-927B-AFE3-F048311695C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E7F7800-86D0-9267-C15D-7E47519371DA}"/>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3912693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86DA38-65AB-B0BE-6E5D-9693AD5361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DECF462-3BF3-0708-FD7B-76F6757DCEE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51DE459-4CCD-0F61-B653-992DBE51993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11A0116-42D6-5980-C7EF-5A2059F42E37}"/>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6" name="Marcador de pie de página 5">
            <a:extLst>
              <a:ext uri="{FF2B5EF4-FFF2-40B4-BE49-F238E27FC236}">
                <a16:creationId xmlns:a16="http://schemas.microsoft.com/office/drawing/2014/main" id="{B8A6BD24-29DF-2310-C856-E1A70EBCA43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0F0F226-BC0D-43A2-6C93-0AF33E015FEA}"/>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2129253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3D782F-E255-DF3D-93E9-D4F4CA49E6BC}"/>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EC2F0E1-40EA-8A19-D773-A0B1CBE87D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1FF90F7-26D9-6B78-ECB5-1D04E3D3745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2E0FE52-E48B-F96E-4A17-F2ED665D76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E8C513B-6C7F-2C12-49DE-9E59740A09A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72DBBA0-8993-88BE-3BCF-D1FF23FDB1C1}"/>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8" name="Marcador de pie de página 7">
            <a:extLst>
              <a:ext uri="{FF2B5EF4-FFF2-40B4-BE49-F238E27FC236}">
                <a16:creationId xmlns:a16="http://schemas.microsoft.com/office/drawing/2014/main" id="{E394273E-2382-D1B0-1874-13CEF6D1F5F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2EDEA9B0-9D72-D1AE-B72C-E7347CD69F9A}"/>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234353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8C8031-0A86-70A7-4548-17C4C0B19BD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1EA0FEE7-08D1-636D-8DA1-90F0A09E7EE4}"/>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4" name="Marcador de pie de página 3">
            <a:extLst>
              <a:ext uri="{FF2B5EF4-FFF2-40B4-BE49-F238E27FC236}">
                <a16:creationId xmlns:a16="http://schemas.microsoft.com/office/drawing/2014/main" id="{688C8D8F-0429-70CB-2020-AF34AD34EED6}"/>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47133053-624C-3E59-6B66-1CEA22EE12B6}"/>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292461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7BC198-6D0C-F9A4-B395-F8AB2CBA0EE8}"/>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3" name="Marcador de pie de página 2">
            <a:extLst>
              <a:ext uri="{FF2B5EF4-FFF2-40B4-BE49-F238E27FC236}">
                <a16:creationId xmlns:a16="http://schemas.microsoft.com/office/drawing/2014/main" id="{EE25D989-469A-1F28-B6C5-B856B1076D3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F776BB0-4158-2ED0-178F-B3C1AD9DCBA1}"/>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171785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15531C-1E5F-75D4-0422-4F7D98087B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D630192-10F1-08A7-EE24-9911D23311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9B70A4-EC19-1124-FE18-AFCA2ECD51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54FE345-2D18-4093-2993-3C4AB81474AB}"/>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6" name="Marcador de pie de página 5">
            <a:extLst>
              <a:ext uri="{FF2B5EF4-FFF2-40B4-BE49-F238E27FC236}">
                <a16:creationId xmlns:a16="http://schemas.microsoft.com/office/drawing/2014/main" id="{8EB1FDCE-5AA2-7585-F0F8-61ED495DCE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BF326BB-3480-FE78-71FC-5EA72D7A5830}"/>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187335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3F614-FF9E-C8CC-9528-555E7C146AD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0FE0D601-9618-F687-64CB-3D0DBDDCD6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B6836897-0BA8-721A-FC54-8FE8DAC65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4B96643-FC36-7752-AFC1-45E537E2BDC3}"/>
              </a:ext>
            </a:extLst>
          </p:cNvPr>
          <p:cNvSpPr>
            <a:spLocks noGrp="1"/>
          </p:cNvSpPr>
          <p:nvPr>
            <p:ph type="dt" sz="half" idx="10"/>
          </p:nvPr>
        </p:nvSpPr>
        <p:spPr/>
        <p:txBody>
          <a:bodyPr/>
          <a:lstStyle/>
          <a:p>
            <a:fld id="{F8CDE2CF-9E97-4941-870D-BFC9B098B09A}" type="datetimeFigureOut">
              <a:rPr lang="es-ES" smtClean="0"/>
              <a:t>13/12/2023</a:t>
            </a:fld>
            <a:endParaRPr lang="es-ES"/>
          </a:p>
        </p:txBody>
      </p:sp>
      <p:sp>
        <p:nvSpPr>
          <p:cNvPr id="6" name="Marcador de pie de página 5">
            <a:extLst>
              <a:ext uri="{FF2B5EF4-FFF2-40B4-BE49-F238E27FC236}">
                <a16:creationId xmlns:a16="http://schemas.microsoft.com/office/drawing/2014/main" id="{62B1999B-7BB8-70DC-1D50-2C99ACD1B30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350D786-9A1C-5011-7A55-46C4ECE695F7}"/>
              </a:ext>
            </a:extLst>
          </p:cNvPr>
          <p:cNvSpPr>
            <a:spLocks noGrp="1"/>
          </p:cNvSpPr>
          <p:nvPr>
            <p:ph type="sldNum" sz="quarter" idx="12"/>
          </p:nvPr>
        </p:nvSpPr>
        <p:spPr/>
        <p:txBody>
          <a:bodyPr/>
          <a:lstStyle/>
          <a:p>
            <a:fld id="{ABA31863-C8B4-4C55-BB1B-2DEF949D5E79}" type="slidenum">
              <a:rPr lang="es-ES" smtClean="0"/>
              <a:t>‹Nº›</a:t>
            </a:fld>
            <a:endParaRPr lang="es-ES"/>
          </a:p>
        </p:txBody>
      </p:sp>
    </p:spTree>
    <p:extLst>
      <p:ext uri="{BB962C8B-B14F-4D97-AF65-F5344CB8AC3E}">
        <p14:creationId xmlns:p14="http://schemas.microsoft.com/office/powerpoint/2010/main" val="18511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4D5EB9-FE91-7505-CFAB-5EC400027E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897DD95-60B6-BD86-BED6-60534B68E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63258EF-0245-5E23-91AA-C764679BC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DE2CF-9E97-4941-870D-BFC9B098B09A}" type="datetimeFigureOut">
              <a:rPr lang="es-ES" smtClean="0"/>
              <a:t>13/12/2023</a:t>
            </a:fld>
            <a:endParaRPr lang="es-ES"/>
          </a:p>
        </p:txBody>
      </p:sp>
      <p:sp>
        <p:nvSpPr>
          <p:cNvPr id="5" name="Marcador de pie de página 4">
            <a:extLst>
              <a:ext uri="{FF2B5EF4-FFF2-40B4-BE49-F238E27FC236}">
                <a16:creationId xmlns:a16="http://schemas.microsoft.com/office/drawing/2014/main" id="{9FB1AFC1-88AA-8676-1FE7-598CF5CD3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F753142-C954-AAD5-7856-81E3EC221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31863-C8B4-4C55-BB1B-2DEF949D5E79}" type="slidenum">
              <a:rPr lang="es-ES" smtClean="0"/>
              <a:t>‹Nº›</a:t>
            </a:fld>
            <a:endParaRPr lang="es-ES"/>
          </a:p>
        </p:txBody>
      </p:sp>
    </p:spTree>
    <p:extLst>
      <p:ext uri="{BB962C8B-B14F-4D97-AF65-F5344CB8AC3E}">
        <p14:creationId xmlns:p14="http://schemas.microsoft.com/office/powerpoint/2010/main" val="1703101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es.wikipedia.org/wiki/HTC_Viv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unity3d.com/Manual/ImportingModelFiles.html" TargetMode="External"/><Relationship Id="rId2" Type="http://schemas.openxmlformats.org/officeDocument/2006/relationships/hyperlink" Target="https://docs.unity3d.com/Manual/class-AnimatorController.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unity3d.com/ScriptReference/Animation.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unity3d.com/ScriptReference/AnimationClip.html"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unity.com/demos/small-scale-coop-sampl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es.wikipedia.org/wiki/F%C3%ADsica_de_juego" TargetMode="External"/><Relationship Id="rId13" Type="http://schemas.openxmlformats.org/officeDocument/2006/relationships/hyperlink" Target="https://en.wikipedia.org/wiki/Unreal_Engine" TargetMode="External"/><Relationship Id="rId3" Type="http://schemas.openxmlformats.org/officeDocument/2006/relationships/hyperlink" Target="https://es.wikipedia.org/wiki/Videoconsola" TargetMode="External"/><Relationship Id="rId7" Type="http://schemas.openxmlformats.org/officeDocument/2006/relationships/hyperlink" Target="https://es.wikipedia.org/wiki/Inteligencia_artificial" TargetMode="External"/><Relationship Id="rId12" Type="http://schemas.openxmlformats.org/officeDocument/2006/relationships/hyperlink" Target="https://en.wikipedia.org/wiki/Unity_(game_engine)" TargetMode="External"/><Relationship Id="rId2" Type="http://schemas.openxmlformats.org/officeDocument/2006/relationships/hyperlink" Target="https://es.wikipedia.org/wiki/Juego" TargetMode="External"/><Relationship Id="rId1" Type="http://schemas.openxmlformats.org/officeDocument/2006/relationships/slideLayout" Target="../slideLayouts/slideLayout2.xml"/><Relationship Id="rId6" Type="http://schemas.openxmlformats.org/officeDocument/2006/relationships/hyperlink" Target="https://es.wikiversity.org/wiki/Dise%C3%B1o_de_videojuegos/Los_mundos_y_los_lugares_en_los_videojuegos" TargetMode="External"/><Relationship Id="rId11" Type="http://schemas.openxmlformats.org/officeDocument/2006/relationships/hyperlink" Target="https://en.wikipedia.org/wiki/Game_engine" TargetMode="External"/><Relationship Id="rId5" Type="http://schemas.openxmlformats.org/officeDocument/2006/relationships/hyperlink" Target="https://es.wikipedia.org/wiki/Animaci%C3%B3n" TargetMode="External"/><Relationship Id="rId15" Type="http://schemas.openxmlformats.org/officeDocument/2006/relationships/hyperlink" Target="https://en.wikipedia.org/wiki/Android_Studio" TargetMode="External"/><Relationship Id="rId10" Type="http://schemas.openxmlformats.org/officeDocument/2006/relationships/hyperlink" Target="https://en.wikipedia.org/wiki/List_of_3D_graphics_libraries" TargetMode="External"/><Relationship Id="rId4" Type="http://schemas.openxmlformats.org/officeDocument/2006/relationships/hyperlink" Target="https://es.wikipedia.org/wiki/Realidad_extendida" TargetMode="External"/><Relationship Id="rId9" Type="http://schemas.openxmlformats.org/officeDocument/2006/relationships/hyperlink" Target="https://es.abcdef.wiki/wiki/Scene_graph" TargetMode="External"/><Relationship Id="rId14" Type="http://schemas.openxmlformats.org/officeDocument/2006/relationships/hyperlink" Target="https://en.wikipedia.org/wiki/Godot_(game_engine)"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es.wikipedia.org/wiki/Desplazamiento_(vector)" TargetMode="External"/><Relationship Id="rId2" Type="http://schemas.openxmlformats.org/officeDocument/2006/relationships/hyperlink" Target="https://en.wikipedia.org/wiki/Animation" TargetMode="External"/><Relationship Id="rId1" Type="http://schemas.openxmlformats.org/officeDocument/2006/relationships/slideLayout" Target="../slideLayouts/slideLayout2.xml"/><Relationship Id="rId6" Type="http://schemas.openxmlformats.org/officeDocument/2006/relationships/hyperlink" Target="https://en.wikipedia.org/wiki/Menu_(computing)" TargetMode="External"/><Relationship Id="rId5" Type="http://schemas.openxmlformats.org/officeDocument/2006/relationships/hyperlink" Target="https://es.wikipedia.org/wiki/Monitor_de_computadora" TargetMode="External"/><Relationship Id="rId4" Type="http://schemas.openxmlformats.org/officeDocument/2006/relationships/hyperlink" Target="https://es.wikipedia.org/wiki/Choque_(f%C3%ADsic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D4767-6C80-DE48-1B4F-16D6D263D782}"/>
              </a:ext>
            </a:extLst>
          </p:cNvPr>
          <p:cNvSpPr>
            <a:spLocks noGrp="1"/>
          </p:cNvSpPr>
          <p:nvPr>
            <p:ph type="ctrTitle"/>
          </p:nvPr>
        </p:nvSpPr>
        <p:spPr>
          <a:xfrm>
            <a:off x="291549" y="113123"/>
            <a:ext cx="11524632" cy="5267260"/>
          </a:xfrm>
        </p:spPr>
        <p:txBody>
          <a:bodyPr>
            <a:noAutofit/>
          </a:bodyPr>
          <a:lstStyle/>
          <a:p>
            <a:r>
              <a:rPr lang="es-ES" sz="2600" b="1" dirty="0">
                <a:latin typeface="Arial" panose="020B0604020202020204" pitchFamily="34" charset="0"/>
                <a:cs typeface="Arial" panose="020B0604020202020204" pitchFamily="34" charset="0"/>
              </a:rPr>
              <a:t>UT 4.  Análisis de motores de juegos: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Juegos: tipos, plataformas y características.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Animación 2D y 3D - Unity</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Arquitectura del juego. Componentes.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Animación, desplazamiento, colisiones, Fondo, pantalla y menú.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Inteligencia artificial</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Físicas</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Gráfico de escena</a:t>
            </a:r>
            <a:br>
              <a:rPr lang="es-ES" sz="2600" dirty="0">
                <a:latin typeface="Arial" panose="020B0604020202020204" pitchFamily="34" charset="0"/>
                <a:cs typeface="Arial" panose="020B0604020202020204" pitchFamily="34" charset="0"/>
              </a:rPr>
            </a:br>
            <a:r>
              <a:rPr lang="es-ES" sz="2600" dirty="0" err="1">
                <a:latin typeface="Arial" panose="020B0604020202020204" pitchFamily="34" charset="0"/>
                <a:cs typeface="Arial" panose="020B0604020202020204" pitchFamily="34" charset="0"/>
              </a:rPr>
              <a:t>APIs</a:t>
            </a:r>
            <a:r>
              <a:rPr lang="es-ES" sz="2600" dirty="0">
                <a:latin typeface="Arial" panose="020B0604020202020204" pitchFamily="34" charset="0"/>
                <a:cs typeface="Arial" panose="020B0604020202020204" pitchFamily="34" charset="0"/>
              </a:rPr>
              <a:t> gráficos 3D.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Estudio de juegos existentes. </a:t>
            </a:r>
            <a:br>
              <a:rPr lang="es-ES" sz="2600" dirty="0">
                <a:latin typeface="Arial" panose="020B0604020202020204" pitchFamily="34" charset="0"/>
                <a:cs typeface="Arial" panose="020B0604020202020204" pitchFamily="34" charset="0"/>
              </a:rPr>
            </a:br>
            <a:r>
              <a:rPr lang="es-ES" sz="2600" dirty="0">
                <a:latin typeface="Arial" panose="020B0604020202020204" pitchFamily="34" charset="0"/>
                <a:cs typeface="Arial" panose="020B0604020202020204" pitchFamily="34" charset="0"/>
              </a:rPr>
              <a:t>Aplicación de modificaciones sobre juegos existentes.</a:t>
            </a:r>
          </a:p>
        </p:txBody>
      </p:sp>
      <p:sp>
        <p:nvSpPr>
          <p:cNvPr id="3" name="Subtítulo 2">
            <a:extLst>
              <a:ext uri="{FF2B5EF4-FFF2-40B4-BE49-F238E27FC236}">
                <a16:creationId xmlns:a16="http://schemas.microsoft.com/office/drawing/2014/main" id="{70838B57-4574-9B84-49F8-22C4A20985C5}"/>
              </a:ext>
            </a:extLst>
          </p:cNvPr>
          <p:cNvSpPr>
            <a:spLocks noGrp="1"/>
          </p:cNvSpPr>
          <p:nvPr>
            <p:ph type="subTitle" idx="1"/>
          </p:nvPr>
        </p:nvSpPr>
        <p:spPr>
          <a:xfrm>
            <a:off x="1524001" y="5533533"/>
            <a:ext cx="9144000" cy="854025"/>
          </a:xfrm>
        </p:spPr>
        <p:txBody>
          <a:bodyPr/>
          <a:lstStyle/>
          <a:p>
            <a:r>
              <a:rPr lang="es-ES" dirty="0"/>
              <a:t>CFGS Desarrollo de Aplicaciones Multiplataforma – IES AGL - 2º Curso – Programación Multimedia y Dispositivos Móviles.</a:t>
            </a:r>
          </a:p>
        </p:txBody>
      </p:sp>
    </p:spTree>
    <p:extLst>
      <p:ext uri="{BB962C8B-B14F-4D97-AF65-F5344CB8AC3E}">
        <p14:creationId xmlns:p14="http://schemas.microsoft.com/office/powerpoint/2010/main" val="312936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00725-9627-817C-F47A-EB7F20C2284A}"/>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902D4DA1-34FB-C59D-9243-E5BA33C1D87F}"/>
              </a:ext>
            </a:extLst>
          </p:cNvPr>
          <p:cNvSpPr>
            <a:spLocks noGrp="1"/>
          </p:cNvSpPr>
          <p:nvPr>
            <p:ph idx="1"/>
          </p:nvPr>
        </p:nvSpPr>
        <p:spPr>
          <a:xfrm>
            <a:off x="584462" y="1825624"/>
            <a:ext cx="10769338" cy="4735431"/>
          </a:xfrm>
        </p:spPr>
        <p:txBody>
          <a:bodyPr>
            <a:normAutofit fontScale="77500" lnSpcReduction="20000"/>
          </a:bodyPr>
          <a:lstStyle/>
          <a:p>
            <a:pPr marL="0" indent="0">
              <a:buNone/>
            </a:pPr>
            <a:r>
              <a:rPr lang="es-ES" b="1" i="0" dirty="0">
                <a:solidFill>
                  <a:srgbClr val="000000"/>
                </a:solidFill>
                <a:effectLst/>
                <a:latin typeface="Arial" panose="020B0604020202020204" pitchFamily="34" charset="0"/>
                <a:cs typeface="Arial" panose="020B0604020202020204" pitchFamily="34" charset="0"/>
              </a:rPr>
              <a:t>Tipos de juego</a:t>
            </a:r>
          </a:p>
          <a:p>
            <a:pPr marL="0" indent="0">
              <a:buNone/>
            </a:pPr>
            <a:r>
              <a:rPr lang="es-ES" b="1" i="0" dirty="0">
                <a:solidFill>
                  <a:srgbClr val="000000"/>
                </a:solidFill>
                <a:effectLst/>
                <a:latin typeface="Arial" panose="020B0604020202020204" pitchFamily="34" charset="0"/>
                <a:cs typeface="Arial" panose="020B0604020202020204" pitchFamily="34" charset="0"/>
              </a:rPr>
              <a:t>Juegos didácticos</a:t>
            </a:r>
          </a:p>
          <a:p>
            <a:pPr algn="l"/>
            <a:r>
              <a:rPr lang="es-ES" b="0" i="0" dirty="0">
                <a:solidFill>
                  <a:srgbClr val="202122"/>
                </a:solidFill>
                <a:effectLst/>
                <a:latin typeface="Arial" panose="020B0604020202020204" pitchFamily="34" charset="0"/>
              </a:rPr>
              <a:t>En la actualidad los pedagogos consideran los juegos como una herramienta fundamental para el proceso de enseñanza aprendizaje, elevar el trabajo independiente de los estudiantes y resolver situaciones problemáticas en la actividad práctica. </a:t>
            </a:r>
          </a:p>
          <a:p>
            <a:pPr algn="l"/>
            <a:r>
              <a:rPr lang="es-ES" b="0" i="0" dirty="0">
                <a:solidFill>
                  <a:srgbClr val="202122"/>
                </a:solidFill>
                <a:effectLst/>
                <a:latin typeface="Arial" panose="020B0604020202020204" pitchFamily="34" charset="0"/>
              </a:rPr>
              <a:t>Él Juego proporciona nuevas formas de explorar la realidad y estrategias diferentes para trabajar sobre la misma. Beneficia a los estudiantes pues vivimos en una sociedad que está basada en reglas. </a:t>
            </a:r>
          </a:p>
          <a:p>
            <a:pPr algn="l"/>
            <a:r>
              <a:rPr lang="es-ES" b="0" i="0" dirty="0">
                <a:solidFill>
                  <a:srgbClr val="202122"/>
                </a:solidFill>
                <a:effectLst/>
                <a:latin typeface="Arial" panose="020B0604020202020204" pitchFamily="34" charset="0"/>
              </a:rPr>
              <a:t>Además, los juegos permiten a los educandos desarrollar su imaginación, pensar en numerosas alternativas para un problema, descubrir diferentes modos y estilos de pensamiento, y favorecen el cambio de conducta además favorece el intercambio grupal. </a:t>
            </a:r>
          </a:p>
          <a:p>
            <a:pPr algn="l"/>
            <a:r>
              <a:rPr lang="es-ES" b="0" i="0" dirty="0">
                <a:solidFill>
                  <a:srgbClr val="202122"/>
                </a:solidFill>
                <a:effectLst/>
                <a:latin typeface="Arial" panose="020B0604020202020204" pitchFamily="34" charset="0"/>
              </a:rPr>
              <a:t>Rescata de la imaginación la fantasía y surge en los adultos el espíritu infantil, lo que permite que surja nuevamente la curiosidad, el encanto, el asombro, lo espontáneo y sobre todo lo auténtico al momento de reaccionar ante las situaciones que se nos presentan.</a:t>
            </a:r>
          </a:p>
        </p:txBody>
      </p:sp>
    </p:spTree>
    <p:extLst>
      <p:ext uri="{BB962C8B-B14F-4D97-AF65-F5344CB8AC3E}">
        <p14:creationId xmlns:p14="http://schemas.microsoft.com/office/powerpoint/2010/main" val="301657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603DD-C783-51AF-AC77-614CBFE32B25}"/>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F3BD0B43-7D09-DED2-6173-56DB01F6FC30}"/>
              </a:ext>
            </a:extLst>
          </p:cNvPr>
          <p:cNvSpPr>
            <a:spLocks noGrp="1"/>
          </p:cNvSpPr>
          <p:nvPr>
            <p:ph idx="1"/>
          </p:nvPr>
        </p:nvSpPr>
        <p:spPr>
          <a:xfrm>
            <a:off x="575035" y="1853905"/>
            <a:ext cx="10768553" cy="4638969"/>
          </a:xfrm>
        </p:spPr>
        <p:txBody>
          <a:bodyPr>
            <a:normAutofit fontScale="77500" lnSpcReduction="20000"/>
          </a:bodyPr>
          <a:lstStyle/>
          <a:p>
            <a:pPr marL="0" indent="0">
              <a:buNone/>
            </a:pPr>
            <a:r>
              <a:rPr lang="es-ES" sz="2800" b="1" dirty="0"/>
              <a:t>Tipos de juegos:</a:t>
            </a:r>
          </a:p>
          <a:p>
            <a:pPr marL="0" indent="0">
              <a:buNone/>
            </a:pPr>
            <a:r>
              <a:rPr lang="es-ES" b="1" i="0" dirty="0">
                <a:effectLst/>
                <a:latin typeface="Arial" panose="020B0604020202020204" pitchFamily="34" charset="0"/>
              </a:rPr>
              <a:t>Videojuegos</a:t>
            </a:r>
            <a:endParaRPr lang="es-ES" b="0" i="0" dirty="0">
              <a:effectLst/>
              <a:latin typeface="Arial" panose="020B0604020202020204" pitchFamily="34" charset="0"/>
            </a:endParaRPr>
          </a:p>
          <a:p>
            <a:pPr algn="l"/>
            <a:r>
              <a:rPr lang="es-ES" b="0" i="0" dirty="0">
                <a:effectLst/>
                <a:latin typeface="Arial" panose="020B0604020202020204" pitchFamily="34" charset="0"/>
              </a:rPr>
              <a:t>Los videojuegos son aquellos que controla un </a:t>
            </a:r>
            <a:r>
              <a:rPr lang="es-ES" b="0" i="0" u="none" strike="noStrike" dirty="0">
                <a:effectLst/>
                <a:latin typeface="Arial" panose="020B0604020202020204" pitchFamily="34" charset="0"/>
              </a:rPr>
              <a:t>ordenador</a:t>
            </a:r>
            <a:r>
              <a:rPr lang="es-ES" b="0" i="0" dirty="0">
                <a:effectLst/>
                <a:latin typeface="Arial" panose="020B0604020202020204" pitchFamily="34" charset="0"/>
              </a:rPr>
              <a:t>, dispositivo móvil, hardware compatible, que pueden crear las herramientas virtuales que se utilizarán en un juego, consiguiendo generar elaborados mundos que se pueden interactuar.</a:t>
            </a:r>
          </a:p>
          <a:p>
            <a:pPr algn="l"/>
            <a:r>
              <a:rPr lang="es-ES" b="0" i="0" dirty="0">
                <a:effectLst/>
                <a:latin typeface="Arial" panose="020B0604020202020204" pitchFamily="34" charset="0"/>
              </a:rPr>
              <a:t>Un videojuego utiliza unos o más dispositivos de entrada, bien una combinación de </a:t>
            </a:r>
            <a:r>
              <a:rPr lang="es-ES" b="0" i="0" u="none" strike="noStrike" dirty="0">
                <a:effectLst/>
                <a:latin typeface="Arial" panose="020B0604020202020204" pitchFamily="34" charset="0"/>
              </a:rPr>
              <a:t>teclas</a:t>
            </a:r>
            <a:r>
              <a:rPr lang="es-ES" b="0" i="0" dirty="0">
                <a:effectLst/>
                <a:latin typeface="Arial" panose="020B0604020202020204" pitchFamily="34" charset="0"/>
              </a:rPr>
              <a:t> y </a:t>
            </a:r>
            <a:r>
              <a:rPr lang="es-ES" b="0" i="0" u="none" strike="noStrike" dirty="0">
                <a:effectLst/>
                <a:latin typeface="Arial" panose="020B0604020202020204" pitchFamily="34" charset="0"/>
              </a:rPr>
              <a:t>joystick</a:t>
            </a:r>
            <a:r>
              <a:rPr lang="es-ES" b="0" i="0" dirty="0">
                <a:effectLst/>
                <a:latin typeface="Arial" panose="020B0604020202020204" pitchFamily="34" charset="0"/>
              </a:rPr>
              <a:t>, </a:t>
            </a:r>
            <a:r>
              <a:rPr lang="es-ES" b="0" i="0" u="none" strike="noStrike" dirty="0">
                <a:effectLst/>
                <a:latin typeface="Arial" panose="020B0604020202020204" pitchFamily="34" charset="0"/>
              </a:rPr>
              <a:t>teclado</a:t>
            </a:r>
            <a:r>
              <a:rPr lang="es-ES" b="0" i="0" dirty="0">
                <a:effectLst/>
                <a:latin typeface="Arial" panose="020B0604020202020204" pitchFamily="34" charset="0"/>
              </a:rPr>
              <a:t>, </a:t>
            </a:r>
            <a:r>
              <a:rPr lang="es-ES" b="0" i="0" u="none" strike="noStrike" dirty="0">
                <a:effectLst/>
                <a:latin typeface="Arial" panose="020B0604020202020204" pitchFamily="34" charset="0"/>
              </a:rPr>
              <a:t>ratón </a:t>
            </a:r>
            <a:r>
              <a:rPr lang="es-ES" b="0" i="0" dirty="0">
                <a:effectLst/>
                <a:latin typeface="Arial" panose="020B0604020202020204" pitchFamily="34" charset="0"/>
              </a:rPr>
              <a:t>o cualquier otro </a:t>
            </a:r>
            <a:r>
              <a:rPr lang="es-ES" b="0" i="0" u="none" strike="noStrike" dirty="0">
                <a:effectLst/>
                <a:latin typeface="Arial" panose="020B0604020202020204" pitchFamily="34" charset="0"/>
              </a:rPr>
              <a:t>controlador</a:t>
            </a:r>
            <a:r>
              <a:rPr lang="es-ES" b="0" i="0" dirty="0">
                <a:effectLst/>
                <a:latin typeface="Arial" panose="020B0604020202020204" pitchFamily="34" charset="0"/>
              </a:rPr>
              <a:t>. En los juegos de ordenador el desarrollo del juego depende de la evolución de las interfaces utilizadas.</a:t>
            </a:r>
          </a:p>
          <a:p>
            <a:pPr algn="l"/>
            <a:r>
              <a:rPr lang="es-ES" b="0" i="0" dirty="0">
                <a:effectLst/>
                <a:latin typeface="Arial" panose="020B0604020202020204" pitchFamily="34" charset="0"/>
              </a:rPr>
              <a:t>A veces, hay una carencia de metas o de oposición, que ha provocado una discusión sobre si estos se deben considerar "juegos" o "juguetes".</a:t>
            </a:r>
          </a:p>
          <a:p>
            <a:pPr algn="l"/>
            <a:r>
              <a:rPr lang="es-ES" b="0" i="0" dirty="0">
                <a:effectLst/>
                <a:latin typeface="Arial" panose="020B0604020202020204" pitchFamily="34" charset="0"/>
              </a:rPr>
              <a:t>Desde la conexión a </a:t>
            </a:r>
            <a:r>
              <a:rPr lang="es-ES" b="0" i="0" u="none" strike="noStrike" dirty="0">
                <a:effectLst/>
                <a:latin typeface="Arial" panose="020B0604020202020204" pitchFamily="34" charset="0"/>
              </a:rPr>
              <a:t>Internet</a:t>
            </a:r>
            <a:r>
              <a:rPr lang="es-ES" b="0" i="0" dirty="0">
                <a:effectLst/>
                <a:latin typeface="Arial" panose="020B0604020202020204" pitchFamily="34" charset="0"/>
              </a:rPr>
              <a:t> han aparecido nuevos juegos; algunos necesitan un </a:t>
            </a:r>
            <a:r>
              <a:rPr lang="es-ES" b="0" i="0" u="none" strike="noStrike" dirty="0">
                <a:effectLst/>
                <a:latin typeface="Arial" panose="020B0604020202020204" pitchFamily="34" charset="0"/>
              </a:rPr>
              <a:t>cliente</a:t>
            </a:r>
            <a:r>
              <a:rPr lang="es-ES" b="0" i="0" dirty="0">
                <a:effectLst/>
                <a:latin typeface="Arial" panose="020B0604020202020204" pitchFamily="34" charset="0"/>
              </a:rPr>
              <a:t> mientras que otros requieren solamente un </a:t>
            </a:r>
            <a:r>
              <a:rPr lang="es-ES" b="0" i="0" u="none" strike="noStrike" dirty="0">
                <a:effectLst/>
                <a:latin typeface="Arial" panose="020B0604020202020204" pitchFamily="34" charset="0"/>
              </a:rPr>
              <a:t>navegador o un dispositivo móvil</a:t>
            </a:r>
            <a:r>
              <a:rPr lang="es-ES" b="0" i="0" dirty="0">
                <a:effectLst/>
                <a:latin typeface="Arial" panose="020B0604020202020204" pitchFamily="34" charset="0"/>
              </a:rPr>
              <a:t>. Los juegos en </a:t>
            </a:r>
            <a:r>
              <a:rPr lang="es-ES" dirty="0">
                <a:latin typeface="Arial" panose="020B0604020202020204" pitchFamily="34" charset="0"/>
              </a:rPr>
              <a:t>múltiples plataformas </a:t>
            </a:r>
            <a:r>
              <a:rPr lang="es-ES" b="0" i="0" dirty="0">
                <a:effectLst/>
                <a:latin typeface="Arial" panose="020B0604020202020204" pitchFamily="34" charset="0"/>
              </a:rPr>
              <a:t>se han distribuido por todos los sectores sociales, transformando la forma tradicional de jugar.</a:t>
            </a:r>
          </a:p>
          <a:p>
            <a:endParaRPr lang="es-ES" dirty="0"/>
          </a:p>
        </p:txBody>
      </p:sp>
    </p:spTree>
    <p:extLst>
      <p:ext uri="{BB962C8B-B14F-4D97-AF65-F5344CB8AC3E}">
        <p14:creationId xmlns:p14="http://schemas.microsoft.com/office/powerpoint/2010/main" val="1311311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896F4-7137-6E99-1753-F66C3BC34F79}"/>
              </a:ext>
            </a:extLst>
          </p:cNvPr>
          <p:cNvSpPr>
            <a:spLocks noGrp="1"/>
          </p:cNvSpPr>
          <p:nvPr>
            <p:ph type="title"/>
          </p:nvPr>
        </p:nvSpPr>
        <p:spPr>
          <a:xfrm>
            <a:off x="565608" y="287519"/>
            <a:ext cx="10515600" cy="1325563"/>
          </a:xfrm>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8DBDF11C-E2F0-8AB7-1106-FB02FF609F42}"/>
              </a:ext>
            </a:extLst>
          </p:cNvPr>
          <p:cNvSpPr>
            <a:spLocks noGrp="1"/>
          </p:cNvSpPr>
          <p:nvPr>
            <p:ph idx="1"/>
          </p:nvPr>
        </p:nvSpPr>
        <p:spPr>
          <a:xfrm>
            <a:off x="565608" y="1825624"/>
            <a:ext cx="10788192" cy="4744857"/>
          </a:xfrm>
        </p:spPr>
        <p:txBody>
          <a:bodyPr>
            <a:normAutofit fontScale="77500" lnSpcReduction="20000"/>
          </a:bodyPr>
          <a:lstStyle/>
          <a:p>
            <a:pPr marL="0" indent="0">
              <a:buNone/>
            </a:pPr>
            <a:r>
              <a:rPr lang="es-ES" b="1" dirty="0"/>
              <a:t>Videoconsolas</a:t>
            </a:r>
          </a:p>
          <a:p>
            <a:pPr algn="l"/>
            <a:r>
              <a:rPr lang="es-ES" b="0" i="0" dirty="0">
                <a:solidFill>
                  <a:srgbClr val="202122"/>
                </a:solidFill>
                <a:effectLst/>
                <a:latin typeface="Arial" panose="020B0604020202020204" pitchFamily="34" charset="0"/>
              </a:rPr>
              <a:t>Una </a:t>
            </a:r>
            <a:r>
              <a:rPr lang="es-ES" b="1" i="0" dirty="0">
                <a:solidFill>
                  <a:srgbClr val="202122"/>
                </a:solidFill>
                <a:effectLst/>
                <a:latin typeface="Arial" panose="020B0604020202020204" pitchFamily="34" charset="0"/>
              </a:rPr>
              <a:t>videoconsola</a:t>
            </a:r>
            <a:r>
              <a:rPr lang="es-ES" b="0" i="0" dirty="0">
                <a:solidFill>
                  <a:srgbClr val="202122"/>
                </a:solidFill>
                <a:effectLst/>
                <a:latin typeface="Arial" panose="020B0604020202020204" pitchFamily="34" charset="0"/>
              </a:rPr>
              <a:t>, o simplemente una </a:t>
            </a:r>
            <a:r>
              <a:rPr lang="es-ES" b="1" i="0" dirty="0">
                <a:solidFill>
                  <a:srgbClr val="202122"/>
                </a:solidFill>
                <a:effectLst/>
                <a:latin typeface="Arial" panose="020B0604020202020204" pitchFamily="34" charset="0"/>
              </a:rPr>
              <a:t>consola</a:t>
            </a:r>
            <a:r>
              <a:rPr lang="es-ES" b="0" i="0" dirty="0">
                <a:solidFill>
                  <a:srgbClr val="202122"/>
                </a:solidFill>
                <a:effectLst/>
                <a:latin typeface="Arial" panose="020B0604020202020204" pitchFamily="34" charset="0"/>
              </a:rPr>
              <a:t>,​ </a:t>
            </a:r>
            <a:r>
              <a:rPr lang="es-ES" b="0" i="0" dirty="0">
                <a:effectLst/>
                <a:latin typeface="Arial" panose="020B0604020202020204" pitchFamily="34" charset="0"/>
              </a:rPr>
              <a:t>es un </a:t>
            </a:r>
            <a:r>
              <a:rPr lang="es-ES" b="0" i="0" u="none" strike="noStrike" dirty="0">
                <a:effectLst/>
                <a:latin typeface="Arial" panose="020B0604020202020204" pitchFamily="34" charset="0"/>
              </a:rPr>
              <a:t>sistema electrónico</a:t>
            </a:r>
            <a:r>
              <a:rPr lang="es-ES" b="0" i="0" dirty="0">
                <a:effectLst/>
                <a:latin typeface="Arial" panose="020B0604020202020204" pitchFamily="34" charset="0"/>
              </a:rPr>
              <a:t> de entretenimiento que ejecuta </a:t>
            </a:r>
            <a:r>
              <a:rPr lang="es-ES" b="0" i="0" u="none" strike="noStrike" dirty="0">
                <a:effectLst/>
                <a:latin typeface="Arial" panose="020B0604020202020204" pitchFamily="34" charset="0"/>
              </a:rPr>
              <a:t>videojuegos</a:t>
            </a:r>
            <a:r>
              <a:rPr lang="es-ES" b="0" i="0" dirty="0">
                <a:effectLst/>
                <a:latin typeface="Arial" panose="020B0604020202020204" pitchFamily="34" charset="0"/>
              </a:rPr>
              <a:t> contenidos en </a:t>
            </a:r>
            <a:r>
              <a:rPr lang="es-ES" b="0" i="0" u="none" strike="noStrike" dirty="0">
                <a:effectLst/>
                <a:latin typeface="Arial" panose="020B0604020202020204" pitchFamily="34" charset="0"/>
              </a:rPr>
              <a:t>cartuchos</a:t>
            </a:r>
            <a:r>
              <a:rPr lang="es-ES" b="0" i="0" dirty="0">
                <a:effectLst/>
                <a:latin typeface="Arial" panose="020B0604020202020204" pitchFamily="34" charset="0"/>
              </a:rPr>
              <a:t>, </a:t>
            </a:r>
            <a:r>
              <a:rPr lang="es-ES" b="0" i="0" u="none" strike="noStrike" dirty="0">
                <a:effectLst/>
                <a:latin typeface="Arial" panose="020B0604020202020204" pitchFamily="34" charset="0"/>
              </a:rPr>
              <a:t>discos ópticos</a:t>
            </a:r>
            <a:r>
              <a:rPr lang="es-ES" b="0" i="0" dirty="0">
                <a:effectLst/>
                <a:latin typeface="Arial" panose="020B0604020202020204" pitchFamily="34" charset="0"/>
              </a:rPr>
              <a:t>, </a:t>
            </a:r>
            <a:r>
              <a:rPr lang="es-ES" b="0" i="0" u="none" strike="noStrike" dirty="0">
                <a:effectLst/>
                <a:latin typeface="Arial" panose="020B0604020202020204" pitchFamily="34" charset="0"/>
              </a:rPr>
              <a:t>discos magnéticos</a:t>
            </a:r>
            <a:r>
              <a:rPr lang="es-ES" b="0" i="0" dirty="0">
                <a:effectLst/>
                <a:latin typeface="Arial" panose="020B0604020202020204" pitchFamily="34" charset="0"/>
              </a:rPr>
              <a:t>, </a:t>
            </a:r>
            <a:r>
              <a:rPr lang="es-ES" b="0" i="0" u="none" strike="noStrike" dirty="0">
                <a:effectLst/>
                <a:latin typeface="Arial" panose="020B0604020202020204" pitchFamily="34" charset="0"/>
              </a:rPr>
              <a:t>tarjetas de memoria</a:t>
            </a:r>
            <a:r>
              <a:rPr lang="es-ES" b="0" i="0" dirty="0">
                <a:effectLst/>
                <a:latin typeface="Arial" panose="020B0604020202020204" pitchFamily="34" charset="0"/>
              </a:rPr>
              <a:t> o en cualquier dispositivo de almacenamiento.</a:t>
            </a:r>
          </a:p>
          <a:p>
            <a:pPr algn="l"/>
            <a:r>
              <a:rPr lang="es-ES" b="0" i="0" dirty="0">
                <a:effectLst/>
                <a:latin typeface="Arial" panose="020B0604020202020204" pitchFamily="34" charset="0"/>
              </a:rPr>
              <a:t>Los primeros sistemas de videoconsolas fueron diseñados únicamente para jugar </a:t>
            </a:r>
            <a:r>
              <a:rPr lang="es-ES" b="0" i="0" u="none" strike="noStrike" dirty="0">
                <a:effectLst/>
                <a:latin typeface="Arial" panose="020B0604020202020204" pitchFamily="34" charset="0"/>
              </a:rPr>
              <a:t>videojuegos</a:t>
            </a:r>
            <a:r>
              <a:rPr lang="es-ES" b="0" i="0" dirty="0">
                <a:effectLst/>
                <a:latin typeface="Arial" panose="020B0604020202020204" pitchFamily="34" charset="0"/>
              </a:rPr>
              <a:t> pero a partir de la </a:t>
            </a:r>
            <a:r>
              <a:rPr lang="es-ES" b="0" i="0" u="none" strike="noStrike" dirty="0">
                <a:effectLst/>
                <a:latin typeface="Arial" panose="020B0604020202020204" pitchFamily="34" charset="0"/>
              </a:rPr>
              <a:t>quinta generación de videoconsolas</a:t>
            </a:r>
            <a:r>
              <a:rPr lang="es-ES" b="0" i="0" dirty="0">
                <a:effectLst/>
                <a:latin typeface="Arial" panose="020B0604020202020204" pitchFamily="34" charset="0"/>
              </a:rPr>
              <a:t> han sido incorporadas características importantes de </a:t>
            </a:r>
            <a:r>
              <a:rPr lang="es-ES" b="0" i="0" u="none" strike="noStrike" dirty="0">
                <a:effectLst/>
                <a:latin typeface="Arial" panose="020B0604020202020204" pitchFamily="34" charset="0"/>
              </a:rPr>
              <a:t>multimedia</a:t>
            </a:r>
            <a:r>
              <a:rPr lang="es-ES" b="0" i="0" dirty="0">
                <a:effectLst/>
                <a:latin typeface="Arial" panose="020B0604020202020204" pitchFamily="34" charset="0"/>
              </a:rPr>
              <a:t>, </a:t>
            </a:r>
            <a:r>
              <a:rPr lang="es-ES" b="0" i="0" u="none" strike="noStrike" dirty="0">
                <a:effectLst/>
                <a:latin typeface="Arial" panose="020B0604020202020204" pitchFamily="34" charset="0"/>
              </a:rPr>
              <a:t>internet</a:t>
            </a:r>
            <a:r>
              <a:rPr lang="es-ES" b="0" i="0" dirty="0">
                <a:effectLst/>
                <a:latin typeface="Arial" panose="020B0604020202020204" pitchFamily="34" charset="0"/>
              </a:rPr>
              <a:t>, tiendas virtuales y servicio en línea como: </a:t>
            </a:r>
            <a:r>
              <a:rPr lang="es-ES" b="0" i="0" u="none" strike="noStrike" dirty="0">
                <a:effectLst/>
                <a:latin typeface="Arial" panose="020B0604020202020204" pitchFamily="34" charset="0"/>
              </a:rPr>
              <a:t>Nintendo Switch Online</a:t>
            </a:r>
            <a:r>
              <a:rPr lang="es-ES" b="0" i="0" dirty="0">
                <a:effectLst/>
                <a:latin typeface="Arial" panose="020B0604020202020204" pitchFamily="34" charset="0"/>
              </a:rPr>
              <a:t>, </a:t>
            </a:r>
            <a:r>
              <a:rPr lang="es-ES" b="0" i="0" u="none" strike="noStrike" dirty="0">
                <a:effectLst/>
                <a:latin typeface="Arial" panose="020B0604020202020204" pitchFamily="34" charset="0"/>
              </a:rPr>
              <a:t>PlayStation Network</a:t>
            </a:r>
            <a:r>
              <a:rPr lang="es-ES" b="0" i="0" dirty="0">
                <a:effectLst/>
                <a:latin typeface="Arial" panose="020B0604020202020204" pitchFamily="34" charset="0"/>
              </a:rPr>
              <a:t>, y </a:t>
            </a:r>
            <a:r>
              <a:rPr lang="es-ES" b="0" i="0" u="none" strike="noStrike" dirty="0">
                <a:effectLst/>
                <a:latin typeface="Arial" panose="020B0604020202020204" pitchFamily="34" charset="0"/>
              </a:rPr>
              <a:t>Xbox Network</a:t>
            </a:r>
            <a:r>
              <a:rPr lang="es-ES" b="0" i="0" dirty="0">
                <a:effectLst/>
                <a:latin typeface="Arial" panose="020B0604020202020204" pitchFamily="34" charset="0"/>
              </a:rPr>
              <a:t>.</a:t>
            </a:r>
          </a:p>
          <a:p>
            <a:pPr algn="l"/>
            <a:r>
              <a:rPr lang="es-ES" b="0" i="0" dirty="0">
                <a:effectLst/>
                <a:latin typeface="Arial" panose="020B0604020202020204" pitchFamily="34" charset="0"/>
              </a:rPr>
              <a:t>Una videoconsola es un pequeño sistema electrónico que está diseñado para ejecutar Principalmente juegos desarrollados en una </a:t>
            </a:r>
            <a:r>
              <a:rPr lang="es-ES" b="0" i="0" u="none" strike="noStrike" dirty="0">
                <a:effectLst/>
                <a:latin typeface="Arial" panose="020B0604020202020204" pitchFamily="34" charset="0"/>
              </a:rPr>
              <a:t>computadora</a:t>
            </a:r>
            <a:r>
              <a:rPr lang="es-ES" b="0" i="0" dirty="0">
                <a:effectLst/>
                <a:latin typeface="Arial" panose="020B0604020202020204" pitchFamily="34" charset="0"/>
              </a:rPr>
              <a:t> o </a:t>
            </a:r>
            <a:r>
              <a:rPr lang="es-ES" b="0" i="0" u="none" strike="noStrike" dirty="0">
                <a:effectLst/>
                <a:latin typeface="Arial" panose="020B0604020202020204" pitchFamily="34" charset="0"/>
              </a:rPr>
              <a:t>servidor</a:t>
            </a:r>
            <a:r>
              <a:rPr lang="es-ES" b="0" i="0" dirty="0">
                <a:effectLst/>
                <a:latin typeface="Arial" panose="020B0604020202020204" pitchFamily="34" charset="0"/>
              </a:rPr>
              <a:t>. Al igual que las </a:t>
            </a:r>
            <a:r>
              <a:rPr lang="es-ES" b="0" i="0" u="none" strike="noStrike" dirty="0">
                <a:effectLst/>
                <a:latin typeface="Arial" panose="020B0604020202020204" pitchFamily="34" charset="0"/>
              </a:rPr>
              <a:t>computadoras</a:t>
            </a:r>
            <a:r>
              <a:rPr lang="es-ES" b="0" i="0" dirty="0">
                <a:effectLst/>
                <a:latin typeface="Arial" panose="020B0604020202020204" pitchFamily="34" charset="0"/>
              </a:rPr>
              <a:t>, pueden adoptar diferentes formas y tamaños; de este modo, pueden ser de sobremesa, es decir, requieren ser conectadas a un </a:t>
            </a:r>
            <a:r>
              <a:rPr lang="es-ES" b="0" i="0" u="none" strike="noStrike" dirty="0">
                <a:effectLst/>
                <a:latin typeface="Arial" panose="020B0604020202020204" pitchFamily="34" charset="0"/>
              </a:rPr>
              <a:t>televisor</a:t>
            </a:r>
            <a:r>
              <a:rPr lang="es-ES" b="0" i="0" dirty="0">
                <a:effectLst/>
                <a:latin typeface="Arial" panose="020B0604020202020204" pitchFamily="34" charset="0"/>
              </a:rPr>
              <a:t> para la visualización del videojuego, y a la </a:t>
            </a:r>
            <a:r>
              <a:rPr lang="es-ES" b="0" i="0" u="none" strike="noStrike" dirty="0">
                <a:effectLst/>
                <a:latin typeface="Arial" panose="020B0604020202020204" pitchFamily="34" charset="0"/>
              </a:rPr>
              <a:t>red eléctrica</a:t>
            </a:r>
            <a:r>
              <a:rPr lang="es-ES" b="0" i="0" dirty="0">
                <a:effectLst/>
                <a:latin typeface="Arial" panose="020B0604020202020204" pitchFamily="34" charset="0"/>
              </a:rPr>
              <a:t> para su alimentación, en la cual suelen consumir </a:t>
            </a:r>
            <a:r>
              <a:rPr lang="es-ES" b="0" i="0" u="none" strike="noStrike" dirty="0">
                <a:effectLst/>
                <a:latin typeface="Arial" panose="020B0604020202020204" pitchFamily="34" charset="0"/>
              </a:rPr>
              <a:t>12 voltios</a:t>
            </a:r>
            <a:r>
              <a:rPr lang="es-ES" b="0" i="0" dirty="0">
                <a:effectLst/>
                <a:latin typeface="Arial" panose="020B0604020202020204" pitchFamily="34" charset="0"/>
              </a:rPr>
              <a:t>, o bien el dispositivo electrónico </a:t>
            </a:r>
            <a:r>
              <a:rPr lang="es-ES" b="0" i="0" u="none" strike="noStrike" dirty="0">
                <a:effectLst/>
                <a:latin typeface="Arial" panose="020B0604020202020204" pitchFamily="34" charset="0"/>
              </a:rPr>
              <a:t>videoconsola portátil</a:t>
            </a:r>
            <a:r>
              <a:rPr lang="es-ES" b="0" i="0" dirty="0">
                <a:effectLst/>
                <a:latin typeface="Arial" panose="020B0604020202020204" pitchFamily="34" charset="0"/>
              </a:rPr>
              <a:t>, que cuenta con una pantalla de visualización integrada y una fuente de alimentación propia (baterías o pilas).</a:t>
            </a:r>
          </a:p>
        </p:txBody>
      </p:sp>
    </p:spTree>
    <p:extLst>
      <p:ext uri="{BB962C8B-B14F-4D97-AF65-F5344CB8AC3E}">
        <p14:creationId xmlns:p14="http://schemas.microsoft.com/office/powerpoint/2010/main" val="3571424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F2AA2-C808-F7D9-C118-FA7953764E6C}"/>
              </a:ext>
            </a:extLst>
          </p:cNvPr>
          <p:cNvSpPr>
            <a:spLocks noGrp="1"/>
          </p:cNvSpPr>
          <p:nvPr>
            <p:ph type="title"/>
          </p:nvPr>
        </p:nvSpPr>
        <p:spPr>
          <a:xfrm>
            <a:off x="838200" y="365125"/>
            <a:ext cx="10515600" cy="758825"/>
          </a:xfrm>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FACBE7FC-8EB2-3BAB-6E6A-6EE3435AFFD0}"/>
              </a:ext>
            </a:extLst>
          </p:cNvPr>
          <p:cNvSpPr>
            <a:spLocks noGrp="1"/>
          </p:cNvSpPr>
          <p:nvPr>
            <p:ph idx="1"/>
          </p:nvPr>
        </p:nvSpPr>
        <p:spPr>
          <a:xfrm>
            <a:off x="618928" y="1123950"/>
            <a:ext cx="10515600" cy="4351338"/>
          </a:xfrm>
        </p:spPr>
        <p:txBody>
          <a:bodyPr/>
          <a:lstStyle/>
          <a:p>
            <a:pPr marL="0" indent="0">
              <a:buNone/>
            </a:pPr>
            <a:r>
              <a:rPr lang="es-ES" b="1" dirty="0">
                <a:latin typeface="Arial" panose="020B0604020202020204" pitchFamily="34" charset="0"/>
                <a:cs typeface="Arial" panose="020B0604020202020204" pitchFamily="34" charset="0"/>
              </a:rPr>
              <a:t>Consolas de Sobremesa</a:t>
            </a:r>
          </a:p>
          <a:p>
            <a:endParaRPr lang="es-ES" dirty="0"/>
          </a:p>
        </p:txBody>
      </p:sp>
      <p:pic>
        <p:nvPicPr>
          <p:cNvPr id="5" name="Imagen 4">
            <a:extLst>
              <a:ext uri="{FF2B5EF4-FFF2-40B4-BE49-F238E27FC236}">
                <a16:creationId xmlns:a16="http://schemas.microsoft.com/office/drawing/2014/main" id="{6CCF53DD-BE14-B048-E9E6-D4FC4A6293A4}"/>
              </a:ext>
            </a:extLst>
          </p:cNvPr>
          <p:cNvPicPr>
            <a:picLocks noChangeAspect="1"/>
          </p:cNvPicPr>
          <p:nvPr/>
        </p:nvPicPr>
        <p:blipFill>
          <a:blip r:embed="rId2"/>
          <a:stretch>
            <a:fillRect/>
          </a:stretch>
        </p:blipFill>
        <p:spPr>
          <a:xfrm>
            <a:off x="2667786" y="1594580"/>
            <a:ext cx="9195601" cy="4920520"/>
          </a:xfrm>
          <a:prstGeom prst="rect">
            <a:avLst/>
          </a:prstGeom>
        </p:spPr>
      </p:pic>
    </p:spTree>
    <p:extLst>
      <p:ext uri="{BB962C8B-B14F-4D97-AF65-F5344CB8AC3E}">
        <p14:creationId xmlns:p14="http://schemas.microsoft.com/office/powerpoint/2010/main" val="313045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74E46-DF68-AB51-BEE5-F3D6E780B857}"/>
              </a:ext>
            </a:extLst>
          </p:cNvPr>
          <p:cNvSpPr>
            <a:spLocks noGrp="1"/>
          </p:cNvSpPr>
          <p:nvPr>
            <p:ph type="title"/>
          </p:nvPr>
        </p:nvSpPr>
        <p:spPr>
          <a:xfrm>
            <a:off x="838200" y="365125"/>
            <a:ext cx="10515600" cy="756665"/>
          </a:xfrm>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FC228042-0E81-AD12-013E-CC369C57CE2D}"/>
              </a:ext>
            </a:extLst>
          </p:cNvPr>
          <p:cNvSpPr>
            <a:spLocks noGrp="1"/>
          </p:cNvSpPr>
          <p:nvPr>
            <p:ph idx="1"/>
          </p:nvPr>
        </p:nvSpPr>
        <p:spPr>
          <a:xfrm>
            <a:off x="838200" y="1121790"/>
            <a:ext cx="10515600" cy="4351338"/>
          </a:xfrm>
        </p:spPr>
        <p:txBody>
          <a:bodyPr/>
          <a:lstStyle/>
          <a:p>
            <a:pPr marL="0" indent="0">
              <a:buNone/>
            </a:pPr>
            <a:r>
              <a:rPr lang="es-ES" b="1" i="0" dirty="0">
                <a:solidFill>
                  <a:srgbClr val="000000"/>
                </a:solidFill>
                <a:effectLst/>
                <a:latin typeface="Arial" panose="020B0604020202020204" pitchFamily="34" charset="0"/>
              </a:rPr>
              <a:t>Consolas portátiles</a:t>
            </a:r>
          </a:p>
          <a:p>
            <a:pPr marL="0" indent="0">
              <a:buNone/>
            </a:pPr>
            <a:endParaRPr lang="es-ES" dirty="0"/>
          </a:p>
        </p:txBody>
      </p:sp>
      <p:pic>
        <p:nvPicPr>
          <p:cNvPr id="5" name="Imagen 4">
            <a:extLst>
              <a:ext uri="{FF2B5EF4-FFF2-40B4-BE49-F238E27FC236}">
                <a16:creationId xmlns:a16="http://schemas.microsoft.com/office/drawing/2014/main" id="{053F21A1-C574-7993-67AE-31006880182B}"/>
              </a:ext>
            </a:extLst>
          </p:cNvPr>
          <p:cNvPicPr>
            <a:picLocks noChangeAspect="1"/>
          </p:cNvPicPr>
          <p:nvPr/>
        </p:nvPicPr>
        <p:blipFill>
          <a:blip r:embed="rId2"/>
          <a:stretch>
            <a:fillRect/>
          </a:stretch>
        </p:blipFill>
        <p:spPr>
          <a:xfrm>
            <a:off x="2433638" y="1628869"/>
            <a:ext cx="9758362" cy="5229131"/>
          </a:xfrm>
          <a:prstGeom prst="rect">
            <a:avLst/>
          </a:prstGeom>
        </p:spPr>
      </p:pic>
    </p:spTree>
    <p:extLst>
      <p:ext uri="{BB962C8B-B14F-4D97-AF65-F5344CB8AC3E}">
        <p14:creationId xmlns:p14="http://schemas.microsoft.com/office/powerpoint/2010/main" val="18515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04A14A-3645-18C9-D2DE-3EAF7861EFEF}"/>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4791C708-8D68-E089-8D13-15F7065E0669}"/>
              </a:ext>
            </a:extLst>
          </p:cNvPr>
          <p:cNvSpPr>
            <a:spLocks noGrp="1"/>
          </p:cNvSpPr>
          <p:nvPr>
            <p:ph idx="1"/>
          </p:nvPr>
        </p:nvSpPr>
        <p:spPr/>
        <p:txBody>
          <a:bodyPr>
            <a:normAutofit fontScale="85000" lnSpcReduction="20000"/>
          </a:bodyPr>
          <a:lstStyle/>
          <a:p>
            <a:pPr marL="0" indent="0" algn="l">
              <a:buNone/>
            </a:pPr>
            <a:r>
              <a:rPr lang="es-ES" b="0" i="0" dirty="0">
                <a:effectLst/>
                <a:latin typeface="Arial" panose="020B0604020202020204" pitchFamily="34" charset="0"/>
              </a:rPr>
              <a:t>Un </a:t>
            </a:r>
            <a:r>
              <a:rPr lang="es-ES" b="1" i="0" dirty="0">
                <a:effectLst/>
                <a:latin typeface="Arial" panose="020B0604020202020204" pitchFamily="34" charset="0"/>
              </a:rPr>
              <a:t>videojuego para móviles</a:t>
            </a:r>
            <a:r>
              <a:rPr lang="es-ES" b="0" i="0" dirty="0">
                <a:effectLst/>
                <a:latin typeface="Arial" panose="020B0604020202020204" pitchFamily="34" charset="0"/>
              </a:rPr>
              <a:t> es un </a:t>
            </a:r>
            <a:r>
              <a:rPr lang="es-ES" b="0" i="0" u="none" strike="noStrike" dirty="0">
                <a:effectLst/>
                <a:latin typeface="Arial" panose="020B0604020202020204" pitchFamily="34" charset="0"/>
              </a:rPr>
              <a:t>videojuego</a:t>
            </a:r>
            <a:r>
              <a:rPr lang="es-ES" b="0" i="0" dirty="0">
                <a:effectLst/>
                <a:latin typeface="Arial" panose="020B0604020202020204" pitchFamily="34" charset="0"/>
              </a:rPr>
              <a:t> que es desarrollado para jugarse en </a:t>
            </a:r>
            <a:r>
              <a:rPr lang="es-ES" b="0" i="0" u="none" strike="noStrike" dirty="0">
                <a:effectLst/>
                <a:latin typeface="Arial" panose="020B0604020202020204" pitchFamily="34" charset="0"/>
              </a:rPr>
              <a:t>teléfonos móviles</a:t>
            </a:r>
            <a:r>
              <a:rPr lang="es-ES" b="0" i="0" dirty="0">
                <a:effectLst/>
                <a:latin typeface="Arial" panose="020B0604020202020204" pitchFamily="34" charset="0"/>
              </a:rPr>
              <a:t>, </a:t>
            </a:r>
            <a:r>
              <a:rPr lang="es-ES" b="0" i="0" u="none" strike="noStrike" dirty="0">
                <a:effectLst/>
                <a:latin typeface="Arial" panose="020B0604020202020204" pitchFamily="34" charset="0"/>
              </a:rPr>
              <a:t>PDA</a:t>
            </a:r>
            <a:r>
              <a:rPr lang="es-ES" b="0" i="0" dirty="0">
                <a:effectLst/>
                <a:latin typeface="Arial" panose="020B0604020202020204" pitchFamily="34" charset="0"/>
              </a:rPr>
              <a:t>, </a:t>
            </a:r>
            <a:r>
              <a:rPr lang="es-ES" b="0" i="0" u="none" strike="noStrike" dirty="0">
                <a:effectLst/>
                <a:latin typeface="Arial" panose="020B0604020202020204" pitchFamily="34" charset="0"/>
              </a:rPr>
              <a:t>teléfonos inteligentes</a:t>
            </a:r>
            <a:r>
              <a:rPr lang="es-ES" b="0" i="0" dirty="0">
                <a:effectLst/>
                <a:latin typeface="Arial" panose="020B0604020202020204" pitchFamily="34" charset="0"/>
              </a:rPr>
              <a:t> y </a:t>
            </a:r>
            <a:r>
              <a:rPr lang="es-ES" b="0" i="0" u="none" strike="noStrike" dirty="0">
                <a:effectLst/>
                <a:latin typeface="Arial" panose="020B0604020202020204" pitchFamily="34" charset="0"/>
              </a:rPr>
              <a:t>dispositivos móviles</a:t>
            </a:r>
            <a:r>
              <a:rPr lang="es-ES" b="0" i="0" dirty="0">
                <a:effectLst/>
                <a:latin typeface="Arial" panose="020B0604020202020204" pitchFamily="34" charset="0"/>
              </a:rPr>
              <a:t>.</a:t>
            </a:r>
          </a:p>
          <a:p>
            <a:pPr marL="0" indent="0" algn="l">
              <a:buNone/>
            </a:pPr>
            <a:r>
              <a:rPr lang="es-ES" b="1" i="0" dirty="0">
                <a:effectLst/>
                <a:latin typeface="Linux Libertine"/>
              </a:rPr>
              <a:t>Programación</a:t>
            </a:r>
          </a:p>
          <a:p>
            <a:pPr algn="l"/>
            <a:r>
              <a:rPr lang="es-ES" b="0" i="0" dirty="0">
                <a:effectLst/>
                <a:latin typeface="Arial" panose="020B0604020202020204" pitchFamily="34" charset="0"/>
              </a:rPr>
              <a:t>Los videojuegos para móvil tienden a ser de ámbito muy pequeño y a menudo se basan en ofrecer una buena </a:t>
            </a:r>
            <a:r>
              <a:rPr lang="es-ES" b="0" i="0" u="none" strike="noStrike" dirty="0">
                <a:effectLst/>
                <a:latin typeface="Arial" panose="020B0604020202020204" pitchFamily="34" charset="0"/>
              </a:rPr>
              <a:t>jugabilidad</a:t>
            </a:r>
            <a:r>
              <a:rPr lang="es-ES" b="0" i="0" dirty="0">
                <a:effectLst/>
                <a:latin typeface="Arial" panose="020B0604020202020204" pitchFamily="34" charset="0"/>
              </a:rPr>
              <a:t> a pesar de no tener unos </a:t>
            </a:r>
            <a:r>
              <a:rPr lang="es-ES" b="0" i="0" u="none" strike="noStrike" dirty="0">
                <a:effectLst/>
                <a:latin typeface="Arial" panose="020B0604020202020204" pitchFamily="34" charset="0"/>
              </a:rPr>
              <a:t>gráficos</a:t>
            </a:r>
            <a:r>
              <a:rPr lang="es-ES" b="0" i="0" dirty="0">
                <a:effectLst/>
                <a:latin typeface="Arial" panose="020B0604020202020204" pitchFamily="34" charset="0"/>
              </a:rPr>
              <a:t> asombrosos. Esto se debe a la falta de potencia del </a:t>
            </a:r>
            <a:r>
              <a:rPr lang="es-ES" b="0" i="0" u="none" strike="noStrike" dirty="0">
                <a:effectLst/>
                <a:latin typeface="Arial" panose="020B0604020202020204" pitchFamily="34" charset="0"/>
              </a:rPr>
              <a:t>procesador</a:t>
            </a:r>
            <a:r>
              <a:rPr lang="es-ES" b="0" i="0" dirty="0">
                <a:effectLst/>
                <a:latin typeface="Arial" panose="020B0604020202020204" pitchFamily="34" charset="0"/>
              </a:rPr>
              <a:t> de los dispositivos, aunque en muchas ocasiones es la propia tecnología sobre la que se programa la que realmente limita la aplicación.</a:t>
            </a:r>
          </a:p>
          <a:p>
            <a:pPr algn="l"/>
            <a:r>
              <a:rPr lang="es-ES" b="0" i="0" dirty="0">
                <a:effectLst/>
                <a:latin typeface="Arial" panose="020B0604020202020204" pitchFamily="34" charset="0"/>
              </a:rPr>
              <a:t>Actualmente el </a:t>
            </a:r>
            <a:r>
              <a:rPr lang="es-ES" b="0" i="0" u="none" strike="noStrike" dirty="0">
                <a:effectLst/>
                <a:latin typeface="Arial" panose="020B0604020202020204" pitchFamily="34" charset="0"/>
              </a:rPr>
              <a:t>mercado</a:t>
            </a:r>
            <a:r>
              <a:rPr lang="es-ES" b="0" i="0" dirty="0">
                <a:effectLst/>
                <a:latin typeface="Arial" panose="020B0604020202020204" pitchFamily="34" charset="0"/>
              </a:rPr>
              <a:t> de los videojuegos para móviles es más grande que cualquier otro mercado de videojuegos portátiles, teniendo cifras de ventas elevadas. Como aplicaciones para el futuro se esperan videojuegos en 3D y videojuegos en red a través de teléfono o </a:t>
            </a:r>
            <a:r>
              <a:rPr lang="es-ES" b="0" i="0" u="none" strike="noStrike" dirty="0">
                <a:effectLst/>
                <a:latin typeface="Arial" panose="020B0604020202020204" pitchFamily="34" charset="0"/>
              </a:rPr>
              <a:t>Wi-Fi</a:t>
            </a:r>
            <a:r>
              <a:rPr lang="es-ES" b="0" i="0" dirty="0">
                <a:effectLst/>
                <a:latin typeface="Arial" panose="020B0604020202020204" pitchFamily="34" charset="0"/>
              </a:rPr>
              <a:t> o </a:t>
            </a:r>
            <a:r>
              <a:rPr lang="es-ES" b="0" i="0" u="none" strike="noStrike" dirty="0">
                <a:effectLst/>
                <a:latin typeface="Arial" panose="020B0604020202020204" pitchFamily="34" charset="0"/>
              </a:rPr>
              <a:t>Bluetooth</a:t>
            </a:r>
            <a:r>
              <a:rPr lang="es-ES" b="0" i="0" dirty="0">
                <a:effectLst/>
                <a:latin typeface="Arial" panose="020B0604020202020204" pitchFamily="34" charset="0"/>
              </a:rPr>
              <a:t>.</a:t>
            </a:r>
          </a:p>
          <a:p>
            <a:endParaRPr lang="es-ES" dirty="0"/>
          </a:p>
        </p:txBody>
      </p:sp>
    </p:spTree>
    <p:extLst>
      <p:ext uri="{BB962C8B-B14F-4D97-AF65-F5344CB8AC3E}">
        <p14:creationId xmlns:p14="http://schemas.microsoft.com/office/powerpoint/2010/main" val="330226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B75E0-D45B-A628-EAF5-E619EF2862F8}"/>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A8C14567-7C33-8614-49EA-EA51D554C76A}"/>
              </a:ext>
            </a:extLst>
          </p:cNvPr>
          <p:cNvSpPr>
            <a:spLocks noGrp="1"/>
          </p:cNvSpPr>
          <p:nvPr>
            <p:ph idx="1"/>
          </p:nvPr>
        </p:nvSpPr>
        <p:spPr/>
        <p:txBody>
          <a:bodyPr>
            <a:normAutofit fontScale="92500" lnSpcReduction="20000"/>
          </a:bodyPr>
          <a:lstStyle/>
          <a:p>
            <a:pPr marL="0" indent="0">
              <a:buNone/>
            </a:pPr>
            <a:r>
              <a:rPr lang="es-ES" b="1" dirty="0"/>
              <a:t>Realidad Extendida – Realidad Aumentada + Virtual + Mixta</a:t>
            </a:r>
          </a:p>
          <a:p>
            <a:pPr marL="0" indent="0">
              <a:buNone/>
            </a:pPr>
            <a:r>
              <a:rPr lang="es-ES" dirty="0">
                <a:solidFill>
                  <a:srgbClr val="202122"/>
                </a:solidFill>
                <a:latin typeface="Arial" panose="020B0604020202020204" pitchFamily="34" charset="0"/>
              </a:rPr>
              <a:t>C</a:t>
            </a:r>
            <a:r>
              <a:rPr lang="es-ES" b="0" i="0" dirty="0">
                <a:solidFill>
                  <a:srgbClr val="202122"/>
                </a:solidFill>
                <a:effectLst/>
                <a:latin typeface="Arial" panose="020B0604020202020204" pitchFamily="34" charset="0"/>
              </a:rPr>
              <a:t>ada vez es más frecuente que nuestros teléfonos móviles utilicen la realidad </a:t>
            </a:r>
            <a:r>
              <a:rPr lang="es-ES" b="0" i="0" dirty="0">
                <a:effectLst/>
                <a:latin typeface="Arial" panose="020B0604020202020204" pitchFamily="34" charset="0"/>
              </a:rPr>
              <a:t>aumentada como una forma de hacer que el jugador se sienta parte del juego. </a:t>
            </a:r>
          </a:p>
          <a:p>
            <a:pPr marL="0" indent="0">
              <a:buNone/>
            </a:pPr>
            <a:r>
              <a:rPr lang="es-ES" b="0" i="0" dirty="0">
                <a:effectLst/>
                <a:latin typeface="Arial" panose="020B0604020202020204" pitchFamily="34" charset="0"/>
              </a:rPr>
              <a:t>De este modo, en el año 2016, se popularizó un juego para teléfonos inteligentes llamado </a:t>
            </a:r>
            <a:r>
              <a:rPr lang="es-ES" b="0" i="0" u="none" strike="noStrike" dirty="0">
                <a:effectLst/>
                <a:latin typeface="Arial" panose="020B0604020202020204" pitchFamily="34" charset="0"/>
              </a:rPr>
              <a:t>Pokémon </a:t>
            </a:r>
            <a:r>
              <a:rPr lang="es-ES" b="0" i="0" u="none" strike="noStrike" dirty="0" err="1">
                <a:effectLst/>
                <a:latin typeface="Arial" panose="020B0604020202020204" pitchFamily="34" charset="0"/>
              </a:rPr>
              <a:t>Go</a:t>
            </a:r>
            <a:r>
              <a:rPr lang="es-ES" b="0" i="0" dirty="0">
                <a:effectLst/>
                <a:latin typeface="Arial" panose="020B0604020202020204" pitchFamily="34" charset="0"/>
              </a:rPr>
              <a:t> para dispositivos </a:t>
            </a:r>
            <a:r>
              <a:rPr lang="es-ES" b="0" i="0" u="none" strike="noStrike" dirty="0">
                <a:effectLst/>
                <a:latin typeface="Arial" panose="020B0604020202020204" pitchFamily="34" charset="0"/>
              </a:rPr>
              <a:t>iOS</a:t>
            </a:r>
            <a:r>
              <a:rPr lang="es-ES" b="0" i="0" dirty="0">
                <a:effectLst/>
                <a:latin typeface="Arial" panose="020B0604020202020204" pitchFamily="34" charset="0"/>
              </a:rPr>
              <a:t> y </a:t>
            </a:r>
            <a:r>
              <a:rPr lang="es-ES" b="0" i="0" u="none" strike="noStrike" dirty="0">
                <a:effectLst/>
                <a:latin typeface="Arial" panose="020B0604020202020204" pitchFamily="34" charset="0"/>
              </a:rPr>
              <a:t>Android</a:t>
            </a:r>
            <a:r>
              <a:rPr lang="es-ES" b="0" i="0" dirty="0">
                <a:effectLst/>
                <a:latin typeface="Arial" panose="020B0604020202020204" pitchFamily="34" charset="0"/>
              </a:rPr>
              <a:t>.</a:t>
            </a:r>
            <a:endParaRPr lang="es-ES" b="0" i="0" baseline="30000" dirty="0">
              <a:effectLst/>
              <a:latin typeface="Arial" panose="020B0604020202020204" pitchFamily="34" charset="0"/>
            </a:endParaRPr>
          </a:p>
          <a:p>
            <a:pPr marL="0" indent="0">
              <a:buNone/>
            </a:pPr>
            <a:r>
              <a:rPr lang="es-ES" b="0" i="0" dirty="0">
                <a:effectLst/>
                <a:latin typeface="Arial" panose="020B0604020202020204" pitchFamily="34" charset="0"/>
              </a:rPr>
              <a:t>Este juego consiste en el que el jugador debe recorrer las calles de su ciudad para descubrir toda clase de Pokémon, cuyas distintas especies van apareciendo en función de la zona visitada. Las calles del mundo real aparecen representadas en forma de mapa, que muestra el lugar donde se encuentra el jugador y la cámara del teléfono se utiliza para capturar a estos Pokémon como si estuvieran realmente caminando entre nosotros.</a:t>
            </a:r>
          </a:p>
          <a:p>
            <a:endParaRPr lang="es-ES" dirty="0"/>
          </a:p>
        </p:txBody>
      </p:sp>
    </p:spTree>
    <p:extLst>
      <p:ext uri="{BB962C8B-B14F-4D97-AF65-F5344CB8AC3E}">
        <p14:creationId xmlns:p14="http://schemas.microsoft.com/office/powerpoint/2010/main" val="2811750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B19AB-2C40-210F-7685-0C85702CAD83}"/>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FE767C60-B2C1-C153-CB52-DC09A08B6FC2}"/>
              </a:ext>
            </a:extLst>
          </p:cNvPr>
          <p:cNvSpPr>
            <a:spLocks noGrp="1"/>
          </p:cNvSpPr>
          <p:nvPr>
            <p:ph idx="1"/>
          </p:nvPr>
        </p:nvSpPr>
        <p:spPr>
          <a:xfrm>
            <a:off x="499621" y="1825625"/>
            <a:ext cx="10854179" cy="4667250"/>
          </a:xfrm>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Realidad Extendida – Realidad Aumentada + Virtual + Mixta</a:t>
            </a:r>
          </a:p>
          <a:p>
            <a:pPr marL="0" indent="0">
              <a:buNone/>
            </a:pPr>
            <a:r>
              <a:rPr lang="es-ES" b="1" i="0" dirty="0">
                <a:effectLst/>
                <a:latin typeface="Arial" panose="020B0604020202020204" pitchFamily="34" charset="0"/>
                <a:cs typeface="Arial" panose="020B0604020202020204" pitchFamily="34" charset="0"/>
              </a:rPr>
              <a:t>Cascos de realidad virtual</a:t>
            </a:r>
            <a:r>
              <a:rPr lang="es-ES" i="0" dirty="0">
                <a:effectLst/>
                <a:latin typeface="Arial" panose="020B0604020202020204" pitchFamily="34" charset="0"/>
                <a:cs typeface="Arial" panose="020B0604020202020204" pitchFamily="34" charset="0"/>
              </a:rPr>
              <a:t>: dentro de la realidad extendida, también cobra gran importancia el uso de los </a:t>
            </a:r>
            <a:r>
              <a:rPr lang="es-ES" i="0" u="none" strike="noStrike" dirty="0">
                <a:effectLst/>
                <a:latin typeface="Arial" panose="020B0604020202020204" pitchFamily="34" charset="0"/>
                <a:cs typeface="Arial" panose="020B0604020202020204" pitchFamily="34" charset="0"/>
              </a:rPr>
              <a:t>cascos</a:t>
            </a:r>
            <a:r>
              <a:rPr lang="es-ES" i="0" dirty="0">
                <a:effectLst/>
                <a:latin typeface="Arial" panose="020B0604020202020204" pitchFamily="34" charset="0"/>
                <a:cs typeface="Arial" panose="020B0604020202020204" pitchFamily="34" charset="0"/>
              </a:rPr>
              <a:t> o </a:t>
            </a:r>
            <a:r>
              <a:rPr lang="es-ES" i="0" u="none" strike="noStrike" dirty="0">
                <a:effectLst/>
                <a:latin typeface="Arial" panose="020B0604020202020204" pitchFamily="34" charset="0"/>
                <a:cs typeface="Arial" panose="020B0604020202020204" pitchFamily="34" charset="0"/>
              </a:rPr>
              <a:t>gafas de realidad virtual</a:t>
            </a:r>
            <a:r>
              <a:rPr lang="es-ES" i="0" dirty="0">
                <a:effectLst/>
                <a:latin typeface="Arial" panose="020B0604020202020204" pitchFamily="34" charset="0"/>
                <a:cs typeface="Arial" panose="020B0604020202020204" pitchFamily="34" charset="0"/>
              </a:rPr>
              <a:t> que nos permiten introducirnos en un mundo ficticio elaborado completamente por ordenador y que ofrece una experiencia de 360 grados.</a:t>
            </a:r>
            <a:endParaRPr lang="es-ES" i="0" u="none" strike="noStrike" baseline="30000" dirty="0">
              <a:effectLst/>
              <a:latin typeface="Arial" panose="020B0604020202020204" pitchFamily="34" charset="0"/>
              <a:cs typeface="Arial" panose="020B0604020202020204" pitchFamily="34" charset="0"/>
            </a:endParaRPr>
          </a:p>
          <a:p>
            <a:pPr marL="0" indent="0">
              <a:buNone/>
            </a:pPr>
            <a:r>
              <a:rPr lang="es-ES" i="0" dirty="0">
                <a:effectLst/>
                <a:latin typeface="Arial" panose="020B0604020202020204" pitchFamily="34" charset="0"/>
                <a:cs typeface="Arial" panose="020B0604020202020204" pitchFamily="34" charset="0"/>
              </a:rPr>
              <a:t>Gracias a ellos podemos sumergirnos en videojuegos como si fuéramos los propios personajes, aprender a operar a corazón abierto o perfeccionar la calidad de un entrenamiento deportivo para obtener el máximo rendimiento, facilitar el aprendizaje en el ámbito educativo y en museos, así como intervenir con efectividad en diferentes tipos enfermedades de salud mental. </a:t>
            </a:r>
          </a:p>
          <a:p>
            <a:r>
              <a:rPr lang="es-ES" i="0" dirty="0">
                <a:effectLst/>
                <a:latin typeface="Arial" panose="020B0604020202020204" pitchFamily="34" charset="0"/>
                <a:cs typeface="Arial" panose="020B0604020202020204" pitchFamily="34" charset="0"/>
              </a:rPr>
              <a:t>En este aspecto, dos de los cascos de realidad virtual más famosos son el casco </a:t>
            </a:r>
            <a:r>
              <a:rPr lang="es-ES" i="0" u="none" strike="noStrike" dirty="0">
                <a:effectLst/>
                <a:latin typeface="Arial" panose="020B0604020202020204" pitchFamily="34" charset="0"/>
                <a:cs typeface="Arial" panose="020B0604020202020204" pitchFamily="34" charset="0"/>
              </a:rPr>
              <a:t>Oculus Quest 2</a:t>
            </a:r>
            <a:r>
              <a:rPr lang="es-ES" i="0" dirty="0">
                <a:effectLst/>
                <a:latin typeface="Arial" panose="020B0604020202020204" pitchFamily="34" charset="0"/>
                <a:cs typeface="Arial" panose="020B0604020202020204" pitchFamily="34" charset="0"/>
              </a:rPr>
              <a:t>,</a:t>
            </a:r>
            <a:r>
              <a:rPr lang="es-ES" i="0" baseline="30000" dirty="0">
                <a:effectLst/>
                <a:latin typeface="Arial" panose="020B0604020202020204" pitchFamily="34" charset="0"/>
                <a:cs typeface="Arial" panose="020B0604020202020204" pitchFamily="34" charset="0"/>
              </a:rPr>
              <a:t> </a:t>
            </a:r>
            <a:r>
              <a:rPr lang="es-ES" i="0" dirty="0">
                <a:effectLst/>
                <a:latin typeface="Arial" panose="020B0604020202020204" pitchFamily="34" charset="0"/>
                <a:cs typeface="Arial" panose="020B0604020202020204" pitchFamily="34" charset="0"/>
              </a:rPr>
              <a:t>unas gafas de realidad virtual prácticamente independientes, que funcionan sin cables y se convierten en una consola por sí mismas. Las gafas cuentan con cuatro cámaras en la parte frontal, una en cada esquina, que se encargan de recibir información del exterior (por ejemplo, por si hemos estado jugando y no sabemos si nos hemos movido mucho por la habitación o dónde estamos)y, también una serie de micrófonos que nos permiten realizar llamadas, comunicarnos en los juegos o, simplemente, controlar el sistema con órdenes de voz. </a:t>
            </a:r>
          </a:p>
          <a:p>
            <a:r>
              <a:rPr lang="es-ES" i="0" dirty="0">
                <a:effectLst/>
                <a:latin typeface="Arial" panose="020B0604020202020204" pitchFamily="34" charset="0"/>
                <a:cs typeface="Arial" panose="020B0604020202020204" pitchFamily="34" charset="0"/>
              </a:rPr>
              <a:t>Otro sería el </a:t>
            </a:r>
            <a:r>
              <a:rPr lang="es-ES" i="0" u="none" strike="noStrike" dirty="0">
                <a:effectLst/>
                <a:latin typeface="Arial" panose="020B0604020202020204" pitchFamily="34" charset="0"/>
                <a:cs typeface="Arial" panose="020B0604020202020204" pitchFamily="34" charset="0"/>
                <a:hlinkClick r:id="rId2" tooltip="HTC Vive">
                  <a:extLst>
                    <a:ext uri="{A12FA001-AC4F-418D-AE19-62706E023703}">
                      <ahyp:hlinkClr xmlns:ahyp="http://schemas.microsoft.com/office/drawing/2018/hyperlinkcolor" val="tx"/>
                    </a:ext>
                  </a:extLst>
                </a:hlinkClick>
              </a:rPr>
              <a:t>HTC Vive</a:t>
            </a:r>
            <a:r>
              <a:rPr lang="es-ES" i="0" dirty="0">
                <a:effectLst/>
                <a:latin typeface="Arial" panose="020B0604020202020204" pitchFamily="34" charset="0"/>
                <a:cs typeface="Arial" panose="020B0604020202020204" pitchFamily="34" charset="0"/>
              </a:rPr>
              <a:t>, unas gafas de realidad virtual lanzadas en marzo de 2015 y diseñadas por </a:t>
            </a:r>
            <a:r>
              <a:rPr lang="es-ES" i="0" u="none" strike="noStrike" dirty="0">
                <a:effectLst/>
                <a:latin typeface="Arial" panose="020B0604020202020204" pitchFamily="34" charset="0"/>
                <a:cs typeface="Arial" panose="020B0604020202020204" pitchFamily="34" charset="0"/>
              </a:rPr>
              <a:t>HTC</a:t>
            </a:r>
            <a:r>
              <a:rPr lang="es-ES" i="0" dirty="0">
                <a:effectLst/>
                <a:latin typeface="Arial" panose="020B0604020202020204" pitchFamily="34" charset="0"/>
                <a:cs typeface="Arial" panose="020B0604020202020204" pitchFamily="34" charset="0"/>
              </a:rPr>
              <a:t> y </a:t>
            </a:r>
            <a:r>
              <a:rPr lang="es-ES" i="0" u="none" strike="noStrike" dirty="0">
                <a:effectLst/>
                <a:latin typeface="Arial" panose="020B0604020202020204" pitchFamily="34" charset="0"/>
                <a:cs typeface="Arial" panose="020B0604020202020204" pitchFamily="34" charset="0"/>
              </a:rPr>
              <a:t>Valve</a:t>
            </a:r>
            <a:r>
              <a:rPr lang="es-ES" i="0" dirty="0">
                <a:effectLst/>
                <a:latin typeface="Arial" panose="020B0604020202020204" pitchFamily="34" charset="0"/>
                <a:cs typeface="Arial" panose="020B0604020202020204" pitchFamily="34" charset="0"/>
              </a:rPr>
              <a:t>. Sin embargo, su configuración no es sencilla y no está recomendado para jugar en habitaciones demasiado pequeñas porque sus dos estaciones base (sensores que permiten captar nuestra posición) deben colocarse en esquinas opuestas de una habitación de como mínimo 1,5 m x 2 m y a la altura de la cabeza. Además, es necesario utilizar algunos cables para conectarse a un ordenador, lo cual también dificulta su uso.</a:t>
            </a:r>
          </a:p>
          <a:p>
            <a:pPr marL="0" indent="0">
              <a:buNone/>
            </a:pPr>
            <a:endParaRPr lang="es-ES" b="1" dirty="0"/>
          </a:p>
          <a:p>
            <a:endParaRPr lang="es-ES" dirty="0"/>
          </a:p>
        </p:txBody>
      </p:sp>
    </p:spTree>
    <p:extLst>
      <p:ext uri="{BB962C8B-B14F-4D97-AF65-F5344CB8AC3E}">
        <p14:creationId xmlns:p14="http://schemas.microsoft.com/office/powerpoint/2010/main" val="2385951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63A7F-73F5-3F0E-9A82-5DE93E748007}"/>
              </a:ext>
            </a:extLst>
          </p:cNvPr>
          <p:cNvSpPr>
            <a:spLocks noGrp="1"/>
          </p:cNvSpPr>
          <p:nvPr>
            <p:ph type="title"/>
          </p:nvPr>
        </p:nvSpPr>
        <p:spPr/>
        <p:txBody>
          <a:bodyPr/>
          <a:lstStyle/>
          <a:p>
            <a:r>
              <a:rPr lang="es-ES" sz="4400" dirty="0"/>
              <a:t>Animación 2D y 3D - Unity.</a:t>
            </a:r>
            <a:endParaRPr lang="es-ES" dirty="0"/>
          </a:p>
        </p:txBody>
      </p:sp>
      <p:sp>
        <p:nvSpPr>
          <p:cNvPr id="3" name="Marcador de contenido 2">
            <a:extLst>
              <a:ext uri="{FF2B5EF4-FFF2-40B4-BE49-F238E27FC236}">
                <a16:creationId xmlns:a16="http://schemas.microsoft.com/office/drawing/2014/main" id="{33EE6F9A-8CC8-5764-189D-9C40B9E1CC65}"/>
              </a:ext>
            </a:extLst>
          </p:cNvPr>
          <p:cNvSpPr>
            <a:spLocks noGrp="1"/>
          </p:cNvSpPr>
          <p:nvPr>
            <p:ph idx="1"/>
          </p:nvPr>
        </p:nvSpPr>
        <p:spPr>
          <a:xfrm>
            <a:off x="641023" y="1825625"/>
            <a:ext cx="10712777" cy="4667250"/>
          </a:xfrm>
        </p:spPr>
        <p:txBody>
          <a:bodyPr>
            <a:normAutofit lnSpcReduction="10000"/>
          </a:bodyPr>
          <a:lstStyle/>
          <a:p>
            <a:pPr marL="0" indent="0">
              <a:buNone/>
            </a:pPr>
            <a:r>
              <a:rPr lang="es-ES" b="1" dirty="0">
                <a:latin typeface="Arial" panose="020B0604020202020204"/>
                <a:cs typeface="Arial" panose="020B0604020202020204"/>
              </a:rPr>
              <a:t>Animación 2D y 3D – </a:t>
            </a:r>
            <a:r>
              <a:rPr lang="es-ES" b="1" dirty="0" err="1">
                <a:latin typeface="Arial" panose="020B0604020202020204"/>
                <a:cs typeface="Arial" panose="020B0604020202020204"/>
              </a:rPr>
              <a:t>Animator</a:t>
            </a:r>
            <a:r>
              <a:rPr lang="es-ES" b="1" dirty="0">
                <a:latin typeface="Arial" panose="020B0604020202020204"/>
                <a:cs typeface="Arial" panose="020B0604020202020204"/>
              </a:rPr>
              <a:t> </a:t>
            </a:r>
            <a:r>
              <a:rPr lang="es-ES" b="1" dirty="0" err="1">
                <a:latin typeface="Arial" panose="020B0604020202020204"/>
                <a:cs typeface="Arial" panose="020B0604020202020204"/>
              </a:rPr>
              <a:t>Controler</a:t>
            </a:r>
            <a:endParaRPr lang="es-ES" b="1" dirty="0">
              <a:latin typeface="Arial" panose="020B0604020202020204"/>
              <a:cs typeface="Arial" panose="020B0604020202020204"/>
            </a:endParaRPr>
          </a:p>
          <a:p>
            <a:pPr marL="0" indent="0" algn="l">
              <a:buNone/>
            </a:pPr>
            <a:r>
              <a:rPr lang="es-ES" b="0" i="0" dirty="0">
                <a:effectLst/>
                <a:latin typeface="Arial" panose="020B0604020202020204"/>
                <a:cs typeface="Arial" panose="020B0604020202020204"/>
              </a:rPr>
              <a:t>El </a:t>
            </a:r>
            <a:r>
              <a:rPr lang="es-ES" b="1" i="0" dirty="0" err="1">
                <a:effectLst/>
                <a:latin typeface="Arial" panose="020B0604020202020204"/>
                <a:cs typeface="Arial" panose="020B0604020202020204"/>
              </a:rPr>
              <a:t>Animator</a:t>
            </a:r>
            <a:r>
              <a:rPr lang="es-ES" b="1" i="0" dirty="0">
                <a:effectLst/>
                <a:latin typeface="Arial" panose="020B0604020202020204"/>
                <a:cs typeface="Arial" panose="020B0604020202020204"/>
              </a:rPr>
              <a:t> </a:t>
            </a:r>
            <a:r>
              <a:rPr lang="es-ES" b="1" i="0" dirty="0" err="1">
                <a:effectLst/>
                <a:latin typeface="Arial" panose="020B0604020202020204"/>
                <a:cs typeface="Arial" panose="020B0604020202020204"/>
              </a:rPr>
              <a:t>Controler</a:t>
            </a:r>
            <a:r>
              <a:rPr lang="es-ES" b="1" i="0" dirty="0">
                <a:effectLst/>
                <a:latin typeface="Arial" panose="020B0604020202020204"/>
                <a:cs typeface="Arial" panose="020B0604020202020204"/>
              </a:rPr>
              <a:t> </a:t>
            </a:r>
            <a:r>
              <a:rPr lang="es-ES" b="0" i="0" dirty="0">
                <a:effectLst/>
                <a:latin typeface="Arial" panose="020B0604020202020204"/>
                <a:cs typeface="Arial" panose="020B0604020202020204"/>
              </a:rPr>
              <a:t>le permite organizar y mantener un conjunto de clips de animación y elementos asociados o t</a:t>
            </a:r>
            <a:r>
              <a:rPr lang="es-ES" b="1" i="0" dirty="0">
                <a:effectLst/>
                <a:latin typeface="Arial" panose="020B0604020202020204"/>
                <a:cs typeface="Arial" panose="020B0604020202020204"/>
              </a:rPr>
              <a:t>ransiciones de animación </a:t>
            </a:r>
            <a:r>
              <a:rPr lang="es-ES" b="0" i="0" dirty="0">
                <a:effectLst/>
                <a:latin typeface="Arial" panose="020B0604020202020204"/>
                <a:cs typeface="Arial" panose="020B0604020202020204"/>
              </a:rPr>
              <a:t>para un personaje u objeto. En la mayoría de los casos, es normal tener múltiples animaciones y alternar entre ellas cuando ocurren ciertas condiciones del juego. </a:t>
            </a:r>
          </a:p>
          <a:p>
            <a:pPr marL="0" indent="0" algn="l">
              <a:buNone/>
            </a:pPr>
            <a:r>
              <a:rPr lang="es-ES" b="0" i="0" dirty="0">
                <a:effectLst/>
                <a:latin typeface="Arial" panose="020B0604020202020204"/>
                <a:cs typeface="Arial" panose="020B0604020202020204"/>
              </a:rPr>
              <a:t>El </a:t>
            </a:r>
            <a:r>
              <a:rPr lang="es-ES" b="1" i="0" dirty="0" err="1">
                <a:effectLst/>
                <a:latin typeface="Arial" panose="020B0604020202020204"/>
                <a:cs typeface="Arial" panose="020B0604020202020204"/>
              </a:rPr>
              <a:t>Animator</a:t>
            </a:r>
            <a:r>
              <a:rPr lang="es-ES" b="1" i="0" dirty="0">
                <a:effectLst/>
                <a:latin typeface="Arial" panose="020B0604020202020204"/>
                <a:cs typeface="Arial" panose="020B0604020202020204"/>
              </a:rPr>
              <a:t> </a:t>
            </a:r>
            <a:r>
              <a:rPr lang="es-ES" b="1" i="0" dirty="0" err="1">
                <a:effectLst/>
                <a:latin typeface="Arial" panose="020B0604020202020204"/>
                <a:cs typeface="Arial" panose="020B0604020202020204"/>
              </a:rPr>
              <a:t>Controller</a:t>
            </a:r>
            <a:r>
              <a:rPr lang="es-ES" b="1" i="0" dirty="0">
                <a:effectLst/>
                <a:latin typeface="Arial" panose="020B0604020202020204"/>
                <a:cs typeface="Arial" panose="020B0604020202020204"/>
              </a:rPr>
              <a:t> </a:t>
            </a:r>
            <a:r>
              <a:rPr lang="es-ES" b="0" i="0" dirty="0">
                <a:effectLst/>
                <a:latin typeface="Arial" panose="020B0604020202020204"/>
                <a:cs typeface="Arial" panose="020B0604020202020204"/>
              </a:rPr>
              <a:t>tiene referencias a los clips de animación utilizados en él y gestiona los distintos clips de animación y las transiciones entre ellos mediante el </a:t>
            </a:r>
            <a:r>
              <a:rPr lang="es-ES" b="1" i="0" dirty="0" err="1">
                <a:effectLst/>
                <a:latin typeface="Arial" panose="020B0604020202020204"/>
                <a:cs typeface="Arial" panose="020B0604020202020204"/>
              </a:rPr>
              <a:t>State</a:t>
            </a:r>
            <a:r>
              <a:rPr lang="es-ES" b="1" i="0" dirty="0">
                <a:effectLst/>
                <a:latin typeface="Arial" panose="020B0604020202020204"/>
                <a:cs typeface="Arial" panose="020B0604020202020204"/>
              </a:rPr>
              <a:t> Machine</a:t>
            </a:r>
            <a:r>
              <a:rPr lang="es-ES" b="0" i="0" dirty="0">
                <a:effectLst/>
                <a:latin typeface="Arial" panose="020B0604020202020204"/>
                <a:cs typeface="Arial" panose="020B0604020202020204"/>
              </a:rPr>
              <a:t>, que podría considerarse como un diagrama de flujo de clips de animación y transiciones, o un programa simple escrito en un lenguaje de programación visual dentro de Unity.</a:t>
            </a:r>
          </a:p>
          <a:p>
            <a:endParaRPr lang="es-ES" dirty="0"/>
          </a:p>
        </p:txBody>
      </p:sp>
    </p:spTree>
    <p:extLst>
      <p:ext uri="{BB962C8B-B14F-4D97-AF65-F5344CB8AC3E}">
        <p14:creationId xmlns:p14="http://schemas.microsoft.com/office/powerpoint/2010/main" val="1529289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074318-43A9-F1E1-C2DA-532845FAF3E6}"/>
              </a:ext>
            </a:extLst>
          </p:cNvPr>
          <p:cNvSpPr>
            <a:spLocks noGrp="1"/>
          </p:cNvSpPr>
          <p:nvPr>
            <p:ph type="title"/>
          </p:nvPr>
        </p:nvSpPr>
        <p:spPr/>
        <p:txBody>
          <a:bodyPr/>
          <a:lstStyle/>
          <a:p>
            <a:r>
              <a:rPr lang="es-ES" sz="4400" dirty="0"/>
              <a:t>Animación 2D y 3D - Unity.</a:t>
            </a:r>
            <a:endParaRPr lang="es-ES" dirty="0"/>
          </a:p>
        </p:txBody>
      </p:sp>
      <p:sp>
        <p:nvSpPr>
          <p:cNvPr id="3" name="Marcador de contenido 2">
            <a:extLst>
              <a:ext uri="{FF2B5EF4-FFF2-40B4-BE49-F238E27FC236}">
                <a16:creationId xmlns:a16="http://schemas.microsoft.com/office/drawing/2014/main" id="{10EE3857-2CB5-682D-9E26-208A7127A2B3}"/>
              </a:ext>
            </a:extLst>
          </p:cNvPr>
          <p:cNvSpPr>
            <a:spLocks noGrp="1"/>
          </p:cNvSpPr>
          <p:nvPr>
            <p:ph idx="1"/>
          </p:nvPr>
        </p:nvSpPr>
        <p:spPr>
          <a:xfrm>
            <a:off x="838200" y="1825625"/>
            <a:ext cx="3724373" cy="4667250"/>
          </a:xfrm>
        </p:spPr>
        <p:txBody>
          <a:bodyPr>
            <a:normAutofit fontScale="92500" lnSpcReduction="20000"/>
          </a:bodyPr>
          <a:lstStyle/>
          <a:p>
            <a:pPr marL="0" indent="0">
              <a:buNone/>
            </a:pPr>
            <a:r>
              <a:rPr lang="es-ES" b="1" dirty="0">
                <a:latin typeface="Arial" panose="020B0604020202020204"/>
                <a:cs typeface="Arial" panose="020B0604020202020204"/>
              </a:rPr>
              <a:t>Animación 2D y 3D – </a:t>
            </a:r>
            <a:r>
              <a:rPr lang="es-ES" b="1" dirty="0" err="1">
                <a:latin typeface="Arial" panose="020B0604020202020204"/>
                <a:cs typeface="Arial" panose="020B0604020202020204"/>
              </a:rPr>
              <a:t>Animator</a:t>
            </a:r>
            <a:r>
              <a:rPr lang="es-ES" b="1" dirty="0">
                <a:latin typeface="Arial" panose="020B0604020202020204"/>
                <a:cs typeface="Arial" panose="020B0604020202020204"/>
              </a:rPr>
              <a:t> </a:t>
            </a:r>
            <a:r>
              <a:rPr lang="es-ES" b="1" dirty="0" err="1">
                <a:latin typeface="Arial" panose="020B0604020202020204"/>
                <a:cs typeface="Arial" panose="020B0604020202020204"/>
              </a:rPr>
              <a:t>Controler</a:t>
            </a:r>
            <a:endParaRPr lang="es-ES" b="1" dirty="0">
              <a:latin typeface="Arial" panose="020B0604020202020204"/>
              <a:cs typeface="Arial" panose="020B0604020202020204"/>
            </a:endParaRPr>
          </a:p>
          <a:p>
            <a:pPr marL="0" indent="0">
              <a:buNone/>
            </a:pPr>
            <a:r>
              <a:rPr lang="es-ES" dirty="0">
                <a:latin typeface="Arial" panose="020B0604020202020204"/>
                <a:cs typeface="Arial" panose="020B0604020202020204"/>
              </a:rPr>
              <a:t>Más </a:t>
            </a:r>
            <a:r>
              <a:rPr lang="es-ES" dirty="0" err="1">
                <a:latin typeface="Arial" panose="020B0604020202020204"/>
                <a:cs typeface="Arial" panose="020B0604020202020204"/>
              </a:rPr>
              <a:t>info</a:t>
            </a:r>
            <a:r>
              <a:rPr lang="es-ES" dirty="0">
                <a:latin typeface="Arial" panose="020B0604020202020204"/>
                <a:cs typeface="Arial" panose="020B0604020202020204"/>
              </a:rPr>
              <a:t>: </a:t>
            </a:r>
            <a:r>
              <a:rPr lang="es-ES" dirty="0">
                <a:latin typeface="Arial" panose="020B0604020202020204"/>
                <a:cs typeface="Arial" panose="020B0604020202020204"/>
                <a:hlinkClick r:id="rId2"/>
              </a:rPr>
              <a:t>https://docs.unity3d.com/Manual/class-AnimatorController.html</a:t>
            </a:r>
            <a:endParaRPr lang="es-ES" dirty="0">
              <a:latin typeface="Arial" panose="020B0604020202020204"/>
              <a:cs typeface="Arial" panose="020B0604020202020204"/>
            </a:endParaRPr>
          </a:p>
          <a:p>
            <a:pPr marL="0" indent="0">
              <a:buNone/>
            </a:pPr>
            <a:endParaRPr lang="es-ES" dirty="0">
              <a:latin typeface="Arial" panose="020B0604020202020204"/>
              <a:cs typeface="Arial" panose="020B0604020202020204"/>
            </a:endParaRPr>
          </a:p>
          <a:p>
            <a:pPr marL="0" indent="0">
              <a:buNone/>
            </a:pPr>
            <a:endParaRPr lang="es-ES" dirty="0">
              <a:latin typeface="Arial" panose="020B0604020202020204"/>
              <a:cs typeface="Arial" panose="020B0604020202020204"/>
            </a:endParaRPr>
          </a:p>
          <a:p>
            <a:pPr marL="0" indent="0">
              <a:buNone/>
            </a:pPr>
            <a:r>
              <a:rPr lang="es-ES" dirty="0">
                <a:latin typeface="Arial" panose="020B0604020202020204"/>
                <a:cs typeface="Arial" panose="020B0604020202020204"/>
              </a:rPr>
              <a:t>Paso a paso para importar un modelo:</a:t>
            </a:r>
          </a:p>
          <a:p>
            <a:pPr marL="0" indent="0">
              <a:buNone/>
            </a:pPr>
            <a:r>
              <a:rPr lang="es-ES" dirty="0">
                <a:latin typeface="Arial" panose="020B0604020202020204"/>
                <a:cs typeface="Arial" panose="020B0604020202020204"/>
                <a:hlinkClick r:id="rId3"/>
              </a:rPr>
              <a:t>https://docs.unity3d.com/Manual/ImportingModelFiles.html</a:t>
            </a:r>
            <a:endParaRPr lang="es-ES" dirty="0">
              <a:latin typeface="Arial" panose="020B0604020202020204"/>
              <a:cs typeface="Arial" panose="020B0604020202020204"/>
            </a:endParaRPr>
          </a:p>
          <a:p>
            <a:pPr marL="0" indent="0">
              <a:buNone/>
            </a:pPr>
            <a:endParaRPr lang="es-ES" b="1" dirty="0">
              <a:latin typeface="Arial" panose="020B0604020202020204"/>
              <a:cs typeface="Arial" panose="020B0604020202020204"/>
            </a:endParaRPr>
          </a:p>
          <a:p>
            <a:pPr marL="0" indent="0">
              <a:buNone/>
            </a:pPr>
            <a:endParaRPr lang="es-ES" b="1" dirty="0">
              <a:latin typeface="Arial" panose="020B0604020202020204"/>
              <a:cs typeface="Arial" panose="020B0604020202020204"/>
            </a:endParaRPr>
          </a:p>
        </p:txBody>
      </p:sp>
      <p:pic>
        <p:nvPicPr>
          <p:cNvPr id="7" name="Imagen 6">
            <a:extLst>
              <a:ext uri="{FF2B5EF4-FFF2-40B4-BE49-F238E27FC236}">
                <a16:creationId xmlns:a16="http://schemas.microsoft.com/office/drawing/2014/main" id="{DF3305A4-1739-58A4-6546-27A0DDF8BA28}"/>
              </a:ext>
            </a:extLst>
          </p:cNvPr>
          <p:cNvPicPr>
            <a:picLocks noChangeAspect="1"/>
          </p:cNvPicPr>
          <p:nvPr/>
        </p:nvPicPr>
        <p:blipFill>
          <a:blip r:embed="rId4"/>
          <a:stretch>
            <a:fillRect/>
          </a:stretch>
        </p:blipFill>
        <p:spPr>
          <a:xfrm>
            <a:off x="5124450" y="1690688"/>
            <a:ext cx="7067550" cy="3886200"/>
          </a:xfrm>
          <a:prstGeom prst="rect">
            <a:avLst/>
          </a:prstGeom>
        </p:spPr>
      </p:pic>
      <p:pic>
        <p:nvPicPr>
          <p:cNvPr id="9" name="Imagen 8">
            <a:extLst>
              <a:ext uri="{FF2B5EF4-FFF2-40B4-BE49-F238E27FC236}">
                <a16:creationId xmlns:a16="http://schemas.microsoft.com/office/drawing/2014/main" id="{C7CA592C-945C-6495-5243-BCE2EF27AF2A}"/>
              </a:ext>
            </a:extLst>
          </p:cNvPr>
          <p:cNvPicPr>
            <a:picLocks noChangeAspect="1"/>
          </p:cNvPicPr>
          <p:nvPr/>
        </p:nvPicPr>
        <p:blipFill>
          <a:blip r:embed="rId5"/>
          <a:stretch>
            <a:fillRect/>
          </a:stretch>
        </p:blipFill>
        <p:spPr>
          <a:xfrm>
            <a:off x="8443421" y="52388"/>
            <a:ext cx="2714625" cy="1638300"/>
          </a:xfrm>
          <a:prstGeom prst="rect">
            <a:avLst/>
          </a:prstGeom>
        </p:spPr>
      </p:pic>
      <p:pic>
        <p:nvPicPr>
          <p:cNvPr id="11" name="Imagen 10">
            <a:extLst>
              <a:ext uri="{FF2B5EF4-FFF2-40B4-BE49-F238E27FC236}">
                <a16:creationId xmlns:a16="http://schemas.microsoft.com/office/drawing/2014/main" id="{93B23560-554B-F5FE-08BE-080ED0187FC3}"/>
              </a:ext>
            </a:extLst>
          </p:cNvPr>
          <p:cNvPicPr>
            <a:picLocks noChangeAspect="1"/>
          </p:cNvPicPr>
          <p:nvPr/>
        </p:nvPicPr>
        <p:blipFill>
          <a:blip r:embed="rId6"/>
          <a:stretch>
            <a:fillRect/>
          </a:stretch>
        </p:blipFill>
        <p:spPr>
          <a:xfrm>
            <a:off x="5124450" y="3633788"/>
            <a:ext cx="2847975" cy="3000375"/>
          </a:xfrm>
          <a:prstGeom prst="rect">
            <a:avLst/>
          </a:prstGeom>
        </p:spPr>
      </p:pic>
    </p:spTree>
    <p:extLst>
      <p:ext uri="{BB962C8B-B14F-4D97-AF65-F5344CB8AC3E}">
        <p14:creationId xmlns:p14="http://schemas.microsoft.com/office/powerpoint/2010/main" val="2132316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52511-6865-4637-CF54-4E50BAD8AB97}"/>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A010F28F-CCD4-75E2-C54D-2224C6691607}"/>
              </a:ext>
            </a:extLst>
          </p:cNvPr>
          <p:cNvSpPr>
            <a:spLocks noGrp="1"/>
          </p:cNvSpPr>
          <p:nvPr>
            <p:ph idx="1"/>
          </p:nvPr>
        </p:nvSpPr>
        <p:spPr/>
        <p:txBody>
          <a:bodyPr>
            <a:normAutofit fontScale="77500" lnSpcReduction="20000"/>
          </a:bodyPr>
          <a:lstStyle/>
          <a:p>
            <a:pPr algn="l"/>
            <a:r>
              <a:rPr lang="es-ES" b="0" i="0" dirty="0">
                <a:effectLst/>
                <a:latin typeface="Arial" panose="020B0604020202020204" pitchFamily="34" charset="0"/>
              </a:rPr>
              <a:t>Un </a:t>
            </a:r>
            <a:r>
              <a:rPr lang="es-ES" b="1" i="0" dirty="0">
                <a:effectLst/>
                <a:latin typeface="Arial" panose="020B0604020202020204" pitchFamily="34" charset="0"/>
              </a:rPr>
              <a:t>juego</a:t>
            </a:r>
            <a:r>
              <a:rPr lang="es-ES" b="0" i="0" dirty="0">
                <a:effectLst/>
                <a:latin typeface="Arial" panose="020B0604020202020204" pitchFamily="34" charset="0"/>
              </a:rPr>
              <a:t> (del </a:t>
            </a:r>
            <a:r>
              <a:rPr lang="es-ES" b="0" i="0" u="none" strike="noStrike" dirty="0">
                <a:effectLst/>
                <a:latin typeface="Arial" panose="020B0604020202020204" pitchFamily="34" charset="0"/>
              </a:rPr>
              <a:t>latín</a:t>
            </a:r>
            <a:r>
              <a:rPr lang="es-ES" b="0" i="0" dirty="0">
                <a:effectLst/>
                <a:latin typeface="Arial" panose="020B0604020202020204" pitchFamily="34" charset="0"/>
              </a:rPr>
              <a:t> ''</a:t>
            </a:r>
            <a:r>
              <a:rPr lang="es-ES" b="0" i="1" dirty="0" err="1">
                <a:effectLst/>
                <a:latin typeface="Arial" panose="020B0604020202020204" pitchFamily="34" charset="0"/>
              </a:rPr>
              <a:t>iocus</a:t>
            </a:r>
            <a:r>
              <a:rPr lang="es-ES" b="0" i="0" dirty="0">
                <a:effectLst/>
                <a:latin typeface="Arial" panose="020B0604020202020204" pitchFamily="34" charset="0"/>
              </a:rPr>
              <a:t>, "broma", asociada con la raíz </a:t>
            </a:r>
            <a:r>
              <a:rPr lang="es-ES" b="0" i="0" u="none" strike="noStrike" dirty="0">
                <a:effectLst/>
                <a:latin typeface="Arial" panose="020B0604020202020204" pitchFamily="34" charset="0"/>
              </a:rPr>
              <a:t>indoeuropea</a:t>
            </a:r>
            <a:r>
              <a:rPr lang="es-ES" b="0" i="0" dirty="0">
                <a:effectLst/>
                <a:latin typeface="Arial" panose="020B0604020202020204" pitchFamily="34" charset="0"/>
              </a:rPr>
              <a:t> </a:t>
            </a:r>
            <a:r>
              <a:rPr lang="es-ES" b="0" i="1" dirty="0">
                <a:effectLst/>
                <a:latin typeface="Arial" panose="020B0604020202020204" pitchFamily="34" charset="0"/>
              </a:rPr>
              <a:t>*</a:t>
            </a:r>
            <a:r>
              <a:rPr lang="es-ES" b="0" i="1" dirty="0" err="1">
                <a:effectLst/>
                <a:latin typeface="Arial" panose="020B0604020202020204" pitchFamily="34" charset="0"/>
              </a:rPr>
              <a:t>yek</a:t>
            </a:r>
            <a:r>
              <a:rPr lang="es-ES" b="0" i="1" dirty="0">
                <a:effectLst/>
                <a:latin typeface="Arial" panose="020B0604020202020204" pitchFamily="34" charset="0"/>
              </a:rPr>
              <a:t>-</a:t>
            </a:r>
            <a:r>
              <a:rPr lang="es-ES" b="0" i="0" dirty="0">
                <a:effectLst/>
                <a:latin typeface="Arial" panose="020B0604020202020204" pitchFamily="34" charset="0"/>
              </a:rPr>
              <a:t>, "hablar"​) es la actividad que realiza uno o más jugadores, empleando su imaginación o herramientas para crear una situación con un número determinado de reglas, donde puede o no haber ganadores y perdedores con el fin de proporcionar entretenimiento o diversión, en muchas ocasiones, incluso como herramienta educativa, pues en la mayoría de los casos funcionan estimulando habilidades prácticas y psicológicas.</a:t>
            </a:r>
          </a:p>
          <a:p>
            <a:pPr algn="l"/>
            <a:r>
              <a:rPr lang="es-ES" b="0" i="0" dirty="0">
                <a:effectLst/>
                <a:latin typeface="Arial" panose="020B0604020202020204" pitchFamily="34" charset="0"/>
              </a:rPr>
              <a:t>La primera referencia sobre juegos que existe es del año </a:t>
            </a:r>
            <a:r>
              <a:rPr lang="es-ES" b="0" i="0" u="none" strike="noStrike" dirty="0">
                <a:effectLst/>
                <a:latin typeface="Arial" panose="020B0604020202020204" pitchFamily="34" charset="0"/>
              </a:rPr>
              <a:t>3000 a. C.</a:t>
            </a:r>
            <a:r>
              <a:rPr lang="es-ES" b="0" i="0" dirty="0">
                <a:effectLst/>
                <a:latin typeface="Arial" panose="020B0604020202020204" pitchFamily="34" charset="0"/>
              </a:rPr>
              <a:t> Los juegos son considerados como parte de una experiencia humana y están presentes en todas las culturas. Probablemente, las </a:t>
            </a:r>
            <a:r>
              <a:rPr lang="es-ES" b="0" i="0" u="none" strike="noStrike" dirty="0">
                <a:effectLst/>
                <a:latin typeface="Arial" panose="020B0604020202020204" pitchFamily="34" charset="0"/>
              </a:rPr>
              <a:t>cosquillas</a:t>
            </a:r>
            <a:r>
              <a:rPr lang="es-ES" b="0" i="0" dirty="0">
                <a:effectLst/>
                <a:latin typeface="Arial" panose="020B0604020202020204" pitchFamily="34" charset="0"/>
              </a:rPr>
              <a:t>, combinadas con la </a:t>
            </a:r>
            <a:r>
              <a:rPr lang="es-ES" b="0" i="0" u="none" strike="noStrike" dirty="0">
                <a:effectLst/>
                <a:latin typeface="Arial" panose="020B0604020202020204" pitchFamily="34" charset="0"/>
              </a:rPr>
              <a:t>risa</a:t>
            </a:r>
            <a:r>
              <a:rPr lang="es-ES" b="0" i="0" dirty="0">
                <a:effectLst/>
                <a:latin typeface="Arial" panose="020B0604020202020204" pitchFamily="34" charset="0"/>
              </a:rPr>
              <a:t>, sean una de las primeras actividades lúdicas del </a:t>
            </a:r>
            <a:r>
              <a:rPr lang="es-ES" b="0" i="0" u="none" strike="noStrike" dirty="0">
                <a:effectLst/>
                <a:latin typeface="Arial" panose="020B0604020202020204" pitchFamily="34" charset="0"/>
              </a:rPr>
              <a:t>ser humano</a:t>
            </a:r>
            <a:r>
              <a:rPr lang="es-ES" b="0" i="0" dirty="0">
                <a:effectLst/>
                <a:latin typeface="Arial" panose="020B0604020202020204" pitchFamily="34" charset="0"/>
              </a:rPr>
              <a:t>, al tiempo que una de las primeras actividades </a:t>
            </a:r>
            <a:r>
              <a:rPr lang="es-ES" b="0" i="0" u="none" strike="noStrike" dirty="0">
                <a:effectLst/>
                <a:latin typeface="Arial" panose="020B0604020202020204" pitchFamily="34" charset="0"/>
              </a:rPr>
              <a:t>comunicativas</a:t>
            </a:r>
            <a:r>
              <a:rPr lang="es-ES" b="0" i="0" dirty="0">
                <a:effectLst/>
                <a:latin typeface="Arial" panose="020B0604020202020204" pitchFamily="34" charset="0"/>
              </a:rPr>
              <a:t> previas a la aparición del </a:t>
            </a:r>
            <a:r>
              <a:rPr lang="es-ES" b="0" i="0" u="none" strike="noStrike" dirty="0">
                <a:effectLst/>
                <a:latin typeface="Arial" panose="020B0604020202020204" pitchFamily="34" charset="0"/>
              </a:rPr>
              <a:t>lenguaje</a:t>
            </a:r>
            <a:r>
              <a:rPr lang="es-ES" b="0" i="0" dirty="0">
                <a:effectLst/>
                <a:latin typeface="Arial" panose="020B0604020202020204" pitchFamily="34" charset="0"/>
              </a:rPr>
              <a:t>.</a:t>
            </a:r>
          </a:p>
          <a:p>
            <a:pPr algn="l"/>
            <a:r>
              <a:rPr lang="es-ES" b="0" i="0" dirty="0">
                <a:solidFill>
                  <a:srgbClr val="202122"/>
                </a:solidFill>
                <a:effectLst/>
                <a:latin typeface="Arial" panose="020B0604020202020204" pitchFamily="34" charset="0"/>
              </a:rPr>
              <a:t>El juego es una actividad inherente al ser humano. Todos nosotros hemos aprendido a relacionarnos con nuestro ámbito familiar, material, social y cultural a través del juego. Se trata de un concepto muy rico, amplio, versátil y ambivalente que implica una difícil categorización.</a:t>
            </a:r>
            <a:endParaRPr lang="es-ES" b="0" i="0" dirty="0">
              <a:effectLst/>
              <a:latin typeface="Arial" panose="020B0604020202020204" pitchFamily="34" charset="0"/>
            </a:endParaRPr>
          </a:p>
          <a:p>
            <a:endParaRPr lang="es-ES" dirty="0"/>
          </a:p>
        </p:txBody>
      </p:sp>
    </p:spTree>
    <p:extLst>
      <p:ext uri="{BB962C8B-B14F-4D97-AF65-F5344CB8AC3E}">
        <p14:creationId xmlns:p14="http://schemas.microsoft.com/office/powerpoint/2010/main" val="311543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327655-5245-FA63-31AE-5893F23BA05C}"/>
              </a:ext>
            </a:extLst>
          </p:cNvPr>
          <p:cNvSpPr>
            <a:spLocks noGrp="1"/>
          </p:cNvSpPr>
          <p:nvPr>
            <p:ph type="title"/>
          </p:nvPr>
        </p:nvSpPr>
        <p:spPr>
          <a:xfrm>
            <a:off x="838200" y="131975"/>
            <a:ext cx="10515600" cy="820133"/>
          </a:xfrm>
        </p:spPr>
        <p:txBody>
          <a:bodyPr>
            <a:normAutofit/>
          </a:bodyPr>
          <a:lstStyle/>
          <a:p>
            <a:r>
              <a:rPr lang="es-ES" sz="4400" dirty="0"/>
              <a:t>Animación 2D y 3D - Unity.</a:t>
            </a:r>
            <a:endParaRPr lang="es-ES" dirty="0"/>
          </a:p>
        </p:txBody>
      </p:sp>
      <p:sp>
        <p:nvSpPr>
          <p:cNvPr id="3" name="Marcador de contenido 2">
            <a:extLst>
              <a:ext uri="{FF2B5EF4-FFF2-40B4-BE49-F238E27FC236}">
                <a16:creationId xmlns:a16="http://schemas.microsoft.com/office/drawing/2014/main" id="{BE60A578-79B3-4174-2F9E-3405E8541DC1}"/>
              </a:ext>
            </a:extLst>
          </p:cNvPr>
          <p:cNvSpPr>
            <a:spLocks noGrp="1"/>
          </p:cNvSpPr>
          <p:nvPr>
            <p:ph idx="1"/>
          </p:nvPr>
        </p:nvSpPr>
        <p:spPr>
          <a:xfrm>
            <a:off x="1" y="1520825"/>
            <a:ext cx="3186986" cy="4135258"/>
          </a:xfrm>
        </p:spPr>
        <p:txBody>
          <a:bodyPr>
            <a:normAutofit fontScale="92500" lnSpcReduction="20000"/>
          </a:bodyPr>
          <a:lstStyle/>
          <a:p>
            <a:pPr marL="0" indent="0">
              <a:buNone/>
            </a:pPr>
            <a:r>
              <a:rPr lang="es-ES" b="1" dirty="0">
                <a:latin typeface="Arial" panose="020B0604020202020204"/>
                <a:cs typeface="Arial" panose="020B0604020202020204"/>
              </a:rPr>
              <a:t>Integrar animaciones por código:</a:t>
            </a:r>
          </a:p>
          <a:p>
            <a:pPr marL="0" indent="0">
              <a:buNone/>
            </a:pPr>
            <a:r>
              <a:rPr lang="es-ES" b="1" dirty="0">
                <a:latin typeface="Arial" panose="020B0604020202020204"/>
                <a:cs typeface="Arial" panose="020B0604020202020204"/>
              </a:rPr>
              <a:t>Componente Animación</a:t>
            </a:r>
            <a:r>
              <a:rPr lang="es-ES" dirty="0">
                <a:latin typeface="Arial" panose="020B0604020202020204"/>
                <a:cs typeface="Arial" panose="020B0604020202020204"/>
              </a:rPr>
              <a:t>: El componente de animación se utiliza para reproducir animaciones. </a:t>
            </a:r>
          </a:p>
          <a:p>
            <a:r>
              <a:rPr lang="es-ES" dirty="0">
                <a:hlinkClick r:id="rId2"/>
              </a:rPr>
              <a:t>https://docs.unity3d.com/ScriptReference/Animation.html</a:t>
            </a:r>
            <a:endParaRPr lang="es-ES" dirty="0"/>
          </a:p>
          <a:p>
            <a:endParaRPr lang="es-ES" dirty="0"/>
          </a:p>
        </p:txBody>
      </p:sp>
      <p:pic>
        <p:nvPicPr>
          <p:cNvPr id="5" name="Imagen 4">
            <a:extLst>
              <a:ext uri="{FF2B5EF4-FFF2-40B4-BE49-F238E27FC236}">
                <a16:creationId xmlns:a16="http://schemas.microsoft.com/office/drawing/2014/main" id="{5D1761F5-4E3C-8B91-E1D6-0324B397A120}"/>
              </a:ext>
            </a:extLst>
          </p:cNvPr>
          <p:cNvPicPr>
            <a:picLocks noChangeAspect="1"/>
          </p:cNvPicPr>
          <p:nvPr/>
        </p:nvPicPr>
        <p:blipFill>
          <a:blip r:embed="rId3"/>
          <a:stretch>
            <a:fillRect/>
          </a:stretch>
        </p:blipFill>
        <p:spPr>
          <a:xfrm>
            <a:off x="3186986" y="952108"/>
            <a:ext cx="8846876" cy="6038850"/>
          </a:xfrm>
          <a:prstGeom prst="rect">
            <a:avLst/>
          </a:prstGeom>
        </p:spPr>
      </p:pic>
    </p:spTree>
    <p:extLst>
      <p:ext uri="{BB962C8B-B14F-4D97-AF65-F5344CB8AC3E}">
        <p14:creationId xmlns:p14="http://schemas.microsoft.com/office/powerpoint/2010/main" val="2425646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ACB67-430E-6F80-A01A-6C8A35C67580}"/>
              </a:ext>
            </a:extLst>
          </p:cNvPr>
          <p:cNvSpPr>
            <a:spLocks noGrp="1"/>
          </p:cNvSpPr>
          <p:nvPr>
            <p:ph type="title"/>
          </p:nvPr>
        </p:nvSpPr>
        <p:spPr>
          <a:xfrm>
            <a:off x="342900" y="79376"/>
            <a:ext cx="10515600" cy="783224"/>
          </a:xfrm>
        </p:spPr>
        <p:txBody>
          <a:bodyPr>
            <a:normAutofit/>
          </a:bodyPr>
          <a:lstStyle/>
          <a:p>
            <a:r>
              <a:rPr lang="es-ES" sz="4400" dirty="0"/>
              <a:t>Animación 2D y 3D - Unity.</a:t>
            </a:r>
            <a:endParaRPr lang="es-ES" dirty="0"/>
          </a:p>
        </p:txBody>
      </p:sp>
      <p:sp>
        <p:nvSpPr>
          <p:cNvPr id="3" name="Marcador de contenido 2">
            <a:extLst>
              <a:ext uri="{FF2B5EF4-FFF2-40B4-BE49-F238E27FC236}">
                <a16:creationId xmlns:a16="http://schemas.microsoft.com/office/drawing/2014/main" id="{E1FBEAA9-FAE2-B7BF-098A-91599C1CF8BF}"/>
              </a:ext>
            </a:extLst>
          </p:cNvPr>
          <p:cNvSpPr>
            <a:spLocks noGrp="1"/>
          </p:cNvSpPr>
          <p:nvPr>
            <p:ph idx="1"/>
          </p:nvPr>
        </p:nvSpPr>
        <p:spPr>
          <a:xfrm>
            <a:off x="254524" y="862600"/>
            <a:ext cx="11814546" cy="1547225"/>
          </a:xfrm>
        </p:spPr>
        <p:txBody>
          <a:bodyPr>
            <a:normAutofit fontScale="55000" lnSpcReduction="20000"/>
          </a:bodyPr>
          <a:lstStyle/>
          <a:p>
            <a:pPr marL="0" indent="0">
              <a:buNone/>
            </a:pPr>
            <a:r>
              <a:rPr lang="es-ES" sz="2700" b="1" dirty="0">
                <a:latin typeface="Arial" panose="020B0604020202020204"/>
                <a:cs typeface="Arial" panose="020B0604020202020204"/>
              </a:rPr>
              <a:t>Integrar animaciones por código:</a:t>
            </a:r>
          </a:p>
          <a:p>
            <a:pPr marL="0" indent="0" algn="l">
              <a:buNone/>
            </a:pPr>
            <a:r>
              <a:rPr lang="es-ES" b="1" i="0" dirty="0" err="1">
                <a:effectLst/>
                <a:latin typeface="Arial" panose="020B0604020202020204"/>
                <a:cs typeface="Arial" panose="020B0604020202020204"/>
              </a:rPr>
              <a:t>Animation</a:t>
            </a:r>
            <a:r>
              <a:rPr lang="es-ES" b="1" dirty="0" err="1">
                <a:latin typeface="Arial" panose="020B0604020202020204"/>
                <a:cs typeface="Arial" panose="020B0604020202020204"/>
              </a:rPr>
              <a:t>Clip</a:t>
            </a:r>
            <a:endParaRPr lang="es-ES" b="1" i="0" dirty="0">
              <a:effectLst/>
              <a:latin typeface="Arial" panose="020B0604020202020204"/>
              <a:cs typeface="Arial" panose="020B0604020202020204"/>
            </a:endParaRPr>
          </a:p>
          <a:p>
            <a:pPr algn="l"/>
            <a:r>
              <a:rPr lang="es-ES" i="0" dirty="0">
                <a:effectLst/>
                <a:latin typeface="Arial" panose="020B0604020202020204"/>
                <a:cs typeface="Arial" panose="020B0604020202020204"/>
              </a:rPr>
              <a:t>Almacena animaciones basadas en fotogramas clave.</a:t>
            </a:r>
          </a:p>
          <a:p>
            <a:pPr algn="l"/>
            <a:r>
              <a:rPr lang="es-ES" i="0" dirty="0" err="1">
                <a:effectLst/>
                <a:latin typeface="Arial" panose="020B0604020202020204"/>
                <a:cs typeface="Arial" panose="020B0604020202020204"/>
              </a:rPr>
              <a:t>AnimationClip</a:t>
            </a:r>
            <a:r>
              <a:rPr lang="es-ES" i="0" dirty="0">
                <a:effectLst/>
                <a:latin typeface="Arial" panose="020B0604020202020204"/>
                <a:cs typeface="Arial" panose="020B0604020202020204"/>
              </a:rPr>
              <a:t> es utilizado por </a:t>
            </a:r>
            <a:r>
              <a:rPr lang="es-ES" b="1" i="0" u="sng" dirty="0">
                <a:effectLst/>
                <a:latin typeface="Arial" panose="020B0604020202020204"/>
                <a:cs typeface="Arial" panose="020B0604020202020204"/>
              </a:rPr>
              <a:t>Animation</a:t>
            </a:r>
            <a:r>
              <a:rPr lang="es-ES" i="0" dirty="0">
                <a:effectLst/>
                <a:latin typeface="Arial" panose="020B0604020202020204"/>
                <a:cs typeface="Arial" panose="020B0604020202020204"/>
              </a:rPr>
              <a:t> para reproducir animaciones.</a:t>
            </a:r>
          </a:p>
          <a:p>
            <a:r>
              <a:rPr lang="es-ES" dirty="0">
                <a:latin typeface="Arial" panose="020B0604020202020204"/>
                <a:cs typeface="Arial" panose="020B0604020202020204"/>
                <a:hlinkClick r:id="rId2"/>
              </a:rPr>
              <a:t>https://docs.unity3d.com/ScriptReference/AnimationClip.html</a:t>
            </a:r>
            <a:endParaRPr lang="es-ES" dirty="0">
              <a:latin typeface="Arial" panose="020B0604020202020204"/>
              <a:cs typeface="Arial" panose="020B0604020202020204"/>
            </a:endParaRPr>
          </a:p>
          <a:p>
            <a:endParaRPr lang="es-ES" dirty="0"/>
          </a:p>
        </p:txBody>
      </p:sp>
      <p:pic>
        <p:nvPicPr>
          <p:cNvPr id="5" name="Imagen 4">
            <a:extLst>
              <a:ext uri="{FF2B5EF4-FFF2-40B4-BE49-F238E27FC236}">
                <a16:creationId xmlns:a16="http://schemas.microsoft.com/office/drawing/2014/main" id="{25E20618-2B75-79B6-632C-A5BB863B13F0}"/>
              </a:ext>
            </a:extLst>
          </p:cNvPr>
          <p:cNvPicPr>
            <a:picLocks noChangeAspect="1"/>
          </p:cNvPicPr>
          <p:nvPr/>
        </p:nvPicPr>
        <p:blipFill>
          <a:blip r:embed="rId3"/>
          <a:stretch>
            <a:fillRect/>
          </a:stretch>
        </p:blipFill>
        <p:spPr>
          <a:xfrm>
            <a:off x="0" y="2950540"/>
            <a:ext cx="2762250" cy="3533775"/>
          </a:xfrm>
          <a:prstGeom prst="rect">
            <a:avLst/>
          </a:prstGeom>
        </p:spPr>
      </p:pic>
      <p:pic>
        <p:nvPicPr>
          <p:cNvPr id="7" name="Imagen 6">
            <a:extLst>
              <a:ext uri="{FF2B5EF4-FFF2-40B4-BE49-F238E27FC236}">
                <a16:creationId xmlns:a16="http://schemas.microsoft.com/office/drawing/2014/main" id="{2AD46880-781C-DD77-9B64-6DD0287D48FD}"/>
              </a:ext>
            </a:extLst>
          </p:cNvPr>
          <p:cNvPicPr>
            <a:picLocks noChangeAspect="1"/>
          </p:cNvPicPr>
          <p:nvPr/>
        </p:nvPicPr>
        <p:blipFill>
          <a:blip r:embed="rId4"/>
          <a:stretch>
            <a:fillRect/>
          </a:stretch>
        </p:blipFill>
        <p:spPr>
          <a:xfrm>
            <a:off x="2344045" y="2409825"/>
            <a:ext cx="9725025" cy="4114800"/>
          </a:xfrm>
          <a:prstGeom prst="rect">
            <a:avLst/>
          </a:prstGeom>
        </p:spPr>
      </p:pic>
    </p:spTree>
    <p:extLst>
      <p:ext uri="{BB962C8B-B14F-4D97-AF65-F5344CB8AC3E}">
        <p14:creationId xmlns:p14="http://schemas.microsoft.com/office/powerpoint/2010/main" val="1182977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BC72A5-2CB8-BADA-D2D2-F49E9C679E20}"/>
              </a:ext>
            </a:extLst>
          </p:cNvPr>
          <p:cNvSpPr>
            <a:spLocks noGrp="1"/>
          </p:cNvSpPr>
          <p:nvPr>
            <p:ph type="title"/>
          </p:nvPr>
        </p:nvSpPr>
        <p:spPr/>
        <p:txBody>
          <a:bodyPr/>
          <a:lstStyle/>
          <a:p>
            <a:r>
              <a:rPr lang="es-ES" sz="4400" dirty="0"/>
              <a:t>Arquitectura del juego. Componentes.</a:t>
            </a:r>
            <a:endParaRPr lang="es-ES" dirty="0"/>
          </a:p>
        </p:txBody>
      </p:sp>
      <p:sp>
        <p:nvSpPr>
          <p:cNvPr id="3" name="Marcador de contenido 2">
            <a:extLst>
              <a:ext uri="{FF2B5EF4-FFF2-40B4-BE49-F238E27FC236}">
                <a16:creationId xmlns:a16="http://schemas.microsoft.com/office/drawing/2014/main" id="{A32DAEA5-B43C-C369-7992-D0182AB6FEAA}"/>
              </a:ext>
            </a:extLst>
          </p:cNvPr>
          <p:cNvSpPr>
            <a:spLocks noGrp="1"/>
          </p:cNvSpPr>
          <p:nvPr>
            <p:ph idx="1"/>
          </p:nvPr>
        </p:nvSpPr>
        <p:spPr/>
        <p:txBody>
          <a:bodyPr>
            <a:normAutofit fontScale="77500" lnSpcReduction="20000"/>
          </a:bodyPr>
          <a:lstStyle/>
          <a:p>
            <a:pPr algn="l"/>
            <a:r>
              <a:rPr lang="es-ES" b="0" i="0" dirty="0">
                <a:solidFill>
                  <a:srgbClr val="202122"/>
                </a:solidFill>
                <a:effectLst/>
                <a:latin typeface="Arial" panose="020B0604020202020204"/>
              </a:rPr>
              <a:t>A la hora de diseñar contenidos es importante definir el mundo (o los mundos) en los que se va a desarrollar la acción en un videojuego, y también los distintos lugares que visitarán los personajes y que marcarán la pauta en cuanto a atmósfera narrativa, acciones posibles, etc. </a:t>
            </a:r>
          </a:p>
          <a:p>
            <a:pPr algn="l"/>
            <a:r>
              <a:rPr lang="es-ES" b="0" i="0" dirty="0">
                <a:solidFill>
                  <a:srgbClr val="202122"/>
                </a:solidFill>
                <a:effectLst/>
                <a:latin typeface="Arial" panose="020B0604020202020204"/>
              </a:rPr>
              <a:t>Entre los contenidos más fundamentales a diseñar está el mundo del juego con todos y cada uno de sus “lugares” concretos. Abarca desde aspectos materiales como la flora y la fauna, como son los árboles, a sistemas de valores complejos, como los políticos y sociales, las facciones... </a:t>
            </a:r>
          </a:p>
          <a:p>
            <a:pPr algn="l"/>
            <a:r>
              <a:rPr lang="es-ES" b="0" i="0" dirty="0">
                <a:solidFill>
                  <a:srgbClr val="202122"/>
                </a:solidFill>
                <a:effectLst/>
                <a:latin typeface="Arial" panose="020B0604020202020204"/>
              </a:rPr>
              <a:t>Combina arquitectura con escenografía y </a:t>
            </a:r>
            <a:r>
              <a:rPr lang="es-ES" b="0" i="1" dirty="0" err="1">
                <a:solidFill>
                  <a:srgbClr val="202122"/>
                </a:solidFill>
                <a:effectLst/>
                <a:latin typeface="Arial" panose="020B0604020202020204"/>
              </a:rPr>
              <a:t>atrezzo</a:t>
            </a:r>
            <a:r>
              <a:rPr lang="es-ES" b="0" i="0" dirty="0">
                <a:solidFill>
                  <a:srgbClr val="202122"/>
                </a:solidFill>
                <a:effectLst/>
                <a:latin typeface="Arial" panose="020B0604020202020204"/>
              </a:rPr>
              <a:t>. Para ser diseñadores de videojuegos, es crucial tener una amplia cultura que nos permita la generación de estos mundos de una manera coherente, original y adecuada al mundo que deseamos crear.</a:t>
            </a:r>
          </a:p>
          <a:p>
            <a:pPr algn="l"/>
            <a:r>
              <a:rPr lang="es-ES" b="0" i="0" dirty="0">
                <a:solidFill>
                  <a:srgbClr val="202122"/>
                </a:solidFill>
                <a:effectLst/>
                <a:latin typeface="Arial" panose="020B0604020202020204"/>
              </a:rPr>
              <a:t>Los mundos dentro de los videojuegos son a menudo una estructura más amplia que los propios niveles y misiones; son el contenedor de estos elementos. Los mundos son el hilo conductor que guía toda la estética, historia, </a:t>
            </a:r>
            <a:r>
              <a:rPr lang="es-ES" b="0" i="0" dirty="0" err="1">
                <a:solidFill>
                  <a:srgbClr val="202122"/>
                </a:solidFill>
                <a:effectLst/>
                <a:latin typeface="Arial" panose="020B0604020202020204"/>
              </a:rPr>
              <a:t>guión</a:t>
            </a:r>
            <a:r>
              <a:rPr lang="es-ES" b="0" i="0" dirty="0">
                <a:solidFill>
                  <a:srgbClr val="202122"/>
                </a:solidFill>
                <a:effectLst/>
                <a:latin typeface="Arial" panose="020B0604020202020204"/>
              </a:rPr>
              <a:t>, narración del videojuego.</a:t>
            </a:r>
          </a:p>
          <a:p>
            <a:endParaRPr lang="es-ES" dirty="0"/>
          </a:p>
        </p:txBody>
      </p:sp>
    </p:spTree>
    <p:extLst>
      <p:ext uri="{BB962C8B-B14F-4D97-AF65-F5344CB8AC3E}">
        <p14:creationId xmlns:p14="http://schemas.microsoft.com/office/powerpoint/2010/main" val="203140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46FF6-AB29-C622-14D6-EE6B042FBDEB}"/>
              </a:ext>
            </a:extLst>
          </p:cNvPr>
          <p:cNvSpPr>
            <a:spLocks noGrp="1"/>
          </p:cNvSpPr>
          <p:nvPr>
            <p:ph type="title"/>
          </p:nvPr>
        </p:nvSpPr>
        <p:spPr/>
        <p:txBody>
          <a:bodyPr/>
          <a:lstStyle/>
          <a:p>
            <a:r>
              <a:rPr lang="es-ES" sz="4400" dirty="0"/>
              <a:t>Arquitectura del juego. Componentes.</a:t>
            </a:r>
            <a:endParaRPr lang="es-ES" dirty="0"/>
          </a:p>
        </p:txBody>
      </p:sp>
      <p:sp>
        <p:nvSpPr>
          <p:cNvPr id="3" name="Marcador de contenido 2">
            <a:extLst>
              <a:ext uri="{FF2B5EF4-FFF2-40B4-BE49-F238E27FC236}">
                <a16:creationId xmlns:a16="http://schemas.microsoft.com/office/drawing/2014/main" id="{E0A55BA3-9C3A-CC26-7ECD-29194862FA7E}"/>
              </a:ext>
            </a:extLst>
          </p:cNvPr>
          <p:cNvSpPr>
            <a:spLocks noGrp="1"/>
          </p:cNvSpPr>
          <p:nvPr>
            <p:ph idx="1"/>
          </p:nvPr>
        </p:nvSpPr>
        <p:spPr/>
        <p:txBody>
          <a:bodyPr>
            <a:normAutofit lnSpcReduction="10000"/>
          </a:bodyPr>
          <a:lstStyle/>
          <a:p>
            <a:r>
              <a:rPr lang="es-ES" b="0" i="0" dirty="0">
                <a:solidFill>
                  <a:srgbClr val="202122"/>
                </a:solidFill>
                <a:effectLst/>
                <a:latin typeface="Arial" panose="020B0604020202020204"/>
              </a:rPr>
              <a:t>Nuestro juego debe estar documentado perfectamente, ya que se necesita un trabajo previo de conocer el campo de la arquitectura deseada. Nos podemos inspirar en la arquitectura ya creada, desde civilizaciones como la mesopotámica hasta una ciudad neoyorquina completamente moderna. </a:t>
            </a:r>
          </a:p>
          <a:p>
            <a:r>
              <a:rPr lang="es-ES" b="0" i="0" dirty="0">
                <a:solidFill>
                  <a:srgbClr val="202122"/>
                </a:solidFill>
                <a:effectLst/>
                <a:latin typeface="Arial" panose="020B0604020202020204"/>
              </a:rPr>
              <a:t>Gracias a la tecnología actual podemos alcanzar casi cualquier meta deseada, compitiendo en espectacularidad y realismo. De esta manera podremos crear algo que sea sensato, de acuerdo al mundo creado que incorpore coherencia. </a:t>
            </a:r>
            <a:r>
              <a:rPr lang="es-ES" b="1" i="0" dirty="0">
                <a:solidFill>
                  <a:srgbClr val="202122"/>
                </a:solidFill>
                <a:effectLst/>
                <a:latin typeface="Arial" panose="020B0604020202020204"/>
              </a:rPr>
              <a:t>Hoy día ya no existen tantas limitaciones de la creación de los ambientes</a:t>
            </a:r>
            <a:r>
              <a:rPr lang="es-ES" b="0" i="0" dirty="0">
                <a:solidFill>
                  <a:srgbClr val="202122"/>
                </a:solidFill>
                <a:effectLst/>
                <a:latin typeface="Arial" panose="020B0604020202020204"/>
              </a:rPr>
              <a:t>; </a:t>
            </a:r>
            <a:r>
              <a:rPr lang="es-ES" b="1" i="0" u="sng" dirty="0">
                <a:solidFill>
                  <a:srgbClr val="202122"/>
                </a:solidFill>
                <a:effectLst/>
                <a:latin typeface="Arial" panose="020B0604020202020204"/>
              </a:rPr>
              <a:t>el tope está en la imaginación del creador</a:t>
            </a:r>
            <a:r>
              <a:rPr lang="es-ES" b="0" i="0" dirty="0">
                <a:solidFill>
                  <a:srgbClr val="202122"/>
                </a:solidFill>
                <a:effectLst/>
                <a:latin typeface="Arial" panose="020B0604020202020204"/>
              </a:rPr>
              <a:t>, y se sigue compitiendo en </a:t>
            </a:r>
            <a:r>
              <a:rPr lang="es-ES" b="0" i="0" u="sng" dirty="0">
                <a:solidFill>
                  <a:srgbClr val="202122"/>
                </a:solidFill>
                <a:effectLst/>
                <a:latin typeface="Arial" panose="020B0604020202020204"/>
              </a:rPr>
              <a:t>originalidad y espectacularidad</a:t>
            </a:r>
            <a:r>
              <a:rPr lang="es-ES" b="0" i="0" dirty="0">
                <a:solidFill>
                  <a:srgbClr val="202122"/>
                </a:solidFill>
                <a:effectLst/>
                <a:latin typeface="Arial" panose="020B0604020202020204"/>
              </a:rPr>
              <a:t>.</a:t>
            </a:r>
            <a:endParaRPr lang="es-ES" dirty="0"/>
          </a:p>
        </p:txBody>
      </p:sp>
    </p:spTree>
    <p:extLst>
      <p:ext uri="{BB962C8B-B14F-4D97-AF65-F5344CB8AC3E}">
        <p14:creationId xmlns:p14="http://schemas.microsoft.com/office/powerpoint/2010/main" val="426023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E8BC11-A780-9B12-9395-06DDDC6B994C}"/>
              </a:ext>
            </a:extLst>
          </p:cNvPr>
          <p:cNvSpPr>
            <a:spLocks noGrp="1"/>
          </p:cNvSpPr>
          <p:nvPr>
            <p:ph type="title"/>
          </p:nvPr>
        </p:nvSpPr>
        <p:spPr>
          <a:xfrm>
            <a:off x="838200" y="365125"/>
            <a:ext cx="10515600" cy="756665"/>
          </a:xfrm>
        </p:spPr>
        <p:txBody>
          <a:bodyPr/>
          <a:lstStyle/>
          <a:p>
            <a:r>
              <a:rPr lang="es-ES" sz="4400" dirty="0"/>
              <a:t>Arquitectura del juego. Componentes.</a:t>
            </a:r>
            <a:endParaRPr lang="es-ES" dirty="0"/>
          </a:p>
        </p:txBody>
      </p:sp>
      <p:sp>
        <p:nvSpPr>
          <p:cNvPr id="3" name="Marcador de contenido 2">
            <a:extLst>
              <a:ext uri="{FF2B5EF4-FFF2-40B4-BE49-F238E27FC236}">
                <a16:creationId xmlns:a16="http://schemas.microsoft.com/office/drawing/2014/main" id="{96010653-D732-F4A8-EECF-D94EB19E4AC5}"/>
              </a:ext>
            </a:extLst>
          </p:cNvPr>
          <p:cNvSpPr>
            <a:spLocks noGrp="1"/>
          </p:cNvSpPr>
          <p:nvPr>
            <p:ph idx="1"/>
          </p:nvPr>
        </p:nvSpPr>
        <p:spPr>
          <a:xfrm>
            <a:off x="471340" y="1121790"/>
            <a:ext cx="10882460" cy="5524107"/>
          </a:xfrm>
        </p:spPr>
        <p:txBody>
          <a:bodyPr>
            <a:normAutofit fontScale="62500" lnSpcReduction="20000"/>
          </a:bodyPr>
          <a:lstStyle/>
          <a:p>
            <a:pPr marL="0" indent="0" algn="l">
              <a:buNone/>
            </a:pPr>
            <a:r>
              <a:rPr lang="es-ES" b="0" i="0" dirty="0">
                <a:solidFill>
                  <a:srgbClr val="202122"/>
                </a:solidFill>
                <a:effectLst/>
                <a:latin typeface="Arial" panose="020B0604020202020204"/>
              </a:rPr>
              <a:t>Para diseñar o crear un nuevo mapa, debemos considerar el tipo de entorno virtual (espacio físico) deseado, ver si se trata de un único espacio o se divide en “subespacios” conectados entre sí. Hay varias formas de plantear esto:</a:t>
            </a:r>
          </a:p>
          <a:p>
            <a:pPr algn="l">
              <a:buFont typeface="Arial" panose="020B0604020202020204"/>
              <a:buChar char="•"/>
            </a:pPr>
            <a:r>
              <a:rPr lang="es-ES" b="1" i="0" dirty="0">
                <a:solidFill>
                  <a:srgbClr val="202122"/>
                </a:solidFill>
                <a:effectLst/>
                <a:latin typeface="Arial" panose="020B0604020202020204"/>
              </a:rPr>
              <a:t>Puntos de ruta</a:t>
            </a:r>
            <a:r>
              <a:rPr lang="es-ES" b="0" i="0" dirty="0">
                <a:solidFill>
                  <a:srgbClr val="202122"/>
                </a:solidFill>
                <a:effectLst/>
                <a:latin typeface="Arial" panose="020B0604020202020204"/>
              </a:rPr>
              <a:t> (</a:t>
            </a:r>
            <a:r>
              <a:rPr lang="es-ES" b="0" i="1" dirty="0" err="1">
                <a:solidFill>
                  <a:srgbClr val="202122"/>
                </a:solidFill>
                <a:effectLst/>
                <a:latin typeface="Arial" panose="020B0604020202020204"/>
              </a:rPr>
              <a:t>waypoints</a:t>
            </a:r>
            <a:r>
              <a:rPr lang="es-ES" b="0" i="0" dirty="0">
                <a:solidFill>
                  <a:srgbClr val="202122"/>
                </a:solidFill>
                <a:effectLst/>
                <a:latin typeface="Arial" panose="020B0604020202020204"/>
              </a:rPr>
              <a:t>) como por ejemplo los juegos de coches, la entrada y la salida y por el camino se encuentran </a:t>
            </a:r>
            <a:r>
              <a:rPr lang="es-ES" b="0" i="1" dirty="0" err="1">
                <a:solidFill>
                  <a:srgbClr val="202122"/>
                </a:solidFill>
                <a:effectLst/>
                <a:latin typeface="Arial" panose="020B0604020202020204"/>
              </a:rPr>
              <a:t>checkpoints</a:t>
            </a:r>
            <a:r>
              <a:rPr lang="es-ES" b="0" i="0" dirty="0">
                <a:solidFill>
                  <a:srgbClr val="202122"/>
                </a:solidFill>
                <a:effectLst/>
                <a:latin typeface="Arial" panose="020B0604020202020204"/>
              </a:rPr>
              <a:t>, obligándonos a pasar por el circuito.</a:t>
            </a:r>
          </a:p>
          <a:p>
            <a:pPr algn="l">
              <a:buFont typeface="Arial" panose="020B0604020202020204"/>
              <a:buChar char="•"/>
            </a:pPr>
            <a:r>
              <a:rPr lang="es-ES" b="1" i="0" dirty="0">
                <a:solidFill>
                  <a:srgbClr val="202122"/>
                </a:solidFill>
                <a:effectLst/>
                <a:latin typeface="Arial" panose="020B0604020202020204"/>
              </a:rPr>
              <a:t>Linealidad o ramificaciones</a:t>
            </a:r>
            <a:r>
              <a:rPr lang="es-ES" b="0" i="0" dirty="0">
                <a:solidFill>
                  <a:srgbClr val="202122"/>
                </a:solidFill>
                <a:effectLst/>
                <a:latin typeface="Arial" panose="020B0604020202020204"/>
              </a:rPr>
              <a:t> (</a:t>
            </a:r>
            <a:r>
              <a:rPr lang="es-ES" b="0" i="1" dirty="0" err="1">
                <a:solidFill>
                  <a:srgbClr val="202122"/>
                </a:solidFill>
                <a:effectLst/>
                <a:latin typeface="Arial" panose="020B0604020202020204"/>
              </a:rPr>
              <a:t>branching</a:t>
            </a:r>
            <a:r>
              <a:rPr lang="es-ES" b="0" i="0" dirty="0">
                <a:solidFill>
                  <a:srgbClr val="202122"/>
                </a:solidFill>
                <a:effectLst/>
                <a:latin typeface="Arial" panose="020B0604020202020204"/>
              </a:rPr>
              <a:t>) en este tipo de juego tenemos que ir de un punto a otro obligatoriamente, sin embargo podemos crear ramificaciones pudiendo pasar por otros caminos que se cruzan en el punto deseado.</a:t>
            </a:r>
          </a:p>
          <a:p>
            <a:pPr algn="l">
              <a:buFont typeface="Arial" panose="020B0604020202020204"/>
              <a:buChar char="•"/>
            </a:pPr>
            <a:r>
              <a:rPr lang="es-ES" b="1" i="0" dirty="0">
                <a:solidFill>
                  <a:srgbClr val="202122"/>
                </a:solidFill>
                <a:effectLst/>
                <a:latin typeface="Arial" panose="020B0604020202020204"/>
              </a:rPr>
              <a:t>Espacios abiertos</a:t>
            </a:r>
            <a:r>
              <a:rPr lang="es-ES" b="0" i="0" dirty="0">
                <a:solidFill>
                  <a:srgbClr val="202122"/>
                </a:solidFill>
                <a:effectLst/>
                <a:latin typeface="Arial" panose="020B0604020202020204"/>
              </a:rPr>
              <a:t> (</a:t>
            </a:r>
            <a:r>
              <a:rPr lang="es-ES" b="0" i="1" dirty="0" err="1">
                <a:solidFill>
                  <a:srgbClr val="202122"/>
                </a:solidFill>
                <a:effectLst/>
                <a:latin typeface="Arial" panose="020B0604020202020204"/>
              </a:rPr>
              <a:t>freeform</a:t>
            </a:r>
            <a:r>
              <a:rPr lang="es-ES" b="0" i="0" dirty="0">
                <a:solidFill>
                  <a:srgbClr val="202122"/>
                </a:solidFill>
                <a:effectLst/>
                <a:latin typeface="Arial" panose="020B0604020202020204"/>
              </a:rPr>
              <a:t>) interesa a veces que haya sensación de libertad, puedes moverte donde quieras, tiene el problema de que cuesta mucho llevar al jugador donde queremos para dar la narración deseada. A veces se usan tanto puntos de ruta como espacios abiertos, de manera que tenemos momentos de libertad pero guiados por estos puntos de ruta.</a:t>
            </a:r>
          </a:p>
          <a:p>
            <a:pPr marL="0" indent="0" algn="l">
              <a:buNone/>
            </a:pPr>
            <a:r>
              <a:rPr lang="es-ES" b="0" i="0" dirty="0">
                <a:solidFill>
                  <a:srgbClr val="202122"/>
                </a:solidFill>
                <a:effectLst/>
                <a:latin typeface="Arial" panose="020B0604020202020204"/>
              </a:rPr>
              <a:t>Además de pensar estos espacios, es muy importante medir la </a:t>
            </a:r>
            <a:r>
              <a:rPr lang="es-ES" b="1" i="0" dirty="0">
                <a:solidFill>
                  <a:srgbClr val="202122"/>
                </a:solidFill>
                <a:effectLst/>
                <a:latin typeface="Arial" panose="020B0604020202020204"/>
              </a:rPr>
              <a:t>escala</a:t>
            </a:r>
            <a:r>
              <a:rPr lang="es-ES" b="0" i="0" dirty="0">
                <a:solidFill>
                  <a:srgbClr val="202122"/>
                </a:solidFill>
                <a:effectLst/>
                <a:latin typeface="Arial" panose="020B0604020202020204"/>
              </a:rPr>
              <a:t> con respecto al movimiento del jugador, realizando un plano con las medidas del mapa, cuánto mide. Esto nos permite saber el </a:t>
            </a:r>
            <a:r>
              <a:rPr lang="es-ES" b="1" i="0" dirty="0">
                <a:solidFill>
                  <a:srgbClr val="202122"/>
                </a:solidFill>
                <a:effectLst/>
                <a:latin typeface="Arial" panose="020B0604020202020204"/>
              </a:rPr>
              <a:t>tiempo/distancia</a:t>
            </a:r>
            <a:r>
              <a:rPr lang="es-ES" b="0" i="0" dirty="0">
                <a:solidFill>
                  <a:srgbClr val="202122"/>
                </a:solidFill>
                <a:effectLst/>
                <a:latin typeface="Arial" panose="020B0604020202020204"/>
              </a:rPr>
              <a:t> que recorre para dar ritmo al juego.</a:t>
            </a:r>
          </a:p>
          <a:p>
            <a:pPr marL="0" indent="0" algn="l">
              <a:buNone/>
            </a:pPr>
            <a:r>
              <a:rPr lang="es-ES" b="0" i="0" dirty="0">
                <a:solidFill>
                  <a:srgbClr val="202122"/>
                </a:solidFill>
                <a:effectLst/>
                <a:latin typeface="Arial" panose="020B0604020202020204"/>
              </a:rPr>
              <a:t>El </a:t>
            </a:r>
            <a:r>
              <a:rPr lang="es-ES" b="1" i="0" dirty="0">
                <a:solidFill>
                  <a:srgbClr val="202122"/>
                </a:solidFill>
                <a:effectLst/>
                <a:latin typeface="Arial" panose="020B0604020202020204"/>
              </a:rPr>
              <a:t>nivel de detalle</a:t>
            </a:r>
            <a:r>
              <a:rPr lang="es-ES" b="0" i="0" dirty="0">
                <a:solidFill>
                  <a:srgbClr val="202122"/>
                </a:solidFill>
                <a:effectLst/>
                <a:latin typeface="Arial" panose="020B0604020202020204"/>
              </a:rPr>
              <a:t> y de </a:t>
            </a:r>
            <a:r>
              <a:rPr lang="es-ES" b="1" i="0" dirty="0">
                <a:solidFill>
                  <a:srgbClr val="202122"/>
                </a:solidFill>
                <a:effectLst/>
                <a:latin typeface="Arial" panose="020B0604020202020204"/>
              </a:rPr>
              <a:t>entretenimiento visual</a:t>
            </a:r>
            <a:r>
              <a:rPr lang="es-ES" b="0" i="0" dirty="0">
                <a:solidFill>
                  <a:srgbClr val="202122"/>
                </a:solidFill>
                <a:effectLst/>
                <a:latin typeface="Arial" panose="020B0604020202020204"/>
              </a:rPr>
              <a:t> debe ser proporcional al tiempo que el jugador vaya a pasar en ellos. No merece la pena invertir demasiado tiempo y recursos en zonas que el jugador va a pasar rápidamente. Debe haber una </a:t>
            </a:r>
            <a:r>
              <a:rPr lang="es-ES" b="1" i="0" dirty="0">
                <a:solidFill>
                  <a:srgbClr val="202122"/>
                </a:solidFill>
                <a:effectLst/>
                <a:latin typeface="Arial" panose="020B0604020202020204"/>
              </a:rPr>
              <a:t>coherencia</a:t>
            </a:r>
            <a:r>
              <a:rPr lang="es-ES" b="0" i="0" dirty="0">
                <a:solidFill>
                  <a:srgbClr val="202122"/>
                </a:solidFill>
                <a:effectLst/>
                <a:latin typeface="Arial" panose="020B0604020202020204"/>
              </a:rPr>
              <a:t> entre todos los niveles y escenarios del juego. Además, se deben tener en cuenta los siguientes aspectos:</a:t>
            </a:r>
          </a:p>
          <a:p>
            <a:pPr algn="l">
              <a:buFont typeface="Arial" panose="020B0604020202020204"/>
              <a:buChar char="•"/>
            </a:pPr>
            <a:r>
              <a:rPr lang="es-ES" b="1" i="0" dirty="0">
                <a:solidFill>
                  <a:srgbClr val="202122"/>
                </a:solidFill>
                <a:effectLst/>
                <a:latin typeface="Arial" panose="020B0604020202020204"/>
              </a:rPr>
              <a:t>Progresar evitando la monotonía </a:t>
            </a:r>
            <a:r>
              <a:rPr lang="es-ES" b="0" i="0" dirty="0">
                <a:solidFill>
                  <a:srgbClr val="202122"/>
                </a:solidFill>
                <a:effectLst/>
                <a:latin typeface="Arial" panose="020B0604020202020204"/>
              </a:rPr>
              <a:t>pero dejando lo mejor para el final.</a:t>
            </a:r>
          </a:p>
          <a:p>
            <a:pPr algn="l">
              <a:buFont typeface="Arial" panose="020B0604020202020204"/>
              <a:buChar char="•"/>
            </a:pPr>
            <a:r>
              <a:rPr lang="es-ES" b="1" i="0" dirty="0">
                <a:solidFill>
                  <a:srgbClr val="202122"/>
                </a:solidFill>
                <a:effectLst/>
                <a:latin typeface="Arial" panose="020B0604020202020204"/>
              </a:rPr>
              <a:t>Unificar el tema </a:t>
            </a:r>
            <a:r>
              <a:rPr lang="es-ES" b="0" i="0" dirty="0">
                <a:solidFill>
                  <a:srgbClr val="202122"/>
                </a:solidFill>
                <a:effectLst/>
                <a:latin typeface="Arial" panose="020B0604020202020204"/>
              </a:rPr>
              <a:t>y la calidad de todas las zonas de un mismo escenario, probarlo a conciencia todo junto.</a:t>
            </a:r>
          </a:p>
          <a:p>
            <a:pPr algn="l">
              <a:buFont typeface="Arial" panose="020B0604020202020204"/>
              <a:buChar char="•"/>
            </a:pPr>
            <a:r>
              <a:rPr lang="es-ES" b="1" i="0" dirty="0">
                <a:solidFill>
                  <a:srgbClr val="202122"/>
                </a:solidFill>
                <a:effectLst/>
                <a:latin typeface="Arial" panose="020B0604020202020204"/>
              </a:rPr>
              <a:t>Estructura navegable simple </a:t>
            </a:r>
            <a:r>
              <a:rPr lang="es-ES" b="0" i="0" dirty="0">
                <a:solidFill>
                  <a:srgbClr val="202122"/>
                </a:solidFill>
                <a:effectLst/>
                <a:latin typeface="Arial" panose="020B0604020202020204"/>
              </a:rPr>
              <a:t>y con marcas y referencias claras para el jugador.</a:t>
            </a:r>
          </a:p>
          <a:p>
            <a:endParaRPr lang="es-ES" dirty="0"/>
          </a:p>
        </p:txBody>
      </p:sp>
    </p:spTree>
    <p:extLst>
      <p:ext uri="{BB962C8B-B14F-4D97-AF65-F5344CB8AC3E}">
        <p14:creationId xmlns:p14="http://schemas.microsoft.com/office/powerpoint/2010/main" val="351837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DF1781-1E67-D4E1-6713-E33435A86657}"/>
              </a:ext>
            </a:extLst>
          </p:cNvPr>
          <p:cNvSpPr>
            <a:spLocks noGrp="1"/>
          </p:cNvSpPr>
          <p:nvPr>
            <p:ph type="title"/>
          </p:nvPr>
        </p:nvSpPr>
        <p:spPr>
          <a:xfrm>
            <a:off x="838200" y="365125"/>
            <a:ext cx="10515600" cy="784945"/>
          </a:xfrm>
        </p:spPr>
        <p:txBody>
          <a:bodyPr/>
          <a:lstStyle/>
          <a:p>
            <a:r>
              <a:rPr lang="es-ES" sz="4400" dirty="0"/>
              <a:t>Arquitectura del juego. Componentes</a:t>
            </a:r>
            <a:endParaRPr lang="es-ES" dirty="0"/>
          </a:p>
        </p:txBody>
      </p:sp>
      <p:sp>
        <p:nvSpPr>
          <p:cNvPr id="3" name="Marcador de contenido 2">
            <a:extLst>
              <a:ext uri="{FF2B5EF4-FFF2-40B4-BE49-F238E27FC236}">
                <a16:creationId xmlns:a16="http://schemas.microsoft.com/office/drawing/2014/main" id="{3D6CB49D-3EAC-72F0-1170-BC6FD6AEE476}"/>
              </a:ext>
            </a:extLst>
          </p:cNvPr>
          <p:cNvSpPr>
            <a:spLocks noGrp="1"/>
          </p:cNvSpPr>
          <p:nvPr>
            <p:ph idx="1"/>
          </p:nvPr>
        </p:nvSpPr>
        <p:spPr>
          <a:xfrm>
            <a:off x="405353" y="1460500"/>
            <a:ext cx="11014435" cy="5032375"/>
          </a:xfrm>
        </p:spPr>
        <p:txBody>
          <a:bodyPr>
            <a:normAutofit fontScale="70000" lnSpcReduction="20000"/>
          </a:bodyPr>
          <a:lstStyle/>
          <a:p>
            <a:r>
              <a:rPr lang="es-ES" b="1" i="0" dirty="0">
                <a:solidFill>
                  <a:srgbClr val="202122"/>
                </a:solidFill>
                <a:effectLst/>
                <a:latin typeface="Arial" panose="020B0604020202020204"/>
              </a:rPr>
              <a:t>Sean reales o ficticios</a:t>
            </a:r>
            <a:r>
              <a:rPr lang="es-ES" b="0" i="0" dirty="0">
                <a:solidFill>
                  <a:srgbClr val="202122"/>
                </a:solidFill>
                <a:effectLst/>
                <a:latin typeface="Arial" panose="020B0604020202020204"/>
              </a:rPr>
              <a:t>, en un videojuego hay que </a:t>
            </a:r>
            <a:r>
              <a:rPr lang="es-ES" b="0" i="0" u="sng" dirty="0">
                <a:solidFill>
                  <a:srgbClr val="202122"/>
                </a:solidFill>
                <a:effectLst/>
                <a:latin typeface="Arial" panose="020B0604020202020204"/>
              </a:rPr>
              <a:t>diseñar escenarios que definan adecuadamente cómo es el mundo </a:t>
            </a:r>
            <a:r>
              <a:rPr lang="es-ES" b="0" i="0" dirty="0">
                <a:solidFill>
                  <a:srgbClr val="202122"/>
                </a:solidFill>
                <a:effectLst/>
                <a:latin typeface="Arial" panose="020B0604020202020204"/>
              </a:rPr>
              <a:t>y cómo son los lugares que visitan los personajes. A menudo, el mundo de un videojuego se diseña antes que sus niveles y misiones. Al principio, los exteriores o la arquitectura compleja eran problemas tecnológicos; sin embargo, hoy en día están muy avanzados en el desarrollo de estos. Se debe prestar atención a la tecnología que más concuerde con el mundo elegido, facilitando la labor de desarrollo.</a:t>
            </a:r>
          </a:p>
          <a:p>
            <a:pPr algn="l"/>
            <a:r>
              <a:rPr lang="es-ES" b="0" i="0" dirty="0">
                <a:solidFill>
                  <a:srgbClr val="202122"/>
                </a:solidFill>
                <a:effectLst/>
                <a:latin typeface="Arial" panose="020B0604020202020204"/>
              </a:rPr>
              <a:t>En la actualidad disponemos de una inmensidad de propuestas tecnológicas, que nos permiten prácticamente realizar cualquier cosa que tengamos en mente, sin embargo debemos tener en cuenta siempre nuestros recursos tecnológicos, además todo debe seguir el mismo hilo conductor con lo que debemos adecuar la tecnología al juego que queremos diseñar. </a:t>
            </a:r>
          </a:p>
          <a:p>
            <a:pPr algn="l"/>
            <a:r>
              <a:rPr lang="es-ES" b="0" i="0" dirty="0">
                <a:solidFill>
                  <a:srgbClr val="202122"/>
                </a:solidFill>
                <a:effectLst/>
                <a:latin typeface="Arial" panose="020B0604020202020204"/>
              </a:rPr>
              <a:t>Llega a tal punto de que existen demos técnicas que son </a:t>
            </a:r>
            <a:r>
              <a:rPr lang="es-ES" b="1" i="0" dirty="0">
                <a:solidFill>
                  <a:srgbClr val="202122"/>
                </a:solidFill>
                <a:effectLst/>
                <a:latin typeface="Arial" panose="020B0604020202020204"/>
              </a:rPr>
              <a:t>hiperrealistas</a:t>
            </a:r>
            <a:r>
              <a:rPr lang="es-ES" b="0" i="0" dirty="0">
                <a:solidFill>
                  <a:srgbClr val="202122"/>
                </a:solidFill>
                <a:effectLst/>
                <a:latin typeface="Arial" panose="020B0604020202020204"/>
              </a:rPr>
              <a:t> pero llevar eso a un juego es complicado debido a lo comentado anteriormente, ya que los recursos de consolas y ordenadores son limitados.</a:t>
            </a:r>
          </a:p>
          <a:p>
            <a:pPr algn="l"/>
            <a:r>
              <a:rPr lang="es-ES" b="0" i="0" dirty="0">
                <a:solidFill>
                  <a:srgbClr val="202122"/>
                </a:solidFill>
                <a:effectLst/>
                <a:latin typeface="Arial" panose="020B0604020202020204"/>
              </a:rPr>
              <a:t>Para finalizar el mundo, debemos crear los mapas los cuales tienen diversas formas de planteamiento, sin embargo, normalmente en los mapas actuales se combinan puntos de ruta con espacios abiertos. Para diseñar estos mapas seguiremos una serie de fases la topología, luego la arquitectura, el refinamiento, la implementación y por último colocar entidades.</a:t>
            </a:r>
          </a:p>
          <a:p>
            <a:pPr algn="l"/>
            <a:r>
              <a:rPr lang="es-ES" b="0" i="0" dirty="0">
                <a:solidFill>
                  <a:srgbClr val="202122"/>
                </a:solidFill>
                <a:effectLst/>
                <a:latin typeface="Arial" panose="020B0604020202020204"/>
              </a:rPr>
              <a:t>A través de estos elementos y pasos conseguiremos </a:t>
            </a:r>
            <a:r>
              <a:rPr lang="es-ES" b="1" i="0" dirty="0">
                <a:solidFill>
                  <a:srgbClr val="202122"/>
                </a:solidFill>
                <a:effectLst/>
                <a:latin typeface="Arial" panose="020B0604020202020204"/>
              </a:rPr>
              <a:t>crear un mundo sólido y coherente que nos permita desarrollar una historia alrededor de este.</a:t>
            </a:r>
          </a:p>
        </p:txBody>
      </p:sp>
    </p:spTree>
    <p:extLst>
      <p:ext uri="{BB962C8B-B14F-4D97-AF65-F5344CB8AC3E}">
        <p14:creationId xmlns:p14="http://schemas.microsoft.com/office/powerpoint/2010/main" val="286843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A9744-3855-3B5C-FE28-D3C059BF3E04}"/>
              </a:ext>
            </a:extLst>
          </p:cNvPr>
          <p:cNvSpPr>
            <a:spLocks noGrp="1"/>
          </p:cNvSpPr>
          <p:nvPr>
            <p:ph type="title"/>
          </p:nvPr>
        </p:nvSpPr>
        <p:spPr/>
        <p:txBody>
          <a:bodyPr/>
          <a:lstStyle/>
          <a:p>
            <a:r>
              <a:rPr lang="es-ES" sz="4400" dirty="0"/>
              <a:t>Animación, desplazamiento, colisiones, Fondo, pantalla, título y menú.</a:t>
            </a:r>
            <a:endParaRPr lang="es-ES" dirty="0"/>
          </a:p>
        </p:txBody>
      </p:sp>
      <p:sp>
        <p:nvSpPr>
          <p:cNvPr id="3" name="Marcador de contenido 2">
            <a:extLst>
              <a:ext uri="{FF2B5EF4-FFF2-40B4-BE49-F238E27FC236}">
                <a16:creationId xmlns:a16="http://schemas.microsoft.com/office/drawing/2014/main" id="{A7AEBB42-D9D7-6026-9673-7531A19CD961}"/>
              </a:ext>
            </a:extLst>
          </p:cNvPr>
          <p:cNvSpPr>
            <a:spLocks noGrp="1"/>
          </p:cNvSpPr>
          <p:nvPr>
            <p:ph idx="1"/>
          </p:nvPr>
        </p:nvSpPr>
        <p:spPr>
          <a:xfrm>
            <a:off x="135805" y="1690688"/>
            <a:ext cx="10515600" cy="3784600"/>
          </a:xfrm>
        </p:spPr>
        <p:txBody>
          <a:bodyPr>
            <a:normAutofit fontScale="70000" lnSpcReduction="20000"/>
          </a:bodyPr>
          <a:lstStyle/>
          <a:p>
            <a:pPr marL="0" indent="0">
              <a:buNone/>
            </a:pPr>
            <a:r>
              <a:rPr lang="es-ES" b="1" dirty="0">
                <a:latin typeface="Arial" panose="020B0604020202020204" pitchFamily="34" charset="0"/>
                <a:cs typeface="Arial" panose="020B0604020202020204" pitchFamily="34" charset="0"/>
              </a:rPr>
              <a:t>Animación</a:t>
            </a:r>
          </a:p>
          <a:p>
            <a:pPr marL="0" indent="0">
              <a:buNone/>
            </a:pPr>
            <a:r>
              <a:rPr lang="es-ES" dirty="0">
                <a:latin typeface="Arial" panose="020B0604020202020204" pitchFamily="34" charset="0"/>
                <a:cs typeface="Arial" panose="020B0604020202020204" pitchFamily="34" charset="0"/>
              </a:rPr>
              <a:t>Método que abarca innumerables técnicas cinematográficas, mediante las cuales se manipulan imágenes fijas para crear imágenes en movimiento. En la </a:t>
            </a:r>
            <a:r>
              <a:rPr lang="es-ES" b="1" dirty="0">
                <a:latin typeface="Arial" panose="020B0604020202020204" pitchFamily="34" charset="0"/>
                <a:cs typeface="Arial" panose="020B0604020202020204" pitchFamily="34" charset="0"/>
              </a:rPr>
              <a:t>animación tradicional</a:t>
            </a:r>
            <a:r>
              <a:rPr lang="es-ES" dirty="0">
                <a:latin typeface="Arial" panose="020B0604020202020204" pitchFamily="34" charset="0"/>
                <a:cs typeface="Arial" panose="020B0604020202020204" pitchFamily="34" charset="0"/>
              </a:rPr>
              <a:t>, las imágenes se dibujan o pintan a mano sobre láminas de celuloide transparente (</a:t>
            </a:r>
            <a:r>
              <a:rPr lang="es-ES" dirty="0" err="1">
                <a:latin typeface="Arial" panose="020B0604020202020204" pitchFamily="34" charset="0"/>
                <a:cs typeface="Arial" panose="020B0604020202020204" pitchFamily="34" charset="0"/>
              </a:rPr>
              <a:t>cels</a:t>
            </a:r>
            <a:r>
              <a:rPr lang="es-ES" dirty="0">
                <a:latin typeface="Arial" panose="020B0604020202020204" pitchFamily="34" charset="0"/>
                <a:cs typeface="Arial" panose="020B0604020202020204" pitchFamily="34" charset="0"/>
              </a:rPr>
              <a:t>) para ser fotografiadas y exhibidas en película. </a:t>
            </a:r>
          </a:p>
          <a:p>
            <a:pPr marL="0" indent="0">
              <a:buNone/>
            </a:pPr>
            <a:r>
              <a:rPr lang="es-ES" dirty="0">
                <a:latin typeface="Arial" panose="020B0604020202020204" pitchFamily="34" charset="0"/>
                <a:cs typeface="Arial" panose="020B0604020202020204" pitchFamily="34" charset="0"/>
              </a:rPr>
              <a:t>La animación ha sido reconocida como un </a:t>
            </a:r>
            <a:r>
              <a:rPr lang="es-ES" b="1" dirty="0">
                <a:latin typeface="Arial" panose="020B0604020202020204" pitchFamily="34" charset="0"/>
                <a:cs typeface="Arial" panose="020B0604020202020204" pitchFamily="34" charset="0"/>
              </a:rPr>
              <a:t>medio artístico</a:t>
            </a:r>
            <a:r>
              <a:rPr lang="es-ES" dirty="0">
                <a:latin typeface="Arial" panose="020B0604020202020204" pitchFamily="34" charset="0"/>
                <a:cs typeface="Arial" panose="020B0604020202020204" pitchFamily="34" charset="0"/>
              </a:rPr>
              <a:t>, específicamente dentro de la industria del entretenimiento . Muchas animaciones son </a:t>
            </a:r>
            <a:r>
              <a:rPr lang="es-ES" b="1" dirty="0">
                <a:latin typeface="Arial" panose="020B0604020202020204" pitchFamily="34" charset="0"/>
                <a:cs typeface="Arial" panose="020B0604020202020204" pitchFamily="34" charset="0"/>
              </a:rPr>
              <a:t>animaciones por computadora </a:t>
            </a:r>
            <a:r>
              <a:rPr lang="es-ES" dirty="0">
                <a:latin typeface="Arial" panose="020B0604020202020204" pitchFamily="34" charset="0"/>
                <a:cs typeface="Arial" panose="020B0604020202020204" pitchFamily="34" charset="0"/>
              </a:rPr>
              <a:t>realizadas con imágenes generadas por computadora (CGI). La animación stop </a:t>
            </a:r>
            <a:r>
              <a:rPr lang="es-ES" dirty="0" err="1">
                <a:latin typeface="Arial" panose="020B0604020202020204" pitchFamily="34" charset="0"/>
                <a:cs typeface="Arial" panose="020B0604020202020204" pitchFamily="34" charset="0"/>
              </a:rPr>
              <a:t>motion</a:t>
            </a:r>
            <a:r>
              <a:rPr lang="es-ES" dirty="0">
                <a:latin typeface="Arial" panose="020B0604020202020204" pitchFamily="34" charset="0"/>
                <a:cs typeface="Arial" panose="020B0604020202020204" pitchFamily="34" charset="0"/>
              </a:rPr>
              <a:t> , en particular la animación con plastilina, ha seguido existiendo junto con estas otras formas.</a:t>
            </a:r>
          </a:p>
          <a:p>
            <a:pPr marL="0" indent="0">
              <a:buNone/>
            </a:pPr>
            <a:r>
              <a:rPr lang="es-ES" b="1" dirty="0">
                <a:latin typeface="Arial" panose="020B0604020202020204" pitchFamily="34" charset="0"/>
                <a:cs typeface="Arial" panose="020B0604020202020204" pitchFamily="34" charset="0"/>
              </a:rPr>
              <a:t>Desplazamiento</a:t>
            </a:r>
          </a:p>
          <a:p>
            <a:pPr marL="0" indent="0">
              <a:buNone/>
            </a:pPr>
            <a:r>
              <a:rPr lang="es-ES" b="0" i="0" dirty="0">
                <a:effectLst/>
                <a:latin typeface="Arial" panose="020B0604020202020204" pitchFamily="34" charset="0"/>
                <a:cs typeface="Arial" panose="020B0604020202020204" pitchFamily="34" charset="0"/>
              </a:rPr>
              <a:t>En </a:t>
            </a:r>
            <a:r>
              <a:rPr lang="es-ES" b="0" i="0" u="none" strike="noStrike" dirty="0">
                <a:effectLst/>
                <a:latin typeface="Arial" panose="020B0604020202020204" pitchFamily="34" charset="0"/>
                <a:cs typeface="Arial" panose="020B0604020202020204" pitchFamily="34" charset="0"/>
              </a:rPr>
              <a:t>mecánica</a:t>
            </a:r>
            <a:r>
              <a:rPr lang="es-ES" b="0" i="0" dirty="0">
                <a:effectLst/>
                <a:latin typeface="Arial" panose="020B0604020202020204" pitchFamily="34" charset="0"/>
                <a:cs typeface="Arial" panose="020B0604020202020204" pitchFamily="34" charset="0"/>
              </a:rPr>
              <a:t>, el </a:t>
            </a:r>
            <a:r>
              <a:rPr lang="es-ES" b="1" i="0" dirty="0">
                <a:effectLst/>
                <a:latin typeface="Arial" panose="020B0604020202020204" pitchFamily="34" charset="0"/>
                <a:cs typeface="Arial" panose="020B0604020202020204" pitchFamily="34" charset="0"/>
              </a:rPr>
              <a:t>desplazamiento</a:t>
            </a:r>
            <a:r>
              <a:rPr lang="es-ES" b="0" i="0" dirty="0">
                <a:effectLst/>
                <a:latin typeface="Arial" panose="020B0604020202020204" pitchFamily="34" charset="0"/>
                <a:cs typeface="Arial" panose="020B0604020202020204" pitchFamily="34" charset="0"/>
              </a:rPr>
              <a:t> es el </a:t>
            </a:r>
            <a:r>
              <a:rPr lang="es-ES" b="0" i="0" u="none" strike="noStrike" dirty="0">
                <a:effectLst/>
                <a:latin typeface="Arial" panose="020B0604020202020204" pitchFamily="34" charset="0"/>
                <a:cs typeface="Arial" panose="020B0604020202020204" pitchFamily="34" charset="0"/>
              </a:rPr>
              <a:t>vector</a:t>
            </a:r>
            <a:r>
              <a:rPr lang="es-ES" b="0" i="0" dirty="0">
                <a:effectLst/>
                <a:latin typeface="Arial" panose="020B0604020202020204" pitchFamily="34" charset="0"/>
                <a:cs typeface="Arial" panose="020B0604020202020204" pitchFamily="34" charset="0"/>
              </a:rPr>
              <a:t> que define la posición de un punto o </a:t>
            </a:r>
            <a:r>
              <a:rPr lang="es-ES" b="0" i="0" u="none" strike="noStrike" dirty="0">
                <a:effectLst/>
                <a:latin typeface="Arial" panose="020B0604020202020204" pitchFamily="34" charset="0"/>
                <a:cs typeface="Arial" panose="020B0604020202020204" pitchFamily="34" charset="0"/>
              </a:rPr>
              <a:t>partícula</a:t>
            </a:r>
            <a:r>
              <a:rPr lang="es-ES" b="0" i="0" dirty="0">
                <a:effectLst/>
                <a:latin typeface="Arial" panose="020B0604020202020204" pitchFamily="34" charset="0"/>
                <a:cs typeface="Arial" panose="020B0604020202020204" pitchFamily="34" charset="0"/>
              </a:rPr>
              <a:t> en relación con un origen A con respecto a una posición B. El vector se extiende desde el punto de referencia hasta la posición final. </a:t>
            </a:r>
            <a:endParaRPr lang="es-ES" dirty="0">
              <a:latin typeface="Arial" panose="020B0604020202020204" pitchFamily="34" charset="0"/>
              <a:cs typeface="Arial" panose="020B0604020202020204" pitchFamily="34" charset="0"/>
            </a:endParaRPr>
          </a:p>
          <a:p>
            <a:pPr marL="0" indent="0">
              <a:buNone/>
            </a:pPr>
            <a:endParaRPr lang="es-ES" dirty="0"/>
          </a:p>
          <a:p>
            <a:pPr marL="0" indent="0">
              <a:buNone/>
            </a:pPr>
            <a:endParaRPr lang="es-ES" dirty="0"/>
          </a:p>
        </p:txBody>
      </p:sp>
      <p:pic>
        <p:nvPicPr>
          <p:cNvPr id="5" name="Imagen 4">
            <a:extLst>
              <a:ext uri="{FF2B5EF4-FFF2-40B4-BE49-F238E27FC236}">
                <a16:creationId xmlns:a16="http://schemas.microsoft.com/office/drawing/2014/main" id="{2058FB76-1FE6-7834-A45A-9CB63C64A4FF}"/>
              </a:ext>
            </a:extLst>
          </p:cNvPr>
          <p:cNvPicPr>
            <a:picLocks noChangeAspect="1"/>
          </p:cNvPicPr>
          <p:nvPr/>
        </p:nvPicPr>
        <p:blipFill>
          <a:blip r:embed="rId2"/>
          <a:stretch>
            <a:fillRect/>
          </a:stretch>
        </p:blipFill>
        <p:spPr>
          <a:xfrm>
            <a:off x="8720874" y="4791075"/>
            <a:ext cx="2943225" cy="2066925"/>
          </a:xfrm>
          <a:prstGeom prst="rect">
            <a:avLst/>
          </a:prstGeom>
        </p:spPr>
      </p:pic>
    </p:spTree>
    <p:extLst>
      <p:ext uri="{BB962C8B-B14F-4D97-AF65-F5344CB8AC3E}">
        <p14:creationId xmlns:p14="http://schemas.microsoft.com/office/powerpoint/2010/main" val="1746816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8330C-EA54-CC19-C23B-305D74B59425}"/>
              </a:ext>
            </a:extLst>
          </p:cNvPr>
          <p:cNvSpPr>
            <a:spLocks noGrp="1"/>
          </p:cNvSpPr>
          <p:nvPr>
            <p:ph type="title"/>
          </p:nvPr>
        </p:nvSpPr>
        <p:spPr/>
        <p:txBody>
          <a:bodyPr/>
          <a:lstStyle/>
          <a:p>
            <a:r>
              <a:rPr lang="es-ES" sz="4400" dirty="0"/>
              <a:t>Animación, desplazamiento, colisiones, Fondo, pantalla, título y menú</a:t>
            </a:r>
            <a:endParaRPr lang="es-ES" dirty="0"/>
          </a:p>
        </p:txBody>
      </p:sp>
      <p:sp>
        <p:nvSpPr>
          <p:cNvPr id="3" name="Marcador de contenido 2">
            <a:extLst>
              <a:ext uri="{FF2B5EF4-FFF2-40B4-BE49-F238E27FC236}">
                <a16:creationId xmlns:a16="http://schemas.microsoft.com/office/drawing/2014/main" id="{80882230-9A95-0A3A-9CCE-58C737CE3D05}"/>
              </a:ext>
            </a:extLst>
          </p:cNvPr>
          <p:cNvSpPr>
            <a:spLocks noGrp="1"/>
          </p:cNvSpPr>
          <p:nvPr>
            <p:ph idx="1"/>
          </p:nvPr>
        </p:nvSpPr>
        <p:spPr>
          <a:xfrm>
            <a:off x="509047" y="1825625"/>
            <a:ext cx="10844753" cy="4801418"/>
          </a:xfrm>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Colisiones</a:t>
            </a:r>
          </a:p>
          <a:p>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choque o colisión </a:t>
            </a:r>
            <a:r>
              <a:rPr lang="es-ES" dirty="0">
                <a:latin typeface="Arial" panose="020B0604020202020204" pitchFamily="34" charset="0"/>
                <a:cs typeface="Arial" panose="020B0604020202020204" pitchFamily="34" charset="0"/>
              </a:rPr>
              <a:t>se define como </a:t>
            </a:r>
            <a:r>
              <a:rPr lang="es-ES" u="sng" dirty="0">
                <a:latin typeface="Arial" panose="020B0604020202020204" pitchFamily="34" charset="0"/>
                <a:cs typeface="Arial" panose="020B0604020202020204" pitchFamily="34" charset="0"/>
              </a:rPr>
              <a:t>la interacción mutua entre dos o más cuerpos</a:t>
            </a:r>
            <a:r>
              <a:rPr lang="es-ES" dirty="0">
                <a:latin typeface="Arial" panose="020B0604020202020204" pitchFamily="34" charset="0"/>
                <a:cs typeface="Arial" panose="020B0604020202020204" pitchFamily="34" charset="0"/>
              </a:rPr>
              <a:t>, de los cuales al menos uno está en movimiento, produciendo intercambio de momento y energía.</a:t>
            </a:r>
          </a:p>
          <a:p>
            <a:r>
              <a:rPr lang="es-ES" dirty="0">
                <a:latin typeface="Arial" panose="020B0604020202020204" pitchFamily="34" charset="0"/>
                <a:cs typeface="Arial" panose="020B0604020202020204" pitchFamily="34" charset="0"/>
              </a:rPr>
              <a:t>Un choque físico o mecánico es percibido por una repentina aceleración o desaceleración causada normalmente por un impacto, por ejemplo, de una gota de agua, aunque también una explosión causa choque; cualquier tipo de contacto directo entre dos cuerpos provoca un choque. Lo que mayormente lo caracteriza es la duración del contacto que, generalmente, es muy corta y es entonces cuando se transmite la mayor cantidad de energía entre los cuerpos.</a:t>
            </a:r>
          </a:p>
          <a:p>
            <a:pPr marL="0" indent="0">
              <a:buNone/>
            </a:pPr>
            <a:r>
              <a:rPr lang="es-ES" b="1" dirty="0">
                <a:latin typeface="Arial" panose="020B0604020202020204" pitchFamily="34" charset="0"/>
                <a:cs typeface="Arial" panose="020B0604020202020204" pitchFamily="34" charset="0"/>
              </a:rPr>
              <a:t>Fondo</a:t>
            </a:r>
          </a:p>
          <a:p>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fondo de pantalla</a:t>
            </a:r>
            <a:r>
              <a:rPr lang="es-ES" dirty="0">
                <a:latin typeface="Arial" panose="020B0604020202020204" pitchFamily="34" charset="0"/>
                <a:cs typeface="Arial" panose="020B0604020202020204" pitchFamily="34" charset="0"/>
              </a:rPr>
              <a:t> es en ordenadores personales, tabletas y dispositivos de comunicación, la imagen que se utiliza en el fondo de una interfaz gráfica de usuario en una pantalla de ordenador y un dispositivo móvil.</a:t>
            </a:r>
          </a:p>
          <a:p>
            <a:pPr marL="0" indent="0">
              <a:buNone/>
            </a:pPr>
            <a:r>
              <a:rPr lang="es-ES" b="1" dirty="0">
                <a:latin typeface="Arial" panose="020B0604020202020204" pitchFamily="34" charset="0"/>
                <a:cs typeface="Arial" panose="020B0604020202020204" pitchFamily="34" charset="0"/>
              </a:rPr>
              <a:t>Pantalla</a:t>
            </a:r>
          </a:p>
          <a:p>
            <a:r>
              <a:rPr lang="es-ES" dirty="0">
                <a:latin typeface="Arial" panose="020B0604020202020204" pitchFamily="34" charset="0"/>
                <a:cs typeface="Arial" panose="020B0604020202020204" pitchFamily="34" charset="0"/>
              </a:rPr>
              <a:t>En informática, un </a:t>
            </a:r>
            <a:r>
              <a:rPr lang="es-ES" b="1" dirty="0">
                <a:latin typeface="Arial" panose="020B0604020202020204" pitchFamily="34" charset="0"/>
                <a:cs typeface="Arial" panose="020B0604020202020204" pitchFamily="34" charset="0"/>
              </a:rPr>
              <a:t>monitor</a:t>
            </a:r>
            <a:r>
              <a:rPr lang="es-ES" dirty="0">
                <a:latin typeface="Arial" panose="020B0604020202020204" pitchFamily="34" charset="0"/>
                <a:cs typeface="Arial" panose="020B0604020202020204" pitchFamily="34" charset="0"/>
              </a:rPr>
              <a:t>, también llamado </a:t>
            </a:r>
            <a:r>
              <a:rPr lang="es-ES" b="1" dirty="0">
                <a:latin typeface="Arial" panose="020B0604020202020204" pitchFamily="34" charset="0"/>
                <a:cs typeface="Arial" panose="020B0604020202020204" pitchFamily="34" charset="0"/>
              </a:rPr>
              <a:t>pantalla</a:t>
            </a:r>
            <a:r>
              <a:rPr lang="es-ES" dirty="0">
                <a:latin typeface="Arial" panose="020B0604020202020204" pitchFamily="34" charset="0"/>
                <a:cs typeface="Arial" panose="020B0604020202020204" pitchFamily="34" charset="0"/>
              </a:rPr>
              <a:t>, monitor de ordenador y monitor de computadora, es el principal dispositivo de salida (interfaz), que muestra datos o información a todos los usuarios.</a:t>
            </a:r>
          </a:p>
          <a:p>
            <a:r>
              <a:rPr lang="es-ES" dirty="0">
                <a:latin typeface="Arial" panose="020B0604020202020204" pitchFamily="34" charset="0"/>
                <a:cs typeface="Arial" panose="020B0604020202020204" pitchFamily="34" charset="0"/>
              </a:rPr>
              <a:t>También puede considerarse un periférico de entrada/salida si el monitor contiene </a:t>
            </a:r>
            <a:r>
              <a:rPr lang="es-ES" b="1" dirty="0">
                <a:latin typeface="Arial" panose="020B0604020202020204" pitchFamily="34" charset="0"/>
                <a:cs typeface="Arial" panose="020B0604020202020204" pitchFamily="34" charset="0"/>
              </a:rPr>
              <a:t>pantalla táctil o multitáctil.</a:t>
            </a:r>
          </a:p>
          <a:p>
            <a:endParaRPr lang="es-ES" dirty="0"/>
          </a:p>
        </p:txBody>
      </p:sp>
    </p:spTree>
    <p:extLst>
      <p:ext uri="{BB962C8B-B14F-4D97-AF65-F5344CB8AC3E}">
        <p14:creationId xmlns:p14="http://schemas.microsoft.com/office/powerpoint/2010/main" val="4211914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F2ED2A-05F4-33F4-FCE3-4DCA7C9199E1}"/>
              </a:ext>
            </a:extLst>
          </p:cNvPr>
          <p:cNvSpPr>
            <a:spLocks noGrp="1"/>
          </p:cNvSpPr>
          <p:nvPr>
            <p:ph type="title"/>
          </p:nvPr>
        </p:nvSpPr>
        <p:spPr/>
        <p:txBody>
          <a:bodyPr/>
          <a:lstStyle/>
          <a:p>
            <a:r>
              <a:rPr lang="es-ES" sz="4400" dirty="0"/>
              <a:t>Animación, desplazamiento, colisiones, Fondo, pantalla y menú</a:t>
            </a:r>
            <a:endParaRPr lang="es-ES" dirty="0"/>
          </a:p>
        </p:txBody>
      </p:sp>
      <p:sp>
        <p:nvSpPr>
          <p:cNvPr id="3" name="Marcador de contenido 2">
            <a:extLst>
              <a:ext uri="{FF2B5EF4-FFF2-40B4-BE49-F238E27FC236}">
                <a16:creationId xmlns:a16="http://schemas.microsoft.com/office/drawing/2014/main" id="{95D5A293-8295-361D-3320-43A84876B0DB}"/>
              </a:ext>
            </a:extLst>
          </p:cNvPr>
          <p:cNvSpPr>
            <a:spLocks noGrp="1"/>
          </p:cNvSpPr>
          <p:nvPr>
            <p:ph idx="1"/>
          </p:nvPr>
        </p:nvSpPr>
        <p:spPr>
          <a:xfrm>
            <a:off x="584462" y="1825625"/>
            <a:ext cx="10769338" cy="4801418"/>
          </a:xfrm>
        </p:spPr>
        <p:txBody>
          <a:bodyPr>
            <a:normAutofit fontScale="85000" lnSpcReduction="20000"/>
          </a:bodyPr>
          <a:lstStyle/>
          <a:p>
            <a:pPr marL="0" indent="0">
              <a:buNone/>
            </a:pPr>
            <a:r>
              <a:rPr lang="es-ES" b="1" dirty="0">
                <a:latin typeface="Arial" panose="020B0604020202020204" pitchFamily="34" charset="0"/>
                <a:cs typeface="Arial" panose="020B0604020202020204" pitchFamily="34" charset="0"/>
              </a:rPr>
              <a:t>Menú</a:t>
            </a:r>
          </a:p>
          <a:p>
            <a:pPr marL="0" indent="0">
              <a:buNone/>
            </a:pPr>
            <a:r>
              <a:rPr lang="es-ES" b="0" i="0" dirty="0">
                <a:effectLst/>
                <a:latin typeface="Arial" panose="020B0604020202020204" pitchFamily="34" charset="0"/>
                <a:cs typeface="Arial" panose="020B0604020202020204" pitchFamily="34" charset="0"/>
              </a:rPr>
              <a:t>En </a:t>
            </a:r>
            <a:r>
              <a:rPr lang="es-ES" b="0" i="0" u="none" strike="noStrike" dirty="0">
                <a:effectLst/>
                <a:latin typeface="Arial" panose="020B0604020202020204" pitchFamily="34" charset="0"/>
                <a:cs typeface="Arial" panose="020B0604020202020204" pitchFamily="34" charset="0"/>
              </a:rPr>
              <a:t>el diseño de interfaz de usuario</a:t>
            </a:r>
            <a:r>
              <a:rPr lang="es-ES" b="0" i="0" dirty="0">
                <a:effectLst/>
                <a:latin typeface="Arial" panose="020B0604020202020204" pitchFamily="34" charset="0"/>
                <a:cs typeface="Arial" panose="020B0604020202020204" pitchFamily="34" charset="0"/>
              </a:rPr>
              <a:t> , un </a:t>
            </a:r>
            <a:r>
              <a:rPr lang="es-ES" b="1" i="0" dirty="0">
                <a:effectLst/>
                <a:latin typeface="Arial" panose="020B0604020202020204" pitchFamily="34" charset="0"/>
                <a:cs typeface="Arial" panose="020B0604020202020204" pitchFamily="34" charset="0"/>
              </a:rPr>
              <a:t>menú</a:t>
            </a:r>
            <a:r>
              <a:rPr lang="es-ES" b="0" i="0" dirty="0">
                <a:effectLst/>
                <a:latin typeface="Arial" panose="020B0604020202020204" pitchFamily="34" charset="0"/>
                <a:cs typeface="Arial" panose="020B0604020202020204" pitchFamily="34" charset="0"/>
              </a:rPr>
              <a:t> es una lista de opciones presentadas al </a:t>
            </a:r>
            <a:r>
              <a:rPr lang="es-ES" b="0" i="0" u="none" strike="noStrike" dirty="0">
                <a:effectLst/>
                <a:latin typeface="Arial" panose="020B0604020202020204" pitchFamily="34" charset="0"/>
                <a:cs typeface="Arial" panose="020B0604020202020204" pitchFamily="34" charset="0"/>
              </a:rPr>
              <a:t>usuario</a:t>
            </a:r>
            <a:r>
              <a:rPr lang="es-ES" b="0" i="0" dirty="0">
                <a:effectLst/>
                <a:latin typeface="Arial" panose="020B0604020202020204" pitchFamily="34" charset="0"/>
                <a:cs typeface="Arial" panose="020B0604020202020204" pitchFamily="34" charset="0"/>
              </a:rPr>
              <a:t>.</a:t>
            </a:r>
          </a:p>
          <a:p>
            <a:pPr marL="0" indent="0">
              <a:buNone/>
            </a:pPr>
            <a:r>
              <a:rPr lang="es-ES" dirty="0">
                <a:latin typeface="Arial" panose="020B0604020202020204" pitchFamily="34" charset="0"/>
                <a:cs typeface="Arial" panose="020B0604020202020204" pitchFamily="34" charset="0"/>
              </a:rPr>
              <a:t>Un usuario elige una opción de un menú utilizando un dispositivo de entrada . Algunos métodos de entrada requieren navegación lineal: el usuario debe mover un cursor o pasar de un elemento del menú a otro hasta llegar a la selección. En una terminal de computadora , una barra de video invertida puede servir como cursor.</a:t>
            </a:r>
          </a:p>
          <a:p>
            <a:pPr marL="0" indent="0">
              <a:buNone/>
            </a:pPr>
            <a:r>
              <a:rPr lang="es-ES" dirty="0">
                <a:latin typeface="Arial" panose="020B0604020202020204" pitchFamily="34" charset="0"/>
                <a:cs typeface="Arial" panose="020B0604020202020204" pitchFamily="34" charset="0"/>
              </a:rPr>
              <a:t>Las </a:t>
            </a:r>
            <a:r>
              <a:rPr lang="es-ES" b="1" dirty="0">
                <a:latin typeface="Arial" panose="020B0604020202020204" pitchFamily="34" charset="0"/>
                <a:cs typeface="Arial" panose="020B0604020202020204" pitchFamily="34" charset="0"/>
              </a:rPr>
              <a:t>interfaces de usuario táctiles y los menús que aceptan códigos </a:t>
            </a:r>
            <a:r>
              <a:rPr lang="es-ES" dirty="0">
                <a:latin typeface="Arial" panose="020B0604020202020204" pitchFamily="34" charset="0"/>
                <a:cs typeface="Arial" panose="020B0604020202020204" pitchFamily="34" charset="0"/>
              </a:rPr>
              <a:t>para seleccionar opciones de menú sin navegación son dos ejemplos de </a:t>
            </a:r>
            <a:r>
              <a:rPr lang="es-ES" u="sng" dirty="0">
                <a:latin typeface="Arial" panose="020B0604020202020204" pitchFamily="34" charset="0"/>
                <a:cs typeface="Arial" panose="020B0604020202020204" pitchFamily="34" charset="0"/>
              </a:rPr>
              <a:t>interfaces no lineales.</a:t>
            </a:r>
          </a:p>
          <a:p>
            <a:pPr marL="0" indent="0">
              <a:buNone/>
            </a:pPr>
            <a:r>
              <a:rPr lang="es-ES" dirty="0">
                <a:latin typeface="Arial" panose="020B0604020202020204" pitchFamily="34" charset="0"/>
                <a:cs typeface="Arial" panose="020B0604020202020204" pitchFamily="34" charset="0"/>
              </a:rPr>
              <a:t>Algunos de los </a:t>
            </a:r>
            <a:r>
              <a:rPr lang="es-ES" b="1" dirty="0">
                <a:latin typeface="Arial" panose="020B0604020202020204" pitchFamily="34" charset="0"/>
                <a:cs typeface="Arial" panose="020B0604020202020204" pitchFamily="34" charset="0"/>
              </a:rPr>
              <a:t>dispositivos de entrada </a:t>
            </a:r>
            <a:r>
              <a:rPr lang="es-ES" dirty="0">
                <a:latin typeface="Arial" panose="020B0604020202020204" pitchFamily="34" charset="0"/>
                <a:cs typeface="Arial" panose="020B0604020202020204" pitchFamily="34" charset="0"/>
              </a:rPr>
              <a:t>utilizados en las interfaces de menú son </a:t>
            </a:r>
            <a:r>
              <a:rPr lang="es-ES" u="sng" dirty="0">
                <a:latin typeface="Arial" panose="020B0604020202020204" pitchFamily="34" charset="0"/>
                <a:cs typeface="Arial" panose="020B0604020202020204" pitchFamily="34" charset="0"/>
              </a:rPr>
              <a:t>pantallas táctiles , teclados , ratones , controles remotos y micrófonos</a:t>
            </a:r>
            <a:r>
              <a:rPr lang="es-ES" dirty="0">
                <a:latin typeface="Arial" panose="020B0604020202020204" pitchFamily="34" charset="0"/>
                <a:cs typeface="Arial" panose="020B0604020202020204" pitchFamily="34" charset="0"/>
              </a:rPr>
              <a:t>. En un sistema activado por voz, como la respuesta de voz interactiva , un micrófono envía una grabación de la voz del usuario a </a:t>
            </a:r>
            <a:r>
              <a:rPr lang="es-ES" b="1" dirty="0">
                <a:latin typeface="Arial" panose="020B0604020202020204" pitchFamily="34" charset="0"/>
                <a:cs typeface="Arial" panose="020B0604020202020204" pitchFamily="34" charset="0"/>
              </a:rPr>
              <a:t>un sistema de reconocimiento de voz </a:t>
            </a:r>
            <a:r>
              <a:rPr lang="es-ES" dirty="0">
                <a:latin typeface="Arial" panose="020B0604020202020204" pitchFamily="34" charset="0"/>
                <a:cs typeface="Arial" panose="020B0604020202020204" pitchFamily="34" charset="0"/>
              </a:rPr>
              <a:t>, que la traduce en un comando.</a:t>
            </a:r>
          </a:p>
          <a:p>
            <a:endParaRPr lang="es-ES" dirty="0"/>
          </a:p>
        </p:txBody>
      </p:sp>
    </p:spTree>
    <p:extLst>
      <p:ext uri="{BB962C8B-B14F-4D97-AF65-F5344CB8AC3E}">
        <p14:creationId xmlns:p14="http://schemas.microsoft.com/office/powerpoint/2010/main" val="213269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A07F2-C9BB-4D68-16EE-2924984A28AC}"/>
              </a:ext>
            </a:extLst>
          </p:cNvPr>
          <p:cNvSpPr>
            <a:spLocks noGrp="1"/>
          </p:cNvSpPr>
          <p:nvPr>
            <p:ph type="title"/>
          </p:nvPr>
        </p:nvSpPr>
        <p:spPr/>
        <p:txBody>
          <a:bodyPr>
            <a:normAutofit/>
          </a:bodyPr>
          <a:lstStyle/>
          <a:p>
            <a:r>
              <a:rPr lang="es-ES" sz="4400" dirty="0"/>
              <a:t>Motores de juegos: tipos y utilización. Componentes de un motor de juegos. </a:t>
            </a:r>
            <a:endParaRPr lang="es-ES" dirty="0"/>
          </a:p>
        </p:txBody>
      </p:sp>
      <p:sp>
        <p:nvSpPr>
          <p:cNvPr id="3" name="Marcador de contenido 2">
            <a:extLst>
              <a:ext uri="{FF2B5EF4-FFF2-40B4-BE49-F238E27FC236}">
                <a16:creationId xmlns:a16="http://schemas.microsoft.com/office/drawing/2014/main" id="{F756B02D-B7CB-AA37-99D6-65D165A27614}"/>
              </a:ext>
            </a:extLst>
          </p:cNvPr>
          <p:cNvSpPr>
            <a:spLocks noGrp="1"/>
          </p:cNvSpPr>
          <p:nvPr>
            <p:ph idx="1"/>
          </p:nvPr>
        </p:nvSpPr>
        <p:spPr/>
        <p:txBody>
          <a:bodyPr>
            <a:normAutofit fontScale="70000" lnSpcReduction="20000"/>
          </a:bodyPr>
          <a:lstStyle/>
          <a:p>
            <a:pPr marL="0" indent="0">
              <a:buNone/>
            </a:pPr>
            <a:r>
              <a:rPr lang="es-ES" dirty="0">
                <a:latin typeface="Arial" panose="020B0604020202020204" pitchFamily="34" charset="0"/>
                <a:cs typeface="Arial" panose="020B0604020202020204" pitchFamily="34" charset="0"/>
              </a:rPr>
              <a:t>Un </a:t>
            </a:r>
            <a:r>
              <a:rPr lang="es-ES" b="1" dirty="0">
                <a:latin typeface="Arial" panose="020B0604020202020204" pitchFamily="34" charset="0"/>
                <a:cs typeface="Arial" panose="020B0604020202020204" pitchFamily="34" charset="0"/>
              </a:rPr>
              <a:t>motor de juego</a:t>
            </a:r>
            <a:r>
              <a:rPr lang="es-ES" dirty="0">
                <a:latin typeface="Arial" panose="020B0604020202020204" pitchFamily="34" charset="0"/>
                <a:cs typeface="Arial" panose="020B0604020202020204" pitchFamily="34" charset="0"/>
              </a:rPr>
              <a:t> es un marco de software diseñado principalmente para el desarrollo de videojuegos y generalmente incluye bibliotecas relevantes y programas de soporte, como un editor de niveles. La terminología de "</a:t>
            </a:r>
            <a:r>
              <a:rPr lang="es-ES" b="1" dirty="0">
                <a:latin typeface="Arial" panose="020B0604020202020204" pitchFamily="34" charset="0"/>
                <a:cs typeface="Arial" panose="020B0604020202020204" pitchFamily="34" charset="0"/>
              </a:rPr>
              <a:t>motor</a:t>
            </a:r>
            <a:r>
              <a:rPr lang="es-ES" dirty="0">
                <a:latin typeface="Arial" panose="020B0604020202020204" pitchFamily="34" charset="0"/>
                <a:cs typeface="Arial" panose="020B0604020202020204" pitchFamily="34" charset="0"/>
              </a:rPr>
              <a:t>" es similar al término " </a:t>
            </a:r>
            <a:r>
              <a:rPr lang="es-ES" b="1" dirty="0">
                <a:latin typeface="Arial" panose="020B0604020202020204" pitchFamily="34" charset="0"/>
                <a:cs typeface="Arial" panose="020B0604020202020204" pitchFamily="34" charset="0"/>
              </a:rPr>
              <a:t>motor de software </a:t>
            </a:r>
            <a:r>
              <a:rPr lang="es-ES" dirty="0">
                <a:latin typeface="Arial" panose="020B0604020202020204" pitchFamily="34" charset="0"/>
                <a:cs typeface="Arial" panose="020B0604020202020204" pitchFamily="34" charset="0"/>
              </a:rPr>
              <a:t>" utilizado en la industria del software .</a:t>
            </a:r>
          </a:p>
          <a:p>
            <a:pPr marL="0" indent="0">
              <a:buNone/>
            </a:pPr>
            <a:r>
              <a:rPr lang="es-ES" u="sng" dirty="0">
                <a:latin typeface="Arial" panose="020B0604020202020204" pitchFamily="34" charset="0"/>
                <a:cs typeface="Arial" panose="020B0604020202020204" pitchFamily="34" charset="0"/>
              </a:rPr>
              <a:t>El motor del juego también puede referirse </a:t>
            </a:r>
            <a:r>
              <a:rPr lang="es-ES" dirty="0">
                <a:latin typeface="Arial" panose="020B0604020202020204" pitchFamily="34" charset="0"/>
                <a:cs typeface="Arial" panose="020B0604020202020204" pitchFamily="34" charset="0"/>
              </a:rPr>
              <a:t>al </a:t>
            </a:r>
            <a:r>
              <a:rPr lang="es-ES" b="1" dirty="0">
                <a:latin typeface="Arial" panose="020B0604020202020204" pitchFamily="34" charset="0"/>
                <a:cs typeface="Arial" panose="020B0604020202020204" pitchFamily="34" charset="0"/>
              </a:rPr>
              <a:t>software de desarrollo que utiliza este marco</a:t>
            </a:r>
            <a:r>
              <a:rPr lang="es-ES" dirty="0">
                <a:latin typeface="Arial" panose="020B0604020202020204" pitchFamily="34" charset="0"/>
                <a:cs typeface="Arial" panose="020B0604020202020204" pitchFamily="34" charset="0"/>
              </a:rPr>
              <a:t>, que normalmente ofrece un conjunto de herramientas y funciones para desarrollar juegos. </a:t>
            </a:r>
          </a:p>
          <a:p>
            <a:pPr marL="0" indent="0">
              <a:buNone/>
            </a:pPr>
            <a:r>
              <a:rPr lang="es-ES" dirty="0">
                <a:latin typeface="Arial" panose="020B0604020202020204" pitchFamily="34" charset="0"/>
                <a:cs typeface="Arial" panose="020B0604020202020204" pitchFamily="34" charset="0"/>
              </a:rPr>
              <a:t>Los desarrolladores pueden utilizar motores de juegos para crear juegos para consolas de videojuegos y otros tipos de computadoras . </a:t>
            </a:r>
          </a:p>
          <a:p>
            <a:pPr marL="0" indent="0">
              <a:buNone/>
            </a:pPr>
            <a:r>
              <a:rPr lang="es-ES" dirty="0">
                <a:latin typeface="Arial" panose="020B0604020202020204" pitchFamily="34" charset="0"/>
                <a:cs typeface="Arial" panose="020B0604020202020204" pitchFamily="34" charset="0"/>
              </a:rPr>
              <a:t>La </a:t>
            </a:r>
            <a:r>
              <a:rPr lang="es-ES" b="1" dirty="0">
                <a:latin typeface="Arial" panose="020B0604020202020204" pitchFamily="34" charset="0"/>
                <a:cs typeface="Arial" panose="020B0604020202020204" pitchFamily="34" charset="0"/>
              </a:rPr>
              <a:t>funcionalidad principal </a:t>
            </a:r>
            <a:r>
              <a:rPr lang="es-ES" dirty="0">
                <a:latin typeface="Arial" panose="020B0604020202020204" pitchFamily="34" charset="0"/>
                <a:cs typeface="Arial" panose="020B0604020202020204" pitchFamily="34" charset="0"/>
              </a:rPr>
              <a:t>que normalmente proporciona un motor de juego puede incluir un motor de renderizado ("</a:t>
            </a:r>
            <a:r>
              <a:rPr lang="es-ES" dirty="0" err="1">
                <a:latin typeface="Arial" panose="020B0604020202020204" pitchFamily="34" charset="0"/>
                <a:cs typeface="Arial" panose="020B0604020202020204" pitchFamily="34" charset="0"/>
              </a:rPr>
              <a:t>renderizador</a:t>
            </a:r>
            <a:r>
              <a:rPr lang="es-ES" dirty="0">
                <a:latin typeface="Arial" panose="020B0604020202020204" pitchFamily="34" charset="0"/>
                <a:cs typeface="Arial" panose="020B0604020202020204" pitchFamily="34" charset="0"/>
              </a:rPr>
              <a:t>") para gráficos 2D o 3D , un motor de física o detección de colisiones (y respuesta a colisiones), sonido , secuencias de comandos , animación , inteligencia artificial , redes , </a:t>
            </a:r>
            <a:r>
              <a:rPr lang="es-ES" dirty="0" err="1">
                <a:latin typeface="Arial" panose="020B0604020202020204" pitchFamily="34" charset="0"/>
                <a:cs typeface="Arial" panose="020B0604020202020204" pitchFamily="34" charset="0"/>
              </a:rPr>
              <a:t>streaming</a:t>
            </a:r>
            <a:r>
              <a:rPr lang="es-ES" dirty="0">
                <a:latin typeface="Arial" panose="020B0604020202020204" pitchFamily="34" charset="0"/>
                <a:cs typeface="Arial" panose="020B0604020202020204" pitchFamily="34" charset="0"/>
              </a:rPr>
              <a:t>, gestión de memoria , subprocesos , soporte de localización , gráficos de escenas y soporte de vídeo para cinemáticas . </a:t>
            </a:r>
          </a:p>
          <a:p>
            <a:pPr marL="0" indent="0">
              <a:buNone/>
            </a:pPr>
            <a:r>
              <a:rPr lang="es-ES" dirty="0">
                <a:latin typeface="Arial" panose="020B0604020202020204" pitchFamily="34" charset="0"/>
                <a:cs typeface="Arial" panose="020B0604020202020204" pitchFamily="34" charset="0"/>
              </a:rPr>
              <a:t>Los implementadores de motores de juegos a menudo economizan en el proceso de desarrollo de juegos reutilizando/adaptando, en gran parte, el mismo motor de juego para producir juegos diferentes o para ayudar a migrar juegos a múltiples plataformas.</a:t>
            </a:r>
          </a:p>
        </p:txBody>
      </p:sp>
    </p:spTree>
    <p:extLst>
      <p:ext uri="{BB962C8B-B14F-4D97-AF65-F5344CB8AC3E}">
        <p14:creationId xmlns:p14="http://schemas.microsoft.com/office/powerpoint/2010/main" val="11175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7D53F-F9C3-1828-D078-1FAA5FA0E8B8}"/>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4BBA3829-7CBA-F082-C2EC-ED49CD464DBB}"/>
              </a:ext>
            </a:extLst>
          </p:cNvPr>
          <p:cNvSpPr>
            <a:spLocks noGrp="1"/>
          </p:cNvSpPr>
          <p:nvPr>
            <p:ph idx="1"/>
          </p:nvPr>
        </p:nvSpPr>
        <p:spPr/>
        <p:txBody>
          <a:bodyPr>
            <a:normAutofit fontScale="92500" lnSpcReduction="10000"/>
          </a:bodyPr>
          <a:lstStyle/>
          <a:p>
            <a:pPr algn="l"/>
            <a:r>
              <a:rPr lang="es-ES" b="0" i="0" dirty="0">
                <a:solidFill>
                  <a:srgbClr val="202122"/>
                </a:solidFill>
                <a:effectLst/>
                <a:latin typeface="Arial" panose="020B0604020202020204" pitchFamily="34" charset="0"/>
              </a:rPr>
              <a:t>El juego tiene carácter universal, es decir, que las personas de todas las culturas han jugado siempre. Muchos juegos se repiten en la mayoría de las sociedades.</a:t>
            </a:r>
          </a:p>
          <a:p>
            <a:pPr algn="l"/>
            <a:r>
              <a:rPr lang="es-ES" b="0" i="0" dirty="0">
                <a:solidFill>
                  <a:srgbClr val="202122"/>
                </a:solidFill>
                <a:effectLst/>
                <a:latin typeface="Arial" panose="020B0604020202020204" pitchFamily="34" charset="0"/>
              </a:rPr>
              <a:t>Está presente en la historia de la humanidad a pesar de las dificultades en algunas épocas para jugar, como en las primeras sociedades industriales.</a:t>
            </a:r>
          </a:p>
          <a:p>
            <a:pPr algn="l"/>
            <a:r>
              <a:rPr lang="es-ES" b="0" i="0" dirty="0">
                <a:solidFill>
                  <a:srgbClr val="202122"/>
                </a:solidFill>
                <a:effectLst/>
                <a:latin typeface="Arial" panose="020B0604020202020204" pitchFamily="34" charset="0"/>
              </a:rPr>
              <a:t>Evoluciona según la edad de los jugadores y posee unas características diferentes en función de la cultura en que se estudie.</a:t>
            </a:r>
          </a:p>
          <a:p>
            <a:r>
              <a:rPr lang="es-ES" b="0" i="0" dirty="0">
                <a:solidFill>
                  <a:srgbClr val="202122"/>
                </a:solidFill>
                <a:effectLst/>
                <a:latin typeface="Arial" panose="020B0604020202020204" pitchFamily="34" charset="0"/>
              </a:rPr>
              <a:t>El juego es sinónimo de recreo, diversión, alborozo, esparcimiento, pero el niño también juega para descubrir, conocerse, conocer a los demás y a su entorno.</a:t>
            </a:r>
          </a:p>
          <a:p>
            <a:endParaRPr lang="es-ES" dirty="0"/>
          </a:p>
        </p:txBody>
      </p:sp>
    </p:spTree>
    <p:extLst>
      <p:ext uri="{BB962C8B-B14F-4D97-AF65-F5344CB8AC3E}">
        <p14:creationId xmlns:p14="http://schemas.microsoft.com/office/powerpoint/2010/main" val="3139255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1B331-C981-0AF1-6E5C-C69E44924285}"/>
              </a:ext>
            </a:extLst>
          </p:cNvPr>
          <p:cNvSpPr>
            <a:spLocks noGrp="1"/>
          </p:cNvSpPr>
          <p:nvPr>
            <p:ph type="title"/>
          </p:nvPr>
        </p:nvSpPr>
        <p:spPr/>
        <p:txBody>
          <a:bodyPr/>
          <a:lstStyle/>
          <a:p>
            <a:r>
              <a:rPr lang="es-ES" dirty="0"/>
              <a:t>I</a:t>
            </a:r>
            <a:r>
              <a:rPr lang="es-ES" sz="4400" dirty="0"/>
              <a:t>nteligencia </a:t>
            </a:r>
            <a:r>
              <a:rPr lang="es-ES" dirty="0"/>
              <a:t>A</a:t>
            </a:r>
            <a:r>
              <a:rPr lang="es-ES" sz="4400" dirty="0"/>
              <a:t>rtificial</a:t>
            </a:r>
            <a:endParaRPr lang="es-ES" dirty="0"/>
          </a:p>
        </p:txBody>
      </p:sp>
      <p:sp>
        <p:nvSpPr>
          <p:cNvPr id="3" name="Marcador de contenido 2">
            <a:extLst>
              <a:ext uri="{FF2B5EF4-FFF2-40B4-BE49-F238E27FC236}">
                <a16:creationId xmlns:a16="http://schemas.microsoft.com/office/drawing/2014/main" id="{72166E01-61EC-FAE1-FE0A-A5E66F7F987B}"/>
              </a:ext>
            </a:extLst>
          </p:cNvPr>
          <p:cNvSpPr>
            <a:spLocks noGrp="1"/>
          </p:cNvSpPr>
          <p:nvPr>
            <p:ph idx="1"/>
          </p:nvPr>
        </p:nvSpPr>
        <p:spPr/>
        <p:txBody>
          <a:bodyPr>
            <a:normAutofit fontScale="77500" lnSpcReduction="20000"/>
          </a:bodyPr>
          <a:lstStyle/>
          <a:p>
            <a:r>
              <a:rPr lang="es-ES" dirty="0"/>
              <a:t>La inteligencia artificial (IA), en el contexto de las ciencias de la computación, es una disciplina y un conjunto de capacidades cognoscitivas e intelectuales expresadas por sistemas informáticos o combinaciones de algoritmos cuyo propósito es la creación de máquinas que imiten la inteligencia humana para realizar tareas, y que pueden mejorar conforme recopilen información.​ </a:t>
            </a:r>
          </a:p>
          <a:p>
            <a:r>
              <a:rPr lang="es-ES" dirty="0"/>
              <a:t>Se hizo presente poco después de la Segunda Guerra Mundial con el desarrollo de la «prueba de Turing», mientras que la locución fue acuñada en 1956 por el informático John McCarthy en la Conferencia de Dartmouth.</a:t>
            </a:r>
          </a:p>
          <a:p>
            <a:r>
              <a:rPr lang="es-ES" dirty="0"/>
              <a:t>En la actualidad, la inteligencia artificial abarca una gran variedad de subcampos. Éstos van desde áreas de propósito general, aprendizaje y percepción, a otras más específicas como el reconocimiento de voz, el juego de ajedrez, la demostración de teoremas matemáticos, la escritura de poesía y el diagnóstico de enfermedades. </a:t>
            </a:r>
          </a:p>
          <a:p>
            <a:r>
              <a:rPr lang="es-ES" dirty="0"/>
              <a:t>La inteligencia artificial sintetiza y automatiza tareas que en principio son intelectuales y, por lo tanto, es potencialmente relevante para cualquier ámbito de diversas actividades intelectuales humanas. En este sentido, es un campo genuinamente universal.</a:t>
            </a:r>
          </a:p>
        </p:txBody>
      </p:sp>
    </p:spTree>
    <p:extLst>
      <p:ext uri="{BB962C8B-B14F-4D97-AF65-F5344CB8AC3E}">
        <p14:creationId xmlns:p14="http://schemas.microsoft.com/office/powerpoint/2010/main" val="83703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D7BBA-E533-38E0-0806-DD9183CB2BFF}"/>
              </a:ext>
            </a:extLst>
          </p:cNvPr>
          <p:cNvSpPr>
            <a:spLocks noGrp="1"/>
          </p:cNvSpPr>
          <p:nvPr>
            <p:ph type="title"/>
          </p:nvPr>
        </p:nvSpPr>
        <p:spPr>
          <a:xfrm>
            <a:off x="838200" y="365125"/>
            <a:ext cx="10515600" cy="803799"/>
          </a:xfrm>
        </p:spPr>
        <p:txBody>
          <a:bodyPr/>
          <a:lstStyle/>
          <a:p>
            <a:r>
              <a:rPr lang="es-ES" dirty="0"/>
              <a:t>I</a:t>
            </a:r>
            <a:r>
              <a:rPr lang="es-ES" sz="4400" dirty="0"/>
              <a:t>nteligencia </a:t>
            </a:r>
            <a:r>
              <a:rPr lang="es-ES" dirty="0"/>
              <a:t>A</a:t>
            </a:r>
            <a:r>
              <a:rPr lang="es-ES" sz="4400" dirty="0"/>
              <a:t>rtificial</a:t>
            </a:r>
            <a:endParaRPr lang="es-ES" dirty="0"/>
          </a:p>
        </p:txBody>
      </p:sp>
      <p:sp>
        <p:nvSpPr>
          <p:cNvPr id="3" name="Marcador de contenido 2">
            <a:extLst>
              <a:ext uri="{FF2B5EF4-FFF2-40B4-BE49-F238E27FC236}">
                <a16:creationId xmlns:a16="http://schemas.microsoft.com/office/drawing/2014/main" id="{A58AE7D1-F92F-9AE0-2FC8-39A8B5CF9FD3}"/>
              </a:ext>
            </a:extLst>
          </p:cNvPr>
          <p:cNvSpPr>
            <a:spLocks noGrp="1"/>
          </p:cNvSpPr>
          <p:nvPr>
            <p:ph idx="1"/>
          </p:nvPr>
        </p:nvSpPr>
        <p:spPr>
          <a:xfrm>
            <a:off x="603315" y="1168924"/>
            <a:ext cx="10750485" cy="5410985"/>
          </a:xfrm>
        </p:spPr>
        <p:txBody>
          <a:bodyPr>
            <a:normAutofit fontScale="70000" lnSpcReduction="20000"/>
          </a:bodyPr>
          <a:lstStyle/>
          <a:p>
            <a:pPr marL="0" indent="0" algn="l">
              <a:buNone/>
            </a:pPr>
            <a:r>
              <a:rPr lang="es-ES" b="0" i="0" dirty="0">
                <a:effectLst/>
                <a:latin typeface="Arial" panose="020B0604020202020204"/>
              </a:rPr>
              <a:t>La IA se divide en dos escuelas de pensamiento:</a:t>
            </a:r>
          </a:p>
          <a:p>
            <a:pPr lvl="1">
              <a:buFont typeface="Arial" panose="020B0604020202020204"/>
              <a:buChar char="•"/>
            </a:pPr>
            <a:r>
              <a:rPr lang="es-ES" b="0" i="0" dirty="0">
                <a:effectLst/>
                <a:latin typeface="Arial" panose="020B0604020202020204"/>
              </a:rPr>
              <a:t>La inteligencia artificial convencional.</a:t>
            </a:r>
          </a:p>
          <a:p>
            <a:pPr lvl="1">
              <a:buFont typeface="Arial" panose="020B0604020202020204"/>
              <a:buChar char="•"/>
            </a:pPr>
            <a:r>
              <a:rPr lang="es-ES" b="0" i="0" dirty="0">
                <a:effectLst/>
                <a:latin typeface="Arial" panose="020B0604020202020204"/>
              </a:rPr>
              <a:t>La </a:t>
            </a:r>
            <a:r>
              <a:rPr lang="es-ES" b="0" i="0" u="none" strike="noStrike" dirty="0">
                <a:effectLst/>
                <a:latin typeface="Arial" panose="020B0604020202020204"/>
              </a:rPr>
              <a:t>inteligencia computacional</a:t>
            </a:r>
            <a:r>
              <a:rPr lang="es-ES" b="0" i="0" dirty="0">
                <a:effectLst/>
                <a:latin typeface="Arial" panose="020B0604020202020204"/>
              </a:rPr>
              <a:t>.</a:t>
            </a:r>
          </a:p>
          <a:p>
            <a:pPr marL="0" indent="0" algn="l">
              <a:buNone/>
            </a:pPr>
            <a:r>
              <a:rPr lang="es-ES" b="1" i="0" dirty="0">
                <a:effectLst/>
                <a:latin typeface="Arial" panose="020B0604020202020204"/>
              </a:rPr>
              <a:t>Inteligencia artificial convencional</a:t>
            </a:r>
          </a:p>
          <a:p>
            <a:pPr lvl="1"/>
            <a:r>
              <a:rPr lang="es-ES" b="0" i="0" dirty="0">
                <a:effectLst/>
                <a:latin typeface="Arial" panose="020B0604020202020204"/>
              </a:rPr>
              <a:t>Se conoce también como </a:t>
            </a:r>
            <a:r>
              <a:rPr lang="es-ES" b="1" i="0" dirty="0">
                <a:effectLst/>
                <a:latin typeface="Arial" panose="020B0604020202020204"/>
              </a:rPr>
              <a:t>IA simbólica-deductiva</a:t>
            </a:r>
            <a:r>
              <a:rPr lang="es-ES" b="0" i="0" dirty="0">
                <a:effectLst/>
                <a:latin typeface="Arial" panose="020B0604020202020204"/>
              </a:rPr>
              <a:t>. Está basada en el análisis formal y estadístico del comportamiento humano ante diferentes problemas:</a:t>
            </a:r>
          </a:p>
          <a:p>
            <a:pPr lvl="1">
              <a:buFont typeface="Arial" panose="020B0604020202020204"/>
              <a:buChar char="•"/>
            </a:pPr>
            <a:r>
              <a:rPr lang="es-ES" b="1" i="0" u="none" strike="noStrike" dirty="0">
                <a:effectLst/>
                <a:latin typeface="Arial" panose="020B0604020202020204"/>
              </a:rPr>
              <a:t>Razonamiento basado en casos</a:t>
            </a:r>
            <a:r>
              <a:rPr lang="es-ES" b="0" i="0" dirty="0">
                <a:effectLst/>
                <a:latin typeface="Arial" panose="020B0604020202020204"/>
              </a:rPr>
              <a:t>: Ayuda a tomar decisiones mientras se resuelven ciertos problemas concretos y, aparte de que son muy importantes, requieren de un buen funcionamiento.</a:t>
            </a:r>
          </a:p>
          <a:p>
            <a:pPr lvl="1">
              <a:buFont typeface="Arial" panose="020B0604020202020204"/>
              <a:buChar char="•"/>
            </a:pPr>
            <a:r>
              <a:rPr lang="es-ES" b="1" i="0" u="none" strike="noStrike" dirty="0">
                <a:effectLst/>
                <a:latin typeface="Arial" panose="020B0604020202020204"/>
              </a:rPr>
              <a:t>Sistemas expertos</a:t>
            </a:r>
            <a:r>
              <a:rPr lang="es-ES" b="0" i="0" dirty="0">
                <a:effectLst/>
                <a:latin typeface="Arial" panose="020B0604020202020204"/>
              </a:rPr>
              <a:t>: Infieren una solución a través del conocimiento previo del contexto en que se aplica y utiliza ciertas reglas o relaciones.</a:t>
            </a:r>
          </a:p>
          <a:p>
            <a:pPr lvl="1">
              <a:buFont typeface="Arial" panose="020B0604020202020204"/>
              <a:buChar char="•"/>
            </a:pPr>
            <a:r>
              <a:rPr lang="es-ES" b="1" i="0" u="none" strike="noStrike" dirty="0">
                <a:effectLst/>
                <a:latin typeface="Arial" panose="020B0604020202020204"/>
              </a:rPr>
              <a:t>Redes bayesianas</a:t>
            </a:r>
            <a:r>
              <a:rPr lang="es-ES" b="0" i="0" dirty="0">
                <a:effectLst/>
                <a:latin typeface="Arial" panose="020B0604020202020204"/>
              </a:rPr>
              <a:t>: Propone soluciones mediante inferencia probabilística.</a:t>
            </a:r>
          </a:p>
          <a:p>
            <a:pPr lvl="1">
              <a:buFont typeface="Arial" panose="020B0604020202020204"/>
              <a:buChar char="•"/>
            </a:pPr>
            <a:r>
              <a:rPr lang="es-ES" b="1" i="0" u="none" strike="noStrike" dirty="0">
                <a:effectLst/>
                <a:latin typeface="Arial" panose="020B0604020202020204"/>
              </a:rPr>
              <a:t>Inteligencia artificial basada en comportamientos</a:t>
            </a:r>
            <a:r>
              <a:rPr lang="es-ES" b="0" i="0" dirty="0">
                <a:effectLst/>
                <a:latin typeface="Arial" panose="020B0604020202020204"/>
              </a:rPr>
              <a:t>: Esta inteligencia contiene autonomía, es decir, puede </a:t>
            </a:r>
            <a:r>
              <a:rPr lang="es-ES" b="0" i="0" dirty="0" err="1">
                <a:effectLst/>
                <a:latin typeface="Arial" panose="020B0604020202020204"/>
              </a:rPr>
              <a:t>auto-regularse</a:t>
            </a:r>
            <a:r>
              <a:rPr lang="es-ES" b="0" i="0" dirty="0">
                <a:effectLst/>
                <a:latin typeface="Arial" panose="020B0604020202020204"/>
              </a:rPr>
              <a:t> y controlarse para mejorar.</a:t>
            </a:r>
          </a:p>
          <a:p>
            <a:pPr lvl="1">
              <a:buFont typeface="Arial" panose="020B0604020202020204"/>
              <a:buChar char="•"/>
            </a:pPr>
            <a:r>
              <a:rPr lang="es-ES" b="1" i="0" u="none" strike="noStrike" dirty="0">
                <a:effectLst/>
                <a:latin typeface="Arial" panose="020B0604020202020204"/>
              </a:rPr>
              <a:t>Smart process management</a:t>
            </a:r>
            <a:r>
              <a:rPr lang="es-ES" b="0" i="0" dirty="0">
                <a:effectLst/>
                <a:latin typeface="Arial" panose="020B0604020202020204"/>
              </a:rPr>
              <a:t>: Facilita la toma de decisiones complejas, proponiendo una solución a un determinado problema al igual que lo haría un especialista en dicha actividad.</a:t>
            </a:r>
          </a:p>
          <a:p>
            <a:pPr marL="0" indent="0" algn="l">
              <a:buNone/>
            </a:pPr>
            <a:r>
              <a:rPr lang="es-ES" b="1" i="0" dirty="0">
                <a:effectLst/>
                <a:latin typeface="Arial" panose="020B0604020202020204"/>
              </a:rPr>
              <a:t>Inteligencia artificial computacional</a:t>
            </a:r>
          </a:p>
          <a:p>
            <a:pPr lvl="1"/>
            <a:r>
              <a:rPr lang="es-ES" b="0" i="0" dirty="0">
                <a:effectLst/>
                <a:latin typeface="Arial" panose="020B0604020202020204"/>
              </a:rPr>
              <a:t>La inteligencia computacional (también conocida como IA </a:t>
            </a:r>
            <a:r>
              <a:rPr lang="es-ES" b="0" i="0" dirty="0" err="1">
                <a:effectLst/>
                <a:latin typeface="Arial" panose="020B0604020202020204"/>
              </a:rPr>
              <a:t>subsimbólica</a:t>
            </a:r>
            <a:r>
              <a:rPr lang="es-ES" b="0" i="0" dirty="0">
                <a:effectLst/>
                <a:latin typeface="Arial" panose="020B0604020202020204"/>
              </a:rPr>
              <a:t>-inductiva) implica </a:t>
            </a:r>
            <a:r>
              <a:rPr lang="es-ES" b="1" i="0" dirty="0">
                <a:effectLst/>
                <a:latin typeface="Arial" panose="020B0604020202020204"/>
              </a:rPr>
              <a:t>desarrollo o aprendizaje interactivo </a:t>
            </a:r>
            <a:r>
              <a:rPr lang="es-ES" b="0" i="0" dirty="0">
                <a:effectLst/>
                <a:latin typeface="Arial" panose="020B0604020202020204"/>
              </a:rPr>
              <a:t>(por ejemplo, modificaciones interactivas de los parámetros en sistemas de conexiones). El aprendizaje se realiza basándose en datos empíricos.</a:t>
            </a:r>
          </a:p>
          <a:p>
            <a:pPr lvl="1"/>
            <a:r>
              <a:rPr lang="es-ES" b="0" i="0" dirty="0">
                <a:effectLst/>
                <a:latin typeface="Arial" panose="020B0604020202020204"/>
              </a:rPr>
              <a:t>La inteligencia computacional tiene una doble finalidad. Por un lado, su objetivo científico es comprender los principios que posibilitan el comportamiento inteligente (ya sea en sistemas naturales o artificiales) y, por otro, su objetivo tecnológico consiste en especificar los </a:t>
            </a:r>
            <a:r>
              <a:rPr lang="es-ES" b="1" i="0" dirty="0">
                <a:effectLst/>
                <a:latin typeface="Arial" panose="020B0604020202020204"/>
              </a:rPr>
              <a:t>métodos para diseñar sistemas inteligentes.</a:t>
            </a:r>
          </a:p>
          <a:p>
            <a:endParaRPr lang="es-ES" dirty="0"/>
          </a:p>
        </p:txBody>
      </p:sp>
    </p:spTree>
    <p:extLst>
      <p:ext uri="{BB962C8B-B14F-4D97-AF65-F5344CB8AC3E}">
        <p14:creationId xmlns:p14="http://schemas.microsoft.com/office/powerpoint/2010/main" val="2817568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BEF81A-BBB4-CD85-DE7C-C6412DD1496C}"/>
              </a:ext>
            </a:extLst>
          </p:cNvPr>
          <p:cNvSpPr>
            <a:spLocks noGrp="1"/>
          </p:cNvSpPr>
          <p:nvPr>
            <p:ph type="title"/>
          </p:nvPr>
        </p:nvSpPr>
        <p:spPr/>
        <p:txBody>
          <a:bodyPr/>
          <a:lstStyle/>
          <a:p>
            <a:r>
              <a:rPr lang="es-ES" dirty="0"/>
              <a:t>I</a:t>
            </a:r>
            <a:r>
              <a:rPr lang="es-ES" sz="4400" dirty="0"/>
              <a:t>nteligencia </a:t>
            </a:r>
            <a:r>
              <a:rPr lang="es-ES" dirty="0"/>
              <a:t>A</a:t>
            </a:r>
            <a:r>
              <a:rPr lang="es-ES" sz="4400" dirty="0"/>
              <a:t>rtificial</a:t>
            </a:r>
            <a:endParaRPr lang="es-ES" dirty="0"/>
          </a:p>
        </p:txBody>
      </p:sp>
      <p:sp>
        <p:nvSpPr>
          <p:cNvPr id="3" name="Marcador de contenido 2">
            <a:extLst>
              <a:ext uri="{FF2B5EF4-FFF2-40B4-BE49-F238E27FC236}">
                <a16:creationId xmlns:a16="http://schemas.microsoft.com/office/drawing/2014/main" id="{7882B3E4-1918-66F1-76E3-383FEDAB926D}"/>
              </a:ext>
            </a:extLst>
          </p:cNvPr>
          <p:cNvSpPr>
            <a:spLocks noGrp="1"/>
          </p:cNvSpPr>
          <p:nvPr>
            <p:ph idx="1"/>
          </p:nvPr>
        </p:nvSpPr>
        <p:spPr/>
        <p:txBody>
          <a:bodyPr>
            <a:normAutofit fontScale="70000" lnSpcReduction="20000"/>
          </a:bodyPr>
          <a:lstStyle/>
          <a:p>
            <a:pPr marL="0" indent="0">
              <a:buNone/>
            </a:pPr>
            <a:r>
              <a:rPr lang="es-ES" sz="2900" b="1" dirty="0">
                <a:latin typeface="Arial" panose="020B0604020202020204"/>
                <a:cs typeface="Arial" panose="020B0604020202020204"/>
              </a:rPr>
              <a:t>Tipos de Inteligencia Artificial</a:t>
            </a:r>
          </a:p>
          <a:p>
            <a:pPr marL="0" indent="0">
              <a:buNone/>
            </a:pPr>
            <a:r>
              <a:rPr lang="es-ES" dirty="0">
                <a:latin typeface="Arial" panose="020B0604020202020204"/>
                <a:cs typeface="Arial" panose="020B0604020202020204"/>
              </a:rPr>
              <a:t>Stuart J. Russell y Peter </a:t>
            </a:r>
            <a:r>
              <a:rPr lang="es-ES" dirty="0" err="1">
                <a:latin typeface="Arial" panose="020B0604020202020204"/>
                <a:cs typeface="Arial" panose="020B0604020202020204"/>
              </a:rPr>
              <a:t>Norvig</a:t>
            </a:r>
            <a:r>
              <a:rPr lang="es-ES" dirty="0">
                <a:latin typeface="Arial" panose="020B0604020202020204"/>
                <a:cs typeface="Arial" panose="020B0604020202020204"/>
              </a:rPr>
              <a:t> diferencian varios tipos de inteligencia artificial:</a:t>
            </a:r>
          </a:p>
          <a:p>
            <a:r>
              <a:rPr lang="es-ES" b="1" dirty="0">
                <a:latin typeface="Arial" panose="020B0604020202020204"/>
                <a:cs typeface="Arial" panose="020B0604020202020204"/>
              </a:rPr>
              <a:t>Los sistemas que piensan como humanos</a:t>
            </a:r>
            <a:r>
              <a:rPr lang="es-ES" dirty="0">
                <a:latin typeface="Arial" panose="020B0604020202020204"/>
                <a:cs typeface="Arial" panose="020B0604020202020204"/>
              </a:rPr>
              <a:t>: Estos sistemas tratan de emular el pensamiento humano; por ejemplo, las redes neuronales artificiales. La automatización de actividades que vinculamos con procesos de pensamiento humano, actividades como la toma de decisiones, resolución de problemas y aprendizaje.</a:t>
            </a:r>
          </a:p>
          <a:p>
            <a:r>
              <a:rPr lang="es-ES" b="1" dirty="0">
                <a:latin typeface="Arial" panose="020B0604020202020204"/>
                <a:cs typeface="Arial" panose="020B0604020202020204"/>
              </a:rPr>
              <a:t>Los sistemas que actúan como humanos</a:t>
            </a:r>
            <a:r>
              <a:rPr lang="es-ES" dirty="0">
                <a:latin typeface="Arial" panose="020B0604020202020204"/>
                <a:cs typeface="Arial" panose="020B0604020202020204"/>
              </a:rPr>
              <a:t>: Estos sistemas tratan de actuar como humanos; es decir, imitan el comportamiento humano; por ejemplo, la robótica (El estudio de cómo lograr que los computadores realicen tareas que, por el momento, los humanos hacen mejor).</a:t>
            </a:r>
          </a:p>
          <a:p>
            <a:r>
              <a:rPr lang="es-ES" b="1" dirty="0">
                <a:latin typeface="Arial" panose="020B0604020202020204"/>
                <a:cs typeface="Arial" panose="020B0604020202020204"/>
              </a:rPr>
              <a:t>Los sistemas que piensan racionalmente</a:t>
            </a:r>
            <a:r>
              <a:rPr lang="es-ES" dirty="0">
                <a:latin typeface="Arial" panose="020B0604020202020204"/>
                <a:cs typeface="Arial" panose="020B0604020202020204"/>
              </a:rPr>
              <a:t>: Es decir, con lógica (idealmente), tratan de imitar el pensamiento racional del ser humano; por ejemplo, los sistemas expertos, (el estudio de los cálculos que hacen posible percibir, razonar y actuar).</a:t>
            </a:r>
          </a:p>
          <a:p>
            <a:r>
              <a:rPr lang="es-ES" b="1" dirty="0">
                <a:latin typeface="Arial" panose="020B0604020202020204"/>
                <a:cs typeface="Arial" panose="020B0604020202020204"/>
              </a:rPr>
              <a:t>Los sistemas que actúan racionalmente</a:t>
            </a:r>
            <a:r>
              <a:rPr lang="es-ES" dirty="0">
                <a:latin typeface="Arial" panose="020B0604020202020204"/>
                <a:cs typeface="Arial" panose="020B0604020202020204"/>
              </a:rPr>
              <a:t>: Tratan de emular de forma racional el comportamiento humano; por ejemplo, los agentes inteligentes, que está relacionado con conductas inteligentes en artefactos.</a:t>
            </a:r>
          </a:p>
        </p:txBody>
      </p:sp>
    </p:spTree>
    <p:extLst>
      <p:ext uri="{BB962C8B-B14F-4D97-AF65-F5344CB8AC3E}">
        <p14:creationId xmlns:p14="http://schemas.microsoft.com/office/powerpoint/2010/main" val="3969452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B0268-4D6C-DC2D-B18B-DA1F8F369C13}"/>
              </a:ext>
            </a:extLst>
          </p:cNvPr>
          <p:cNvSpPr>
            <a:spLocks noGrp="1"/>
          </p:cNvSpPr>
          <p:nvPr>
            <p:ph type="title"/>
          </p:nvPr>
        </p:nvSpPr>
        <p:spPr>
          <a:xfrm>
            <a:off x="838200" y="365126"/>
            <a:ext cx="10515600" cy="700104"/>
          </a:xfrm>
        </p:spPr>
        <p:txBody>
          <a:bodyPr/>
          <a:lstStyle/>
          <a:p>
            <a:r>
              <a:rPr lang="es-ES" dirty="0"/>
              <a:t>I</a:t>
            </a:r>
            <a:r>
              <a:rPr lang="es-ES" sz="4400" dirty="0"/>
              <a:t>nteligencia </a:t>
            </a:r>
            <a:r>
              <a:rPr lang="es-ES" dirty="0"/>
              <a:t>A</a:t>
            </a:r>
            <a:r>
              <a:rPr lang="es-ES" sz="4400" dirty="0"/>
              <a:t>rtificial</a:t>
            </a:r>
            <a:endParaRPr lang="es-ES" dirty="0"/>
          </a:p>
        </p:txBody>
      </p:sp>
      <p:sp>
        <p:nvSpPr>
          <p:cNvPr id="3" name="Marcador de contenido 2">
            <a:extLst>
              <a:ext uri="{FF2B5EF4-FFF2-40B4-BE49-F238E27FC236}">
                <a16:creationId xmlns:a16="http://schemas.microsoft.com/office/drawing/2014/main" id="{74F24630-BAC5-1C64-F391-661967F5B32E}"/>
              </a:ext>
            </a:extLst>
          </p:cNvPr>
          <p:cNvSpPr>
            <a:spLocks noGrp="1"/>
          </p:cNvSpPr>
          <p:nvPr>
            <p:ph idx="1"/>
          </p:nvPr>
        </p:nvSpPr>
        <p:spPr>
          <a:xfrm>
            <a:off x="838199" y="1065230"/>
            <a:ext cx="10643647" cy="5427644"/>
          </a:xfrm>
        </p:spPr>
        <p:txBody>
          <a:bodyPr>
            <a:normAutofit fontScale="55000" lnSpcReduction="20000"/>
          </a:bodyPr>
          <a:lstStyle/>
          <a:p>
            <a:pPr marL="0" indent="0" algn="l">
              <a:buNone/>
            </a:pPr>
            <a:r>
              <a:rPr lang="es-ES" b="0" i="0" dirty="0">
                <a:solidFill>
                  <a:srgbClr val="202122"/>
                </a:solidFill>
                <a:effectLst/>
                <a:latin typeface="Arial" panose="020B0604020202020204"/>
              </a:rPr>
              <a:t>Las técnicas desarrolladas en el campo de la inteligencia artificial son numerosas y ubicuas. Comúnmente cuando un </a:t>
            </a:r>
            <a:r>
              <a:rPr lang="es-ES" b="0" i="0" dirty="0">
                <a:effectLst/>
                <a:latin typeface="Arial" panose="020B0604020202020204"/>
              </a:rPr>
              <a:t>problema es resuelto mediante inteligencia artificial la solución es incorporada en ámbitos de la industria y de la vida​ diaria de los usuarios de programas informáticos, pero la percepción popular se olvida de los orígenes de estas tecnologías que dejan de ser percibidas como inteligencia artificial. </a:t>
            </a:r>
          </a:p>
          <a:p>
            <a:pPr marL="0" indent="0" algn="l">
              <a:buNone/>
            </a:pPr>
            <a:r>
              <a:rPr lang="es-ES" b="0" i="0" dirty="0">
                <a:effectLst/>
                <a:latin typeface="Arial" panose="020B0604020202020204"/>
              </a:rPr>
              <a:t>A este fenómeno se le conoce como el </a:t>
            </a:r>
            <a:r>
              <a:rPr lang="es-ES" b="0" i="0" u="none" strike="noStrike" dirty="0">
                <a:effectLst/>
                <a:latin typeface="Arial" panose="020B0604020202020204"/>
              </a:rPr>
              <a:t>efecto IA y es aplicada entre otros contextos en:</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Lingüística computacional</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Minería de datos</a:t>
            </a:r>
            <a:r>
              <a:rPr lang="es-ES" b="0" i="0" dirty="0">
                <a:effectLst/>
                <a:latin typeface="Arial" panose="020B0604020202020204"/>
              </a:rPr>
              <a:t> (Data </a:t>
            </a:r>
            <a:r>
              <a:rPr lang="es-ES" b="0" i="0" dirty="0" err="1">
                <a:effectLst/>
                <a:latin typeface="Arial" panose="020B0604020202020204"/>
              </a:rPr>
              <a:t>Mining</a:t>
            </a:r>
            <a:r>
              <a:rPr lang="es-ES" b="0" i="0" dirty="0">
                <a:effectLst/>
                <a:latin typeface="Arial" panose="020B0604020202020204"/>
              </a:rPr>
              <a:t>)</a:t>
            </a:r>
          </a:p>
          <a:p>
            <a:pPr algn="l">
              <a:buFont typeface="Arial" panose="020B0604020202020204"/>
              <a:buChar char="•"/>
            </a:pPr>
            <a:r>
              <a:rPr lang="es-ES" b="0" i="0" u="none" strike="noStrike" dirty="0">
                <a:effectLst/>
                <a:latin typeface="Arial" panose="020B0604020202020204"/>
              </a:rPr>
              <a:t>Industria</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Medicina</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Mundos virtuales</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Procesamiento de lenguaje natural</a:t>
            </a:r>
            <a:r>
              <a:rPr lang="es-ES" b="0" i="0" dirty="0">
                <a:effectLst/>
                <a:latin typeface="Arial" panose="020B0604020202020204"/>
              </a:rPr>
              <a:t> (Natural </a:t>
            </a:r>
            <a:r>
              <a:rPr lang="es-ES" b="0" i="0" dirty="0" err="1">
                <a:effectLst/>
                <a:latin typeface="Arial" panose="020B0604020202020204"/>
              </a:rPr>
              <a:t>Language</a:t>
            </a:r>
            <a:r>
              <a:rPr lang="es-ES" b="0" i="0" dirty="0">
                <a:effectLst/>
                <a:latin typeface="Arial" panose="020B0604020202020204"/>
              </a:rPr>
              <a:t> Processing)</a:t>
            </a:r>
          </a:p>
          <a:p>
            <a:pPr algn="l">
              <a:buFont typeface="Arial" panose="020B0604020202020204"/>
              <a:buChar char="•"/>
            </a:pPr>
            <a:r>
              <a:rPr lang="es-ES" b="0" i="0" u="none" strike="noStrike" dirty="0">
                <a:effectLst/>
                <a:latin typeface="Arial" panose="020B0604020202020204"/>
              </a:rPr>
              <a:t>Robótica</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Sistemas de control</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Sistemas de apoyo a la decisión</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Videojuegos</a:t>
            </a:r>
            <a:endParaRPr lang="es-ES" b="0" i="0" dirty="0">
              <a:effectLst/>
              <a:latin typeface="Arial" panose="020B0604020202020204"/>
            </a:endParaRPr>
          </a:p>
          <a:p>
            <a:pPr algn="l">
              <a:buFont typeface="Arial" panose="020B0604020202020204"/>
              <a:buChar char="•"/>
            </a:pPr>
            <a:r>
              <a:rPr lang="es-ES" b="0" i="0" dirty="0">
                <a:effectLst/>
                <a:latin typeface="Arial" panose="020B0604020202020204"/>
              </a:rPr>
              <a:t>Prototipos informáticos</a:t>
            </a:r>
          </a:p>
          <a:p>
            <a:pPr algn="l">
              <a:buFont typeface="Arial" panose="020B0604020202020204"/>
              <a:buChar char="•"/>
            </a:pPr>
            <a:r>
              <a:rPr lang="es-ES" b="0" i="0" dirty="0">
                <a:effectLst/>
                <a:latin typeface="Arial" panose="020B0604020202020204"/>
              </a:rPr>
              <a:t>Análisis de </a:t>
            </a:r>
            <a:r>
              <a:rPr lang="es-ES" b="0" i="0" u="none" strike="noStrike" dirty="0">
                <a:effectLst/>
                <a:latin typeface="Arial" panose="020B0604020202020204"/>
              </a:rPr>
              <a:t>sistemas dinámicos</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Simulación de multitudes</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Sistemas Operativos</a:t>
            </a:r>
            <a:endParaRPr lang="es-ES" b="0" i="0" dirty="0">
              <a:effectLst/>
              <a:latin typeface="Arial" panose="020B0604020202020204"/>
            </a:endParaRPr>
          </a:p>
          <a:p>
            <a:pPr algn="l">
              <a:buFont typeface="Arial" panose="020B0604020202020204"/>
              <a:buChar char="•"/>
            </a:pPr>
            <a:r>
              <a:rPr lang="es-ES" b="0" i="0" u="none" strike="noStrike" dirty="0">
                <a:effectLst/>
                <a:latin typeface="Arial" panose="020B0604020202020204"/>
              </a:rPr>
              <a:t>Automoción</a:t>
            </a:r>
            <a:endParaRPr lang="es-ES" b="0" i="0" dirty="0">
              <a:effectLst/>
              <a:latin typeface="Arial" panose="020B0604020202020204"/>
            </a:endParaRPr>
          </a:p>
          <a:p>
            <a:endParaRPr lang="es-ES" dirty="0"/>
          </a:p>
        </p:txBody>
      </p:sp>
    </p:spTree>
    <p:extLst>
      <p:ext uri="{BB962C8B-B14F-4D97-AF65-F5344CB8AC3E}">
        <p14:creationId xmlns:p14="http://schemas.microsoft.com/office/powerpoint/2010/main" val="125624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58890C-55D8-50FF-733B-9F92C36F86F7}"/>
              </a:ext>
            </a:extLst>
          </p:cNvPr>
          <p:cNvSpPr>
            <a:spLocks noGrp="1"/>
          </p:cNvSpPr>
          <p:nvPr>
            <p:ph type="title"/>
          </p:nvPr>
        </p:nvSpPr>
        <p:spPr/>
        <p:txBody>
          <a:bodyPr/>
          <a:lstStyle/>
          <a:p>
            <a:r>
              <a:rPr lang="es-ES" sz="4400" dirty="0"/>
              <a:t>Físicas</a:t>
            </a:r>
            <a:endParaRPr lang="es-ES" dirty="0"/>
          </a:p>
        </p:txBody>
      </p:sp>
      <p:sp>
        <p:nvSpPr>
          <p:cNvPr id="3" name="Marcador de contenido 2">
            <a:extLst>
              <a:ext uri="{FF2B5EF4-FFF2-40B4-BE49-F238E27FC236}">
                <a16:creationId xmlns:a16="http://schemas.microsoft.com/office/drawing/2014/main" id="{60BD7A31-A3FB-A217-28E2-815C8FAFB804}"/>
              </a:ext>
            </a:extLst>
          </p:cNvPr>
          <p:cNvSpPr>
            <a:spLocks noGrp="1"/>
          </p:cNvSpPr>
          <p:nvPr>
            <p:ph idx="1"/>
          </p:nvPr>
        </p:nvSpPr>
        <p:spPr>
          <a:xfrm>
            <a:off x="838200" y="1385740"/>
            <a:ext cx="10515600" cy="5024487"/>
          </a:xfrm>
        </p:spPr>
        <p:txBody>
          <a:bodyPr>
            <a:normAutofit fontScale="77500" lnSpcReduction="20000"/>
          </a:bodyPr>
          <a:lstStyle/>
          <a:p>
            <a:pPr marL="0" indent="0">
              <a:buNone/>
            </a:pPr>
            <a:r>
              <a:rPr lang="es-ES" sz="2900" dirty="0">
                <a:latin typeface="Arial" panose="020B0604020202020204"/>
                <a:cs typeface="Arial" panose="020B0604020202020204"/>
              </a:rPr>
              <a:t>La </a:t>
            </a:r>
            <a:r>
              <a:rPr lang="es-ES" sz="2900" b="1" dirty="0">
                <a:latin typeface="Arial" panose="020B0604020202020204"/>
                <a:cs typeface="Arial" panose="020B0604020202020204"/>
              </a:rPr>
              <a:t>animación física por computadora o física de juego </a:t>
            </a:r>
            <a:r>
              <a:rPr lang="es-ES" sz="2900" dirty="0">
                <a:latin typeface="Arial" panose="020B0604020202020204"/>
                <a:cs typeface="Arial" panose="020B0604020202020204"/>
              </a:rPr>
              <a:t>es un tipo de programación, en donde supone la introducción de las leyes de física en un simulador o motor de juego, particularmente en los gráficos 3D por computadora, aunque también existe en gráficos 2D en videojuegos como </a:t>
            </a:r>
            <a:r>
              <a:rPr lang="es-ES" sz="2900" dirty="0" err="1">
                <a:latin typeface="Arial" panose="020B0604020202020204"/>
                <a:cs typeface="Arial" panose="020B0604020202020204"/>
              </a:rPr>
              <a:t>Phun</a:t>
            </a:r>
            <a:r>
              <a:rPr lang="es-ES" sz="2900" dirty="0">
                <a:latin typeface="Arial" panose="020B0604020202020204"/>
                <a:cs typeface="Arial" panose="020B0604020202020204"/>
              </a:rPr>
              <a:t>. El propósito es hacer que los efectos físicos de los objetos creados o modelados tengan las mismas características que en la vida real, teniendo en cuenta, por ejemplo, gravedad, masa, fricción, restitución, etc.</a:t>
            </a:r>
          </a:p>
          <a:p>
            <a:pPr marL="0" indent="0">
              <a:buNone/>
            </a:pPr>
            <a:r>
              <a:rPr lang="es-ES" sz="2900" dirty="0">
                <a:latin typeface="Arial" panose="020B0604020202020204"/>
                <a:cs typeface="Arial" panose="020B0604020202020204"/>
              </a:rPr>
              <a:t>La simulación de la física en la programación es solo una aproximación cercana a la física real (si bien se acerca mucho a la física que tendría un objeto en realidad, no es igual de realista que en la realidad), y el cómputo es desarrollado usando valores discretos. Hay muchos elementos que forman los componentes de la simulación física.</a:t>
            </a:r>
          </a:p>
          <a:p>
            <a:pPr marL="0" indent="0" algn="l">
              <a:buNone/>
            </a:pPr>
            <a:r>
              <a:rPr lang="es-ES" sz="2900" b="0" i="0" dirty="0">
                <a:effectLst/>
                <a:latin typeface="Arial" panose="020B0604020202020204"/>
                <a:cs typeface="Arial" panose="020B0604020202020204"/>
              </a:rPr>
              <a:t>Los medios más utilizados son:</a:t>
            </a:r>
          </a:p>
          <a:p>
            <a:pPr algn="l">
              <a:buFont typeface="Arial" panose="020B0604020202020204"/>
              <a:buChar char="•"/>
            </a:pPr>
            <a:r>
              <a:rPr lang="es-ES" sz="2900" b="0" i="0" dirty="0">
                <a:effectLst/>
                <a:latin typeface="Arial" panose="020B0604020202020204"/>
                <a:cs typeface="Arial" panose="020B0604020202020204"/>
              </a:rPr>
              <a:t>El </a:t>
            </a:r>
            <a:r>
              <a:rPr lang="es-ES" sz="2900" b="1" i="0" u="none" strike="noStrike" dirty="0">
                <a:effectLst/>
                <a:latin typeface="Arial" panose="020B0604020202020204"/>
                <a:cs typeface="Arial" panose="020B0604020202020204"/>
              </a:rPr>
              <a:t>motor físico</a:t>
            </a:r>
            <a:r>
              <a:rPr lang="es-ES" sz="2900" b="0" i="0" dirty="0">
                <a:effectLst/>
                <a:latin typeface="Arial" panose="020B0604020202020204"/>
                <a:cs typeface="Arial" panose="020B0604020202020204"/>
              </a:rPr>
              <a:t>, que es un código de programa usado para simular la </a:t>
            </a:r>
            <a:r>
              <a:rPr lang="es-ES" sz="2900" b="0" i="0" u="none" strike="noStrike" dirty="0">
                <a:effectLst/>
                <a:latin typeface="Arial" panose="020B0604020202020204"/>
                <a:cs typeface="Arial" panose="020B0604020202020204"/>
              </a:rPr>
              <a:t>mecánica newtoniana</a:t>
            </a:r>
            <a:r>
              <a:rPr lang="es-ES" sz="2900" b="0" i="0" dirty="0">
                <a:effectLst/>
                <a:latin typeface="Arial" panose="020B0604020202020204"/>
                <a:cs typeface="Arial" panose="020B0604020202020204"/>
              </a:rPr>
              <a:t> en el ambiente.</a:t>
            </a:r>
          </a:p>
          <a:p>
            <a:pPr algn="l">
              <a:buFont typeface="Arial" panose="020B0604020202020204"/>
              <a:buChar char="•"/>
            </a:pPr>
            <a:r>
              <a:rPr lang="es-ES" sz="2900" b="0" i="0" dirty="0">
                <a:effectLst/>
                <a:latin typeface="Arial" panose="020B0604020202020204"/>
                <a:cs typeface="Arial" panose="020B0604020202020204"/>
              </a:rPr>
              <a:t>La </a:t>
            </a:r>
            <a:r>
              <a:rPr lang="es-ES" sz="2900" b="1" i="0" u="none" strike="noStrike" dirty="0">
                <a:effectLst/>
                <a:latin typeface="Arial" panose="020B0604020202020204"/>
                <a:cs typeface="Arial" panose="020B0604020202020204"/>
              </a:rPr>
              <a:t>detección de colisiones</a:t>
            </a:r>
            <a:r>
              <a:rPr lang="es-ES" sz="2900" b="0" i="0" dirty="0">
                <a:effectLst/>
                <a:latin typeface="Arial" panose="020B0604020202020204"/>
                <a:cs typeface="Arial" panose="020B0604020202020204"/>
              </a:rPr>
              <a:t>, que se utiliza para resolver el problema de determinar cuándo es que dos o más objetos físicos en el ambiente se cruzan entre sí.</a:t>
            </a:r>
          </a:p>
          <a:p>
            <a:endParaRPr lang="es-ES" dirty="0"/>
          </a:p>
        </p:txBody>
      </p:sp>
    </p:spTree>
    <p:extLst>
      <p:ext uri="{BB962C8B-B14F-4D97-AF65-F5344CB8AC3E}">
        <p14:creationId xmlns:p14="http://schemas.microsoft.com/office/powerpoint/2010/main" val="3285458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C6666-4405-C123-2881-DA2DDA17A868}"/>
              </a:ext>
            </a:extLst>
          </p:cNvPr>
          <p:cNvSpPr>
            <a:spLocks noGrp="1"/>
          </p:cNvSpPr>
          <p:nvPr>
            <p:ph type="title"/>
          </p:nvPr>
        </p:nvSpPr>
        <p:spPr>
          <a:xfrm>
            <a:off x="838200" y="365126"/>
            <a:ext cx="10515600" cy="888640"/>
          </a:xfrm>
        </p:spPr>
        <p:txBody>
          <a:bodyPr/>
          <a:lstStyle/>
          <a:p>
            <a:r>
              <a:rPr lang="es-ES" sz="4400" dirty="0"/>
              <a:t>Físicas</a:t>
            </a:r>
            <a:endParaRPr lang="es-ES" dirty="0"/>
          </a:p>
        </p:txBody>
      </p:sp>
      <p:sp>
        <p:nvSpPr>
          <p:cNvPr id="3" name="Marcador de contenido 2">
            <a:extLst>
              <a:ext uri="{FF2B5EF4-FFF2-40B4-BE49-F238E27FC236}">
                <a16:creationId xmlns:a16="http://schemas.microsoft.com/office/drawing/2014/main" id="{06A16AE8-5251-017A-F024-B81CEEC0DD54}"/>
              </a:ext>
            </a:extLst>
          </p:cNvPr>
          <p:cNvSpPr>
            <a:spLocks noGrp="1"/>
          </p:cNvSpPr>
          <p:nvPr>
            <p:ph idx="1"/>
          </p:nvPr>
        </p:nvSpPr>
        <p:spPr>
          <a:xfrm>
            <a:off x="461913" y="1253766"/>
            <a:ext cx="10891887" cy="5316716"/>
          </a:xfrm>
        </p:spPr>
        <p:txBody>
          <a:bodyPr>
            <a:normAutofit fontScale="62500" lnSpcReduction="20000"/>
          </a:bodyPr>
          <a:lstStyle/>
          <a:p>
            <a:pPr marL="0" indent="0" algn="l">
              <a:buNone/>
            </a:pPr>
            <a:r>
              <a:rPr lang="es-ES" b="1" i="0" dirty="0">
                <a:effectLst/>
                <a:latin typeface="Arial" panose="020B0604020202020204"/>
                <a:cs typeface="Arial" panose="020B0604020202020204"/>
              </a:rPr>
              <a:t>Sistema de partículas</a:t>
            </a:r>
          </a:p>
          <a:p>
            <a:pPr algn="l"/>
            <a:r>
              <a:rPr lang="es-ES" b="0" i="0" dirty="0">
                <a:effectLst/>
                <a:latin typeface="Arial" panose="020B0604020202020204"/>
              </a:rPr>
              <a:t>Las partículas son un aspecto común en los </a:t>
            </a:r>
            <a:r>
              <a:rPr lang="es-ES" b="0" i="0" u="none" strike="noStrike" dirty="0">
                <a:effectLst/>
                <a:latin typeface="Arial" panose="020B0604020202020204"/>
              </a:rPr>
              <a:t>videojuegos</a:t>
            </a:r>
            <a:r>
              <a:rPr lang="es-ES" b="0" i="0" dirty="0">
                <a:effectLst/>
                <a:latin typeface="Arial" panose="020B0604020202020204"/>
              </a:rPr>
              <a:t> en donde se trata de recrear algún tipo de explosión en cada circunstancia. En los primeros videojuegos se iba utilizando siempre la misma recreación de la explosión en cada momento. Sin embargo, en la realidad, una explosión puede variar drásticamente, dependiendo del terreno, la altitud de la explosión y los tipos de cuerpos sólidos que están afectados.</a:t>
            </a:r>
          </a:p>
          <a:p>
            <a:pPr algn="l"/>
            <a:r>
              <a:rPr lang="es-ES" b="0" i="0" dirty="0">
                <a:effectLst/>
                <a:latin typeface="Arial" panose="020B0604020202020204"/>
              </a:rPr>
              <a:t>Dependiendo del poder de procesamiento disponible, los efectos de la explosión pueden ser modelados como la división y componentes de propulsión destrozadas por la expansión de gas. Este modelo es por medio de una simulación de un </a:t>
            </a:r>
            <a:r>
              <a:rPr lang="es-ES" b="0" i="0" u="none" strike="noStrike" dirty="0">
                <a:effectLst/>
                <a:latin typeface="Arial" panose="020B0604020202020204"/>
              </a:rPr>
              <a:t>sistema de partículas</a:t>
            </a:r>
            <a:r>
              <a:rPr lang="es-ES" b="0" i="0" dirty="0">
                <a:effectLst/>
                <a:latin typeface="Arial" panose="020B0604020202020204"/>
              </a:rPr>
              <a:t>. Un modelo del sistema de partículas permite una variedad de otros fenómenos físicos a ser simulados, incluyendo </a:t>
            </a:r>
            <a:r>
              <a:rPr lang="es-ES" b="0" i="0" u="none" strike="noStrike" dirty="0">
                <a:effectLst/>
                <a:latin typeface="Arial" panose="020B0604020202020204"/>
              </a:rPr>
              <a:t>humo</a:t>
            </a:r>
            <a:r>
              <a:rPr lang="es-ES" b="0" i="0" dirty="0">
                <a:effectLst/>
                <a:latin typeface="Arial" panose="020B0604020202020204"/>
              </a:rPr>
              <a:t>, </a:t>
            </a:r>
            <a:r>
              <a:rPr lang="es-ES" b="0" i="0" u="none" strike="noStrike" dirty="0">
                <a:effectLst/>
                <a:latin typeface="Arial" panose="020B0604020202020204"/>
              </a:rPr>
              <a:t>agua</a:t>
            </a:r>
            <a:r>
              <a:rPr lang="es-ES" b="0" i="0" dirty="0">
                <a:effectLst/>
                <a:latin typeface="Arial" panose="020B0604020202020204"/>
              </a:rPr>
              <a:t> en movimiento, </a:t>
            </a:r>
            <a:r>
              <a:rPr lang="es-ES" b="0" i="0" u="none" strike="noStrike" dirty="0">
                <a:effectLst/>
                <a:latin typeface="Arial" panose="020B0604020202020204"/>
              </a:rPr>
              <a:t>precipitaciones</a:t>
            </a:r>
            <a:r>
              <a:rPr lang="es-ES" b="0" i="0" dirty="0">
                <a:effectLst/>
                <a:latin typeface="Arial" panose="020B0604020202020204"/>
              </a:rPr>
              <a:t>, y así sucesivamente.</a:t>
            </a:r>
          </a:p>
          <a:p>
            <a:pPr marL="0" indent="0" algn="l">
              <a:buNone/>
            </a:pPr>
            <a:r>
              <a:rPr lang="es-ES" b="1" dirty="0">
                <a:latin typeface="Arial" panose="020B0604020202020204"/>
              </a:rPr>
              <a:t>Física </a:t>
            </a:r>
            <a:r>
              <a:rPr lang="es-ES" b="1" dirty="0" err="1">
                <a:latin typeface="Arial" panose="020B0604020202020204"/>
              </a:rPr>
              <a:t>Ragdoll</a:t>
            </a:r>
            <a:endParaRPr lang="es-ES" b="1" i="0" dirty="0">
              <a:effectLst/>
              <a:latin typeface="Arial" panose="020B0604020202020204"/>
            </a:endParaRPr>
          </a:p>
          <a:p>
            <a:pPr algn="l"/>
            <a:r>
              <a:rPr lang="es-ES" b="0" i="0" dirty="0">
                <a:effectLst/>
                <a:latin typeface="Arial" panose="020B0604020202020204"/>
              </a:rPr>
              <a:t>El significado de </a:t>
            </a:r>
            <a:r>
              <a:rPr lang="es-ES" b="0" i="1" dirty="0" err="1">
                <a:effectLst/>
                <a:latin typeface="Arial" panose="020B0604020202020204"/>
              </a:rPr>
              <a:t>Ragdoll</a:t>
            </a:r>
            <a:r>
              <a:rPr lang="es-ES" b="0" i="0" dirty="0">
                <a:effectLst/>
                <a:latin typeface="Arial" panose="020B0604020202020204"/>
              </a:rPr>
              <a:t> proviene de las palabras inglesas </a:t>
            </a:r>
            <a:r>
              <a:rPr lang="es-ES" b="0" i="1" dirty="0" err="1">
                <a:effectLst/>
                <a:latin typeface="Arial" panose="020B0604020202020204"/>
              </a:rPr>
              <a:t>rag</a:t>
            </a:r>
            <a:r>
              <a:rPr lang="es-ES" b="0" i="1" dirty="0">
                <a:effectLst/>
                <a:latin typeface="Arial" panose="020B0604020202020204"/>
              </a:rPr>
              <a:t> </a:t>
            </a:r>
            <a:r>
              <a:rPr lang="es-ES" b="0" i="1" dirty="0" err="1">
                <a:effectLst/>
                <a:latin typeface="Arial" panose="020B0604020202020204"/>
              </a:rPr>
              <a:t>doll</a:t>
            </a:r>
            <a:r>
              <a:rPr lang="es-ES" b="0" i="0" dirty="0">
                <a:effectLst/>
                <a:latin typeface="Arial" panose="020B0604020202020204"/>
              </a:rPr>
              <a:t> (muñeco de trapo). Como su nombre lo indica, éste es un procedimiento de animación y técnica de simulación para mostrar el movimiento de una persona como si estuviera muerto.</a:t>
            </a:r>
          </a:p>
          <a:p>
            <a:pPr algn="l"/>
            <a:r>
              <a:rPr lang="es-ES" b="0" i="0" dirty="0">
                <a:effectLst/>
                <a:latin typeface="Arial" panose="020B0604020202020204"/>
              </a:rPr>
              <a:t>El sistema interpreta las características del cuerpo como una serie de huesos rígidos conectados entre sí, poniéndole bisagras para simular las articulaciones. La simulación modela lo que ocurre con el cuerpo cuando se cae al suelo, como si fuese un muñeco de trapo (de ahí el nombre </a:t>
            </a:r>
            <a:r>
              <a:rPr lang="es-ES" b="0" i="1" dirty="0" err="1">
                <a:effectLst/>
                <a:latin typeface="Arial" panose="020B0604020202020204"/>
              </a:rPr>
              <a:t>Ragdoll</a:t>
            </a:r>
            <a:r>
              <a:rPr lang="es-ES" b="0" i="0" dirty="0">
                <a:effectLst/>
                <a:latin typeface="Arial" panose="020B0604020202020204"/>
              </a:rPr>
              <a:t>).</a:t>
            </a:r>
          </a:p>
          <a:p>
            <a:pPr algn="l"/>
            <a:r>
              <a:rPr lang="es-ES" b="0" i="0" dirty="0">
                <a:effectLst/>
                <a:latin typeface="Arial" panose="020B0604020202020204"/>
              </a:rPr>
              <a:t>Un </a:t>
            </a:r>
            <a:r>
              <a:rPr lang="es-ES" b="0" i="0" u="none" strike="noStrike" dirty="0">
                <a:effectLst/>
                <a:latin typeface="Arial" panose="020B0604020202020204"/>
              </a:rPr>
              <a:t>modelo físico</a:t>
            </a:r>
            <a:r>
              <a:rPr lang="es-ES" b="0" i="0" dirty="0">
                <a:effectLst/>
                <a:latin typeface="Arial" panose="020B0604020202020204"/>
              </a:rPr>
              <a:t> del movimiento del cuerpo y una interacción con la colisión más sofisticada requiere una potencia de cálculo mucho mayor, ya que se necesita hacer una simulación más exacta del los </a:t>
            </a:r>
            <a:r>
              <a:rPr lang="es-ES" b="0" i="0" u="none" strike="noStrike" dirty="0">
                <a:effectLst/>
                <a:latin typeface="Arial" panose="020B0604020202020204"/>
              </a:rPr>
              <a:t>sólidos</a:t>
            </a:r>
            <a:r>
              <a:rPr lang="es-ES" b="0" i="0" dirty="0">
                <a:effectLst/>
                <a:latin typeface="Arial" panose="020B0604020202020204"/>
              </a:rPr>
              <a:t>, </a:t>
            </a:r>
            <a:r>
              <a:rPr lang="es-ES" b="0" i="0" u="none" strike="noStrike" dirty="0">
                <a:effectLst/>
                <a:latin typeface="Arial" panose="020B0604020202020204"/>
              </a:rPr>
              <a:t>líquidos</a:t>
            </a:r>
            <a:r>
              <a:rPr lang="es-ES" b="0" i="0" dirty="0">
                <a:effectLst/>
                <a:latin typeface="Arial" panose="020B0604020202020204"/>
              </a:rPr>
              <a:t> e </a:t>
            </a:r>
            <a:r>
              <a:rPr lang="es-ES" b="0" i="0" u="none" strike="noStrike" dirty="0">
                <a:effectLst/>
                <a:latin typeface="Arial" panose="020B0604020202020204"/>
              </a:rPr>
              <a:t>hidrodinámica</a:t>
            </a:r>
            <a:r>
              <a:rPr lang="es-ES" b="0" i="0" dirty="0">
                <a:effectLst/>
                <a:latin typeface="Arial" panose="020B0604020202020204"/>
              </a:rPr>
              <a:t>. El sistema del modelo articulado puede también reproducir los efectos del </a:t>
            </a:r>
            <a:r>
              <a:rPr lang="es-ES" b="0" i="0" u="none" strike="noStrike" dirty="0">
                <a:effectLst/>
                <a:latin typeface="Arial" panose="020B0604020202020204"/>
              </a:rPr>
              <a:t>esqueleto</a:t>
            </a:r>
            <a:r>
              <a:rPr lang="es-ES" b="0" i="0" dirty="0">
                <a:effectLst/>
                <a:latin typeface="Arial" panose="020B0604020202020204"/>
              </a:rPr>
              <a:t>, </a:t>
            </a:r>
            <a:r>
              <a:rPr lang="es-ES" b="0" i="0" u="none" strike="noStrike" dirty="0">
                <a:effectLst/>
                <a:latin typeface="Arial" panose="020B0604020202020204"/>
              </a:rPr>
              <a:t>músculos</a:t>
            </a:r>
            <a:r>
              <a:rPr lang="es-ES" b="0" i="0" dirty="0">
                <a:effectLst/>
                <a:latin typeface="Arial" panose="020B0604020202020204"/>
              </a:rPr>
              <a:t>, </a:t>
            </a:r>
            <a:r>
              <a:rPr lang="es-ES" b="0" i="0" u="none" strike="noStrike" dirty="0">
                <a:effectLst/>
                <a:latin typeface="Arial" panose="020B0604020202020204"/>
              </a:rPr>
              <a:t>tendones</a:t>
            </a:r>
            <a:r>
              <a:rPr lang="es-ES" b="0" i="0" dirty="0">
                <a:effectLst/>
                <a:latin typeface="Arial" panose="020B0604020202020204"/>
              </a:rPr>
              <a:t> y otros componentes fisiológicos.</a:t>
            </a:r>
          </a:p>
          <a:p>
            <a:pPr algn="l"/>
            <a:endParaRPr lang="es-ES" b="0" i="0" dirty="0">
              <a:solidFill>
                <a:srgbClr val="202122"/>
              </a:solidFill>
              <a:effectLst/>
              <a:latin typeface="Arial" panose="020B0604020202020204"/>
            </a:endParaRPr>
          </a:p>
          <a:p>
            <a:endParaRPr lang="es-ES" dirty="0"/>
          </a:p>
        </p:txBody>
      </p:sp>
    </p:spTree>
    <p:extLst>
      <p:ext uri="{BB962C8B-B14F-4D97-AF65-F5344CB8AC3E}">
        <p14:creationId xmlns:p14="http://schemas.microsoft.com/office/powerpoint/2010/main" val="1759735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6F1A5-4100-86CF-DAB0-B2D8EFB05FF1}"/>
              </a:ext>
            </a:extLst>
          </p:cNvPr>
          <p:cNvSpPr>
            <a:spLocks noGrp="1"/>
          </p:cNvSpPr>
          <p:nvPr>
            <p:ph type="title"/>
          </p:nvPr>
        </p:nvSpPr>
        <p:spPr/>
        <p:txBody>
          <a:bodyPr/>
          <a:lstStyle/>
          <a:p>
            <a:r>
              <a:rPr lang="es-ES" sz="4400" dirty="0"/>
              <a:t>Gráfico de escena</a:t>
            </a:r>
            <a:endParaRPr lang="es-ES" dirty="0"/>
          </a:p>
        </p:txBody>
      </p:sp>
      <p:sp>
        <p:nvSpPr>
          <p:cNvPr id="3" name="Marcador de contenido 2">
            <a:extLst>
              <a:ext uri="{FF2B5EF4-FFF2-40B4-BE49-F238E27FC236}">
                <a16:creationId xmlns:a16="http://schemas.microsoft.com/office/drawing/2014/main" id="{8513CE25-3517-DF73-B1AF-782D8F476E97}"/>
              </a:ext>
            </a:extLst>
          </p:cNvPr>
          <p:cNvSpPr>
            <a:spLocks noGrp="1"/>
          </p:cNvSpPr>
          <p:nvPr>
            <p:ph idx="1"/>
          </p:nvPr>
        </p:nvSpPr>
        <p:spPr/>
        <p:txBody>
          <a:bodyPr>
            <a:normAutofit fontScale="77500" lnSpcReduction="20000"/>
          </a:bodyPr>
          <a:lstStyle/>
          <a:p>
            <a:r>
              <a:rPr lang="es-ES" b="0" i="0" dirty="0">
                <a:solidFill>
                  <a:srgbClr val="222222"/>
                </a:solidFill>
                <a:effectLst/>
                <a:latin typeface="Arial" panose="020B0604020202020204"/>
              </a:rPr>
              <a:t>Un </a:t>
            </a:r>
            <a:r>
              <a:rPr lang="es-ES" b="1" i="0" dirty="0">
                <a:effectLst/>
                <a:latin typeface="Arial" panose="020B0604020202020204"/>
              </a:rPr>
              <a:t>gráfico de escena </a:t>
            </a:r>
            <a:r>
              <a:rPr lang="es-ES" b="0" i="0" dirty="0">
                <a:effectLst/>
                <a:latin typeface="Arial" panose="020B0604020202020204"/>
              </a:rPr>
              <a:t>es una </a:t>
            </a:r>
            <a:r>
              <a:rPr lang="es-ES" b="1" i="0" u="none" strike="noStrike" dirty="0">
                <a:effectLst/>
                <a:latin typeface="Arial" panose="020B0604020202020204"/>
              </a:rPr>
              <a:t>estructura de datos </a:t>
            </a:r>
            <a:r>
              <a:rPr lang="es-ES" b="0" i="0" dirty="0">
                <a:effectLst/>
                <a:latin typeface="Arial" panose="020B0604020202020204"/>
              </a:rPr>
              <a:t>general comúnmente utilizada por aplicaciones de </a:t>
            </a:r>
            <a:r>
              <a:rPr lang="es-ES" b="0" i="0" u="none" strike="noStrike" dirty="0">
                <a:effectLst/>
                <a:latin typeface="Arial" panose="020B0604020202020204"/>
              </a:rPr>
              <a:t>edición de gráficos basados </a:t>
            </a:r>
            <a:r>
              <a:rPr lang="es-ES" b="0" i="0" dirty="0">
                <a:effectLst/>
                <a:latin typeface="Arial" panose="020B0604020202020204"/>
              </a:rPr>
              <a:t>en </a:t>
            </a:r>
            <a:r>
              <a:rPr lang="es-ES" b="0" i="0" u="none" strike="noStrike" dirty="0">
                <a:effectLst/>
                <a:latin typeface="Arial" panose="020B0604020202020204"/>
              </a:rPr>
              <a:t>vectores</a:t>
            </a:r>
            <a:r>
              <a:rPr lang="es-ES" b="0" i="0" dirty="0">
                <a:effectLst/>
                <a:latin typeface="Arial" panose="020B0604020202020204"/>
              </a:rPr>
              <a:t> y juegos de computadora modernos, que organiza la representación lógica y, a menudo, espacial de una escena gráfica. Es una colección de nodos en un </a:t>
            </a:r>
            <a:r>
              <a:rPr lang="es-ES" b="0" i="0" u="none" strike="noStrike" dirty="0">
                <a:effectLst/>
                <a:latin typeface="Arial" panose="020B0604020202020204"/>
              </a:rPr>
              <a:t>gráfico </a:t>
            </a:r>
            <a:r>
              <a:rPr lang="es-ES" b="0" i="0" dirty="0">
                <a:effectLst/>
                <a:latin typeface="Arial" panose="020B0604020202020204"/>
              </a:rPr>
              <a:t>o estructura de </a:t>
            </a:r>
            <a:r>
              <a:rPr lang="es-ES" b="0" i="0" u="none" strike="noStrike" dirty="0">
                <a:effectLst/>
                <a:latin typeface="Arial" panose="020B0604020202020204"/>
              </a:rPr>
              <a:t>árbol </a:t>
            </a:r>
            <a:r>
              <a:rPr lang="es-ES" b="0" i="0" dirty="0">
                <a:effectLst/>
                <a:latin typeface="Arial" panose="020B0604020202020204"/>
              </a:rPr>
              <a:t>. </a:t>
            </a:r>
          </a:p>
          <a:p>
            <a:r>
              <a:rPr lang="es-ES" b="0" i="0" dirty="0">
                <a:effectLst/>
                <a:latin typeface="Arial" panose="020B0604020202020204"/>
              </a:rPr>
              <a:t>Un nodo de árbol puede tener muchos hijos pero solo un padre, con el efecto de un padre aplicado a todos sus nodos hijos; una operación realizada en un grupo propaga automáticamente su efecto a todos sus miembros. </a:t>
            </a:r>
          </a:p>
          <a:p>
            <a:r>
              <a:rPr lang="es-ES" b="0" i="0" dirty="0">
                <a:effectLst/>
                <a:latin typeface="Arial" panose="020B0604020202020204"/>
              </a:rPr>
              <a:t>En muchos programas, asociar una </a:t>
            </a:r>
            <a:r>
              <a:rPr lang="es-ES" b="0" i="0" u="none" strike="noStrike" dirty="0">
                <a:effectLst/>
                <a:latin typeface="Arial" panose="020B0604020202020204"/>
              </a:rPr>
              <a:t>matriz de transformación </a:t>
            </a:r>
            <a:r>
              <a:rPr lang="es-ES" b="0" i="0" dirty="0">
                <a:effectLst/>
                <a:latin typeface="Arial" panose="020B0604020202020204"/>
              </a:rPr>
              <a:t>geométrica (ver también </a:t>
            </a:r>
            <a:r>
              <a:rPr lang="es-ES" b="0" i="0" u="none" strike="noStrike" dirty="0">
                <a:effectLst/>
                <a:latin typeface="Arial" panose="020B0604020202020204"/>
              </a:rPr>
              <a:t>transformación </a:t>
            </a:r>
            <a:r>
              <a:rPr lang="es-ES" b="0" i="0" dirty="0">
                <a:effectLst/>
                <a:latin typeface="Arial" panose="020B0604020202020204"/>
              </a:rPr>
              <a:t>y </a:t>
            </a:r>
            <a:r>
              <a:rPr lang="es-ES" b="0" i="0" u="none" strike="noStrike" dirty="0">
                <a:effectLst/>
                <a:latin typeface="Arial" panose="020B0604020202020204"/>
              </a:rPr>
              <a:t>matriz </a:t>
            </a:r>
            <a:r>
              <a:rPr lang="es-ES" b="0" i="0" dirty="0">
                <a:effectLst/>
                <a:latin typeface="Arial" panose="020B0604020202020204"/>
              </a:rPr>
              <a:t>) en cada nivel de grupo y concatenar dichas matrices juntas es una forma eficiente y natural de procesar tales operaciones. Una característica común, por ejemplo, es la capacidad de agrupar formas y objetos relacionados en un objeto compuesto que luego se puede manipular tan fácilmente como un solo objeto.</a:t>
            </a:r>
            <a:endParaRPr lang="es-ES" dirty="0"/>
          </a:p>
        </p:txBody>
      </p:sp>
    </p:spTree>
    <p:extLst>
      <p:ext uri="{BB962C8B-B14F-4D97-AF65-F5344CB8AC3E}">
        <p14:creationId xmlns:p14="http://schemas.microsoft.com/office/powerpoint/2010/main" val="3569378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88E7CB-B5D2-1AC5-DE1E-94CFDC46759C}"/>
              </a:ext>
            </a:extLst>
          </p:cNvPr>
          <p:cNvSpPr>
            <a:spLocks noGrp="1"/>
          </p:cNvSpPr>
          <p:nvPr>
            <p:ph type="title"/>
          </p:nvPr>
        </p:nvSpPr>
        <p:spPr/>
        <p:txBody>
          <a:bodyPr/>
          <a:lstStyle/>
          <a:p>
            <a:r>
              <a:rPr lang="es-ES" sz="4400" dirty="0"/>
              <a:t>Gráfico de escena</a:t>
            </a:r>
            <a:endParaRPr lang="es-ES" dirty="0"/>
          </a:p>
        </p:txBody>
      </p:sp>
      <p:sp>
        <p:nvSpPr>
          <p:cNvPr id="3" name="Marcador de contenido 2">
            <a:extLst>
              <a:ext uri="{FF2B5EF4-FFF2-40B4-BE49-F238E27FC236}">
                <a16:creationId xmlns:a16="http://schemas.microsoft.com/office/drawing/2014/main" id="{64C21696-CB74-5480-531E-67963F5592F1}"/>
              </a:ext>
            </a:extLst>
          </p:cNvPr>
          <p:cNvSpPr>
            <a:spLocks noGrp="1"/>
          </p:cNvSpPr>
          <p:nvPr>
            <p:ph idx="1"/>
          </p:nvPr>
        </p:nvSpPr>
        <p:spPr/>
        <p:txBody>
          <a:bodyPr>
            <a:normAutofit fontScale="55000" lnSpcReduction="20000"/>
          </a:bodyPr>
          <a:lstStyle/>
          <a:p>
            <a:pPr marL="0" indent="0">
              <a:buNone/>
            </a:pPr>
            <a:r>
              <a:rPr lang="es-ES" sz="3500" b="1" dirty="0">
                <a:latin typeface="Arial" panose="020B0604020202020204"/>
              </a:rPr>
              <a:t>Gráficos de escena en juegos y aplicaciones 3D</a:t>
            </a:r>
          </a:p>
          <a:p>
            <a:r>
              <a:rPr lang="es-ES" sz="3500" b="1" dirty="0">
                <a:latin typeface="Arial" panose="020B0604020202020204"/>
              </a:rPr>
              <a:t>Los gráficos de escena son útiles para juegos modernos que utilizan gráficos en 3D y mundos o niveles cada vez más grandes. </a:t>
            </a:r>
            <a:r>
              <a:rPr lang="es-ES" sz="3500" dirty="0">
                <a:latin typeface="Arial" panose="020B0604020202020204"/>
              </a:rPr>
              <a:t>En tales aplicaciones, los nodos en un gráfico de escena (generalmente) representan entidades u objetos en la escena.</a:t>
            </a:r>
          </a:p>
          <a:p>
            <a:r>
              <a:rPr lang="es-ES" sz="3500" dirty="0">
                <a:latin typeface="Arial" panose="020B0604020202020204"/>
              </a:rPr>
              <a:t>Por ejemplo, un juego podría definir una relación lógica entre un caballero y un caballo de modo que el caballero se considere una extensión del caballo. El gráfico de escena tendría un nodo 'caballo' con un nodo 'caballero' adjunto.</a:t>
            </a:r>
          </a:p>
          <a:p>
            <a:r>
              <a:rPr lang="es-ES" sz="3500" dirty="0">
                <a:latin typeface="Arial" panose="020B0604020202020204"/>
              </a:rPr>
              <a:t>El gráfico de la escena también puede describir la relación espacial, así como la lógica, de las diversas entidades: el caballero se mueve a través del espacio 3D como se mueve el caballo.</a:t>
            </a:r>
          </a:p>
          <a:p>
            <a:r>
              <a:rPr lang="es-ES" sz="3500" dirty="0">
                <a:latin typeface="Arial" panose="020B0604020202020204"/>
              </a:rPr>
              <a:t>En estas grandes aplicaciones, los requisitos de memoria son consideraciones importantes al diseñar un escenario gráfico. Por esta razón, muchos sistemas de gráficos de escenas grandes utilizan instancias de geometría para reducir los costos de memoria y aumentar la velocidad. </a:t>
            </a:r>
          </a:p>
          <a:p>
            <a:r>
              <a:rPr lang="es-ES" sz="3500" dirty="0">
                <a:latin typeface="Arial" panose="020B0604020202020204"/>
              </a:rPr>
              <a:t>Esto significa que solo se guarda una única copia de los datos, que luego es referenciada por cualquier nodo 'caballero' en el gráfico de escena. Esto permite un presupuesto de memoria reducido y una mayor velocidad, ya que no es necesario duplicar los datos de apariencia.</a:t>
            </a:r>
          </a:p>
          <a:p>
            <a:endParaRPr lang="es-ES" dirty="0"/>
          </a:p>
        </p:txBody>
      </p:sp>
    </p:spTree>
    <p:extLst>
      <p:ext uri="{BB962C8B-B14F-4D97-AF65-F5344CB8AC3E}">
        <p14:creationId xmlns:p14="http://schemas.microsoft.com/office/powerpoint/2010/main" val="3753678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C48D3-0BF0-E0A9-0B63-23DF18C3320B}"/>
              </a:ext>
            </a:extLst>
          </p:cNvPr>
          <p:cNvSpPr>
            <a:spLocks noGrp="1"/>
          </p:cNvSpPr>
          <p:nvPr>
            <p:ph type="title"/>
          </p:nvPr>
        </p:nvSpPr>
        <p:spPr/>
        <p:txBody>
          <a:bodyPr/>
          <a:lstStyle/>
          <a:p>
            <a:r>
              <a:rPr lang="es-ES" sz="4400" dirty="0" err="1"/>
              <a:t>APIs</a:t>
            </a:r>
            <a:r>
              <a:rPr lang="es-ES" sz="4400" dirty="0"/>
              <a:t> gráficos 3D.</a:t>
            </a:r>
            <a:endParaRPr lang="es-ES" dirty="0"/>
          </a:p>
        </p:txBody>
      </p:sp>
      <p:sp>
        <p:nvSpPr>
          <p:cNvPr id="3" name="Marcador de contenido 2">
            <a:extLst>
              <a:ext uri="{FF2B5EF4-FFF2-40B4-BE49-F238E27FC236}">
                <a16:creationId xmlns:a16="http://schemas.microsoft.com/office/drawing/2014/main" id="{5898E42B-6A84-7BA7-53BB-4BB1D23182C1}"/>
              </a:ext>
            </a:extLst>
          </p:cNvPr>
          <p:cNvSpPr>
            <a:spLocks noGrp="1"/>
          </p:cNvSpPr>
          <p:nvPr>
            <p:ph idx="1"/>
          </p:nvPr>
        </p:nvSpPr>
        <p:spPr/>
        <p:txBody>
          <a:bodyPr>
            <a:normAutofit fontScale="85000" lnSpcReduction="20000"/>
          </a:bodyPr>
          <a:lstStyle/>
          <a:p>
            <a:pPr marL="0" indent="0">
              <a:buNone/>
            </a:pPr>
            <a:r>
              <a:rPr lang="es-ES" dirty="0">
                <a:latin typeface="Arial" panose="020B0604020202020204" pitchFamily="34" charset="0"/>
                <a:cs typeface="Arial" panose="020B0604020202020204" pitchFamily="34" charset="0"/>
              </a:rPr>
              <a:t>Los </a:t>
            </a:r>
            <a:r>
              <a:rPr lang="es-ES" b="1" dirty="0">
                <a:latin typeface="Arial" panose="020B0604020202020204" pitchFamily="34" charset="0"/>
                <a:cs typeface="Arial" panose="020B0604020202020204" pitchFamily="34" charset="0"/>
              </a:rPr>
              <a:t>gráficos 3D </a:t>
            </a:r>
            <a:r>
              <a:rPr lang="es-ES" dirty="0">
                <a:latin typeface="Arial" panose="020B0604020202020204" pitchFamily="34" charset="0"/>
                <a:cs typeface="Arial" panose="020B0604020202020204" pitchFamily="34" charset="0"/>
              </a:rPr>
              <a:t>se han vuelto tan populares, particularmente en los videojuegos, que se han creado API (interfaces de programación de aplicaciones) especializadas para facilitar los procesos en todas las etapas de la generación de gráficos por computadora. </a:t>
            </a:r>
          </a:p>
          <a:p>
            <a:pPr marL="0" indent="0">
              <a:buNone/>
            </a:pPr>
            <a:r>
              <a:rPr lang="es-ES" dirty="0">
                <a:latin typeface="Arial" panose="020B0604020202020204" pitchFamily="34" charset="0"/>
                <a:cs typeface="Arial" panose="020B0604020202020204" pitchFamily="34" charset="0"/>
              </a:rPr>
              <a:t>Estas API también han demostrado ser vitales para los fabricantes de hardware de gráficos por computadora, ya que brindan una forma para que los programadores accedan al hardware de forma abstracta, sin dejar de aprovechar el hardware especial de cualquier tarjeta gráfica específica.</a:t>
            </a:r>
          </a:p>
          <a:p>
            <a:pPr marL="0" indent="0">
              <a:buNone/>
            </a:pPr>
            <a:r>
              <a:rPr lang="es-ES" b="1" dirty="0">
                <a:latin typeface="Arial" panose="020B0604020202020204" pitchFamily="34" charset="0"/>
                <a:cs typeface="Arial" panose="020B0604020202020204" pitchFamily="34" charset="0"/>
              </a:rPr>
              <a:t>API basada en web </a:t>
            </a:r>
          </a:p>
          <a:p>
            <a:r>
              <a:rPr lang="es-ES" b="1" dirty="0" err="1">
                <a:latin typeface="Arial" panose="020B0604020202020204" pitchFamily="34" charset="0"/>
                <a:cs typeface="Arial" panose="020B0604020202020204" pitchFamily="34" charset="0"/>
              </a:rPr>
              <a:t>WebGL</a:t>
            </a:r>
            <a:r>
              <a:rPr lang="es-ES" b="1"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es una interfaz JavaScript para la API OpenGL ES, promovida por Khronos .</a:t>
            </a:r>
          </a:p>
          <a:p>
            <a:r>
              <a:rPr lang="es-ES" b="1" dirty="0" err="1">
                <a:latin typeface="Arial" panose="020B0604020202020204" pitchFamily="34" charset="0"/>
                <a:cs typeface="Arial" panose="020B0604020202020204" pitchFamily="34" charset="0"/>
              </a:rPr>
              <a:t>WebGPU</a:t>
            </a:r>
            <a:r>
              <a:rPr lang="es-ES" dirty="0">
                <a:latin typeface="Arial" panose="020B0604020202020204" pitchFamily="34" charset="0"/>
                <a:cs typeface="Arial" panose="020B0604020202020204" pitchFamily="34" charset="0"/>
              </a:rPr>
              <a:t> , un estándar web en desarrollo y API de JavaScript para gráficos y computación acelerados.</a:t>
            </a:r>
          </a:p>
        </p:txBody>
      </p:sp>
    </p:spTree>
    <p:extLst>
      <p:ext uri="{BB962C8B-B14F-4D97-AF65-F5344CB8AC3E}">
        <p14:creationId xmlns:p14="http://schemas.microsoft.com/office/powerpoint/2010/main" val="4262385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558B2-97B4-4BE0-BCD8-1D37045BB9DA}"/>
              </a:ext>
            </a:extLst>
          </p:cNvPr>
          <p:cNvSpPr>
            <a:spLocks noGrp="1"/>
          </p:cNvSpPr>
          <p:nvPr>
            <p:ph type="title"/>
          </p:nvPr>
        </p:nvSpPr>
        <p:spPr/>
        <p:txBody>
          <a:bodyPr/>
          <a:lstStyle/>
          <a:p>
            <a:r>
              <a:rPr lang="es-ES" sz="4400" dirty="0" err="1"/>
              <a:t>APIs</a:t>
            </a:r>
            <a:r>
              <a:rPr lang="es-ES" sz="4400" dirty="0"/>
              <a:t> gráficos 3D.</a:t>
            </a:r>
            <a:endParaRPr lang="es-ES" dirty="0"/>
          </a:p>
        </p:txBody>
      </p:sp>
      <p:sp>
        <p:nvSpPr>
          <p:cNvPr id="3" name="Marcador de contenido 2">
            <a:extLst>
              <a:ext uri="{FF2B5EF4-FFF2-40B4-BE49-F238E27FC236}">
                <a16:creationId xmlns:a16="http://schemas.microsoft.com/office/drawing/2014/main" id="{62A11462-8CA3-8A7B-74B1-9C5EC9CBF1EA}"/>
              </a:ext>
            </a:extLst>
          </p:cNvPr>
          <p:cNvSpPr>
            <a:spLocks noGrp="1"/>
          </p:cNvSpPr>
          <p:nvPr>
            <p:ph idx="1"/>
          </p:nvPr>
        </p:nvSpPr>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API 3D de bajo nivel </a:t>
            </a:r>
          </a:p>
          <a:p>
            <a:pPr marL="0" indent="0">
              <a:buNone/>
            </a:pPr>
            <a:r>
              <a:rPr lang="es-ES" dirty="0">
                <a:latin typeface="Arial" panose="020B0604020202020204" pitchFamily="34" charset="0"/>
                <a:cs typeface="Arial" panose="020B0604020202020204" pitchFamily="34" charset="0"/>
              </a:rPr>
              <a:t>Estas API para gráficos por computadora en 3D son particularmente populares:</a:t>
            </a:r>
          </a:p>
          <a:p>
            <a:r>
              <a:rPr lang="es-ES" b="1" dirty="0">
                <a:latin typeface="Arial" panose="020B0604020202020204" pitchFamily="34" charset="0"/>
                <a:cs typeface="Arial" panose="020B0604020202020204" pitchFamily="34" charset="0"/>
              </a:rPr>
              <a:t>ANGLE</a:t>
            </a:r>
            <a:r>
              <a:rPr lang="es-ES" dirty="0">
                <a:latin typeface="Arial" panose="020B0604020202020204" pitchFamily="34" charset="0"/>
                <a:cs typeface="Arial" panose="020B0604020202020204" pitchFamily="34" charset="0"/>
              </a:rPr>
              <a:t> , motor de gráficos de navegadores web, un traductor multiplataforma de llamadas OpenGL ES a llamadas API DirectX, OpenGL o </a:t>
            </a:r>
            <a:r>
              <a:rPr lang="es-ES" dirty="0" err="1">
                <a:latin typeface="Arial" panose="020B0604020202020204" pitchFamily="34" charset="0"/>
                <a:cs typeface="Arial" panose="020B0604020202020204" pitchFamily="34" charset="0"/>
              </a:rPr>
              <a:t>Vulkan</a:t>
            </a:r>
            <a:r>
              <a:rPr lang="es-ES" dirty="0">
                <a:latin typeface="Arial" panose="020B0604020202020204" pitchFamily="34" charset="0"/>
                <a:cs typeface="Arial" panose="020B0604020202020204" pitchFamily="34" charset="0"/>
              </a:rPr>
              <a:t>.</a:t>
            </a:r>
          </a:p>
          <a:p>
            <a:r>
              <a:rPr lang="es-ES" b="1" dirty="0">
                <a:latin typeface="Arial" panose="020B0604020202020204" pitchFamily="34" charset="0"/>
                <a:cs typeface="Arial" panose="020B0604020202020204" pitchFamily="34" charset="0"/>
              </a:rPr>
              <a:t>Direct3D</a:t>
            </a:r>
            <a:r>
              <a:rPr lang="es-ES" dirty="0">
                <a:latin typeface="Arial" panose="020B0604020202020204" pitchFamily="34" charset="0"/>
                <a:cs typeface="Arial" panose="020B0604020202020204" pitchFamily="34" charset="0"/>
              </a:rPr>
              <a:t> (un subconjunto de DirectX )</a:t>
            </a:r>
          </a:p>
          <a:p>
            <a:r>
              <a:rPr lang="es-ES" b="1" dirty="0" err="1">
                <a:latin typeface="Arial" panose="020B0604020202020204" pitchFamily="34" charset="0"/>
                <a:cs typeface="Arial" panose="020B0604020202020204" pitchFamily="34" charset="0"/>
              </a:rPr>
              <a:t>Glide</a:t>
            </a:r>
            <a:r>
              <a:rPr lang="es-ES" dirty="0">
                <a:latin typeface="Arial" panose="020B0604020202020204" pitchFamily="34" charset="0"/>
                <a:cs typeface="Arial" panose="020B0604020202020204" pitchFamily="34" charset="0"/>
              </a:rPr>
              <a:t> , una API de gráficos 3D desaparecida desarrollada por 3dfx Interactive .</a:t>
            </a:r>
          </a:p>
          <a:p>
            <a:r>
              <a:rPr lang="es-ES" b="1" dirty="0">
                <a:latin typeface="Arial" panose="020B0604020202020204" pitchFamily="34" charset="0"/>
                <a:cs typeface="Arial" panose="020B0604020202020204" pitchFamily="34" charset="0"/>
              </a:rPr>
              <a:t>Manto</a:t>
            </a:r>
            <a:r>
              <a:rPr lang="es-ES" dirty="0">
                <a:latin typeface="Arial" panose="020B0604020202020204" pitchFamily="34" charset="0"/>
                <a:cs typeface="Arial" panose="020B0604020202020204" pitchFamily="34" charset="0"/>
              </a:rPr>
              <a:t> desarrollado por AMD.</a:t>
            </a:r>
          </a:p>
          <a:p>
            <a:r>
              <a:rPr lang="es-ES" b="1" dirty="0">
                <a:latin typeface="Arial" panose="020B0604020202020204" pitchFamily="34" charset="0"/>
                <a:cs typeface="Arial" panose="020B0604020202020204" pitchFamily="34" charset="0"/>
              </a:rPr>
              <a:t>Metal</a:t>
            </a:r>
            <a:r>
              <a:rPr lang="es-ES" dirty="0">
                <a:latin typeface="Arial" panose="020B0604020202020204" pitchFamily="34" charset="0"/>
                <a:cs typeface="Arial" panose="020B0604020202020204" pitchFamily="34" charset="0"/>
              </a:rPr>
              <a:t> desarrollado por Apple.</a:t>
            </a:r>
          </a:p>
          <a:p>
            <a:r>
              <a:rPr lang="es-ES" b="1" dirty="0">
                <a:latin typeface="Arial" panose="020B0604020202020204" pitchFamily="34" charset="0"/>
                <a:cs typeface="Arial" panose="020B0604020202020204" pitchFamily="34" charset="0"/>
              </a:rPr>
              <a:t>OpenGL</a:t>
            </a:r>
            <a:r>
              <a:rPr lang="es-ES" dirty="0">
                <a:latin typeface="Arial" panose="020B0604020202020204" pitchFamily="34" charset="0"/>
                <a:cs typeface="Arial" panose="020B0604020202020204" pitchFamily="34" charset="0"/>
              </a:rPr>
              <a:t> y el lenguaje de sombreado OpenGL</a:t>
            </a:r>
          </a:p>
          <a:p>
            <a:r>
              <a:rPr lang="es-ES" b="1" dirty="0">
                <a:latin typeface="Arial" panose="020B0604020202020204" pitchFamily="34" charset="0"/>
                <a:cs typeface="Arial" panose="020B0604020202020204" pitchFamily="34" charset="0"/>
              </a:rPr>
              <a:t>API OpenGL ES 3D </a:t>
            </a:r>
            <a:r>
              <a:rPr lang="es-ES" dirty="0">
                <a:latin typeface="Arial" panose="020B0604020202020204" pitchFamily="34" charset="0"/>
                <a:cs typeface="Arial" panose="020B0604020202020204" pitchFamily="34" charset="0"/>
              </a:rPr>
              <a:t>para dispositivos integrados.</a:t>
            </a:r>
          </a:p>
          <a:p>
            <a:r>
              <a:rPr lang="es-ES" b="1" dirty="0" err="1">
                <a:latin typeface="Arial" panose="020B0604020202020204" pitchFamily="34" charset="0"/>
                <a:cs typeface="Arial" panose="020B0604020202020204" pitchFamily="34" charset="0"/>
              </a:rPr>
              <a:t>OptiX</a:t>
            </a:r>
            <a:r>
              <a:rPr lang="es-ES" b="1" dirty="0">
                <a:latin typeface="Arial" panose="020B0604020202020204" pitchFamily="34" charset="0"/>
                <a:cs typeface="Arial" panose="020B0604020202020204" pitchFamily="34" charset="0"/>
              </a:rPr>
              <a:t> 7.0 </a:t>
            </a:r>
            <a:r>
              <a:rPr lang="es-ES" dirty="0">
                <a:latin typeface="Arial" panose="020B0604020202020204" pitchFamily="34" charset="0"/>
                <a:cs typeface="Arial" panose="020B0604020202020204" pitchFamily="34" charset="0"/>
              </a:rPr>
              <a:t>y lo último desarrollado por NVIDIA.</a:t>
            </a:r>
          </a:p>
          <a:p>
            <a:r>
              <a:rPr lang="es-ES" b="1" dirty="0" err="1">
                <a:latin typeface="Arial" panose="020B0604020202020204" pitchFamily="34" charset="0"/>
                <a:cs typeface="Arial" panose="020B0604020202020204" pitchFamily="34" charset="0"/>
              </a:rPr>
              <a:t>LibGCM</a:t>
            </a:r>
            <a:endParaRPr lang="es-ES" b="1" dirty="0">
              <a:latin typeface="Arial" panose="020B0604020202020204" pitchFamily="34" charset="0"/>
              <a:cs typeface="Arial" panose="020B0604020202020204" pitchFamily="34" charset="0"/>
            </a:endParaRPr>
          </a:p>
          <a:p>
            <a:r>
              <a:rPr lang="es-ES" b="1" dirty="0" err="1">
                <a:latin typeface="Arial" panose="020B0604020202020204" pitchFamily="34" charset="0"/>
                <a:cs typeface="Arial" panose="020B0604020202020204" pitchFamily="34" charset="0"/>
              </a:rPr>
              <a:t>QuickDraw</a:t>
            </a:r>
            <a:r>
              <a:rPr lang="es-ES" b="1" dirty="0">
                <a:latin typeface="Arial" panose="020B0604020202020204" pitchFamily="34" charset="0"/>
                <a:cs typeface="Arial" panose="020B0604020202020204" pitchFamily="34" charset="0"/>
              </a:rPr>
              <a:t> 3D </a:t>
            </a:r>
            <a:r>
              <a:rPr lang="es-ES" dirty="0">
                <a:latin typeface="Arial" panose="020B0604020202020204" pitchFamily="34" charset="0"/>
                <a:cs typeface="Arial" panose="020B0604020202020204" pitchFamily="34" charset="0"/>
              </a:rPr>
              <a:t>desarrollado por Apple </a:t>
            </a:r>
            <a:r>
              <a:rPr lang="es-ES" dirty="0" err="1">
                <a:latin typeface="Arial" panose="020B0604020202020204" pitchFamily="34" charset="0"/>
                <a:cs typeface="Arial" panose="020B0604020202020204" pitchFamily="34" charset="0"/>
              </a:rPr>
              <a:t>Computer</a:t>
            </a:r>
            <a:r>
              <a:rPr lang="es-ES" dirty="0">
                <a:latin typeface="Arial" panose="020B0604020202020204" pitchFamily="34" charset="0"/>
                <a:cs typeface="Arial" panose="020B0604020202020204" pitchFamily="34" charset="0"/>
              </a:rPr>
              <a:t> a partir de 1995, abandonado en 1998.</a:t>
            </a:r>
          </a:p>
          <a:p>
            <a:r>
              <a:rPr lang="es-ES" b="1" dirty="0">
                <a:latin typeface="Arial" panose="020B0604020202020204" pitchFamily="34" charset="0"/>
                <a:cs typeface="Arial" panose="020B0604020202020204" pitchFamily="34" charset="0"/>
              </a:rPr>
              <a:t>Vulcano</a:t>
            </a:r>
          </a:p>
        </p:txBody>
      </p:sp>
    </p:spTree>
    <p:extLst>
      <p:ext uri="{BB962C8B-B14F-4D97-AF65-F5344CB8AC3E}">
        <p14:creationId xmlns:p14="http://schemas.microsoft.com/office/powerpoint/2010/main" val="702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92A42-7386-F633-5673-516B826798FD}"/>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1A9D1E1C-C6C7-436D-F4CE-544CD3583163}"/>
              </a:ext>
            </a:extLst>
          </p:cNvPr>
          <p:cNvSpPr>
            <a:spLocks noGrp="1"/>
          </p:cNvSpPr>
          <p:nvPr>
            <p:ph idx="1"/>
          </p:nvPr>
        </p:nvSpPr>
        <p:spPr>
          <a:xfrm>
            <a:off x="622169" y="1825625"/>
            <a:ext cx="10731631" cy="4667250"/>
          </a:xfrm>
        </p:spPr>
        <p:txBody>
          <a:bodyPr>
            <a:normAutofit fontScale="70000" lnSpcReduction="20000"/>
          </a:bodyPr>
          <a:lstStyle/>
          <a:p>
            <a:pPr marL="0" indent="0">
              <a:buNone/>
            </a:pPr>
            <a:r>
              <a:rPr lang="es-ES" sz="3600" b="1" dirty="0"/>
              <a:t>Características de los juegos:</a:t>
            </a:r>
          </a:p>
          <a:p>
            <a:pPr algn="l">
              <a:buFont typeface="Arial" panose="020B0604020202020204" pitchFamily="34" charset="0"/>
              <a:buChar char="•"/>
            </a:pPr>
            <a:r>
              <a:rPr lang="es-ES" b="0" i="0" dirty="0">
                <a:solidFill>
                  <a:srgbClr val="202122"/>
                </a:solidFill>
                <a:effectLst/>
                <a:latin typeface="Arial" panose="020B0604020202020204" pitchFamily="34" charset="0"/>
              </a:rPr>
              <a:t>Es libre.</a:t>
            </a:r>
          </a:p>
          <a:p>
            <a:pPr algn="l">
              <a:buFont typeface="Arial" panose="020B0604020202020204" pitchFamily="34" charset="0"/>
              <a:buChar char="•"/>
            </a:pPr>
            <a:r>
              <a:rPr lang="es-ES" b="0" i="0" dirty="0">
                <a:solidFill>
                  <a:srgbClr val="202122"/>
                </a:solidFill>
                <a:effectLst/>
                <a:latin typeface="Arial" panose="020B0604020202020204" pitchFamily="34" charset="0"/>
              </a:rPr>
              <a:t>Organiza las acciones de un modo propio y específico.</a:t>
            </a:r>
          </a:p>
          <a:p>
            <a:pPr algn="l">
              <a:buFont typeface="Arial" panose="020B0604020202020204" pitchFamily="34" charset="0"/>
              <a:buChar char="•"/>
            </a:pPr>
            <a:r>
              <a:rPr lang="es-ES" b="0" i="0" dirty="0">
                <a:solidFill>
                  <a:srgbClr val="202122"/>
                </a:solidFill>
                <a:effectLst/>
                <a:latin typeface="Arial" panose="020B0604020202020204" pitchFamily="34" charset="0"/>
              </a:rPr>
              <a:t>Ayuda a conocer la realidad.</a:t>
            </a:r>
          </a:p>
          <a:p>
            <a:pPr algn="l">
              <a:buFont typeface="Arial" panose="020B0604020202020204" pitchFamily="34" charset="0"/>
              <a:buChar char="•"/>
            </a:pPr>
            <a:r>
              <a:rPr lang="es-ES" b="0" i="0" dirty="0">
                <a:solidFill>
                  <a:srgbClr val="202122"/>
                </a:solidFill>
                <a:effectLst/>
                <a:latin typeface="Arial" panose="020B0604020202020204" pitchFamily="34" charset="0"/>
              </a:rPr>
              <a:t>Favorece el proceso socializador.</a:t>
            </a:r>
          </a:p>
          <a:p>
            <a:pPr algn="l">
              <a:buFont typeface="Arial" panose="020B0604020202020204" pitchFamily="34" charset="0"/>
              <a:buChar char="•"/>
            </a:pPr>
            <a:r>
              <a:rPr lang="es-ES" b="0" i="0" dirty="0">
                <a:solidFill>
                  <a:srgbClr val="202122"/>
                </a:solidFill>
                <a:effectLst/>
                <a:latin typeface="Arial" panose="020B0604020202020204" pitchFamily="34" charset="0"/>
              </a:rPr>
              <a:t>Cumple una función de desigualdades, integradora y rehabilitadora.</a:t>
            </a:r>
          </a:p>
          <a:p>
            <a:pPr algn="l">
              <a:buFont typeface="Arial" panose="020B0604020202020204" pitchFamily="34" charset="0"/>
              <a:buChar char="•"/>
            </a:pPr>
            <a:r>
              <a:rPr lang="es-ES" b="0" i="0" dirty="0">
                <a:solidFill>
                  <a:srgbClr val="202122"/>
                </a:solidFill>
                <a:effectLst/>
                <a:latin typeface="Arial" panose="020B0604020202020204" pitchFamily="34" charset="0"/>
              </a:rPr>
              <a:t>En el juego el material no es indispensable.</a:t>
            </a:r>
          </a:p>
          <a:p>
            <a:pPr algn="l">
              <a:buFont typeface="Arial" panose="020B0604020202020204" pitchFamily="34" charset="0"/>
              <a:buChar char="•"/>
            </a:pPr>
            <a:r>
              <a:rPr lang="es-ES" b="0" i="0" dirty="0">
                <a:solidFill>
                  <a:srgbClr val="202122"/>
                </a:solidFill>
                <a:effectLst/>
                <a:latin typeface="Arial" panose="020B0604020202020204" pitchFamily="34" charset="0"/>
              </a:rPr>
              <a:t>Tiene unas reglas que los jugadores aceptan.</a:t>
            </a:r>
          </a:p>
          <a:p>
            <a:pPr algn="l">
              <a:buFont typeface="Arial" panose="020B0604020202020204" pitchFamily="34" charset="0"/>
              <a:buChar char="•"/>
            </a:pPr>
            <a:r>
              <a:rPr lang="es-ES" b="0" i="0" dirty="0">
                <a:solidFill>
                  <a:srgbClr val="202122"/>
                </a:solidFill>
                <a:effectLst/>
                <a:latin typeface="Arial" panose="020B0604020202020204" pitchFamily="34" charset="0"/>
              </a:rPr>
              <a:t>Sus reglas pueden ser modificadas de manera instantánea según el contexto.</a:t>
            </a:r>
          </a:p>
          <a:p>
            <a:pPr algn="l">
              <a:buFont typeface="Arial" panose="020B0604020202020204" pitchFamily="34" charset="0"/>
              <a:buChar char="•"/>
            </a:pPr>
            <a:r>
              <a:rPr lang="es-ES" b="0" i="0" dirty="0">
                <a:solidFill>
                  <a:srgbClr val="202122"/>
                </a:solidFill>
                <a:effectLst/>
                <a:latin typeface="Arial" panose="020B0604020202020204" pitchFamily="34" charset="0"/>
              </a:rPr>
              <a:t>Se realiza en cualquier ambiente.</a:t>
            </a:r>
          </a:p>
          <a:p>
            <a:pPr algn="l">
              <a:buFont typeface="Arial" panose="020B0604020202020204" pitchFamily="34" charset="0"/>
              <a:buChar char="•"/>
            </a:pPr>
            <a:r>
              <a:rPr lang="es-ES" b="0" i="0" dirty="0">
                <a:solidFill>
                  <a:srgbClr val="202122"/>
                </a:solidFill>
                <a:effectLst/>
                <a:latin typeface="Arial" panose="020B0604020202020204" pitchFamily="34" charset="0"/>
              </a:rPr>
              <a:t>Ayuda a la educación en niños.</a:t>
            </a:r>
          </a:p>
          <a:p>
            <a:pPr algn="l">
              <a:buFont typeface="Arial" panose="020B0604020202020204" pitchFamily="34" charset="0"/>
              <a:buChar char="•"/>
            </a:pPr>
            <a:r>
              <a:rPr lang="es-ES" b="0" i="0" dirty="0">
                <a:solidFill>
                  <a:srgbClr val="202122"/>
                </a:solidFill>
                <a:effectLst/>
                <a:latin typeface="Arial" panose="020B0604020202020204" pitchFamily="34" charset="0"/>
              </a:rPr>
              <a:t>Relaja el estrés.</a:t>
            </a:r>
          </a:p>
          <a:p>
            <a:pPr algn="l">
              <a:buFont typeface="Arial" panose="020B0604020202020204" pitchFamily="34" charset="0"/>
              <a:buChar char="•"/>
            </a:pPr>
            <a:r>
              <a:rPr lang="es-ES" b="0" i="0" dirty="0">
                <a:solidFill>
                  <a:srgbClr val="202122"/>
                </a:solidFill>
                <a:effectLst/>
                <a:latin typeface="Arial" panose="020B0604020202020204" pitchFamily="34" charset="0"/>
              </a:rPr>
              <a:t>Nos hace firmes.</a:t>
            </a:r>
          </a:p>
          <a:p>
            <a:endParaRPr lang="es-ES" dirty="0"/>
          </a:p>
        </p:txBody>
      </p:sp>
    </p:spTree>
    <p:extLst>
      <p:ext uri="{BB962C8B-B14F-4D97-AF65-F5344CB8AC3E}">
        <p14:creationId xmlns:p14="http://schemas.microsoft.com/office/powerpoint/2010/main" val="27460797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776B52-A117-EDB8-7543-1BAAEA7B5D5F}"/>
              </a:ext>
            </a:extLst>
          </p:cNvPr>
          <p:cNvSpPr>
            <a:spLocks noGrp="1"/>
          </p:cNvSpPr>
          <p:nvPr>
            <p:ph type="title"/>
          </p:nvPr>
        </p:nvSpPr>
        <p:spPr/>
        <p:txBody>
          <a:bodyPr/>
          <a:lstStyle/>
          <a:p>
            <a:r>
              <a:rPr lang="es-ES" sz="4400" dirty="0" err="1"/>
              <a:t>APIs</a:t>
            </a:r>
            <a:r>
              <a:rPr lang="es-ES" sz="4400" dirty="0"/>
              <a:t> gráficos 3D.</a:t>
            </a:r>
            <a:endParaRPr lang="es-ES" dirty="0"/>
          </a:p>
        </p:txBody>
      </p:sp>
      <p:sp>
        <p:nvSpPr>
          <p:cNvPr id="3" name="Marcador de contenido 2">
            <a:extLst>
              <a:ext uri="{FF2B5EF4-FFF2-40B4-BE49-F238E27FC236}">
                <a16:creationId xmlns:a16="http://schemas.microsoft.com/office/drawing/2014/main" id="{FF633A56-FE0F-2EF4-9E40-B5E8BCCD7BCB}"/>
              </a:ext>
            </a:extLst>
          </p:cNvPr>
          <p:cNvSpPr>
            <a:spLocks noGrp="1"/>
          </p:cNvSpPr>
          <p:nvPr>
            <p:ph idx="1"/>
          </p:nvPr>
        </p:nvSpPr>
        <p:spPr/>
        <p:txBody>
          <a:bodyPr numCol="2">
            <a:normAutofit fontScale="62500" lnSpcReduction="20000"/>
          </a:bodyPr>
          <a:lstStyle/>
          <a:p>
            <a:pPr marL="0" indent="0">
              <a:buNone/>
            </a:pPr>
            <a:r>
              <a:rPr lang="es-ES" b="1" dirty="0">
                <a:latin typeface="Arial" panose="020B0604020202020204" pitchFamily="34" charset="0"/>
                <a:cs typeface="Arial" panose="020B0604020202020204" pitchFamily="34" charset="0"/>
              </a:rPr>
              <a:t>API 3D de alto nivel </a:t>
            </a:r>
          </a:p>
          <a:p>
            <a:pPr marL="0" indent="0">
              <a:buNone/>
            </a:pPr>
            <a:r>
              <a:rPr lang="es-ES" dirty="0">
                <a:latin typeface="Arial" panose="020B0604020202020204" pitchFamily="34" charset="0"/>
                <a:cs typeface="Arial" panose="020B0604020202020204" pitchFamily="34" charset="0"/>
              </a:rPr>
              <a:t>También hay API de gráficos de escenas 3D de nivel superior que brindan funcionalidad adicional además de la API de renderizado de nivel inferior. Estas bibliotecas en desarrollo activo incluyen:</a:t>
            </a:r>
          </a:p>
          <a:p>
            <a:r>
              <a:rPr lang="es-ES" b="1" dirty="0">
                <a:latin typeface="Arial" panose="020B0604020202020204" pitchFamily="34" charset="0"/>
                <a:cs typeface="Arial" panose="020B0604020202020204" pitchFamily="34" charset="0"/>
              </a:rPr>
              <a:t>BGFX</a:t>
            </a:r>
          </a:p>
          <a:p>
            <a:r>
              <a:rPr lang="es-ES" b="1" dirty="0" err="1">
                <a:latin typeface="Arial" panose="020B0604020202020204" pitchFamily="34" charset="0"/>
                <a:cs typeface="Arial" panose="020B0604020202020204" pitchFamily="34" charset="0"/>
              </a:rPr>
              <a:t>ClanLib</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Espacio de cristal</a:t>
            </a:r>
          </a:p>
          <a:p>
            <a:r>
              <a:rPr lang="es-ES" b="1" dirty="0">
                <a:latin typeface="Arial" panose="020B0604020202020204" pitchFamily="34" charset="0"/>
                <a:cs typeface="Arial" panose="020B0604020202020204" pitchFamily="34" charset="0"/>
              </a:rPr>
              <a:t>Sistema de gráficos 3D HOOPS</a:t>
            </a:r>
          </a:p>
          <a:p>
            <a:r>
              <a:rPr lang="es-ES" b="1" dirty="0">
                <a:latin typeface="Arial" panose="020B0604020202020204" pitchFamily="34" charset="0"/>
                <a:cs typeface="Arial" panose="020B0604020202020204" pitchFamily="34" charset="0"/>
              </a:rPr>
              <a:t>Horda3D</a:t>
            </a:r>
          </a:p>
          <a:p>
            <a:r>
              <a:rPr lang="es-ES" b="1" dirty="0">
                <a:latin typeface="Arial" panose="020B0604020202020204" pitchFamily="34" charset="0"/>
                <a:cs typeface="Arial" panose="020B0604020202020204" pitchFamily="34" charset="0"/>
              </a:rPr>
              <a:t>Motor </a:t>
            </a:r>
            <a:r>
              <a:rPr lang="es-ES" b="1" dirty="0" err="1">
                <a:latin typeface="Arial" panose="020B0604020202020204" pitchFamily="34" charset="0"/>
                <a:cs typeface="Arial" panose="020B0604020202020204" pitchFamily="34" charset="0"/>
              </a:rPr>
              <a:t>irrlicht</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Java 3D</a:t>
            </a:r>
          </a:p>
          <a:p>
            <a:r>
              <a:rPr lang="es-ES" b="1" dirty="0">
                <a:latin typeface="Arial" panose="020B0604020202020204" pitchFamily="34" charset="0"/>
                <a:cs typeface="Arial" panose="020B0604020202020204" pitchFamily="34" charset="0"/>
              </a:rPr>
              <a:t>Java FX</a:t>
            </a:r>
          </a:p>
          <a:p>
            <a:r>
              <a:rPr lang="es-ES" b="1" dirty="0">
                <a:latin typeface="Arial" panose="020B0604020202020204" pitchFamily="34" charset="0"/>
                <a:cs typeface="Arial" panose="020B0604020202020204" pitchFamily="34" charset="0"/>
              </a:rPr>
              <a:t>Motor </a:t>
            </a:r>
            <a:r>
              <a:rPr lang="es-ES" b="1" dirty="0" err="1">
                <a:latin typeface="Arial" panose="020B0604020202020204" pitchFamily="34" charset="0"/>
                <a:cs typeface="Arial" panose="020B0604020202020204" pitchFamily="34" charset="0"/>
              </a:rPr>
              <a:t>JMonkey</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JT abierto de Siemens Digital Industries Software</a:t>
            </a:r>
          </a:p>
          <a:p>
            <a:r>
              <a:rPr lang="es-ES" b="1" dirty="0">
                <a:latin typeface="Arial" panose="020B0604020202020204" pitchFamily="34" charset="0"/>
                <a:cs typeface="Arial" panose="020B0604020202020204" pitchFamily="34" charset="0"/>
              </a:rPr>
              <a:t>botella doble</a:t>
            </a:r>
          </a:p>
          <a:p>
            <a:r>
              <a:rPr lang="es-ES" b="1" dirty="0">
                <a:latin typeface="Arial" panose="020B0604020202020204" pitchFamily="34" charset="0"/>
                <a:cs typeface="Arial" panose="020B0604020202020204" pitchFamily="34" charset="0"/>
              </a:rPr>
              <a:t>API de gráficos 3D móviles (M3G; JSR-184)</a:t>
            </a:r>
          </a:p>
          <a:p>
            <a:r>
              <a:rPr lang="es-ES" b="1" dirty="0">
                <a:latin typeface="Arial" panose="020B0604020202020204" pitchFamily="34" charset="0"/>
                <a:cs typeface="Arial" panose="020B0604020202020204" pitchFamily="34" charset="0"/>
              </a:rPr>
              <a:t>OGRO</a:t>
            </a:r>
          </a:p>
          <a:p>
            <a:r>
              <a:rPr lang="es-ES" b="1" dirty="0">
                <a:latin typeface="Arial" panose="020B0604020202020204" pitchFamily="34" charset="0"/>
                <a:cs typeface="Arial" panose="020B0604020202020204" pitchFamily="34" charset="0"/>
              </a:rPr>
              <a:t>Intérprete OpenGL</a:t>
            </a:r>
          </a:p>
          <a:p>
            <a:r>
              <a:rPr lang="es-ES" b="1" dirty="0" err="1">
                <a:latin typeface="Arial" panose="020B0604020202020204" pitchFamily="34" charset="0"/>
                <a:cs typeface="Arial" panose="020B0604020202020204" pitchFamily="34" charset="0"/>
              </a:rPr>
              <a:t>AbiertoSG</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QSDK</a:t>
            </a:r>
          </a:p>
          <a:p>
            <a:r>
              <a:rPr lang="es-ES" b="1" dirty="0">
                <a:latin typeface="Arial" panose="020B0604020202020204" pitchFamily="34" charset="0"/>
                <a:cs typeface="Arial" panose="020B0604020202020204" pitchFamily="34" charset="0"/>
              </a:rPr>
              <a:t>RAMSES</a:t>
            </a:r>
          </a:p>
          <a:p>
            <a:r>
              <a:rPr lang="es-ES" b="1" dirty="0" err="1">
                <a:latin typeface="Arial" panose="020B0604020202020204" pitchFamily="34" charset="0"/>
                <a:cs typeface="Arial" panose="020B0604020202020204" pitchFamily="34" charset="0"/>
              </a:rPr>
              <a:t>renderware</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panda3d</a:t>
            </a:r>
          </a:p>
          <a:p>
            <a:r>
              <a:rPr lang="es-ES" b="1" dirty="0">
                <a:latin typeface="Arial" panose="020B0604020202020204" pitchFamily="34" charset="0"/>
                <a:cs typeface="Arial" panose="020B0604020202020204" pitchFamily="34" charset="0"/>
              </a:rPr>
              <a:t>motor </a:t>
            </a:r>
            <a:r>
              <a:rPr lang="es-ES" b="1" dirty="0" err="1">
                <a:latin typeface="Arial" panose="020B0604020202020204" pitchFamily="34" charset="0"/>
                <a:cs typeface="Arial" panose="020B0604020202020204" pitchFamily="34" charset="0"/>
              </a:rPr>
              <a:t>zea</a:t>
            </a:r>
            <a:endParaRPr lang="es-ES" b="1" dirty="0">
              <a:latin typeface="Arial" panose="020B0604020202020204" pitchFamily="34" charset="0"/>
              <a:cs typeface="Arial" panose="020B0604020202020204" pitchFamily="34" charset="0"/>
            </a:endParaRPr>
          </a:p>
          <a:p>
            <a:r>
              <a:rPr lang="es-ES" b="1" dirty="0" err="1">
                <a:latin typeface="Arial" panose="020B0604020202020204" pitchFamily="34" charset="0"/>
                <a:cs typeface="Arial" panose="020B0604020202020204" pitchFamily="34" charset="0"/>
              </a:rPr>
              <a:t>Unigine</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VTK</a:t>
            </a:r>
          </a:p>
        </p:txBody>
      </p:sp>
    </p:spTree>
    <p:extLst>
      <p:ext uri="{BB962C8B-B14F-4D97-AF65-F5344CB8AC3E}">
        <p14:creationId xmlns:p14="http://schemas.microsoft.com/office/powerpoint/2010/main" val="15973146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B9100-2D2F-0B7B-8711-4579AA7BD964}"/>
              </a:ext>
            </a:extLst>
          </p:cNvPr>
          <p:cNvSpPr>
            <a:spLocks noGrp="1"/>
          </p:cNvSpPr>
          <p:nvPr>
            <p:ph type="title"/>
          </p:nvPr>
        </p:nvSpPr>
        <p:spPr/>
        <p:txBody>
          <a:bodyPr/>
          <a:lstStyle/>
          <a:p>
            <a:r>
              <a:rPr lang="es-ES" sz="4400" dirty="0" err="1"/>
              <a:t>APIs</a:t>
            </a:r>
            <a:r>
              <a:rPr lang="es-ES" sz="4400" dirty="0"/>
              <a:t> gráficos 3D.</a:t>
            </a:r>
            <a:endParaRPr lang="es-ES" dirty="0"/>
          </a:p>
        </p:txBody>
      </p:sp>
      <p:sp>
        <p:nvSpPr>
          <p:cNvPr id="3" name="Marcador de contenido 2">
            <a:extLst>
              <a:ext uri="{FF2B5EF4-FFF2-40B4-BE49-F238E27FC236}">
                <a16:creationId xmlns:a16="http://schemas.microsoft.com/office/drawing/2014/main" id="{82CD6B10-8AF3-1B45-6561-1B2F798AB7D7}"/>
              </a:ext>
            </a:extLst>
          </p:cNvPr>
          <p:cNvSpPr>
            <a:spLocks noGrp="1"/>
          </p:cNvSpPr>
          <p:nvPr>
            <p:ph idx="1"/>
          </p:nvPr>
        </p:nvSpPr>
        <p:spPr>
          <a:xfrm>
            <a:off x="424207" y="1536569"/>
            <a:ext cx="10929594" cy="4956306"/>
          </a:xfrm>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Motores basados ​​en JavaScript </a:t>
            </a:r>
          </a:p>
          <a:p>
            <a:pPr marL="0" indent="0">
              <a:buNone/>
            </a:pPr>
            <a:r>
              <a:rPr lang="es-ES" dirty="0">
                <a:latin typeface="Arial" panose="020B0604020202020204" pitchFamily="34" charset="0"/>
                <a:cs typeface="Arial" panose="020B0604020202020204" pitchFamily="34" charset="0"/>
              </a:rPr>
              <a:t>Hay más interés en la API de alto nivel basada en navegador web para motores de gráficos 3D. Algunos son:</a:t>
            </a:r>
          </a:p>
          <a:p>
            <a:r>
              <a:rPr lang="es-ES" b="1" dirty="0">
                <a:latin typeface="Arial" panose="020B0604020202020204" pitchFamily="34" charset="0"/>
                <a:cs typeface="Arial" panose="020B0604020202020204" pitchFamily="34" charset="0"/>
              </a:rPr>
              <a:t>Un cuadro</a:t>
            </a:r>
          </a:p>
          <a:p>
            <a:r>
              <a:rPr lang="es-ES" b="1" dirty="0">
                <a:latin typeface="Arial" panose="020B0604020202020204" pitchFamily="34" charset="0"/>
                <a:cs typeface="Arial" panose="020B0604020202020204" pitchFamily="34" charset="0"/>
              </a:rPr>
              <a:t>Mezcla4Web</a:t>
            </a:r>
          </a:p>
          <a:p>
            <a:r>
              <a:rPr lang="es-ES" b="1" dirty="0">
                <a:latin typeface="Arial" panose="020B0604020202020204" pitchFamily="34" charset="0"/>
                <a:cs typeface="Arial" panose="020B0604020202020204" pitchFamily="34" charset="0"/>
              </a:rPr>
              <a:t>Luz de cobre</a:t>
            </a:r>
          </a:p>
          <a:p>
            <a:r>
              <a:rPr lang="es-ES" b="1" dirty="0">
                <a:latin typeface="Arial" panose="020B0604020202020204" pitchFamily="34" charset="0"/>
                <a:cs typeface="Arial" panose="020B0604020202020204" pitchFamily="34" charset="0"/>
              </a:rPr>
              <a:t>O3D</a:t>
            </a:r>
          </a:p>
          <a:p>
            <a:r>
              <a:rPr lang="es-ES" b="1" dirty="0" err="1">
                <a:latin typeface="Arial" panose="020B0604020202020204" pitchFamily="34" charset="0"/>
                <a:cs typeface="Arial" panose="020B0604020202020204" pitchFamily="34" charset="0"/>
              </a:rPr>
              <a:t>TormentaEngineC</a:t>
            </a:r>
            <a:endParaRPr lang="es-ES" b="1" dirty="0">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Tres.js</a:t>
            </a:r>
          </a:p>
          <a:p>
            <a:r>
              <a:rPr lang="es-ES" b="1" dirty="0">
                <a:latin typeface="Arial" panose="020B0604020202020204" pitchFamily="34" charset="0"/>
                <a:cs typeface="Arial" panose="020B0604020202020204" pitchFamily="34" charset="0"/>
              </a:rPr>
              <a:t>Babilonia.js</a:t>
            </a:r>
          </a:p>
          <a:p>
            <a:r>
              <a:rPr lang="es-ES" b="1" dirty="0">
                <a:latin typeface="Arial" panose="020B0604020202020204" pitchFamily="34" charset="0"/>
                <a:cs typeface="Arial" panose="020B0604020202020204" pitchFamily="34" charset="0"/>
              </a:rPr>
              <a:t>borde3d</a:t>
            </a:r>
          </a:p>
          <a:p>
            <a:r>
              <a:rPr lang="es-ES" b="1" dirty="0">
                <a:latin typeface="Arial" panose="020B0604020202020204" pitchFamily="34" charset="0"/>
                <a:cs typeface="Arial" panose="020B0604020202020204" pitchFamily="34" charset="0"/>
              </a:rPr>
              <a:t>X3DOM</a:t>
            </a:r>
          </a:p>
          <a:p>
            <a:r>
              <a:rPr lang="es-ES" b="1" dirty="0">
                <a:latin typeface="Arial" panose="020B0604020202020204" pitchFamily="34" charset="0"/>
                <a:cs typeface="Arial" panose="020B0604020202020204" pitchFamily="34" charset="0"/>
              </a:rPr>
              <a:t>motor </a:t>
            </a:r>
            <a:r>
              <a:rPr lang="es-ES" b="1" dirty="0" err="1">
                <a:latin typeface="Arial" panose="020B0604020202020204" pitchFamily="34" charset="0"/>
                <a:cs typeface="Arial" panose="020B0604020202020204" pitchFamily="34" charset="0"/>
              </a:rPr>
              <a:t>zea</a:t>
            </a:r>
            <a:endParaRPr lang="es-ES" b="1" dirty="0">
              <a:latin typeface="Arial" panose="020B0604020202020204" pitchFamily="34" charset="0"/>
              <a:cs typeface="Arial" panose="020B0604020202020204" pitchFamily="34" charset="0"/>
            </a:endParaRPr>
          </a:p>
          <a:p>
            <a:pPr marL="0" indent="0">
              <a:buNone/>
            </a:pPr>
            <a:r>
              <a:rPr lang="es-ES" b="1" dirty="0">
                <a:latin typeface="Arial" panose="020B0604020202020204" pitchFamily="34" charset="0"/>
                <a:cs typeface="Arial" panose="020B0604020202020204" pitchFamily="34" charset="0"/>
              </a:rPr>
              <a:t>Motores basados ​​en flash </a:t>
            </a:r>
          </a:p>
          <a:p>
            <a:r>
              <a:rPr lang="es-ES" b="1" dirty="0">
                <a:latin typeface="Arial" panose="020B0604020202020204" pitchFamily="34" charset="0"/>
                <a:cs typeface="Arial" panose="020B0604020202020204" pitchFamily="34" charset="0"/>
              </a:rPr>
              <a:t>Stage3D </a:t>
            </a:r>
            <a:r>
              <a:rPr lang="es-ES" dirty="0">
                <a:latin typeface="Arial" panose="020B0604020202020204" pitchFamily="34" charset="0"/>
                <a:cs typeface="Arial" panose="020B0604020202020204" pitchFamily="34" charset="0"/>
              </a:rPr>
              <a:t>en la biblioteca 3D en Flash versión 11 y posteriores</a:t>
            </a:r>
          </a:p>
          <a:p>
            <a:r>
              <a:rPr lang="es-ES" b="1" dirty="0">
                <a:latin typeface="Arial" panose="020B0604020202020204" pitchFamily="34" charset="0"/>
                <a:cs typeface="Arial" panose="020B0604020202020204" pitchFamily="34" charset="0"/>
              </a:rPr>
              <a:t>Papervision3D</a:t>
            </a:r>
            <a:r>
              <a:rPr lang="es-ES" dirty="0">
                <a:latin typeface="Arial" panose="020B0604020202020204" pitchFamily="34" charset="0"/>
                <a:cs typeface="Arial" panose="020B0604020202020204" pitchFamily="34" charset="0"/>
              </a:rPr>
              <a:t> y su bifurcación </a:t>
            </a:r>
            <a:r>
              <a:rPr lang="es-ES" b="1" dirty="0">
                <a:latin typeface="Arial" panose="020B0604020202020204" pitchFamily="34" charset="0"/>
                <a:cs typeface="Arial" panose="020B0604020202020204" pitchFamily="34" charset="0"/>
              </a:rPr>
              <a:t>Away3D</a:t>
            </a:r>
            <a:r>
              <a:rPr lang="es-ES" dirty="0">
                <a:latin typeface="Arial" panose="020B0604020202020204" pitchFamily="34" charset="0"/>
                <a:cs typeface="Arial" panose="020B0604020202020204" pitchFamily="34" charset="0"/>
              </a:rPr>
              <a:t> para Flash</a:t>
            </a:r>
          </a:p>
        </p:txBody>
      </p:sp>
    </p:spTree>
    <p:extLst>
      <p:ext uri="{BB962C8B-B14F-4D97-AF65-F5344CB8AC3E}">
        <p14:creationId xmlns:p14="http://schemas.microsoft.com/office/powerpoint/2010/main" val="23366696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B90DB-EE44-3C66-4BDD-80A9D1CDA189}"/>
              </a:ext>
            </a:extLst>
          </p:cNvPr>
          <p:cNvSpPr>
            <a:spLocks noGrp="1"/>
          </p:cNvSpPr>
          <p:nvPr>
            <p:ph type="title"/>
          </p:nvPr>
        </p:nvSpPr>
        <p:spPr/>
        <p:txBody>
          <a:bodyPr/>
          <a:lstStyle/>
          <a:p>
            <a:r>
              <a:rPr lang="es-ES" sz="4400" dirty="0"/>
              <a:t>Estudio de juegos existentes.</a:t>
            </a:r>
            <a:endParaRPr lang="es-ES" dirty="0"/>
          </a:p>
        </p:txBody>
      </p:sp>
      <p:sp>
        <p:nvSpPr>
          <p:cNvPr id="3" name="Marcador de contenido 2">
            <a:extLst>
              <a:ext uri="{FF2B5EF4-FFF2-40B4-BE49-F238E27FC236}">
                <a16:creationId xmlns:a16="http://schemas.microsoft.com/office/drawing/2014/main" id="{2F9B381D-7181-48BA-7974-4780775AC011}"/>
              </a:ext>
            </a:extLst>
          </p:cNvPr>
          <p:cNvSpPr>
            <a:spLocks noGrp="1"/>
          </p:cNvSpPr>
          <p:nvPr>
            <p:ph idx="1"/>
          </p:nvPr>
        </p:nvSpPr>
        <p:spPr>
          <a:xfrm>
            <a:off x="838200" y="1366887"/>
            <a:ext cx="10515600" cy="4810076"/>
          </a:xfrm>
        </p:spPr>
        <p:txBody>
          <a:bodyPr>
            <a:normAutofit fontScale="92500" lnSpcReduction="10000"/>
          </a:bodyPr>
          <a:lstStyle/>
          <a:p>
            <a:pPr marL="0" indent="0">
              <a:buNone/>
            </a:pPr>
            <a:r>
              <a:rPr lang="es-ES" sz="2200" dirty="0">
                <a:latin typeface="Arial" panose="020B0604020202020204" pitchFamily="34" charset="0"/>
                <a:cs typeface="Arial" panose="020B0604020202020204" pitchFamily="34" charset="0"/>
              </a:rPr>
              <a:t>Respecto al estudio de juegos existentes os puedo recomendar dos opciones diferenciadas:</a:t>
            </a:r>
          </a:p>
          <a:p>
            <a:r>
              <a:rPr lang="es-ES" sz="2200" b="1" dirty="0">
                <a:latin typeface="Arial" panose="020B0604020202020204" pitchFamily="34" charset="0"/>
                <a:cs typeface="Arial" panose="020B0604020202020204" pitchFamily="34" charset="0"/>
              </a:rPr>
              <a:t>Opción 1 Testeo de forma constante</a:t>
            </a:r>
            <a:r>
              <a:rPr lang="es-ES" sz="2200" dirty="0">
                <a:latin typeface="Arial" panose="020B0604020202020204" pitchFamily="34" charset="0"/>
                <a:cs typeface="Arial" panose="020B0604020202020204" pitchFamily="34" charset="0"/>
              </a:rPr>
              <a:t>: </a:t>
            </a:r>
            <a:r>
              <a:rPr lang="es-ES" sz="2200" dirty="0" err="1">
                <a:latin typeface="Arial" panose="020B0604020202020204" pitchFamily="34" charset="0"/>
                <a:cs typeface="Arial" panose="020B0604020202020204" pitchFamily="34" charset="0"/>
              </a:rPr>
              <a:t>Testing</a:t>
            </a:r>
            <a:r>
              <a:rPr lang="es-ES" sz="2200" dirty="0">
                <a:latin typeface="Arial" panose="020B0604020202020204" pitchFamily="34" charset="0"/>
                <a:cs typeface="Arial" panose="020B0604020202020204" pitchFamily="34" charset="0"/>
              </a:rPr>
              <a:t> de juegos existentes en diferentes plataformas que se dispongan. Revisión periódica de actualizaciones, fallos, estrategias de monetización, formas/modos de ampliación de la jugabilidad, entre otros aspectos. Si jugáis de por si al propio juego es más fácil desarrollar ese estudio y </a:t>
            </a:r>
            <a:r>
              <a:rPr lang="es-ES" sz="2200" dirty="0" err="1">
                <a:latin typeface="Arial" panose="020B0604020202020204" pitchFamily="34" charset="0"/>
                <a:cs typeface="Arial" panose="020B0604020202020204" pitchFamily="34" charset="0"/>
              </a:rPr>
              <a:t>testing</a:t>
            </a:r>
            <a:r>
              <a:rPr lang="es-ES" sz="2200" dirty="0">
                <a:latin typeface="Arial" panose="020B0604020202020204" pitchFamily="34" charset="0"/>
                <a:cs typeface="Arial" panose="020B0604020202020204" pitchFamily="34" charset="0"/>
              </a:rPr>
              <a:t> del juego en el tiempo.</a:t>
            </a:r>
          </a:p>
          <a:p>
            <a:r>
              <a:rPr lang="es-ES" sz="2200" b="1" dirty="0">
                <a:latin typeface="Arial" panose="020B0604020202020204" pitchFamily="34" charset="0"/>
                <a:cs typeface="Arial" panose="020B0604020202020204" pitchFamily="34" charset="0"/>
              </a:rPr>
              <a:t>Opción 2 Páginas web de videojuegos:</a:t>
            </a:r>
          </a:p>
          <a:p>
            <a:pPr marL="457200" indent="0" algn="l" fontAlgn="base">
              <a:buNone/>
            </a:pPr>
            <a:r>
              <a:rPr lang="es-ES" sz="2200" b="1" i="0" dirty="0">
                <a:solidFill>
                  <a:srgbClr val="242424"/>
                </a:solidFill>
                <a:effectLst/>
                <a:latin typeface="Arial" panose="020B0604020202020204" pitchFamily="34" charset="0"/>
                <a:cs typeface="Arial" panose="020B0604020202020204" pitchFamily="34" charset="0"/>
              </a:rPr>
              <a:t>Itch.io </a:t>
            </a:r>
            <a:r>
              <a:rPr lang="es-ES" sz="2200" b="0" i="0" dirty="0">
                <a:solidFill>
                  <a:srgbClr val="242424"/>
                </a:solidFill>
                <a:effectLst/>
                <a:latin typeface="Arial" panose="020B0604020202020204" pitchFamily="34" charset="0"/>
                <a:cs typeface="Arial" panose="020B0604020202020204" pitchFamily="34" charset="0"/>
              </a:rPr>
              <a:t>- Desarrollo de juegos indie.</a:t>
            </a:r>
          </a:p>
          <a:p>
            <a:pPr marL="457200" indent="0" algn="l" fontAlgn="base">
              <a:buNone/>
            </a:pPr>
            <a:r>
              <a:rPr lang="es-ES" sz="2200" b="1" i="0" dirty="0">
                <a:solidFill>
                  <a:srgbClr val="242424"/>
                </a:solidFill>
                <a:effectLst/>
                <a:latin typeface="Arial" panose="020B0604020202020204" pitchFamily="34" charset="0"/>
                <a:cs typeface="Arial" panose="020B0604020202020204" pitchFamily="34" charset="0"/>
              </a:rPr>
              <a:t>Interfaceingame.com </a:t>
            </a:r>
            <a:r>
              <a:rPr lang="es-ES" sz="2200" b="0" i="0" dirty="0">
                <a:solidFill>
                  <a:srgbClr val="242424"/>
                </a:solidFill>
                <a:effectLst/>
                <a:latin typeface="Arial" panose="020B0604020202020204" pitchFamily="34" charset="0"/>
                <a:cs typeface="Arial" panose="020B0604020202020204" pitchFamily="34" charset="0"/>
              </a:rPr>
              <a:t>– Capturas de pantalla de diversos videojuegos. Guía para desarrollo de Interfaces.</a:t>
            </a:r>
          </a:p>
          <a:p>
            <a:pPr marL="457200" indent="0" algn="l" fontAlgn="base">
              <a:buNone/>
            </a:pPr>
            <a:r>
              <a:rPr lang="es-ES" sz="2200" b="1" i="0" dirty="0">
                <a:effectLst/>
                <a:latin typeface="Arial" panose="020B0604020202020204" pitchFamily="34" charset="0"/>
                <a:cs typeface="Arial" panose="020B0604020202020204" pitchFamily="34" charset="0"/>
              </a:rPr>
              <a:t>gameuidatabase.com </a:t>
            </a:r>
            <a:r>
              <a:rPr lang="es-ES" sz="2200" b="0" i="0" dirty="0">
                <a:effectLst/>
                <a:latin typeface="Arial" panose="020B0604020202020204" pitchFamily="34" charset="0"/>
                <a:cs typeface="Arial" panose="020B0604020202020204" pitchFamily="34" charset="0"/>
              </a:rPr>
              <a:t>- Capturas de pantalla de diversos videojuegos. Guía para desarrollo de Interfaces</a:t>
            </a:r>
          </a:p>
          <a:p>
            <a:pPr marL="457200" indent="0" algn="l" fontAlgn="base">
              <a:buNone/>
            </a:pPr>
            <a:r>
              <a:rPr lang="es-ES" sz="2200" b="1" i="0" dirty="0">
                <a:effectLst/>
                <a:latin typeface="Arial" panose="020B0604020202020204" pitchFamily="34" charset="0"/>
                <a:cs typeface="Arial" panose="020B0604020202020204" pitchFamily="34" charset="0"/>
              </a:rPr>
              <a:t>spriters-resource.com </a:t>
            </a:r>
            <a:r>
              <a:rPr lang="es-ES" sz="2200" b="0" i="0" dirty="0">
                <a:effectLst/>
                <a:latin typeface="Arial" panose="020B0604020202020204" pitchFamily="34" charset="0"/>
                <a:cs typeface="Arial" panose="020B0604020202020204" pitchFamily="34" charset="0"/>
              </a:rPr>
              <a:t>- Base de datos de </a:t>
            </a:r>
            <a:r>
              <a:rPr lang="es-ES" sz="2200" b="0" i="0" dirty="0" err="1">
                <a:effectLst/>
                <a:latin typeface="Arial" panose="020B0604020202020204" pitchFamily="34" charset="0"/>
                <a:cs typeface="Arial" panose="020B0604020202020204" pitchFamily="34" charset="0"/>
              </a:rPr>
              <a:t>Sprites</a:t>
            </a:r>
            <a:r>
              <a:rPr lang="es-ES" sz="2200" b="0" i="0" dirty="0">
                <a:effectLst/>
                <a:latin typeface="Arial" panose="020B0604020202020204" pitchFamily="34" charset="0"/>
                <a:cs typeface="Arial" panose="020B0604020202020204" pitchFamily="34" charset="0"/>
              </a:rPr>
              <a:t>.</a:t>
            </a:r>
          </a:p>
          <a:p>
            <a:pPr marL="457200" indent="0" algn="l" fontAlgn="base">
              <a:buNone/>
            </a:pPr>
            <a:r>
              <a:rPr lang="es-ES" sz="2200" b="1" i="0" dirty="0">
                <a:effectLst/>
                <a:latin typeface="Arial" panose="020B0604020202020204" pitchFamily="34" charset="0"/>
                <a:cs typeface="Arial" panose="020B0604020202020204" pitchFamily="34" charset="0"/>
              </a:rPr>
              <a:t>devuego.es </a:t>
            </a:r>
            <a:r>
              <a:rPr lang="es-ES" sz="2200" b="0" i="0" dirty="0">
                <a:effectLst/>
                <a:latin typeface="Arial" panose="020B0604020202020204" pitchFamily="34" charset="0"/>
                <a:cs typeface="Arial" panose="020B0604020202020204" pitchFamily="34" charset="0"/>
              </a:rPr>
              <a:t>- Base de datos </a:t>
            </a:r>
            <a:r>
              <a:rPr lang="es-ES" sz="2200" b="0" i="0" dirty="0">
                <a:solidFill>
                  <a:srgbClr val="242424"/>
                </a:solidFill>
                <a:effectLst/>
                <a:latin typeface="Arial" panose="020B0604020202020204" pitchFamily="34" charset="0"/>
                <a:cs typeface="Arial" panose="020B0604020202020204" pitchFamily="34" charset="0"/>
              </a:rPr>
              <a:t>del videojuego español.</a:t>
            </a:r>
          </a:p>
          <a:p>
            <a:pPr lvl="1"/>
            <a:endParaRPr lang="es-ES" dirty="0"/>
          </a:p>
        </p:txBody>
      </p:sp>
    </p:spTree>
    <p:extLst>
      <p:ext uri="{BB962C8B-B14F-4D97-AF65-F5344CB8AC3E}">
        <p14:creationId xmlns:p14="http://schemas.microsoft.com/office/powerpoint/2010/main" val="2289437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87773F-C486-C1E9-0852-73B3CBF6139D}"/>
              </a:ext>
            </a:extLst>
          </p:cNvPr>
          <p:cNvSpPr>
            <a:spLocks noGrp="1"/>
          </p:cNvSpPr>
          <p:nvPr>
            <p:ph type="title"/>
          </p:nvPr>
        </p:nvSpPr>
        <p:spPr/>
        <p:txBody>
          <a:bodyPr/>
          <a:lstStyle/>
          <a:p>
            <a:r>
              <a:rPr lang="es-ES" sz="4400" dirty="0"/>
              <a:t>Aplicación de modificaciones sobre juegos existentes.</a:t>
            </a:r>
            <a:endParaRPr lang="es-ES" dirty="0"/>
          </a:p>
        </p:txBody>
      </p:sp>
      <p:sp>
        <p:nvSpPr>
          <p:cNvPr id="3" name="Marcador de contenido 2">
            <a:extLst>
              <a:ext uri="{FF2B5EF4-FFF2-40B4-BE49-F238E27FC236}">
                <a16:creationId xmlns:a16="http://schemas.microsoft.com/office/drawing/2014/main" id="{DB1F4CCB-C352-CAF3-68D5-5D24F97361E6}"/>
              </a:ext>
            </a:extLst>
          </p:cNvPr>
          <p:cNvSpPr>
            <a:spLocks noGrp="1"/>
          </p:cNvSpPr>
          <p:nvPr>
            <p:ph idx="1"/>
          </p:nvPr>
        </p:nvSpPr>
        <p:spPr/>
        <p:txBody>
          <a:bodyPr/>
          <a:lstStyle/>
          <a:p>
            <a:r>
              <a:rPr lang="es-ES" b="1" dirty="0"/>
              <a:t>Si se dispone del código y editor adecuados. </a:t>
            </a:r>
            <a:r>
              <a:rPr lang="es-ES" dirty="0"/>
              <a:t>En caso contrario deberíamos plantearnos el alcance de la migración de dicho videojuego a otro Motor Gráfico. En muchos casos esto significa empezar el desarrollo desde cero.</a:t>
            </a:r>
            <a:endParaRPr lang="es-ES" b="1" dirty="0"/>
          </a:p>
          <a:p>
            <a:r>
              <a:rPr lang="es-ES" dirty="0"/>
              <a:t>Podéis intentar aplicar algún cambio sobre el juego Boss </a:t>
            </a:r>
            <a:r>
              <a:rPr lang="es-ES" dirty="0" err="1"/>
              <a:t>Room</a:t>
            </a:r>
            <a:r>
              <a:rPr lang="es-ES" dirty="0"/>
              <a:t> de Unity que se utiliza para introducir a los desarrolladores en el modo Multijugador. </a:t>
            </a:r>
          </a:p>
          <a:p>
            <a:r>
              <a:rPr lang="es-ES" dirty="0"/>
              <a:t>Más </a:t>
            </a:r>
            <a:r>
              <a:rPr lang="es-ES" dirty="0" err="1"/>
              <a:t>info</a:t>
            </a:r>
            <a:r>
              <a:rPr lang="es-ES" dirty="0"/>
              <a:t>: </a:t>
            </a:r>
            <a:r>
              <a:rPr lang="es-ES" dirty="0">
                <a:hlinkClick r:id="rId2"/>
              </a:rPr>
              <a:t>https://unity.com/demos/small-scale-coop-sample</a:t>
            </a:r>
            <a:r>
              <a:rPr lang="es-ES" dirty="0"/>
              <a:t>.</a:t>
            </a:r>
          </a:p>
          <a:p>
            <a:endParaRPr lang="es-ES" dirty="0"/>
          </a:p>
        </p:txBody>
      </p:sp>
    </p:spTree>
    <p:extLst>
      <p:ext uri="{BB962C8B-B14F-4D97-AF65-F5344CB8AC3E}">
        <p14:creationId xmlns:p14="http://schemas.microsoft.com/office/powerpoint/2010/main" val="3643902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8A90F1-E914-D642-680D-E0295C5DF689}"/>
              </a:ext>
            </a:extLst>
          </p:cNvPr>
          <p:cNvSpPr>
            <a:spLocks noGrp="1"/>
          </p:cNvSpPr>
          <p:nvPr>
            <p:ph type="title"/>
          </p:nvPr>
        </p:nvSpPr>
        <p:spPr>
          <a:xfrm>
            <a:off x="838200" y="365125"/>
            <a:ext cx="10515600" cy="709531"/>
          </a:xfrm>
        </p:spPr>
        <p:txBody>
          <a:bodyPr/>
          <a:lstStyle/>
          <a:p>
            <a:r>
              <a:rPr lang="es-ES" dirty="0" err="1"/>
              <a:t>Bibliografia</a:t>
            </a:r>
            <a:endParaRPr lang="es-ES" dirty="0"/>
          </a:p>
        </p:txBody>
      </p:sp>
      <p:sp>
        <p:nvSpPr>
          <p:cNvPr id="3" name="Marcador de contenido 2">
            <a:extLst>
              <a:ext uri="{FF2B5EF4-FFF2-40B4-BE49-F238E27FC236}">
                <a16:creationId xmlns:a16="http://schemas.microsoft.com/office/drawing/2014/main" id="{DD409B74-75E6-AE61-115F-36AD755201DF}"/>
              </a:ext>
            </a:extLst>
          </p:cNvPr>
          <p:cNvSpPr>
            <a:spLocks noGrp="1"/>
          </p:cNvSpPr>
          <p:nvPr>
            <p:ph idx="1"/>
          </p:nvPr>
        </p:nvSpPr>
        <p:spPr>
          <a:xfrm>
            <a:off x="603315" y="1074656"/>
            <a:ext cx="10750485" cy="5486400"/>
          </a:xfrm>
        </p:spPr>
        <p:txBody>
          <a:bodyPr>
            <a:normAutofit fontScale="77500" lnSpcReduction="20000"/>
          </a:bodyPr>
          <a:lstStyle/>
          <a:p>
            <a:r>
              <a:rPr lang="es-ES" dirty="0">
                <a:hlinkClick r:id="rId2"/>
              </a:rPr>
              <a:t>https://es.wikipedia.org/wiki/Juego</a:t>
            </a:r>
            <a:endParaRPr lang="es-ES" dirty="0"/>
          </a:p>
          <a:p>
            <a:r>
              <a:rPr lang="es-ES" dirty="0">
                <a:hlinkClick r:id="rId3"/>
              </a:rPr>
              <a:t>https://es.wikipedia.org/wiki/Videoconsola</a:t>
            </a:r>
            <a:endParaRPr lang="es-ES" dirty="0"/>
          </a:p>
          <a:p>
            <a:r>
              <a:rPr lang="es-ES" dirty="0">
                <a:hlinkClick r:id="rId4"/>
              </a:rPr>
              <a:t>https://es.wikipedia.org/wiki/Realidad_extendida</a:t>
            </a:r>
            <a:endParaRPr lang="es-ES" dirty="0"/>
          </a:p>
          <a:p>
            <a:r>
              <a:rPr lang="es-ES" dirty="0">
                <a:hlinkClick r:id="rId5"/>
              </a:rPr>
              <a:t>https://es.wikipedia.org/wiki/Animaci%C3%B3n</a:t>
            </a:r>
            <a:endParaRPr lang="es-ES" dirty="0"/>
          </a:p>
          <a:p>
            <a:r>
              <a:rPr lang="es-ES" dirty="0">
                <a:hlinkClick r:id="rId6"/>
              </a:rPr>
              <a:t>https://es.wikiversity.org/wiki/Dise%C3%B1o_de_videojuegos/Los_mundos_y_los_lugares_en_los_videojuegos</a:t>
            </a:r>
            <a:endParaRPr lang="es-ES" dirty="0"/>
          </a:p>
          <a:p>
            <a:r>
              <a:rPr lang="es-ES" dirty="0">
                <a:hlinkClick r:id="rId7"/>
              </a:rPr>
              <a:t>https://es.wikipedia.org/wiki/Inteligencia_artificial</a:t>
            </a:r>
            <a:endParaRPr lang="es-ES" dirty="0"/>
          </a:p>
          <a:p>
            <a:r>
              <a:rPr lang="es-ES" dirty="0">
                <a:hlinkClick r:id="rId8"/>
              </a:rPr>
              <a:t>https://es.wikipedia.org/wiki/F%C3%ADsica_de_juego</a:t>
            </a:r>
            <a:endParaRPr lang="es-ES" dirty="0"/>
          </a:p>
          <a:p>
            <a:r>
              <a:rPr lang="es-ES" dirty="0">
                <a:hlinkClick r:id="rId9"/>
              </a:rPr>
              <a:t>https://es.abcdef.wiki/wiki/Scene_graph</a:t>
            </a:r>
            <a:endParaRPr lang="es-ES" dirty="0"/>
          </a:p>
          <a:p>
            <a:r>
              <a:rPr lang="es-ES" dirty="0">
                <a:hlinkClick r:id="rId10"/>
              </a:rPr>
              <a:t>https://en.wikipedia.org/wiki/List_of_3D_graphics_libraries</a:t>
            </a:r>
            <a:endParaRPr lang="es-ES" dirty="0"/>
          </a:p>
          <a:p>
            <a:r>
              <a:rPr lang="es-ES" dirty="0">
                <a:hlinkClick r:id="rId11"/>
              </a:rPr>
              <a:t>https://en.wikipedia.org/wiki/Game_engine</a:t>
            </a:r>
            <a:endParaRPr lang="es-ES" dirty="0"/>
          </a:p>
          <a:p>
            <a:r>
              <a:rPr lang="es-ES" dirty="0">
                <a:hlinkClick r:id="rId12"/>
              </a:rPr>
              <a:t>https://en.wikipedia.org/wiki/Unity_(game_engine)</a:t>
            </a:r>
            <a:endParaRPr lang="es-ES" dirty="0"/>
          </a:p>
          <a:p>
            <a:r>
              <a:rPr lang="es-ES" dirty="0">
                <a:hlinkClick r:id="rId13"/>
              </a:rPr>
              <a:t>https://en.wikipedia.org/wiki/Unreal_Engine</a:t>
            </a:r>
            <a:endParaRPr lang="es-ES" dirty="0"/>
          </a:p>
          <a:p>
            <a:r>
              <a:rPr lang="es-ES" dirty="0">
                <a:hlinkClick r:id="rId14"/>
              </a:rPr>
              <a:t>https://en.wikipedia.org/wiki/Godot_(game_engine)</a:t>
            </a:r>
            <a:endParaRPr lang="es-ES" dirty="0"/>
          </a:p>
          <a:p>
            <a:r>
              <a:rPr lang="es-ES" dirty="0">
                <a:hlinkClick r:id="rId15"/>
              </a:rPr>
              <a:t>https://en.wikipedia.org/wiki/Android_Studio</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211254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364B8-63AF-9FB3-5864-E4861DCFEFCF}"/>
              </a:ext>
            </a:extLst>
          </p:cNvPr>
          <p:cNvSpPr>
            <a:spLocks noGrp="1"/>
          </p:cNvSpPr>
          <p:nvPr>
            <p:ph type="title"/>
          </p:nvPr>
        </p:nvSpPr>
        <p:spPr>
          <a:xfrm>
            <a:off x="838200" y="365125"/>
            <a:ext cx="10515600" cy="784945"/>
          </a:xfrm>
        </p:spPr>
        <p:txBody>
          <a:bodyPr/>
          <a:lstStyle/>
          <a:p>
            <a:r>
              <a:rPr lang="es-ES" dirty="0" err="1"/>
              <a:t>Bibliografia</a:t>
            </a:r>
            <a:endParaRPr lang="es-ES" dirty="0"/>
          </a:p>
        </p:txBody>
      </p:sp>
      <p:sp>
        <p:nvSpPr>
          <p:cNvPr id="3" name="Marcador de contenido 2">
            <a:extLst>
              <a:ext uri="{FF2B5EF4-FFF2-40B4-BE49-F238E27FC236}">
                <a16:creationId xmlns:a16="http://schemas.microsoft.com/office/drawing/2014/main" id="{779CDB3E-59EE-DCE6-E2C3-9E1DF160DEAD}"/>
              </a:ext>
            </a:extLst>
          </p:cNvPr>
          <p:cNvSpPr>
            <a:spLocks noGrp="1"/>
          </p:cNvSpPr>
          <p:nvPr>
            <p:ph idx="1"/>
          </p:nvPr>
        </p:nvSpPr>
        <p:spPr/>
        <p:txBody>
          <a:bodyPr/>
          <a:lstStyle/>
          <a:p>
            <a:r>
              <a:rPr lang="es-ES" dirty="0">
                <a:hlinkClick r:id="rId2"/>
              </a:rPr>
              <a:t>https://en.wikipedia.org/wiki/Animation</a:t>
            </a:r>
            <a:endParaRPr lang="es-ES" dirty="0"/>
          </a:p>
          <a:p>
            <a:r>
              <a:rPr lang="es-ES" dirty="0">
                <a:hlinkClick r:id="rId3"/>
              </a:rPr>
              <a:t>https://es.wikipedia.org/wiki/Desplazamiento_(vector)</a:t>
            </a:r>
            <a:endParaRPr lang="es-ES" dirty="0"/>
          </a:p>
          <a:p>
            <a:r>
              <a:rPr lang="es-ES" dirty="0">
                <a:hlinkClick r:id="rId4"/>
              </a:rPr>
              <a:t>https://es.wikipedia.org/wiki/Choque_(f%C3%ADsica)</a:t>
            </a:r>
            <a:endParaRPr lang="es-ES" dirty="0"/>
          </a:p>
          <a:p>
            <a:r>
              <a:rPr lang="es-ES" dirty="0">
                <a:hlinkClick r:id="rId5"/>
              </a:rPr>
              <a:t>https://es.wikipedia.org/wiki/Monitor_de_computadora</a:t>
            </a:r>
            <a:endParaRPr lang="es-ES" dirty="0"/>
          </a:p>
          <a:p>
            <a:r>
              <a:rPr lang="es-ES" dirty="0">
                <a:hlinkClick r:id="rId6"/>
              </a:rPr>
              <a:t>https://en.wikipedia.org/wiki/Menu_(computing)</a:t>
            </a:r>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10605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585D71-EFD9-9B26-7F99-2B45419FFE1A}"/>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8879240F-760D-3FC4-8785-6A3621014855}"/>
              </a:ext>
            </a:extLst>
          </p:cNvPr>
          <p:cNvSpPr>
            <a:spLocks noGrp="1"/>
          </p:cNvSpPr>
          <p:nvPr>
            <p:ph idx="1"/>
          </p:nvPr>
        </p:nvSpPr>
        <p:spPr/>
        <p:txBody>
          <a:bodyPr>
            <a:normAutofit fontScale="70000" lnSpcReduction="20000"/>
          </a:bodyPr>
          <a:lstStyle/>
          <a:p>
            <a:pPr marL="0" indent="0">
              <a:buNone/>
            </a:pPr>
            <a:r>
              <a:rPr lang="es-ES" sz="3400" b="1" dirty="0"/>
              <a:t>Tipos de juegos:</a:t>
            </a:r>
          </a:p>
          <a:p>
            <a:pPr marL="0" indent="0">
              <a:buNone/>
            </a:pPr>
            <a:r>
              <a:rPr lang="es-ES" b="1" i="0" dirty="0">
                <a:solidFill>
                  <a:srgbClr val="000000"/>
                </a:solidFill>
                <a:effectLst/>
                <a:latin typeface="Arial" panose="020B0604020202020204" pitchFamily="34" charset="0"/>
              </a:rPr>
              <a:t>Juegos populares</a:t>
            </a:r>
          </a:p>
          <a:p>
            <a:pPr algn="l"/>
            <a:r>
              <a:rPr lang="es-ES" b="0" i="0" dirty="0">
                <a:solidFill>
                  <a:srgbClr val="202122"/>
                </a:solidFill>
                <a:effectLst/>
                <a:latin typeface="Arial" panose="020B0604020202020204" pitchFamily="34" charset="0"/>
              </a:rPr>
              <a:t>Los juegos populares están muy ligados a las actividades del pueblo llano, y a lo largo del tiempo han pasado de padres a hijos. De la mayoría de ellos no se conoce el origen: simplemente nacieron de la necesidad que tiene el hombre de jugar, es decir, se trata de actividades espontáneas, creativas y muy motivadoras.</a:t>
            </a:r>
          </a:p>
          <a:p>
            <a:pPr algn="l"/>
            <a:r>
              <a:rPr lang="es-ES" b="0" i="0" dirty="0">
                <a:solidFill>
                  <a:srgbClr val="202122"/>
                </a:solidFill>
                <a:effectLst/>
                <a:latin typeface="Arial" panose="020B0604020202020204" pitchFamily="34" charset="0"/>
              </a:rPr>
              <a:t>Su reglamento es muy variable, y puede cambiar de una zona geográfica a otra con facilidad; incluso pueden ser conocidos con nombres diferentes según donde se practique.</a:t>
            </a:r>
          </a:p>
          <a:p>
            <a:pPr algn="l"/>
            <a:r>
              <a:rPr lang="es-ES" b="0" i="0" dirty="0">
                <a:solidFill>
                  <a:srgbClr val="202122"/>
                </a:solidFill>
                <a:effectLst/>
                <a:latin typeface="Arial" panose="020B0604020202020204" pitchFamily="34" charset="0"/>
              </a:rPr>
              <a:t>Los juegos populares suelen tener pocas reglas y normalmente sencillas, y en ellos se utiliza todo tipo de materiales, sin que tengan que ser específicos del propio juego. Todos ellos tienen sus objetivos y un modo determinado de llevarlos a cabo: perseguir, lanzar un objeto a un sitio determinado, conquistar un territorio, conservar o ganar un objeto, etc. Su práctica no tiene una trascendencia más allá del propio juego, no está institucionalizado, y el gran objetivo del mismo es divertirse.</a:t>
            </a:r>
          </a:p>
          <a:p>
            <a:pPr marL="0" indent="0">
              <a:buNone/>
            </a:pPr>
            <a:endParaRPr lang="es-ES" dirty="0"/>
          </a:p>
        </p:txBody>
      </p:sp>
    </p:spTree>
    <p:extLst>
      <p:ext uri="{BB962C8B-B14F-4D97-AF65-F5344CB8AC3E}">
        <p14:creationId xmlns:p14="http://schemas.microsoft.com/office/powerpoint/2010/main" val="187676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4AFE3C-F3D4-1E32-08AF-C96FFBDAC50E}"/>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73F43CE3-2F91-4A7A-E01E-B44162DFE010}"/>
              </a:ext>
            </a:extLst>
          </p:cNvPr>
          <p:cNvSpPr>
            <a:spLocks noGrp="1"/>
          </p:cNvSpPr>
          <p:nvPr>
            <p:ph idx="1"/>
          </p:nvPr>
        </p:nvSpPr>
        <p:spPr>
          <a:xfrm>
            <a:off x="499621" y="1602557"/>
            <a:ext cx="10854179" cy="4996206"/>
          </a:xfrm>
        </p:spPr>
        <p:txBody>
          <a:bodyPr>
            <a:normAutofit fontScale="62500" lnSpcReduction="20000"/>
          </a:bodyPr>
          <a:lstStyle/>
          <a:p>
            <a:pPr marL="0" indent="0">
              <a:buNone/>
            </a:pPr>
            <a:r>
              <a:rPr lang="es-ES" sz="4400" b="1" dirty="0"/>
              <a:t>Tipos de juegos:</a:t>
            </a:r>
          </a:p>
          <a:p>
            <a:pPr marL="0" indent="0">
              <a:buNone/>
            </a:pPr>
            <a:r>
              <a:rPr lang="es-ES" b="1" i="0" dirty="0">
                <a:solidFill>
                  <a:srgbClr val="000000"/>
                </a:solidFill>
                <a:effectLst/>
                <a:latin typeface="Arial" panose="020B0604020202020204" pitchFamily="34" charset="0"/>
              </a:rPr>
              <a:t>Juegos tradicionales</a:t>
            </a:r>
          </a:p>
          <a:p>
            <a:pPr algn="l"/>
            <a:r>
              <a:rPr lang="es-ES" b="0" i="0" dirty="0">
                <a:solidFill>
                  <a:srgbClr val="202122"/>
                </a:solidFill>
                <a:effectLst/>
                <a:latin typeface="Arial" panose="020B0604020202020204" pitchFamily="34" charset="0"/>
              </a:rPr>
              <a:t>Son juegos más solemnes que también han sido transmitidos de generación en generación, pero su origen se remonta a tiempos muy lejanos.</a:t>
            </a:r>
          </a:p>
          <a:p>
            <a:pPr algn="l"/>
            <a:r>
              <a:rPr lang="es-ES" b="0" i="0" dirty="0">
                <a:solidFill>
                  <a:srgbClr val="202122"/>
                </a:solidFill>
                <a:effectLst/>
                <a:latin typeface="Arial" panose="020B0604020202020204" pitchFamily="34" charset="0"/>
              </a:rPr>
              <a:t>No solamente han pasado de padres a hijos, sino que en su conservación y divulgación han tenido que ver mucho las instituciones y entidades que se han preocupado de que no se perdieran con el paso del tiempo. Están muy ligados a la historia, cultura y tradiciones de un país, un territorio o una nación. Sus reglamentos son similares, independientemente de donde se desarrollen.</a:t>
            </a:r>
          </a:p>
          <a:p>
            <a:pPr algn="l"/>
            <a:r>
              <a:rPr lang="es-ES" b="0" i="0" dirty="0">
                <a:solidFill>
                  <a:srgbClr val="202122"/>
                </a:solidFill>
                <a:effectLst/>
                <a:latin typeface="Arial" panose="020B0604020202020204" pitchFamily="34" charset="0"/>
              </a:rPr>
              <a:t>El material de los juegos es específico de los mismos, y está muy ligado a la zona, a las costumbres e incluso a las clases de trabajo que se desarrollaban en el lugar. Sus practicantes suelen estar organizados en clubes, asociaciones y federaciones. Existen campeonatos oficiales y competiciones más o menos regladas.</a:t>
            </a:r>
          </a:p>
          <a:p>
            <a:pPr algn="l"/>
            <a:r>
              <a:rPr lang="es-ES" b="0" i="0" dirty="0">
                <a:solidFill>
                  <a:srgbClr val="202122"/>
                </a:solidFill>
                <a:effectLst/>
                <a:latin typeface="Arial" panose="020B0604020202020204" pitchFamily="34" charset="0"/>
              </a:rPr>
              <a:t>Algunos de estos juegos tradicionales con el tiempo se convirtieron en deportes, denominados tradicionales, de modo que la popularidad que tienen entre los habitantes de un territorio o país compite con la popularidad de otros deportes convencionales. Algunos ejemplos: </a:t>
            </a:r>
            <a:r>
              <a:rPr lang="es-ES" b="0" i="0" u="sng" dirty="0">
                <a:solidFill>
                  <a:srgbClr val="202122"/>
                </a:solidFill>
                <a:effectLst/>
                <a:latin typeface="Arial" panose="020B0604020202020204" pitchFamily="34" charset="0"/>
              </a:rPr>
              <a:t>la </a:t>
            </a:r>
            <a:r>
              <a:rPr lang="es-ES" b="0" i="0" u="sng" strike="noStrike" dirty="0">
                <a:solidFill>
                  <a:srgbClr val="3366CC"/>
                </a:solidFill>
                <a:effectLst/>
                <a:latin typeface="Arial" panose="020B0604020202020204" pitchFamily="34" charset="0"/>
              </a:rPr>
              <a:t>petanca</a:t>
            </a:r>
            <a:r>
              <a:rPr lang="es-ES" b="0" i="0" u="sng" dirty="0">
                <a:solidFill>
                  <a:srgbClr val="202122"/>
                </a:solidFill>
                <a:effectLst/>
                <a:latin typeface="Arial" panose="020B0604020202020204" pitchFamily="34" charset="0"/>
              </a:rPr>
              <a:t>, el </a:t>
            </a:r>
            <a:r>
              <a:rPr lang="es-ES" b="0" i="0" u="sng" strike="noStrike" dirty="0">
                <a:solidFill>
                  <a:srgbClr val="3366CC"/>
                </a:solidFill>
                <a:effectLst/>
                <a:latin typeface="Arial" panose="020B0604020202020204" pitchFamily="34" charset="0"/>
              </a:rPr>
              <a:t>chito</a:t>
            </a:r>
            <a:r>
              <a:rPr lang="es-ES" b="0" i="0" u="sng" dirty="0">
                <a:solidFill>
                  <a:srgbClr val="202122"/>
                </a:solidFill>
                <a:effectLst/>
                <a:latin typeface="Arial" panose="020B0604020202020204" pitchFamily="34" charset="0"/>
              </a:rPr>
              <a:t>, los </a:t>
            </a:r>
            <a:r>
              <a:rPr lang="es-ES" b="0" i="0" u="sng" strike="noStrike" dirty="0">
                <a:solidFill>
                  <a:srgbClr val="3366CC"/>
                </a:solidFill>
                <a:effectLst/>
                <a:latin typeface="Arial" panose="020B0604020202020204" pitchFamily="34" charset="0"/>
              </a:rPr>
              <a:t>bolos</a:t>
            </a:r>
            <a:r>
              <a:rPr lang="es-ES" b="0" i="0" u="sng" dirty="0">
                <a:solidFill>
                  <a:srgbClr val="202122"/>
                </a:solidFill>
                <a:effectLst/>
                <a:latin typeface="Arial" panose="020B0604020202020204" pitchFamily="34" charset="0"/>
              </a:rPr>
              <a:t>, la </a:t>
            </a:r>
            <a:r>
              <a:rPr lang="es-ES" b="0" i="0" u="sng" strike="noStrike" dirty="0">
                <a:solidFill>
                  <a:srgbClr val="3366CC"/>
                </a:solidFill>
                <a:effectLst/>
                <a:latin typeface="Arial" panose="020B0604020202020204" pitchFamily="34" charset="0"/>
              </a:rPr>
              <a:t>rana</a:t>
            </a:r>
            <a:r>
              <a:rPr lang="es-ES" b="0" i="0" u="sng" dirty="0">
                <a:solidFill>
                  <a:srgbClr val="202122"/>
                </a:solidFill>
                <a:effectLst/>
                <a:latin typeface="Arial" panose="020B0604020202020204" pitchFamily="34" charset="0"/>
              </a:rPr>
              <a:t>, etc.</a:t>
            </a:r>
          </a:p>
          <a:p>
            <a:pPr algn="l"/>
            <a:r>
              <a:rPr lang="es-ES" b="0" i="0" dirty="0">
                <a:solidFill>
                  <a:srgbClr val="202122"/>
                </a:solidFill>
                <a:effectLst/>
                <a:latin typeface="Arial" panose="020B0604020202020204" pitchFamily="34" charset="0"/>
              </a:rPr>
              <a:t>Entre estos, podríamos encontrar juegos que con el tiempo se han convertido en verdaderos deportes ligados a una región, y que solo se practican en ella, llegando a formar parte de las tradiciones culturales. El origen de los juegos y deportes tradicionales está ligado al propio origen de ese pueblo, por ello, los denominan </a:t>
            </a:r>
            <a:r>
              <a:rPr lang="es-ES" b="0" i="1" dirty="0">
                <a:solidFill>
                  <a:srgbClr val="202122"/>
                </a:solidFill>
                <a:effectLst/>
                <a:latin typeface="Arial" panose="020B0604020202020204" pitchFamily="34" charset="0"/>
              </a:rPr>
              <a:t>juegos o deportes autóctonos</a:t>
            </a:r>
            <a:r>
              <a:rPr lang="es-ES" b="0" i="0" dirty="0">
                <a:solidFill>
                  <a:srgbClr val="202122"/>
                </a:solidFill>
                <a:effectLst/>
                <a:latin typeface="Arial" panose="020B0604020202020204" pitchFamily="34" charset="0"/>
              </a:rPr>
              <a:t>. Algunos ejemplos son: </a:t>
            </a:r>
            <a:r>
              <a:rPr lang="es-ES" b="0" i="0" u="sng" dirty="0">
                <a:solidFill>
                  <a:srgbClr val="202122"/>
                </a:solidFill>
                <a:effectLst/>
                <a:latin typeface="Arial" panose="020B0604020202020204" pitchFamily="34" charset="0"/>
              </a:rPr>
              <a:t>la </a:t>
            </a:r>
            <a:r>
              <a:rPr lang="es-ES" b="0" i="0" u="sng" strike="noStrike" dirty="0">
                <a:solidFill>
                  <a:srgbClr val="3366CC"/>
                </a:solidFill>
                <a:effectLst/>
                <a:latin typeface="Arial" panose="020B0604020202020204" pitchFamily="34" charset="0"/>
              </a:rPr>
              <a:t>Lucha canaria</a:t>
            </a:r>
            <a:r>
              <a:rPr lang="es-ES" b="0" i="0" u="sng" dirty="0">
                <a:solidFill>
                  <a:srgbClr val="202122"/>
                </a:solidFill>
                <a:effectLst/>
                <a:latin typeface="Arial" panose="020B0604020202020204" pitchFamily="34" charset="0"/>
              </a:rPr>
              <a:t>, el silbo, el </a:t>
            </a:r>
            <a:r>
              <a:rPr lang="es-ES" b="0" i="0" u="sng" strike="noStrike" dirty="0">
                <a:solidFill>
                  <a:srgbClr val="3366CC"/>
                </a:solidFill>
                <a:effectLst/>
                <a:latin typeface="Arial" panose="020B0604020202020204" pitchFamily="34" charset="0"/>
              </a:rPr>
              <a:t>palo canario</a:t>
            </a:r>
            <a:r>
              <a:rPr lang="es-ES" b="0" i="0" u="sng" dirty="0">
                <a:solidFill>
                  <a:srgbClr val="202122"/>
                </a:solidFill>
                <a:effectLst/>
                <a:latin typeface="Arial" panose="020B0604020202020204" pitchFamily="34" charset="0"/>
              </a:rPr>
              <a:t>, la </a:t>
            </a:r>
            <a:r>
              <a:rPr lang="es-ES" b="0" i="0" u="sng" strike="noStrike" dirty="0" err="1">
                <a:solidFill>
                  <a:srgbClr val="3366CC"/>
                </a:solidFill>
                <a:effectLst/>
                <a:latin typeface="Arial" panose="020B0604020202020204" pitchFamily="34" charset="0"/>
              </a:rPr>
              <a:t>sokatira</a:t>
            </a:r>
            <a:r>
              <a:rPr lang="es-ES" b="0" i="0" u="sng" dirty="0">
                <a:solidFill>
                  <a:srgbClr val="202122"/>
                </a:solidFill>
                <a:effectLst/>
                <a:latin typeface="Arial" panose="020B0604020202020204" pitchFamily="34" charset="0"/>
              </a:rPr>
              <a:t>, la </a:t>
            </a:r>
            <a:r>
              <a:rPr lang="es-ES" b="0" i="0" u="sng" strike="noStrike" dirty="0">
                <a:solidFill>
                  <a:srgbClr val="3366CC"/>
                </a:solidFill>
                <a:effectLst/>
                <a:latin typeface="Arial" panose="020B0604020202020204" pitchFamily="34" charset="0"/>
              </a:rPr>
              <a:t>pelota mano</a:t>
            </a:r>
            <a:r>
              <a:rPr lang="es-ES" b="0" i="0" u="sng" dirty="0">
                <a:solidFill>
                  <a:srgbClr val="202122"/>
                </a:solidFill>
                <a:effectLst/>
                <a:latin typeface="Arial" panose="020B0604020202020204" pitchFamily="34" charset="0"/>
              </a:rPr>
              <a:t>, el </a:t>
            </a:r>
            <a:r>
              <a:rPr lang="es-ES" b="0" i="0" u="sng" strike="noStrike" dirty="0">
                <a:solidFill>
                  <a:srgbClr val="3366CC"/>
                </a:solidFill>
                <a:effectLst/>
                <a:latin typeface="Arial" panose="020B0604020202020204" pitchFamily="34" charset="0"/>
              </a:rPr>
              <a:t>lanzamiento de barra</a:t>
            </a:r>
            <a:r>
              <a:rPr lang="es-ES" b="0" i="0" u="sng" dirty="0">
                <a:solidFill>
                  <a:srgbClr val="202122"/>
                </a:solidFill>
                <a:effectLst/>
                <a:latin typeface="Arial" panose="020B0604020202020204" pitchFamily="34" charset="0"/>
              </a:rPr>
              <a:t>, etc.</a:t>
            </a:r>
          </a:p>
          <a:p>
            <a:endParaRPr lang="es-ES" dirty="0"/>
          </a:p>
        </p:txBody>
      </p:sp>
    </p:spTree>
    <p:extLst>
      <p:ext uri="{BB962C8B-B14F-4D97-AF65-F5344CB8AC3E}">
        <p14:creationId xmlns:p14="http://schemas.microsoft.com/office/powerpoint/2010/main" val="417096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75EE58-8F0A-00F5-D437-51A1F7D63D3E}"/>
              </a:ext>
            </a:extLst>
          </p:cNvPr>
          <p:cNvSpPr>
            <a:spLocks noGrp="1"/>
          </p:cNvSpPr>
          <p:nvPr>
            <p:ph type="title"/>
          </p:nvPr>
        </p:nvSpPr>
        <p:spPr>
          <a:xfrm>
            <a:off x="838200" y="186015"/>
            <a:ext cx="10515600" cy="784945"/>
          </a:xfrm>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1F0F42DA-8D6E-250A-F004-3E09FC4BE6C8}"/>
              </a:ext>
            </a:extLst>
          </p:cNvPr>
          <p:cNvSpPr>
            <a:spLocks noGrp="1"/>
          </p:cNvSpPr>
          <p:nvPr>
            <p:ph idx="1"/>
          </p:nvPr>
        </p:nvSpPr>
        <p:spPr>
          <a:xfrm>
            <a:off x="199534" y="1055802"/>
            <a:ext cx="11792932" cy="5458120"/>
          </a:xfrm>
        </p:spPr>
        <p:txBody>
          <a:bodyPr>
            <a:normAutofit fontScale="55000" lnSpcReduction="20000"/>
          </a:bodyPr>
          <a:lstStyle/>
          <a:p>
            <a:pPr marL="0" indent="0">
              <a:buNone/>
            </a:pPr>
            <a:r>
              <a:rPr lang="es-ES" sz="4400" b="1" dirty="0"/>
              <a:t>Tipos de juegos:</a:t>
            </a:r>
          </a:p>
          <a:p>
            <a:pPr marL="0" indent="0" algn="ctr">
              <a:buNone/>
            </a:pPr>
            <a:r>
              <a:rPr lang="es-ES" b="1" i="0" dirty="0">
                <a:solidFill>
                  <a:srgbClr val="000000"/>
                </a:solidFill>
                <a:effectLst/>
                <a:latin typeface="Arial" panose="020B0604020202020204" pitchFamily="34" charset="0"/>
              </a:rPr>
              <a:t>Juegos infantiles </a:t>
            </a:r>
          </a:p>
          <a:p>
            <a:pPr marL="0" indent="0">
              <a:buNone/>
            </a:pPr>
            <a:r>
              <a:rPr lang="es-ES" sz="2700" b="1" dirty="0">
                <a:solidFill>
                  <a:srgbClr val="202122"/>
                </a:solidFill>
                <a:latin typeface="Arial" panose="020B0604020202020204" pitchFamily="34" charset="0"/>
              </a:rPr>
              <a:t>El juego funcional o de ejercicio</a:t>
            </a:r>
          </a:p>
          <a:p>
            <a:pPr marL="0" indent="0">
              <a:buNone/>
            </a:pPr>
            <a:r>
              <a:rPr lang="es-ES" sz="2700" dirty="0">
                <a:solidFill>
                  <a:srgbClr val="202122"/>
                </a:solidFill>
                <a:latin typeface="Arial" panose="020B0604020202020204" pitchFamily="34" charset="0"/>
              </a:rPr>
              <a:t>Entre los 0-2 años. Son propios del estadio sensorio motor. Consisten en repetir acciones por el placer de obtener un resultado inmediato.</a:t>
            </a:r>
          </a:p>
          <a:p>
            <a:pPr marL="0" indent="0" algn="l">
              <a:buNone/>
            </a:pPr>
            <a:r>
              <a:rPr lang="es-ES" b="1" i="0" dirty="0">
                <a:solidFill>
                  <a:srgbClr val="000000"/>
                </a:solidFill>
                <a:effectLst/>
                <a:latin typeface="Arial" panose="020B0604020202020204" pitchFamily="34" charset="0"/>
              </a:rPr>
              <a:t>Juegos infantiles exteriores</a:t>
            </a:r>
          </a:p>
          <a:p>
            <a:pPr marL="0" indent="0" algn="l">
              <a:buNone/>
            </a:pPr>
            <a:r>
              <a:rPr lang="es-ES" b="0" i="0" dirty="0">
                <a:solidFill>
                  <a:srgbClr val="202122"/>
                </a:solidFill>
                <a:effectLst/>
                <a:latin typeface="Arial" panose="020B0604020202020204" pitchFamily="34" charset="0"/>
              </a:rPr>
              <a:t>Los juegos infantiles exteriores se encuentran en parques o centros recreativos, estos juegos tienen la tarea de ser duraderos, divertidos, resistentes y sobre todo seguros debido al público al que van dirigidos, los cuales son niños menores de 10 años en su mayoría.</a:t>
            </a:r>
          </a:p>
          <a:p>
            <a:pPr marL="0" indent="0" algn="l">
              <a:buNone/>
            </a:pPr>
            <a:r>
              <a:rPr lang="es-ES" b="0" i="0" dirty="0">
                <a:solidFill>
                  <a:srgbClr val="202122"/>
                </a:solidFill>
                <a:effectLst/>
                <a:latin typeface="Arial" panose="020B0604020202020204" pitchFamily="34" charset="0"/>
              </a:rPr>
              <a:t>Estos existieron a partir de la necesidad de tener un entretenimiento más activo y seguro para los niños pequeños donde puedan entretener varios niños a la vez.</a:t>
            </a:r>
          </a:p>
          <a:p>
            <a:pPr marL="0" indent="0" algn="l">
              <a:buNone/>
            </a:pPr>
            <a:r>
              <a:rPr lang="es-ES" b="0" i="0" dirty="0">
                <a:solidFill>
                  <a:srgbClr val="202122"/>
                </a:solidFill>
                <a:effectLst/>
                <a:latin typeface="Arial" panose="020B0604020202020204" pitchFamily="34" charset="0"/>
              </a:rPr>
              <a:t>La mezcla de materiales es por lo general metal y plástico, pero dependiendo del diseño temático podría incluir otros materiales como madera así como los colores que este pudiera contener.</a:t>
            </a:r>
          </a:p>
          <a:p>
            <a:pPr marL="0" indent="0" algn="l">
              <a:buNone/>
            </a:pPr>
            <a:r>
              <a:rPr lang="es-ES" b="0" i="0" dirty="0">
                <a:solidFill>
                  <a:srgbClr val="202122"/>
                </a:solidFill>
                <a:effectLst/>
                <a:latin typeface="Arial" panose="020B0604020202020204" pitchFamily="34" charset="0"/>
              </a:rPr>
              <a:t>Una de las ventajas más notables de estos juegos se encuentra:</a:t>
            </a:r>
          </a:p>
          <a:p>
            <a:pPr algn="l">
              <a:buFont typeface="Arial" panose="020B0604020202020204" pitchFamily="34" charset="0"/>
              <a:buChar char="•"/>
            </a:pPr>
            <a:r>
              <a:rPr lang="es-ES" b="0" i="0" dirty="0">
                <a:solidFill>
                  <a:srgbClr val="202122"/>
                </a:solidFill>
                <a:effectLst/>
                <a:latin typeface="Arial" panose="020B0604020202020204" pitchFamily="34" charset="0"/>
              </a:rPr>
              <a:t>Interacción con otras personas de la misma edad que el niño</a:t>
            </a:r>
          </a:p>
          <a:p>
            <a:pPr algn="l">
              <a:buFont typeface="Arial" panose="020B0604020202020204" pitchFamily="34" charset="0"/>
              <a:buChar char="•"/>
            </a:pPr>
            <a:r>
              <a:rPr lang="es-ES" b="0" i="0" dirty="0">
                <a:solidFill>
                  <a:srgbClr val="202122"/>
                </a:solidFill>
                <a:effectLst/>
                <a:latin typeface="Arial" panose="020B0604020202020204" pitchFamily="34" charset="0"/>
              </a:rPr>
              <a:t>Promueve la amistad con los demás niños.</a:t>
            </a:r>
          </a:p>
          <a:p>
            <a:pPr algn="l">
              <a:buFont typeface="Arial" panose="020B0604020202020204" pitchFamily="34" charset="0"/>
              <a:buChar char="•"/>
            </a:pPr>
            <a:r>
              <a:rPr lang="es-ES" b="0" i="0" dirty="0">
                <a:solidFill>
                  <a:srgbClr val="202122"/>
                </a:solidFill>
                <a:effectLst/>
                <a:latin typeface="Arial" panose="020B0604020202020204" pitchFamily="34" charset="0"/>
              </a:rPr>
              <a:t>Demanda de mejoramiento de seguridad</a:t>
            </a:r>
          </a:p>
          <a:p>
            <a:pPr algn="l">
              <a:buFont typeface="Arial" panose="020B0604020202020204" pitchFamily="34" charset="0"/>
              <a:buChar char="•"/>
            </a:pPr>
            <a:r>
              <a:rPr lang="es-ES" b="0" i="0" dirty="0">
                <a:solidFill>
                  <a:srgbClr val="202122"/>
                </a:solidFill>
                <a:effectLst/>
                <a:latin typeface="Arial" panose="020B0604020202020204" pitchFamily="34" charset="0"/>
              </a:rPr>
              <a:t>Cuidados y mantenimientos a parques más frecuentes</a:t>
            </a:r>
          </a:p>
          <a:p>
            <a:pPr algn="l">
              <a:buFont typeface="Arial" panose="020B0604020202020204" pitchFamily="34" charset="0"/>
              <a:buChar char="•"/>
            </a:pPr>
            <a:r>
              <a:rPr lang="es-ES" b="0" i="0" dirty="0">
                <a:solidFill>
                  <a:srgbClr val="202122"/>
                </a:solidFill>
                <a:effectLst/>
                <a:latin typeface="Arial" panose="020B0604020202020204" pitchFamily="34" charset="0"/>
              </a:rPr>
              <a:t>Mayor número de personas en los parques</a:t>
            </a:r>
          </a:p>
          <a:p>
            <a:endParaRPr lang="es-ES" dirty="0"/>
          </a:p>
          <a:p>
            <a:pPr marL="0" indent="0">
              <a:buNone/>
            </a:pPr>
            <a:endParaRPr lang="es-ES" b="1" i="0" dirty="0">
              <a:solidFill>
                <a:srgbClr val="000000"/>
              </a:solidFill>
              <a:effectLst/>
              <a:latin typeface="Arial" panose="020B0604020202020204" pitchFamily="34" charset="0"/>
            </a:endParaRPr>
          </a:p>
          <a:p>
            <a:pPr marL="0" indent="0">
              <a:buNone/>
            </a:pPr>
            <a:endParaRPr lang="es-ES" b="1" i="0" dirty="0">
              <a:solidFill>
                <a:srgbClr val="000000"/>
              </a:solidFill>
              <a:effectLst/>
              <a:latin typeface="Arial" panose="020B0604020202020204" pitchFamily="34" charset="0"/>
            </a:endParaRPr>
          </a:p>
          <a:p>
            <a:endParaRPr lang="es-ES" dirty="0"/>
          </a:p>
        </p:txBody>
      </p:sp>
    </p:spTree>
    <p:extLst>
      <p:ext uri="{BB962C8B-B14F-4D97-AF65-F5344CB8AC3E}">
        <p14:creationId xmlns:p14="http://schemas.microsoft.com/office/powerpoint/2010/main" val="355660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4C9CF-EBFA-837B-DB6F-40AB9427BDC9}"/>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B313A72D-614B-E663-850B-7BBF2539D954}"/>
              </a:ext>
            </a:extLst>
          </p:cNvPr>
          <p:cNvSpPr>
            <a:spLocks noGrp="1"/>
          </p:cNvSpPr>
          <p:nvPr>
            <p:ph idx="1"/>
          </p:nvPr>
        </p:nvSpPr>
        <p:spPr/>
        <p:txBody>
          <a:bodyPr>
            <a:normAutofit fontScale="62500" lnSpcReduction="20000"/>
          </a:bodyPr>
          <a:lstStyle/>
          <a:p>
            <a:pPr marL="0" indent="0">
              <a:buNone/>
            </a:pPr>
            <a:r>
              <a:rPr lang="es-ES" sz="4400" b="1" dirty="0"/>
              <a:t>Tipos de juegos:</a:t>
            </a:r>
          </a:p>
          <a:p>
            <a:pPr marL="0" indent="0">
              <a:buNone/>
            </a:pPr>
            <a:r>
              <a:rPr lang="es-ES" b="1" i="0" dirty="0">
                <a:effectLst/>
                <a:latin typeface="Arial" panose="020B0604020202020204" pitchFamily="34" charset="0"/>
              </a:rPr>
              <a:t>Juegos de mesa</a:t>
            </a:r>
          </a:p>
          <a:p>
            <a:pPr marL="0" indent="0">
              <a:buNone/>
            </a:pPr>
            <a:r>
              <a:rPr lang="es-ES" b="0" i="0" dirty="0">
                <a:effectLst/>
                <a:latin typeface="Arial" panose="020B0604020202020204" pitchFamily="34" charset="0"/>
              </a:rPr>
              <a:t>Los juegos con </a:t>
            </a:r>
            <a:r>
              <a:rPr lang="es-ES" b="0" i="0" u="none" strike="noStrike" dirty="0">
                <a:effectLst/>
                <a:latin typeface="Arial" panose="020B0604020202020204" pitchFamily="34" charset="0"/>
              </a:rPr>
              <a:t>tablero</a:t>
            </a:r>
            <a:r>
              <a:rPr lang="es-ES" b="0" i="0" dirty="0">
                <a:effectLst/>
                <a:latin typeface="Arial" panose="020B0604020202020204" pitchFamily="34" charset="0"/>
              </a:rPr>
              <a:t>, que utilizan como herramienta central un tablero en donde se sigue el estado, los recursos y el progreso de los jugadores usando símbolos físicos. Muchos también implican </a:t>
            </a:r>
            <a:r>
              <a:rPr lang="es-ES" b="0" i="0" u="none" strike="noStrike" dirty="0">
                <a:effectLst/>
                <a:latin typeface="Arial" panose="020B0604020202020204" pitchFamily="34" charset="0"/>
              </a:rPr>
              <a:t>dados</a:t>
            </a:r>
            <a:r>
              <a:rPr lang="es-ES" b="0" i="0" dirty="0">
                <a:effectLst/>
                <a:latin typeface="Arial" panose="020B0604020202020204" pitchFamily="34" charset="0"/>
              </a:rPr>
              <a:t> o </a:t>
            </a:r>
            <a:r>
              <a:rPr lang="es-ES" b="0" i="0" u="none" strike="noStrike" dirty="0">
                <a:effectLst/>
                <a:latin typeface="Arial" panose="020B0604020202020204" pitchFamily="34" charset="0"/>
              </a:rPr>
              <a:t>naipes</a:t>
            </a:r>
            <a:r>
              <a:rPr lang="es-ES" b="0" i="0" dirty="0">
                <a:effectLst/>
                <a:latin typeface="Arial" panose="020B0604020202020204" pitchFamily="34" charset="0"/>
              </a:rPr>
              <a:t>. La mayoría de los juegos que simulan batallas son de tablero, y este puede representa un mapa en el cual se mueven de forma simbólica los contendientes. Algunos juegos, como el </a:t>
            </a:r>
            <a:r>
              <a:rPr lang="es-ES" b="0" i="0" u="none" strike="noStrike" dirty="0">
                <a:effectLst/>
                <a:latin typeface="Arial" panose="020B0604020202020204" pitchFamily="34" charset="0"/>
              </a:rPr>
              <a:t>ajedrez</a:t>
            </a:r>
            <a:r>
              <a:rPr lang="es-ES" b="0" i="0" dirty="0">
                <a:effectLst/>
                <a:latin typeface="Arial" panose="020B0604020202020204" pitchFamily="34" charset="0"/>
              </a:rPr>
              <a:t> y el GO son enteramente deterministas, basados solamente en la estrategia. </a:t>
            </a:r>
          </a:p>
          <a:p>
            <a:pPr marL="0" indent="0">
              <a:buNone/>
            </a:pPr>
            <a:r>
              <a:rPr lang="es-ES" b="0" i="0" dirty="0">
                <a:effectLst/>
                <a:latin typeface="Arial" panose="020B0604020202020204" pitchFamily="34" charset="0"/>
              </a:rPr>
              <a:t>Los juegos infantiles se basan en gran parte en la suerte, como la </a:t>
            </a:r>
            <a:r>
              <a:rPr lang="es-ES" b="0" i="0" u="none" strike="noStrike" dirty="0">
                <a:effectLst/>
                <a:latin typeface="Arial" panose="020B0604020202020204" pitchFamily="34" charset="0"/>
              </a:rPr>
              <a:t>Oca</a:t>
            </a:r>
            <a:r>
              <a:rPr lang="es-ES" b="0" i="0" dirty="0">
                <a:effectLst/>
                <a:latin typeface="Arial" panose="020B0604020202020204" pitchFamily="34" charset="0"/>
              </a:rPr>
              <a:t>, en el que apenas se toman decisiones, mientras que el </a:t>
            </a:r>
            <a:r>
              <a:rPr lang="es-ES" b="0" i="0" u="none" strike="noStrike" dirty="0">
                <a:effectLst/>
                <a:latin typeface="Arial" panose="020B0604020202020204" pitchFamily="34" charset="0"/>
              </a:rPr>
              <a:t>parchís</a:t>
            </a:r>
            <a:r>
              <a:rPr lang="es-ES" b="0" i="0" dirty="0">
                <a:effectLst/>
                <a:latin typeface="Arial" panose="020B0604020202020204" pitchFamily="34" charset="0"/>
              </a:rPr>
              <a:t> es una mezcla de suerte y estrategia. El </a:t>
            </a:r>
            <a:r>
              <a:rPr lang="es-ES" b="0" i="0" u="none" strike="noStrike" dirty="0">
                <a:effectLst/>
                <a:latin typeface="Arial" panose="020B0604020202020204" pitchFamily="34" charset="0"/>
              </a:rPr>
              <a:t>Trivial</a:t>
            </a:r>
            <a:r>
              <a:rPr lang="es-ES" b="0" i="0" dirty="0">
                <a:effectLst/>
                <a:latin typeface="Arial" panose="020B0604020202020204" pitchFamily="34" charset="0"/>
              </a:rPr>
              <a:t> es aleatorio en tanto que depende de las preguntas que cada jugador consiga. </a:t>
            </a:r>
          </a:p>
          <a:p>
            <a:pPr marL="0" indent="0">
              <a:buNone/>
            </a:pPr>
            <a:r>
              <a:rPr lang="es-ES" b="0" i="0" dirty="0">
                <a:effectLst/>
                <a:latin typeface="Arial" panose="020B0604020202020204" pitchFamily="34" charset="0"/>
              </a:rPr>
              <a:t>Los juegos de mesa, son antiguos o tradicionales, pero son considerados de la nueva época o actuales debido a que han ido mejorando su diseño, complementaciones y características.</a:t>
            </a:r>
            <a:endParaRPr lang="es-ES" b="1" i="0" dirty="0">
              <a:effectLst/>
              <a:latin typeface="Arial" panose="020B0604020202020204" pitchFamily="34" charset="0"/>
            </a:endParaRPr>
          </a:p>
          <a:p>
            <a:pPr marL="0" indent="0">
              <a:buNone/>
            </a:pPr>
            <a:r>
              <a:rPr lang="es-ES" b="1" dirty="0">
                <a:latin typeface="Arial" panose="020B0604020202020204" pitchFamily="34" charset="0"/>
              </a:rPr>
              <a:t>Juegos de naipes</a:t>
            </a:r>
          </a:p>
          <a:p>
            <a:pPr marL="0" indent="0">
              <a:buNone/>
            </a:pPr>
            <a:r>
              <a:rPr lang="es-ES" b="0" i="0" dirty="0">
                <a:effectLst/>
                <a:latin typeface="Arial" panose="020B0604020202020204" pitchFamily="34" charset="0"/>
              </a:rPr>
              <a:t>Los juegos de </a:t>
            </a:r>
            <a:r>
              <a:rPr lang="es-ES" b="0" i="0" u="none" strike="noStrike" dirty="0">
                <a:effectLst/>
                <a:latin typeface="Arial" panose="020B0604020202020204" pitchFamily="34" charset="0"/>
              </a:rPr>
              <a:t>naipes</a:t>
            </a:r>
            <a:r>
              <a:rPr lang="es-ES" b="0" i="0" dirty="0">
                <a:effectLst/>
                <a:latin typeface="Arial" panose="020B0604020202020204" pitchFamily="34" charset="0"/>
              </a:rPr>
              <a:t> utilizan como herramienta central una </a:t>
            </a:r>
            <a:r>
              <a:rPr lang="es-ES" b="0" i="0" u="none" strike="noStrike" dirty="0">
                <a:effectLst/>
                <a:latin typeface="Arial" panose="020B0604020202020204" pitchFamily="34" charset="0"/>
              </a:rPr>
              <a:t>baraja</a:t>
            </a:r>
            <a:r>
              <a:rPr lang="es-ES" b="0" i="0" dirty="0">
                <a:effectLst/>
                <a:latin typeface="Arial" panose="020B0604020202020204" pitchFamily="34" charset="0"/>
              </a:rPr>
              <a:t>. Esta puede ser </a:t>
            </a:r>
            <a:r>
              <a:rPr lang="es-ES" b="0" i="0" u="none" strike="noStrike" dirty="0">
                <a:effectLst/>
                <a:latin typeface="Arial" panose="020B0604020202020204" pitchFamily="34" charset="0"/>
              </a:rPr>
              <a:t>española</a:t>
            </a:r>
            <a:r>
              <a:rPr lang="es-ES" b="0" i="0" dirty="0">
                <a:effectLst/>
                <a:latin typeface="Arial" panose="020B0604020202020204" pitchFamily="34" charset="0"/>
              </a:rPr>
              <a:t>, de 40 o 48 naipes o francesa de 52 cartas, y depende del </a:t>
            </a:r>
            <a:r>
              <a:rPr lang="es-ES" b="0" i="0" u="none" strike="noStrike" dirty="0">
                <a:effectLst/>
                <a:latin typeface="Arial" panose="020B0604020202020204" pitchFamily="34" charset="0"/>
              </a:rPr>
              <a:t>juego</a:t>
            </a:r>
            <a:r>
              <a:rPr lang="es-ES" b="0" i="0" dirty="0">
                <a:effectLst/>
                <a:latin typeface="Arial" panose="020B0604020202020204" pitchFamily="34" charset="0"/>
              </a:rPr>
              <a:t> el uso de una u otra. También hay algunos juegos de magia que utilizan naipes.</a:t>
            </a:r>
            <a:endParaRPr lang="es-ES" b="1" dirty="0">
              <a:latin typeface="Arial" panose="020B0604020202020204" pitchFamily="34" charset="0"/>
            </a:endParaRPr>
          </a:p>
          <a:p>
            <a:pPr marL="0" indent="0">
              <a:buNone/>
            </a:pPr>
            <a:endParaRPr lang="es-ES" b="1" i="0" dirty="0">
              <a:solidFill>
                <a:srgbClr val="000000"/>
              </a:solidFill>
              <a:effectLst/>
              <a:latin typeface="Arial" panose="020B0604020202020204" pitchFamily="34" charset="0"/>
            </a:endParaRPr>
          </a:p>
          <a:p>
            <a:endParaRPr lang="es-ES" dirty="0"/>
          </a:p>
        </p:txBody>
      </p:sp>
    </p:spTree>
    <p:extLst>
      <p:ext uri="{BB962C8B-B14F-4D97-AF65-F5344CB8AC3E}">
        <p14:creationId xmlns:p14="http://schemas.microsoft.com/office/powerpoint/2010/main" val="360650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EB867-77EF-71CB-4D0D-7752A0E03ACA}"/>
              </a:ext>
            </a:extLst>
          </p:cNvPr>
          <p:cNvSpPr>
            <a:spLocks noGrp="1"/>
          </p:cNvSpPr>
          <p:nvPr>
            <p:ph type="title"/>
          </p:nvPr>
        </p:nvSpPr>
        <p:spPr/>
        <p:txBody>
          <a:bodyPr/>
          <a:lstStyle/>
          <a:p>
            <a:r>
              <a:rPr lang="es-ES" sz="4400" dirty="0"/>
              <a:t>Juegos: tipos, plataformas y características.</a:t>
            </a:r>
            <a:endParaRPr lang="es-ES" dirty="0"/>
          </a:p>
        </p:txBody>
      </p:sp>
      <p:sp>
        <p:nvSpPr>
          <p:cNvPr id="3" name="Marcador de contenido 2">
            <a:extLst>
              <a:ext uri="{FF2B5EF4-FFF2-40B4-BE49-F238E27FC236}">
                <a16:creationId xmlns:a16="http://schemas.microsoft.com/office/drawing/2014/main" id="{701D2329-9B29-7C54-EDC0-0A27A615ADF2}"/>
              </a:ext>
            </a:extLst>
          </p:cNvPr>
          <p:cNvSpPr>
            <a:spLocks noGrp="1"/>
          </p:cNvSpPr>
          <p:nvPr>
            <p:ph idx="1"/>
          </p:nvPr>
        </p:nvSpPr>
        <p:spPr>
          <a:xfrm>
            <a:off x="537328" y="1825624"/>
            <a:ext cx="10816472" cy="4791991"/>
          </a:xfrm>
        </p:spPr>
        <p:txBody>
          <a:bodyPr>
            <a:normAutofit fontScale="92500" lnSpcReduction="20000"/>
          </a:bodyPr>
          <a:lstStyle/>
          <a:p>
            <a:pPr marL="0" indent="0">
              <a:buNone/>
            </a:pPr>
            <a:r>
              <a:rPr lang="es-ES" sz="2800" b="1" dirty="0"/>
              <a:t>Tipos de juegos:</a:t>
            </a:r>
          </a:p>
          <a:p>
            <a:pPr marL="0" indent="0">
              <a:buNone/>
            </a:pPr>
            <a:r>
              <a:rPr lang="es-ES" b="1" i="0" dirty="0">
                <a:effectLst/>
                <a:latin typeface="Arial" panose="020B0604020202020204" pitchFamily="34" charset="0"/>
              </a:rPr>
              <a:t>Juegos de rol</a:t>
            </a:r>
            <a:endParaRPr lang="es-ES" b="0" i="0" dirty="0">
              <a:solidFill>
                <a:srgbClr val="202122"/>
              </a:solidFill>
              <a:effectLst/>
              <a:latin typeface="Arial" panose="020B0604020202020204" pitchFamily="34" charset="0"/>
            </a:endParaRPr>
          </a:p>
          <a:p>
            <a:r>
              <a:rPr lang="es-ES" b="0" i="0" dirty="0">
                <a:effectLst/>
                <a:latin typeface="Arial" panose="020B0604020202020204" pitchFamily="34" charset="0"/>
              </a:rPr>
              <a:t>Los </a:t>
            </a:r>
            <a:r>
              <a:rPr lang="es-ES" b="0" i="0" u="none" strike="noStrike" dirty="0">
                <a:effectLst/>
                <a:latin typeface="Arial" panose="020B0604020202020204" pitchFamily="34" charset="0"/>
              </a:rPr>
              <a:t>juegos de rol</a:t>
            </a:r>
            <a:r>
              <a:rPr lang="es-ES" b="0" i="0" dirty="0">
                <a:effectLst/>
                <a:latin typeface="Arial" panose="020B0604020202020204" pitchFamily="34" charset="0"/>
              </a:rPr>
              <a:t> son un tipo de juego en el que los participantes asumen el papel de los personajes del juego. En su origen el juego se desarrollaba entre un grupo de participantes que inventaban un guion con lápiz y papel. Unidos, los jugadores pueden colaborar en la historia que implica a sus personajes, creando, desarrollando y explorando el escenario, en una aventura fuera de los límites de la vida diaria. </a:t>
            </a:r>
          </a:p>
          <a:p>
            <a:r>
              <a:rPr lang="es-ES" b="0" i="0" dirty="0">
                <a:effectLst/>
                <a:latin typeface="Arial" panose="020B0604020202020204" pitchFamily="34" charset="0"/>
              </a:rPr>
              <a:t>Uno de los primeros juegos de rol en ser comercializados fue </a:t>
            </a:r>
            <a:r>
              <a:rPr lang="es-ES" b="0" i="1" u="none" strike="noStrike" dirty="0">
                <a:effectLst/>
                <a:latin typeface="Arial" panose="020B0604020202020204" pitchFamily="34" charset="0"/>
              </a:rPr>
              <a:t>Dungeons &amp; Dragons</a:t>
            </a:r>
            <a:r>
              <a:rPr lang="es-ES" b="0" i="0" dirty="0">
                <a:effectLst/>
                <a:latin typeface="Arial" panose="020B0604020202020204" pitchFamily="34" charset="0"/>
              </a:rPr>
              <a:t>, cuyas traducciones oficiales en castellano siempre conservaron el título original en inglés, aunque los jugadores lo conozcan también por el título con el que se tradujo la </a:t>
            </a:r>
            <a:r>
              <a:rPr lang="es-ES" b="0" i="0" u="none" strike="noStrike" dirty="0">
                <a:effectLst/>
                <a:latin typeface="Arial" panose="020B0604020202020204" pitchFamily="34" charset="0"/>
              </a:rPr>
              <a:t>serie animada</a:t>
            </a:r>
            <a:r>
              <a:rPr lang="es-ES" b="0" i="0" dirty="0">
                <a:effectLst/>
                <a:latin typeface="Arial" panose="020B0604020202020204" pitchFamily="34" charset="0"/>
              </a:rPr>
              <a:t> derivada del juego (</a:t>
            </a:r>
            <a:r>
              <a:rPr lang="es-ES" b="0" i="1" dirty="0">
                <a:effectLst/>
                <a:latin typeface="Arial" panose="020B0604020202020204" pitchFamily="34" charset="0"/>
              </a:rPr>
              <a:t>Dragones y Mazmorras</a:t>
            </a:r>
            <a:r>
              <a:rPr lang="es-ES" b="0" i="0" dirty="0">
                <a:effectLst/>
                <a:latin typeface="Arial" panose="020B0604020202020204" pitchFamily="34" charset="0"/>
              </a:rPr>
              <a:t> en España y </a:t>
            </a:r>
            <a:r>
              <a:rPr lang="es-ES" b="0" i="1" dirty="0">
                <a:effectLst/>
                <a:latin typeface="Arial" panose="020B0604020202020204" pitchFamily="34" charset="0"/>
              </a:rPr>
              <a:t>Calabozos y Dragones</a:t>
            </a:r>
            <a:r>
              <a:rPr lang="es-ES" b="0" i="0" dirty="0">
                <a:effectLst/>
                <a:latin typeface="Arial" panose="020B0604020202020204" pitchFamily="34" charset="0"/>
              </a:rPr>
              <a:t> en América hispánica).</a:t>
            </a:r>
            <a:endParaRPr lang="es-ES" dirty="0"/>
          </a:p>
        </p:txBody>
      </p:sp>
    </p:spTree>
    <p:extLst>
      <p:ext uri="{BB962C8B-B14F-4D97-AF65-F5344CB8AC3E}">
        <p14:creationId xmlns:p14="http://schemas.microsoft.com/office/powerpoint/2010/main" val="37197708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7472</Words>
  <Application>Microsoft Office PowerPoint</Application>
  <PresentationFormat>Panorámica</PresentationFormat>
  <Paragraphs>362</Paragraphs>
  <Slides>45</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Calibri Light</vt:lpstr>
      <vt:lpstr>Linux Libertine</vt:lpstr>
      <vt:lpstr>Tema de Office</vt:lpstr>
      <vt:lpstr>UT 4.  Análisis de motores de juegos:  Juegos: tipos, plataformas y características.   Animación 2D y 3D - Unity Arquitectura del juego. Componentes.  Animación, desplazamiento, colisiones, Fondo, pantalla y menú.  Inteligencia artificial Físicas Gráfico de escena APIs gráficos 3D.  Estudio de juegos existentes.  Aplicación de modificaciones sobre juegos existentes.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Juegos: tipos, plataformas y características.</vt:lpstr>
      <vt:lpstr>Animación 2D y 3D - Unity.</vt:lpstr>
      <vt:lpstr>Animación 2D y 3D - Unity.</vt:lpstr>
      <vt:lpstr>Animación 2D y 3D - Unity.</vt:lpstr>
      <vt:lpstr>Animación 2D y 3D - Unity.</vt:lpstr>
      <vt:lpstr>Arquitectura del juego. Componentes.</vt:lpstr>
      <vt:lpstr>Arquitectura del juego. Componentes.</vt:lpstr>
      <vt:lpstr>Arquitectura del juego. Componentes.</vt:lpstr>
      <vt:lpstr>Arquitectura del juego. Componentes</vt:lpstr>
      <vt:lpstr>Animación, desplazamiento, colisiones, Fondo, pantalla, título y menú.</vt:lpstr>
      <vt:lpstr>Animación, desplazamiento, colisiones, Fondo, pantalla, título y menú</vt:lpstr>
      <vt:lpstr>Animación, desplazamiento, colisiones, Fondo, pantalla y menú</vt:lpstr>
      <vt:lpstr>Motores de juegos: tipos y utilización. Componentes de un motor de juegos. </vt:lpstr>
      <vt:lpstr>Inteligencia Artificial</vt:lpstr>
      <vt:lpstr>Inteligencia Artificial</vt:lpstr>
      <vt:lpstr>Inteligencia Artificial</vt:lpstr>
      <vt:lpstr>Inteligencia Artificial</vt:lpstr>
      <vt:lpstr>Físicas</vt:lpstr>
      <vt:lpstr>Físicas</vt:lpstr>
      <vt:lpstr>Gráfico de escena</vt:lpstr>
      <vt:lpstr>Gráfico de escena</vt:lpstr>
      <vt:lpstr>APIs gráficos 3D.</vt:lpstr>
      <vt:lpstr>APIs gráficos 3D.</vt:lpstr>
      <vt:lpstr>APIs gráficos 3D.</vt:lpstr>
      <vt:lpstr>APIs gráficos 3D.</vt:lpstr>
      <vt:lpstr>Estudio de juegos existentes.</vt:lpstr>
      <vt:lpstr>Aplicación de modificaciones sobre juegos existentes.</vt:lpstr>
      <vt:lpstr>Bibliografia</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4.  Análisis de motores de juegos:  Juegos: tipos, plataformas y características.   Animación 2D y 3D.  Arquitectura del juego. Componentes. Animación, desplazamiento, colisiones, Fondo, pantalla, título y menú.  Motores de juegos: tipos y utilización. Ciclo del juego, maquina de estados. Áreas de especialización, librerías utilizadas y lenguajes de programación.  Componentes de un motor de juegos.  Motor de inteligencia artificial Motor de físicas Motor de renderizado Motor de sonidos Grafo de escena Librerías que proporcionan las funciones básicas de un Motor 2D/3D.  APIs gráficos 3D.  Estudio de juegos existentes.  Aplicación de modificaciones sobre juegos existentes.</dc:title>
  <dc:creator>Jonatan Pérez López</dc:creator>
  <cp:lastModifiedBy>Jonatan Perez Lopez</cp:lastModifiedBy>
  <cp:revision>10</cp:revision>
  <dcterms:created xsi:type="dcterms:W3CDTF">2023-11-02T16:30:00Z</dcterms:created>
  <dcterms:modified xsi:type="dcterms:W3CDTF">2023-12-13T14:20:50Z</dcterms:modified>
</cp:coreProperties>
</file>