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68" r:id="rId5"/>
    <p:sldId id="269" r:id="rId6"/>
    <p:sldId id="270" r:id="rId7"/>
    <p:sldId id="261" r:id="rId8"/>
    <p:sldId id="271" r:id="rId9"/>
    <p:sldId id="272" r:id="rId10"/>
    <p:sldId id="273" r:id="rId11"/>
    <p:sldId id="275" r:id="rId12"/>
    <p:sldId id="274" r:id="rId13"/>
    <p:sldId id="276" r:id="rId14"/>
    <p:sldId id="277" r:id="rId15"/>
    <p:sldId id="278" r:id="rId16"/>
    <p:sldId id="280" r:id="rId17"/>
    <p:sldId id="279" r:id="rId18"/>
    <p:sldId id="281" r:id="rId19"/>
    <p:sldId id="283" r:id="rId20"/>
    <p:sldId id="284" r:id="rId21"/>
    <p:sldId id="285" r:id="rId22"/>
    <p:sldId id="282" r:id="rId23"/>
    <p:sldId id="287" r:id="rId24"/>
    <p:sldId id="288" r:id="rId25"/>
    <p:sldId id="289" r:id="rId26"/>
    <p:sldId id="290" r:id="rId27"/>
    <p:sldId id="291" r:id="rId28"/>
    <p:sldId id="292" r:id="rId29"/>
    <p:sldId id="293" r:id="rId30"/>
    <p:sldId id="263" r:id="rId31"/>
    <p:sldId id="264" r:id="rId32"/>
    <p:sldId id="294" r:id="rId33"/>
    <p:sldId id="265" r:id="rId34"/>
    <p:sldId id="266" r:id="rId3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710221-6D42-ABBB-72C4-2C668FB9ACB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7AB1F861-A8CB-1938-BFA8-C20572803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24E7496-47AA-8E22-FD2E-7BE4DB33C4CD}"/>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5" name="Marcador de pie de página 4">
            <a:extLst>
              <a:ext uri="{FF2B5EF4-FFF2-40B4-BE49-F238E27FC236}">
                <a16:creationId xmlns:a16="http://schemas.microsoft.com/office/drawing/2014/main" id="{7F8B7D2C-88C1-DC2D-ADA2-4838A2B38CD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9E225AB-2FE9-F200-9385-BF763F824210}"/>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766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25D167-4A34-B43A-5F9F-0DD560D1E0A3}"/>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880CAB5-68A1-30F4-1E5C-5B555FD1B68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87203D8-E509-6D3B-CDA9-E8A845AAC043}"/>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5" name="Marcador de pie de página 4">
            <a:extLst>
              <a:ext uri="{FF2B5EF4-FFF2-40B4-BE49-F238E27FC236}">
                <a16:creationId xmlns:a16="http://schemas.microsoft.com/office/drawing/2014/main" id="{B0902E7D-ED73-0E61-46DE-D8D083D6D38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1186233-6906-1B43-2CAF-28977CB0A7DD}"/>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200509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2CC74B9-7BD3-DF97-BC7D-379ED3DD817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F1E99D0-AC50-B16D-4196-6A24EED303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F44954F-8403-22C3-ACFD-91705E78BBB5}"/>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5" name="Marcador de pie de página 4">
            <a:extLst>
              <a:ext uri="{FF2B5EF4-FFF2-40B4-BE49-F238E27FC236}">
                <a16:creationId xmlns:a16="http://schemas.microsoft.com/office/drawing/2014/main" id="{996974EF-AA8E-69E3-2813-15AF9E0AC6B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3BF99B9-BACF-FC57-5385-2B6ABAF8287E}"/>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2619708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7D7F3-3572-97D1-9632-DDC760F645B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38FB227-3729-06E5-3392-F2E3A6C83A6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2745A5D-C5EC-5873-218F-33C0C1A8BD1E}"/>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5" name="Marcador de pie de página 4">
            <a:extLst>
              <a:ext uri="{FF2B5EF4-FFF2-40B4-BE49-F238E27FC236}">
                <a16:creationId xmlns:a16="http://schemas.microsoft.com/office/drawing/2014/main" id="{B7ABE9D4-34C3-546E-0299-460A4218AB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4C9C168-D894-8B59-C2AC-EBDDA81CC238}"/>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361003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FA6D40-7D14-1393-B00C-6F56A7587E1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B2755D0-113A-4EC6-203C-309F0E8669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837B2E8-0F8C-38B5-9C07-EAE4E9F8ADEA}"/>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5" name="Marcador de pie de página 4">
            <a:extLst>
              <a:ext uri="{FF2B5EF4-FFF2-40B4-BE49-F238E27FC236}">
                <a16:creationId xmlns:a16="http://schemas.microsoft.com/office/drawing/2014/main" id="{0720F9B1-2B37-BAB8-44AB-C12FEE802EF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FC9A267-9767-F16E-A715-018544AD6E76}"/>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250016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D11910-B053-00C7-530F-D14A2F1CCF4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9FF4E60-A159-1F7C-21BA-85FB0AF828F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2F94A161-B980-8CF9-6663-F90FDD0C77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0D88729F-3360-9451-0EDB-ECF1F7F880E9}"/>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6" name="Marcador de pie de página 5">
            <a:extLst>
              <a:ext uri="{FF2B5EF4-FFF2-40B4-BE49-F238E27FC236}">
                <a16:creationId xmlns:a16="http://schemas.microsoft.com/office/drawing/2014/main" id="{224912F1-FA58-0975-5B42-1D8BD601C6F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5E22F2B-24D6-1F19-30F0-F758FBE769B0}"/>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174490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0E05D2-8F7F-2F37-0647-C3261BBBCFC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AB8E4D-F5B1-EAE5-64B1-DFA5931DC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445620C-D24B-2304-2EDF-06CC8D447E0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D547A6B-8A77-AF0F-4389-38F1CAFA2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A48F2A7-5FDF-77FF-3D69-67FB0DDA9B7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506996C-F2FE-2E9A-21A0-822F3710FFA6}"/>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8" name="Marcador de pie de página 7">
            <a:extLst>
              <a:ext uri="{FF2B5EF4-FFF2-40B4-BE49-F238E27FC236}">
                <a16:creationId xmlns:a16="http://schemas.microsoft.com/office/drawing/2014/main" id="{4FBC4C9A-7CE1-0B22-458F-C6A920EFAA9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468911D-C536-2B62-E8D8-3C82CA420D7F}"/>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236480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C583D-B583-0644-AE6B-7BDCC8EE03F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EA17E7F-F4D9-AAD1-545F-20E2657DEAE4}"/>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4" name="Marcador de pie de página 3">
            <a:extLst>
              <a:ext uri="{FF2B5EF4-FFF2-40B4-BE49-F238E27FC236}">
                <a16:creationId xmlns:a16="http://schemas.microsoft.com/office/drawing/2014/main" id="{9DBBBE35-3C40-70D6-49B3-F1390C77609E}"/>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B862A69-0FE2-1479-76A1-E8B4F01553ED}"/>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408976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9277AF0-44E0-1719-7FF5-AB67E10CC09D}"/>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3" name="Marcador de pie de página 2">
            <a:extLst>
              <a:ext uri="{FF2B5EF4-FFF2-40B4-BE49-F238E27FC236}">
                <a16:creationId xmlns:a16="http://schemas.microsoft.com/office/drawing/2014/main" id="{CD6C2DB9-5D2E-55CD-ADAD-560D7400269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5B4B055-A529-A5E9-CABA-1C90F493886C}"/>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117156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510D4B-1F2F-56E5-2566-AABD698A1CC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8D9B698-6ADB-1EA3-BEBF-3FA4AC387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E7E48AE-5E3D-A61E-E325-AB6E1A15B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FE560D8-C2A6-B596-8B0E-B3167E0DD890}"/>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6" name="Marcador de pie de página 5">
            <a:extLst>
              <a:ext uri="{FF2B5EF4-FFF2-40B4-BE49-F238E27FC236}">
                <a16:creationId xmlns:a16="http://schemas.microsoft.com/office/drawing/2014/main" id="{F82C49D0-EDB0-5F09-C051-5486BB2A128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23D7032-95C0-EC30-FA8D-87F891DBC09C}"/>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356224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13BD4E-9A31-D54B-AE59-8AA49746863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FF480805-D537-FBC0-C4D6-982B6EE741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C0CF555-D69C-C643-3FF9-FC2E09B35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B583558-F2DF-3282-79C3-F3C7AC68CEF8}"/>
              </a:ext>
            </a:extLst>
          </p:cNvPr>
          <p:cNvSpPr>
            <a:spLocks noGrp="1"/>
          </p:cNvSpPr>
          <p:nvPr>
            <p:ph type="dt" sz="half" idx="10"/>
          </p:nvPr>
        </p:nvSpPr>
        <p:spPr/>
        <p:txBody>
          <a:bodyPr/>
          <a:lstStyle/>
          <a:p>
            <a:fld id="{18E35ED2-BAE7-47E1-BD55-B5727ED9658C}" type="datetimeFigureOut">
              <a:rPr lang="es-ES" smtClean="0"/>
              <a:t>04/01/2024</a:t>
            </a:fld>
            <a:endParaRPr lang="es-ES"/>
          </a:p>
        </p:txBody>
      </p:sp>
      <p:sp>
        <p:nvSpPr>
          <p:cNvPr id="6" name="Marcador de pie de página 5">
            <a:extLst>
              <a:ext uri="{FF2B5EF4-FFF2-40B4-BE49-F238E27FC236}">
                <a16:creationId xmlns:a16="http://schemas.microsoft.com/office/drawing/2014/main" id="{7BA9E217-850D-88E5-2FBA-D3035D4A22D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FE90454-0FB2-8872-C6B9-3D826BEB9887}"/>
              </a:ext>
            </a:extLst>
          </p:cNvPr>
          <p:cNvSpPr>
            <a:spLocks noGrp="1"/>
          </p:cNvSpPr>
          <p:nvPr>
            <p:ph type="sldNum" sz="quarter" idx="12"/>
          </p:nvPr>
        </p:nvSpPr>
        <p:spPr/>
        <p:txBody>
          <a:bodyPr/>
          <a:lstStyle/>
          <a:p>
            <a:fld id="{C3C2A529-F387-4ED1-80BF-EB078EED7A37}" type="slidenum">
              <a:rPr lang="es-ES" smtClean="0"/>
              <a:t>‹Nº›</a:t>
            </a:fld>
            <a:endParaRPr lang="es-ES"/>
          </a:p>
        </p:txBody>
      </p:sp>
    </p:spTree>
    <p:extLst>
      <p:ext uri="{BB962C8B-B14F-4D97-AF65-F5344CB8AC3E}">
        <p14:creationId xmlns:p14="http://schemas.microsoft.com/office/powerpoint/2010/main" val="369039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940DA71-E950-0DE5-EDC7-A0E55164A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75FCBC9-BE4C-0E07-7B8A-2C2EA62F04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C0D29FE-E10E-C48C-F38A-2EE950BBD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E35ED2-BAE7-47E1-BD55-B5727ED9658C}" type="datetimeFigureOut">
              <a:rPr lang="es-ES" smtClean="0"/>
              <a:t>04/01/2024</a:t>
            </a:fld>
            <a:endParaRPr lang="es-ES"/>
          </a:p>
        </p:txBody>
      </p:sp>
      <p:sp>
        <p:nvSpPr>
          <p:cNvPr id="5" name="Marcador de pie de página 4">
            <a:extLst>
              <a:ext uri="{FF2B5EF4-FFF2-40B4-BE49-F238E27FC236}">
                <a16:creationId xmlns:a16="http://schemas.microsoft.com/office/drawing/2014/main" id="{7580307B-1184-8A6D-FE31-12C9181CD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A593A1E-1117-ED42-ADEE-0B00AD2BA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2A529-F387-4ED1-80BF-EB078EED7A37}" type="slidenum">
              <a:rPr lang="es-ES" smtClean="0"/>
              <a:t>‹Nº›</a:t>
            </a:fld>
            <a:endParaRPr lang="es-ES"/>
          </a:p>
        </p:txBody>
      </p:sp>
    </p:spTree>
    <p:extLst>
      <p:ext uri="{BB962C8B-B14F-4D97-AF65-F5344CB8AC3E}">
        <p14:creationId xmlns:p14="http://schemas.microsoft.com/office/powerpoint/2010/main" val="2659768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unity3d.com/es/2019.4/Manual/MobileOptimizationPracticalScriptingOptimization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es.wikipedia.org/wiki/Mapeo_de_texturas" TargetMode="External"/><Relationship Id="rId3" Type="http://schemas.openxmlformats.org/officeDocument/2006/relationships/hyperlink" Target="https://es.wikipedia.org/wiki/Sistema_de_coordenadas" TargetMode="External"/><Relationship Id="rId7" Type="http://schemas.openxmlformats.org/officeDocument/2006/relationships/hyperlink" Target="https://es.wikipedia.org/wiki/Textura_(gr%C3%A1ficos_por_computadora)" TargetMode="External"/><Relationship Id="rId2" Type="http://schemas.openxmlformats.org/officeDocument/2006/relationships/hyperlink" Target="https://es.wikipedia.org/wiki/Gr%C3%A1ficos_3D_por_computadora" TargetMode="External"/><Relationship Id="rId1" Type="http://schemas.openxmlformats.org/officeDocument/2006/relationships/slideLayout" Target="../slideLayouts/slideLayout2.xml"/><Relationship Id="rId6" Type="http://schemas.openxmlformats.org/officeDocument/2006/relationships/hyperlink" Target="https://es.wikipedia.org/wiki/Luz" TargetMode="External"/><Relationship Id="rId5" Type="http://schemas.openxmlformats.org/officeDocument/2006/relationships/hyperlink" Target="https://es.wikipedia.org/wiki/Resaltado_especular" TargetMode="External"/><Relationship Id="rId10" Type="http://schemas.openxmlformats.org/officeDocument/2006/relationships/hyperlink" Target="https://docs.unity3d.com/es/2019.4/Manual/MobileOptimizationPracticalScriptingOptimizations.html" TargetMode="External"/><Relationship Id="rId4" Type="http://schemas.openxmlformats.org/officeDocument/2006/relationships/hyperlink" Target="https://es.wikipedia.org/wiki/Renderizaci%C3%B3n" TargetMode="External"/><Relationship Id="rId9" Type="http://schemas.openxmlformats.org/officeDocument/2006/relationships/hyperlink" Target="https://es.wikipedia.org/wiki/Iluminaci%C3%B3n_en_los_videojueg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B6ED8-D8D3-13B7-B1D8-899140BE3E8B}"/>
              </a:ext>
            </a:extLst>
          </p:cNvPr>
          <p:cNvSpPr>
            <a:spLocks noGrp="1"/>
          </p:cNvSpPr>
          <p:nvPr>
            <p:ph type="ctrTitle"/>
          </p:nvPr>
        </p:nvSpPr>
        <p:spPr>
          <a:xfrm>
            <a:off x="941033" y="337351"/>
            <a:ext cx="10635448" cy="4083728"/>
          </a:xfrm>
        </p:spPr>
        <p:txBody>
          <a:bodyPr>
            <a:noAutofit/>
          </a:bodyPr>
          <a:lstStyle/>
          <a:p>
            <a:r>
              <a:rPr lang="es-ES" sz="3200" b="1" dirty="0"/>
              <a:t>UT. 5 Desarrollo de juegos 2D y 3D</a:t>
            </a:r>
            <a:br>
              <a:rPr lang="es-ES" sz="3200" dirty="0"/>
            </a:br>
            <a:r>
              <a:rPr lang="es-ES" sz="3200" dirty="0"/>
              <a:t>Conceptos avanzados de programación 3D. </a:t>
            </a:r>
            <a:br>
              <a:rPr lang="es-ES" sz="3200" dirty="0"/>
            </a:br>
            <a:r>
              <a:rPr lang="es-ES" sz="3200" dirty="0"/>
              <a:t>Sistemas de coordenadas, modelos 3D, formas 3D, transformaciones - renderización </a:t>
            </a:r>
            <a:br>
              <a:rPr lang="es-ES" sz="3200" dirty="0"/>
            </a:br>
            <a:r>
              <a:rPr lang="es-ES" sz="3200" dirty="0"/>
              <a:t>Propiedades de los objetos: luz, texturas, reflejos, sombras.</a:t>
            </a:r>
            <a:br>
              <a:rPr lang="es-ES" sz="3200" dirty="0"/>
            </a:br>
            <a:r>
              <a:rPr lang="es-ES" sz="3200" dirty="0"/>
              <a:t> Aplicación de las funciones del motor gráfico. Renderización.</a:t>
            </a:r>
            <a:br>
              <a:rPr lang="es-ES" sz="3200" dirty="0"/>
            </a:br>
            <a:r>
              <a:rPr lang="es-ES" sz="3200" dirty="0"/>
              <a:t> Aplicación de las funciones del grafo de escena. Tipos de nodos y su utilización. </a:t>
            </a:r>
            <a:br>
              <a:rPr lang="es-ES" sz="3200" dirty="0"/>
            </a:br>
            <a:r>
              <a:rPr lang="es-ES" sz="3200" dirty="0"/>
              <a:t>Análisis de ejecución. Optimización del código - Unity.</a:t>
            </a:r>
          </a:p>
        </p:txBody>
      </p:sp>
      <p:sp>
        <p:nvSpPr>
          <p:cNvPr id="3" name="Subtítulo 2">
            <a:extLst>
              <a:ext uri="{FF2B5EF4-FFF2-40B4-BE49-F238E27FC236}">
                <a16:creationId xmlns:a16="http://schemas.microsoft.com/office/drawing/2014/main" id="{28AAA698-7E99-4AEF-9301-D7131A95DB90}"/>
              </a:ext>
            </a:extLst>
          </p:cNvPr>
          <p:cNvSpPr>
            <a:spLocks noGrp="1"/>
          </p:cNvSpPr>
          <p:nvPr>
            <p:ph type="subTitle" idx="1"/>
          </p:nvPr>
        </p:nvSpPr>
        <p:spPr>
          <a:xfrm>
            <a:off x="1524000" y="5584054"/>
            <a:ext cx="9144000" cy="756821"/>
          </a:xfrm>
        </p:spPr>
        <p:txBody>
          <a:bodyPr/>
          <a:lstStyle/>
          <a:p>
            <a:r>
              <a:rPr lang="es-ES" dirty="0"/>
              <a:t>CFGS Desarrollo de Aplicaciones Multiplataforma – IES AGL - 2º Curso – Programación Multimedia y Dispositivos Móviles.</a:t>
            </a:r>
          </a:p>
          <a:p>
            <a:endParaRPr lang="es-ES" dirty="0"/>
          </a:p>
        </p:txBody>
      </p:sp>
    </p:spTree>
    <p:extLst>
      <p:ext uri="{BB962C8B-B14F-4D97-AF65-F5344CB8AC3E}">
        <p14:creationId xmlns:p14="http://schemas.microsoft.com/office/powerpoint/2010/main" val="276981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29059D-E771-C06C-C151-8080C8B4283F}"/>
              </a:ext>
            </a:extLst>
          </p:cNvPr>
          <p:cNvSpPr>
            <a:spLocks noGrp="1"/>
          </p:cNvSpPr>
          <p:nvPr>
            <p:ph type="title"/>
          </p:nvPr>
        </p:nvSpPr>
        <p:spPr>
          <a:xfrm>
            <a:off x="731715" y="309315"/>
            <a:ext cx="10515600" cy="1325563"/>
          </a:xfrm>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32F2BACF-0FFD-0B41-83EE-6348AE43A3F0}"/>
              </a:ext>
            </a:extLst>
          </p:cNvPr>
          <p:cNvSpPr>
            <a:spLocks noGrp="1"/>
          </p:cNvSpPr>
          <p:nvPr>
            <p:ph idx="1"/>
          </p:nvPr>
        </p:nvSpPr>
        <p:spPr>
          <a:xfrm>
            <a:off x="838200" y="1825625"/>
            <a:ext cx="5899951" cy="4351338"/>
          </a:xfrm>
        </p:spPr>
        <p:txBody>
          <a:bodyPr/>
          <a:lstStyle/>
          <a:p>
            <a:r>
              <a:rPr lang="es-ES" b="0" i="0" dirty="0">
                <a:effectLst/>
                <a:latin typeface="Arial" panose="020B0604020202020204" pitchFamily="34" charset="0"/>
              </a:rPr>
              <a:t>En </a:t>
            </a:r>
            <a:r>
              <a:rPr lang="es-ES" b="0" i="0" u="none" strike="noStrike" dirty="0">
                <a:effectLst/>
                <a:latin typeface="Arial" panose="020B0604020202020204" pitchFamily="34" charset="0"/>
              </a:rPr>
              <a:t>física</a:t>
            </a:r>
            <a:r>
              <a:rPr lang="es-ES" b="0" i="0" dirty="0">
                <a:effectLst/>
                <a:latin typeface="Arial" panose="020B0604020202020204" pitchFamily="34" charset="0"/>
              </a:rPr>
              <a:t>, </a:t>
            </a:r>
            <a:r>
              <a:rPr lang="es-ES" b="0" i="0" u="none" strike="noStrike" dirty="0">
                <a:effectLst/>
                <a:latin typeface="Arial" panose="020B0604020202020204" pitchFamily="34" charset="0"/>
              </a:rPr>
              <a:t>geometría</a:t>
            </a:r>
            <a:r>
              <a:rPr lang="es-ES" b="0" i="0" dirty="0">
                <a:effectLst/>
                <a:latin typeface="Arial" panose="020B0604020202020204" pitchFamily="34" charset="0"/>
              </a:rPr>
              <a:t> y </a:t>
            </a:r>
            <a:r>
              <a:rPr lang="es-ES" b="0" i="0" u="none" strike="noStrike" dirty="0">
                <a:effectLst/>
                <a:latin typeface="Arial" panose="020B0604020202020204" pitchFamily="34" charset="0"/>
              </a:rPr>
              <a:t>análisis matemático</a:t>
            </a:r>
            <a:r>
              <a:rPr lang="es-ES" b="0" i="0" dirty="0">
                <a:effectLst/>
                <a:latin typeface="Arial" panose="020B0604020202020204" pitchFamily="34" charset="0"/>
              </a:rPr>
              <a:t>, un objeto/modelo 3D o ente es </a:t>
            </a:r>
            <a:r>
              <a:rPr lang="es-ES" b="1" i="0" dirty="0">
                <a:effectLst/>
                <a:latin typeface="Arial" panose="020B0604020202020204" pitchFamily="34" charset="0"/>
              </a:rPr>
              <a:t>tridimensional</a:t>
            </a:r>
            <a:r>
              <a:rPr lang="es-ES" b="0" i="0" dirty="0">
                <a:effectLst/>
                <a:latin typeface="Arial" panose="020B0604020202020204" pitchFamily="34" charset="0"/>
              </a:rPr>
              <a:t> si tiene tres </a:t>
            </a:r>
            <a:r>
              <a:rPr lang="es-ES" b="0" i="0" u="none" strike="noStrike" dirty="0">
                <a:effectLst/>
                <a:latin typeface="Arial" panose="020B0604020202020204" pitchFamily="34" charset="0"/>
              </a:rPr>
              <a:t>dimensiones</a:t>
            </a:r>
            <a:r>
              <a:rPr lang="es-ES" b="0" i="0" dirty="0">
                <a:effectLst/>
                <a:latin typeface="Arial" panose="020B0604020202020204" pitchFamily="34" charset="0"/>
              </a:rPr>
              <a:t>. Es decir, cada uno de sus puntos puede ser localizado especificando tres </a:t>
            </a:r>
            <a:r>
              <a:rPr lang="es-ES" b="0" i="0" u="none" strike="noStrike" dirty="0">
                <a:effectLst/>
                <a:latin typeface="Arial" panose="020B0604020202020204" pitchFamily="34" charset="0"/>
              </a:rPr>
              <a:t>números</a:t>
            </a:r>
            <a:r>
              <a:rPr lang="es-ES" b="0" i="0" dirty="0">
                <a:effectLst/>
                <a:latin typeface="Arial" panose="020B0604020202020204" pitchFamily="34" charset="0"/>
              </a:rPr>
              <a:t> dentro de un cierto rango. </a:t>
            </a:r>
          </a:p>
          <a:p>
            <a:r>
              <a:rPr lang="es-ES" b="0" i="0" dirty="0">
                <a:effectLst/>
                <a:latin typeface="Arial" panose="020B0604020202020204" pitchFamily="34" charset="0"/>
              </a:rPr>
              <a:t>Ejemplo: </a:t>
            </a:r>
            <a:r>
              <a:rPr lang="es-ES" b="1" i="0" u="none" strike="noStrike" dirty="0">
                <a:effectLst/>
                <a:latin typeface="Arial" panose="020B0604020202020204" pitchFamily="34" charset="0"/>
              </a:rPr>
              <a:t>anchura </a:t>
            </a:r>
            <a:r>
              <a:rPr lang="es-ES" b="1" i="0" dirty="0">
                <a:effectLst/>
                <a:latin typeface="Arial" panose="020B0604020202020204" pitchFamily="34" charset="0"/>
              </a:rPr>
              <a:t>, </a:t>
            </a:r>
            <a:r>
              <a:rPr lang="es-ES" b="1" i="0" u="none" strike="noStrike" dirty="0">
                <a:effectLst/>
                <a:latin typeface="Arial" panose="020B0604020202020204" pitchFamily="34" charset="0"/>
              </a:rPr>
              <a:t>altura </a:t>
            </a:r>
            <a:r>
              <a:rPr lang="es-ES" b="1" i="0" dirty="0">
                <a:effectLst/>
                <a:latin typeface="Arial" panose="020B0604020202020204" pitchFamily="34" charset="0"/>
              </a:rPr>
              <a:t>y </a:t>
            </a:r>
            <a:r>
              <a:rPr lang="es-ES" b="1" i="0" u="none" strike="noStrike" dirty="0">
                <a:effectLst/>
                <a:latin typeface="Arial" panose="020B0604020202020204" pitchFamily="34" charset="0"/>
              </a:rPr>
              <a:t>profundidad</a:t>
            </a:r>
            <a:r>
              <a:rPr lang="es-ES" b="0" i="0" dirty="0">
                <a:effectLst/>
                <a:latin typeface="Arial" panose="020B0604020202020204" pitchFamily="34" charset="0"/>
              </a:rPr>
              <a:t>.</a:t>
            </a:r>
          </a:p>
          <a:p>
            <a:endParaRPr lang="es-ES" dirty="0"/>
          </a:p>
        </p:txBody>
      </p:sp>
      <p:pic>
        <p:nvPicPr>
          <p:cNvPr id="5" name="Imagen 4">
            <a:extLst>
              <a:ext uri="{FF2B5EF4-FFF2-40B4-BE49-F238E27FC236}">
                <a16:creationId xmlns:a16="http://schemas.microsoft.com/office/drawing/2014/main" id="{1A66E1D9-3ABC-9C31-3E37-276FB1DE5156}"/>
              </a:ext>
            </a:extLst>
          </p:cNvPr>
          <p:cNvPicPr>
            <a:picLocks noChangeAspect="1"/>
          </p:cNvPicPr>
          <p:nvPr/>
        </p:nvPicPr>
        <p:blipFill>
          <a:blip r:embed="rId2"/>
          <a:stretch>
            <a:fillRect/>
          </a:stretch>
        </p:blipFill>
        <p:spPr>
          <a:xfrm>
            <a:off x="7594152" y="1690688"/>
            <a:ext cx="3590925" cy="4286250"/>
          </a:xfrm>
          <a:prstGeom prst="rect">
            <a:avLst/>
          </a:prstGeom>
        </p:spPr>
      </p:pic>
    </p:spTree>
    <p:extLst>
      <p:ext uri="{BB962C8B-B14F-4D97-AF65-F5344CB8AC3E}">
        <p14:creationId xmlns:p14="http://schemas.microsoft.com/office/powerpoint/2010/main" val="460132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ED14F-8A7A-57DB-528D-22472A3F0FA4}"/>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AF56923A-1720-349E-417E-D0C055F384EB}"/>
              </a:ext>
            </a:extLst>
          </p:cNvPr>
          <p:cNvSpPr>
            <a:spLocks noGrp="1"/>
          </p:cNvSpPr>
          <p:nvPr>
            <p:ph idx="1"/>
          </p:nvPr>
        </p:nvSpPr>
        <p:spPr>
          <a:xfrm>
            <a:off x="838200" y="1825625"/>
            <a:ext cx="10515600" cy="1393825"/>
          </a:xfrm>
        </p:spPr>
        <p:txBody>
          <a:bodyPr/>
          <a:lstStyle/>
          <a:p>
            <a:r>
              <a:rPr lang="es-ES" b="0" i="0" dirty="0">
                <a:effectLst/>
                <a:latin typeface="Arial" panose="020B0604020202020204" pitchFamily="34" charset="0"/>
              </a:rPr>
              <a:t>En tres dimensiones, existen nueve politopos regulares: los cinco </a:t>
            </a:r>
            <a:r>
              <a:rPr lang="es-ES" b="0" i="0" u="none" strike="noStrike" dirty="0">
                <a:effectLst/>
                <a:latin typeface="Arial" panose="020B0604020202020204" pitchFamily="34" charset="0"/>
              </a:rPr>
              <a:t>sólidos platónicos</a:t>
            </a:r>
            <a:r>
              <a:rPr lang="es-ES" b="0" i="0" dirty="0">
                <a:effectLst/>
                <a:latin typeface="Arial" panose="020B0604020202020204" pitchFamily="34" charset="0"/>
              </a:rPr>
              <a:t> convexos y los cuatro </a:t>
            </a:r>
            <a:r>
              <a:rPr lang="es-ES" b="0" i="0" u="none" strike="noStrike" dirty="0">
                <a:effectLst/>
                <a:latin typeface="Arial" panose="020B0604020202020204" pitchFamily="34" charset="0"/>
              </a:rPr>
              <a:t>sólidos de Kepler-</a:t>
            </a:r>
            <a:r>
              <a:rPr lang="es-ES" b="0" i="0" u="none" strike="noStrike" dirty="0" err="1">
                <a:effectLst/>
                <a:latin typeface="Arial" panose="020B0604020202020204" pitchFamily="34" charset="0"/>
              </a:rPr>
              <a:t>Poinsot</a:t>
            </a:r>
            <a:r>
              <a:rPr lang="es-ES" b="0" i="0" dirty="0">
                <a:effectLst/>
                <a:latin typeface="Arial" panose="020B0604020202020204" pitchFamily="34" charset="0"/>
              </a:rPr>
              <a:t> no convexos.</a:t>
            </a:r>
          </a:p>
          <a:p>
            <a:endParaRPr lang="es-ES" dirty="0"/>
          </a:p>
        </p:txBody>
      </p:sp>
      <p:pic>
        <p:nvPicPr>
          <p:cNvPr id="7" name="Imagen 6">
            <a:extLst>
              <a:ext uri="{FF2B5EF4-FFF2-40B4-BE49-F238E27FC236}">
                <a16:creationId xmlns:a16="http://schemas.microsoft.com/office/drawing/2014/main" id="{5E7B1E14-8944-B9E7-F3F5-D00603545B14}"/>
              </a:ext>
            </a:extLst>
          </p:cNvPr>
          <p:cNvPicPr>
            <a:picLocks noChangeAspect="1"/>
          </p:cNvPicPr>
          <p:nvPr/>
        </p:nvPicPr>
        <p:blipFill>
          <a:blip r:embed="rId2"/>
          <a:stretch>
            <a:fillRect/>
          </a:stretch>
        </p:blipFill>
        <p:spPr>
          <a:xfrm>
            <a:off x="676275" y="3063875"/>
            <a:ext cx="10534650" cy="3429000"/>
          </a:xfrm>
          <a:prstGeom prst="rect">
            <a:avLst/>
          </a:prstGeom>
        </p:spPr>
      </p:pic>
    </p:spTree>
    <p:extLst>
      <p:ext uri="{BB962C8B-B14F-4D97-AF65-F5344CB8AC3E}">
        <p14:creationId xmlns:p14="http://schemas.microsoft.com/office/powerpoint/2010/main" val="1739244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27908F-EDBA-DEB5-0F95-C13A803E05A8}"/>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C86AF694-2DF3-ABB6-3223-A28980DBD495}"/>
              </a:ext>
            </a:extLst>
          </p:cNvPr>
          <p:cNvSpPr>
            <a:spLocks noGrp="1"/>
          </p:cNvSpPr>
          <p:nvPr>
            <p:ph idx="1"/>
          </p:nvPr>
        </p:nvSpPr>
        <p:spPr/>
        <p:txBody>
          <a:bodyPr>
            <a:normAutofit fontScale="77500" lnSpcReduction="20000"/>
          </a:bodyPr>
          <a:lstStyle/>
          <a:p>
            <a:pPr marL="0" indent="0" algn="l">
              <a:buNone/>
            </a:pPr>
            <a:r>
              <a:rPr lang="es-ES" b="0" i="0" dirty="0">
                <a:solidFill>
                  <a:srgbClr val="202122"/>
                </a:solidFill>
                <a:effectLst/>
                <a:latin typeface="Arial" panose="020B0604020202020204" pitchFamily="34" charset="0"/>
              </a:rPr>
              <a:t>En geometría son tridimensionales las siguientes figuras geométricas:</a:t>
            </a:r>
          </a:p>
          <a:p>
            <a:pPr algn="l">
              <a:buFont typeface="Arial" panose="020B0604020202020204" pitchFamily="34" charset="0"/>
              <a:buChar char="•"/>
            </a:pPr>
            <a:r>
              <a:rPr lang="es-ES" b="1" i="0" u="none" strike="noStrike" dirty="0">
                <a:effectLst/>
                <a:latin typeface="Arial" panose="020B0604020202020204" pitchFamily="34" charset="0"/>
              </a:rPr>
              <a:t>Poliedros</a:t>
            </a:r>
            <a:r>
              <a:rPr lang="es-ES" b="1" i="0" dirty="0">
                <a:effectLst/>
                <a:latin typeface="Arial" panose="020B0604020202020204" pitchFamily="34" charset="0"/>
              </a:rPr>
              <a:t> de caras planas</a:t>
            </a:r>
            <a:r>
              <a:rPr lang="es-ES" b="0" i="0" dirty="0">
                <a:effectLst/>
                <a:latin typeface="Arial" panose="020B0604020202020204" pitchFamily="34" charset="0"/>
              </a:rPr>
              <a:t>:</a:t>
            </a:r>
          </a:p>
          <a:p>
            <a:pPr marL="742950" lvl="1" indent="-285750" algn="l">
              <a:buFont typeface="Arial" panose="020B0604020202020204" pitchFamily="34" charset="0"/>
              <a:buChar char="•"/>
            </a:pPr>
            <a:r>
              <a:rPr lang="es-ES" b="0" i="0" u="none" strike="noStrike" dirty="0">
                <a:effectLst/>
                <a:latin typeface="Arial" panose="020B0604020202020204" pitchFamily="34" charset="0"/>
              </a:rPr>
              <a:t>Pirámides</a:t>
            </a:r>
            <a:endParaRPr lang="es-ES" b="0" i="0" dirty="0">
              <a:effectLst/>
              <a:latin typeface="Arial" panose="020B0604020202020204" pitchFamily="34" charset="0"/>
            </a:endParaRPr>
          </a:p>
          <a:p>
            <a:pPr marL="742950" lvl="1" indent="-285750" algn="l">
              <a:buFont typeface="Arial" panose="020B0604020202020204" pitchFamily="34" charset="0"/>
              <a:buChar char="•"/>
            </a:pPr>
            <a:r>
              <a:rPr lang="es-ES" b="0" i="0" u="none" strike="noStrike" dirty="0">
                <a:effectLst/>
                <a:latin typeface="Arial" panose="020B0604020202020204" pitchFamily="34" charset="0"/>
              </a:rPr>
              <a:t>Cubo</a:t>
            </a:r>
            <a:endParaRPr lang="es-ES" b="0" i="0" dirty="0">
              <a:effectLst/>
              <a:latin typeface="Arial" panose="020B0604020202020204" pitchFamily="34" charset="0"/>
            </a:endParaRPr>
          </a:p>
          <a:p>
            <a:pPr marL="742950" lvl="1" indent="-285750" algn="l">
              <a:buFont typeface="Arial" panose="020B0604020202020204" pitchFamily="34" charset="0"/>
              <a:buChar char="•"/>
            </a:pPr>
            <a:r>
              <a:rPr lang="es-ES" b="0" i="0" u="none" strike="noStrike" dirty="0">
                <a:effectLst/>
                <a:latin typeface="Arial" panose="020B0604020202020204" pitchFamily="34" charset="0"/>
              </a:rPr>
              <a:t>Prismas</a:t>
            </a:r>
            <a:endParaRPr lang="es-ES" b="0" i="0" dirty="0">
              <a:effectLst/>
              <a:latin typeface="Arial" panose="020B0604020202020204" pitchFamily="34" charset="0"/>
            </a:endParaRPr>
          </a:p>
          <a:p>
            <a:pPr algn="l">
              <a:buFont typeface="Arial" panose="020B0604020202020204" pitchFamily="34" charset="0"/>
              <a:buChar char="•"/>
            </a:pPr>
            <a:r>
              <a:rPr lang="es-ES" b="1" i="0" dirty="0">
                <a:effectLst/>
                <a:latin typeface="Arial" panose="020B0604020202020204" pitchFamily="34" charset="0"/>
              </a:rPr>
              <a:t>Superficies curvas</a:t>
            </a:r>
            <a:r>
              <a:rPr lang="es-ES" b="0" i="0" dirty="0">
                <a:effectLst/>
                <a:latin typeface="Arial" panose="020B0604020202020204" pitchFamily="34" charset="0"/>
              </a:rPr>
              <a:t>:</a:t>
            </a:r>
          </a:p>
          <a:p>
            <a:pPr marL="742950" lvl="1" indent="-285750" algn="l">
              <a:buFont typeface="Arial" panose="020B0604020202020204" pitchFamily="34" charset="0"/>
              <a:buChar char="•"/>
            </a:pPr>
            <a:r>
              <a:rPr lang="es-ES" b="0" i="0" u="none" strike="noStrike" dirty="0">
                <a:effectLst/>
                <a:latin typeface="Arial" panose="020B0604020202020204" pitchFamily="34" charset="0"/>
              </a:rPr>
              <a:t>Cilindro</a:t>
            </a:r>
            <a:endParaRPr lang="es-ES" b="0" i="0" dirty="0">
              <a:effectLst/>
              <a:latin typeface="Arial" panose="020B0604020202020204" pitchFamily="34" charset="0"/>
            </a:endParaRPr>
          </a:p>
          <a:p>
            <a:pPr marL="742950" lvl="1" indent="-285750" algn="l">
              <a:buFont typeface="Arial" panose="020B0604020202020204" pitchFamily="34" charset="0"/>
              <a:buChar char="•"/>
            </a:pPr>
            <a:r>
              <a:rPr lang="es-ES" b="0" i="0" u="none" strike="noStrike" dirty="0">
                <a:effectLst/>
                <a:latin typeface="Arial" panose="020B0604020202020204" pitchFamily="34" charset="0"/>
              </a:rPr>
              <a:t>Conos</a:t>
            </a:r>
            <a:endParaRPr lang="es-ES" b="0" i="0" dirty="0">
              <a:effectLst/>
              <a:latin typeface="Arial" panose="020B0604020202020204" pitchFamily="34" charset="0"/>
            </a:endParaRPr>
          </a:p>
          <a:p>
            <a:pPr marL="742950" lvl="1" indent="-285750" algn="l">
              <a:buFont typeface="Arial" panose="020B0604020202020204" pitchFamily="34" charset="0"/>
              <a:buChar char="•"/>
            </a:pPr>
            <a:r>
              <a:rPr lang="es-ES" b="0" i="0" u="none" strike="noStrike" dirty="0">
                <a:effectLst/>
                <a:latin typeface="Arial" panose="020B0604020202020204" pitchFamily="34" charset="0"/>
              </a:rPr>
              <a:t>Esfera</a:t>
            </a:r>
            <a:r>
              <a:rPr lang="es-ES" b="0" i="0" dirty="0">
                <a:effectLst/>
                <a:latin typeface="Arial" panose="020B0604020202020204" pitchFamily="34" charset="0"/>
              </a:rPr>
              <a:t> o </a:t>
            </a:r>
            <a:r>
              <a:rPr lang="es-ES" b="0" i="0" u="none" strike="noStrike" dirty="0">
                <a:effectLst/>
                <a:latin typeface="Arial" panose="020B0604020202020204" pitchFamily="34" charset="0"/>
              </a:rPr>
              <a:t>3-esfera</a:t>
            </a:r>
            <a:endParaRPr lang="es-ES" b="0" i="0" dirty="0">
              <a:effectLst/>
              <a:latin typeface="Arial" panose="020B0604020202020204" pitchFamily="34" charset="0"/>
            </a:endParaRPr>
          </a:p>
          <a:p>
            <a:pPr marL="0" indent="0" algn="l">
              <a:buNone/>
            </a:pPr>
            <a:r>
              <a:rPr lang="es-ES" b="0" i="0" dirty="0">
                <a:effectLst/>
                <a:latin typeface="Arial" panose="020B0604020202020204" pitchFamily="34" charset="0"/>
              </a:rPr>
              <a:t>Ya que todas ellas pueden ser embebidas en un espacio euclídeo de tres dimensiones. Sin embargo, hay que señalar que técnicamente la esfera, el cono o el cilindro son variedades bidimensionales (solo la cáscara) ya que los puntos interiores a ellos no son estrictamente parte de los mismos. Solo por un abuso de lenguaje o extensión del mismo informalmente se habla de esferas, cilindros o conos incluyendo el interior de los mismos.</a:t>
            </a:r>
          </a:p>
          <a:p>
            <a:endParaRPr lang="es-ES" dirty="0"/>
          </a:p>
        </p:txBody>
      </p:sp>
    </p:spTree>
    <p:extLst>
      <p:ext uri="{BB962C8B-B14F-4D97-AF65-F5344CB8AC3E}">
        <p14:creationId xmlns:p14="http://schemas.microsoft.com/office/powerpoint/2010/main" val="2321459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E00B1E-C8A4-1B03-F4BC-AA6E25C164BF}"/>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D07A0382-3309-80C4-4A12-D0C71CABD6CD}"/>
              </a:ext>
            </a:extLst>
          </p:cNvPr>
          <p:cNvSpPr>
            <a:spLocks noGrp="1"/>
          </p:cNvSpPr>
          <p:nvPr>
            <p:ph idx="1"/>
          </p:nvPr>
        </p:nvSpPr>
        <p:spPr/>
        <p:txBody>
          <a:bodyPr>
            <a:normAutofit fontScale="85000" lnSpcReduction="20000"/>
          </a:bodyPr>
          <a:lstStyle/>
          <a:p>
            <a:pPr marL="0" indent="0">
              <a:buNone/>
            </a:pPr>
            <a:r>
              <a:rPr lang="es-ES" b="1" i="0" dirty="0">
                <a:effectLst/>
                <a:latin typeface="Arial" panose="020B0604020202020204" pitchFamily="34" charset="0"/>
              </a:rPr>
              <a:t>Simulación 3D</a:t>
            </a:r>
          </a:p>
          <a:p>
            <a:r>
              <a:rPr lang="es-ES" b="0" i="0" dirty="0">
                <a:effectLst/>
                <a:latin typeface="Arial" panose="020B0604020202020204" pitchFamily="34" charset="0"/>
              </a:rPr>
              <a:t>Hoy en día es posible la simulación mediante cálculos basados en la </a:t>
            </a:r>
            <a:r>
              <a:rPr lang="es-ES" b="0" i="0" u="none" strike="noStrike" dirty="0">
                <a:effectLst/>
                <a:latin typeface="Arial" panose="020B0604020202020204" pitchFamily="34" charset="0"/>
              </a:rPr>
              <a:t>proyección</a:t>
            </a:r>
            <a:r>
              <a:rPr lang="es-ES" b="0" i="0" dirty="0">
                <a:effectLst/>
                <a:latin typeface="Arial" panose="020B0604020202020204" pitchFamily="34" charset="0"/>
              </a:rPr>
              <a:t> de entornos tridimensionales sobre pantallas bidimensionales, como </a:t>
            </a:r>
            <a:r>
              <a:rPr lang="es-ES" b="0" i="0" u="none" strike="noStrike" dirty="0">
                <a:effectLst/>
                <a:latin typeface="Arial" panose="020B0604020202020204" pitchFamily="34" charset="0"/>
              </a:rPr>
              <a:t>monitores</a:t>
            </a:r>
            <a:r>
              <a:rPr lang="es-ES" b="0" i="0" dirty="0">
                <a:effectLst/>
                <a:latin typeface="Arial" panose="020B0604020202020204" pitchFamily="34" charset="0"/>
              </a:rPr>
              <a:t> o </a:t>
            </a:r>
            <a:r>
              <a:rPr lang="es-ES" b="0" i="0" u="none" strike="noStrike" dirty="0">
                <a:effectLst/>
                <a:latin typeface="Arial" panose="020B0604020202020204" pitchFamily="34" charset="0"/>
              </a:rPr>
              <a:t>televisores</a:t>
            </a:r>
            <a:r>
              <a:rPr lang="es-ES" b="0" i="0" dirty="0">
                <a:effectLst/>
                <a:latin typeface="Arial" panose="020B0604020202020204" pitchFamily="34" charset="0"/>
              </a:rPr>
              <a:t>. Estos cálculos requieren de una gran carga de proceso por lo que algunas </a:t>
            </a:r>
            <a:r>
              <a:rPr lang="es-ES" b="0" i="0" u="none" strike="noStrike" dirty="0">
                <a:effectLst/>
                <a:latin typeface="Arial" panose="020B0604020202020204" pitchFamily="34" charset="0"/>
              </a:rPr>
              <a:t>computadoras</a:t>
            </a:r>
            <a:r>
              <a:rPr lang="es-ES" b="0" i="0" dirty="0">
                <a:effectLst/>
                <a:latin typeface="Arial" panose="020B0604020202020204" pitchFamily="34" charset="0"/>
              </a:rPr>
              <a:t> y </a:t>
            </a:r>
            <a:r>
              <a:rPr lang="es-ES" b="0" i="0" u="none" strike="noStrike" dirty="0">
                <a:effectLst/>
                <a:latin typeface="Arial" panose="020B0604020202020204" pitchFamily="34" charset="0"/>
              </a:rPr>
              <a:t>videoconsolas</a:t>
            </a:r>
            <a:r>
              <a:rPr lang="es-ES" b="0" i="0" dirty="0">
                <a:effectLst/>
                <a:latin typeface="Arial" panose="020B0604020202020204" pitchFamily="34" charset="0"/>
              </a:rPr>
              <a:t> disponen de cierto grado de aceleración gráfica 3D gracias a dispositivos desarrollados para tal fin. </a:t>
            </a:r>
          </a:p>
          <a:p>
            <a:r>
              <a:rPr lang="es-ES" b="0" i="0" dirty="0">
                <a:effectLst/>
                <a:latin typeface="Arial" panose="020B0604020202020204" pitchFamily="34" charset="0"/>
              </a:rPr>
              <a:t>Las computadoras disponen de las llamadas </a:t>
            </a:r>
            <a:r>
              <a:rPr lang="es-ES" b="0" i="0" u="none" strike="noStrike" dirty="0">
                <a:effectLst/>
                <a:latin typeface="Arial" panose="020B0604020202020204" pitchFamily="34" charset="0"/>
              </a:rPr>
              <a:t>tarjetas gráficas</a:t>
            </a:r>
            <a:r>
              <a:rPr lang="es-ES" b="0" i="0" dirty="0">
                <a:effectLst/>
                <a:latin typeface="Arial" panose="020B0604020202020204" pitchFamily="34" charset="0"/>
              </a:rPr>
              <a:t> con aceleración 3D. Estos dispositivos están formados por uno o varios procesadores (</a:t>
            </a:r>
            <a:r>
              <a:rPr lang="es-ES" b="0" i="0" u="none" strike="noStrike" dirty="0">
                <a:effectLst/>
                <a:latin typeface="Arial" panose="020B0604020202020204" pitchFamily="34" charset="0"/>
              </a:rPr>
              <a:t>unidad de procesamiento gráfico</a:t>
            </a:r>
            <a:r>
              <a:rPr lang="es-ES" b="0" i="0" dirty="0">
                <a:effectLst/>
                <a:latin typeface="Arial" panose="020B0604020202020204" pitchFamily="34" charset="0"/>
              </a:rPr>
              <a:t>) diseñados especialmente para acelerar los cálculos que suponen reproducir imágenes tridimensionales sobre una pantalla </a:t>
            </a:r>
            <a:r>
              <a:rPr lang="es-ES" b="0" i="0" u="none" strike="noStrike" dirty="0">
                <a:effectLst/>
                <a:latin typeface="Arial" panose="020B0604020202020204" pitchFamily="34" charset="0"/>
              </a:rPr>
              <a:t>bidimensional</a:t>
            </a:r>
            <a:r>
              <a:rPr lang="es-ES" b="0" i="0" dirty="0">
                <a:effectLst/>
                <a:latin typeface="Arial" panose="020B0604020202020204" pitchFamily="34" charset="0"/>
              </a:rPr>
              <a:t> y de esta forma liberar de carga de proceso a la </a:t>
            </a:r>
            <a:r>
              <a:rPr lang="es-ES" b="0" i="0" u="none" strike="noStrike" dirty="0">
                <a:effectLst/>
                <a:latin typeface="Arial" panose="020B0604020202020204" pitchFamily="34" charset="0"/>
              </a:rPr>
              <a:t>unidad central de procesamiento</a:t>
            </a:r>
            <a:r>
              <a:rPr lang="es-ES" b="0" i="0" dirty="0">
                <a:effectLst/>
                <a:latin typeface="Arial" panose="020B0604020202020204" pitchFamily="34" charset="0"/>
              </a:rPr>
              <a:t> de la computadora.</a:t>
            </a:r>
            <a:endParaRPr lang="es-ES" dirty="0"/>
          </a:p>
        </p:txBody>
      </p:sp>
    </p:spTree>
    <p:extLst>
      <p:ext uri="{BB962C8B-B14F-4D97-AF65-F5344CB8AC3E}">
        <p14:creationId xmlns:p14="http://schemas.microsoft.com/office/powerpoint/2010/main" val="360964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68F0C-CCDD-EE26-EA0E-18978C95111C}"/>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EDC8184A-84E0-BCBC-019B-7A6BC44AD51C}"/>
              </a:ext>
            </a:extLst>
          </p:cNvPr>
          <p:cNvSpPr>
            <a:spLocks noGrp="1"/>
          </p:cNvSpPr>
          <p:nvPr>
            <p:ph idx="1"/>
          </p:nvPr>
        </p:nvSpPr>
        <p:spPr>
          <a:xfrm>
            <a:off x="470517" y="1825624"/>
            <a:ext cx="10883283" cy="4788239"/>
          </a:xfrm>
        </p:spPr>
        <p:txBody>
          <a:bodyPr>
            <a:normAutofit fontScale="92500" lnSpcReduction="10000"/>
          </a:bodyPr>
          <a:lstStyle/>
          <a:p>
            <a:pPr marL="0" indent="0">
              <a:buNone/>
            </a:pPr>
            <a:r>
              <a:rPr lang="es-ES" dirty="0">
                <a:latin typeface="Arial" panose="020B0604020202020204" pitchFamily="34" charset="0"/>
                <a:cs typeface="Arial" panose="020B0604020202020204" pitchFamily="34" charset="0"/>
              </a:rPr>
              <a:t>El </a:t>
            </a:r>
            <a:r>
              <a:rPr lang="es-ES" b="1" dirty="0">
                <a:latin typeface="Arial" panose="020B0604020202020204" pitchFamily="34" charset="0"/>
                <a:cs typeface="Arial" panose="020B0604020202020204" pitchFamily="34" charset="0"/>
              </a:rPr>
              <a:t>modelado 3D </a:t>
            </a:r>
            <a:r>
              <a:rPr lang="es-ES" dirty="0">
                <a:latin typeface="Arial" panose="020B0604020202020204" pitchFamily="34" charset="0"/>
                <a:cs typeface="Arial" panose="020B0604020202020204" pitchFamily="34" charset="0"/>
              </a:rPr>
              <a:t>es el </a:t>
            </a:r>
            <a:r>
              <a:rPr lang="es-ES" u="sng" dirty="0">
                <a:latin typeface="Arial" panose="020B0604020202020204" pitchFamily="34" charset="0"/>
                <a:cs typeface="Arial" panose="020B0604020202020204" pitchFamily="34" charset="0"/>
              </a:rPr>
              <a:t>proceso de desarrollo de una representación matemática de cualquier objeto tridimensional </a:t>
            </a:r>
            <a:r>
              <a:rPr lang="es-ES" dirty="0">
                <a:latin typeface="Arial" panose="020B0604020202020204" pitchFamily="34" charset="0"/>
                <a:cs typeface="Arial" panose="020B0604020202020204" pitchFamily="34" charset="0"/>
              </a:rPr>
              <a:t>(ya sea inanimado o vivo) a través de un software especializado. Al producto se le llama modelo 3D. Se puede visualizar como una imagen bidimensional mediante un proceso llamado renderizado 3D o utilizar en una simulación por computadora de fenómenos físicos. El modelo también se puede crear físicamente usando dispositivos de impresión 3D.</a:t>
            </a:r>
          </a:p>
          <a:p>
            <a:pPr marL="0" indent="0">
              <a:buNone/>
            </a:pPr>
            <a:r>
              <a:rPr lang="es-ES" dirty="0">
                <a:latin typeface="Arial" panose="020B0604020202020204" pitchFamily="34" charset="0"/>
                <a:cs typeface="Arial" panose="020B0604020202020204" pitchFamily="34" charset="0"/>
              </a:rPr>
              <a:t>Los </a:t>
            </a:r>
            <a:r>
              <a:rPr lang="es-ES" b="1" dirty="0">
                <a:latin typeface="Arial" panose="020B0604020202020204" pitchFamily="34" charset="0"/>
                <a:cs typeface="Arial" panose="020B0604020202020204" pitchFamily="34" charset="0"/>
              </a:rPr>
              <a:t>modelos pueden ser creados automática o manualmente</a:t>
            </a:r>
            <a:r>
              <a:rPr lang="es-ES" dirty="0">
                <a:latin typeface="Arial" panose="020B0604020202020204" pitchFamily="34" charset="0"/>
                <a:cs typeface="Arial" panose="020B0604020202020204" pitchFamily="34" charset="0"/>
              </a:rPr>
              <a:t>. El proceso manual de preparar la información geométrica para los gráficos 3D es similar al de las artes plásticas y la escultura.</a:t>
            </a:r>
          </a:p>
          <a:p>
            <a:pPr marL="0" indent="0">
              <a:buNone/>
            </a:pPr>
            <a:r>
              <a:rPr lang="es-ES" dirty="0">
                <a:latin typeface="Arial" panose="020B0604020202020204" pitchFamily="34" charset="0"/>
                <a:cs typeface="Arial" panose="020B0604020202020204" pitchFamily="34" charset="0"/>
              </a:rPr>
              <a:t>El software de modelado 3D es un tipo de software de gráficos 3D utilizado para producir modelos tridimensionales. Los programas individuales de este tipo son llamados «Aplicaciones de modelado» o «modeladores».</a:t>
            </a:r>
          </a:p>
        </p:txBody>
      </p:sp>
    </p:spTree>
    <p:extLst>
      <p:ext uri="{BB962C8B-B14F-4D97-AF65-F5344CB8AC3E}">
        <p14:creationId xmlns:p14="http://schemas.microsoft.com/office/powerpoint/2010/main" val="226899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9F518-588B-6D7D-34A7-21F3AA6D175A}"/>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8D08085C-BE33-D19A-7ABB-6187CF87967C}"/>
              </a:ext>
            </a:extLst>
          </p:cNvPr>
          <p:cNvSpPr>
            <a:spLocks noGrp="1"/>
          </p:cNvSpPr>
          <p:nvPr>
            <p:ph idx="1"/>
          </p:nvPr>
        </p:nvSpPr>
        <p:spPr/>
        <p:txBody>
          <a:bodyPr>
            <a:normAutofit lnSpcReduction="10000"/>
          </a:bodyPr>
          <a:lstStyle/>
          <a:p>
            <a:pPr algn="l"/>
            <a:r>
              <a:rPr lang="es-ES" b="0" i="0" dirty="0">
                <a:effectLst/>
                <a:latin typeface="Arial" panose="020B0604020202020204" pitchFamily="34" charset="0"/>
              </a:rPr>
              <a:t>Los </a:t>
            </a:r>
            <a:r>
              <a:rPr lang="es-ES" b="1" i="0" dirty="0">
                <a:effectLst/>
                <a:latin typeface="Arial" panose="020B0604020202020204" pitchFamily="34" charset="0"/>
              </a:rPr>
              <a:t>modelos 3D</a:t>
            </a:r>
            <a:r>
              <a:rPr lang="es-ES" b="0" i="0" dirty="0">
                <a:effectLst/>
                <a:latin typeface="Arial" panose="020B0604020202020204" pitchFamily="34" charset="0"/>
              </a:rPr>
              <a:t> representan un </a:t>
            </a:r>
            <a:r>
              <a:rPr lang="es-ES" b="0" i="0" u="sng" dirty="0">
                <a:effectLst/>
                <a:latin typeface="Arial" panose="020B0604020202020204" pitchFamily="34" charset="0"/>
              </a:rPr>
              <a:t>objeto tridimensional usando una colección de puntos en el espacio dentro de un espacio 3D</a:t>
            </a:r>
            <a:r>
              <a:rPr lang="es-ES" b="0" i="0" dirty="0">
                <a:effectLst/>
                <a:latin typeface="Arial" panose="020B0604020202020204" pitchFamily="34" charset="0"/>
              </a:rPr>
              <a:t>, conectados por varias entidades geométricas tales como triángulos, líneas, superficies curvas, etc. Siendo una colección de datos (puntos y otro tipo de información), los modelos 3D pueden ser hechos a mano, a través de algoritmos o bien </a:t>
            </a:r>
            <a:r>
              <a:rPr lang="es-ES" b="0" i="0" u="none" strike="noStrike" dirty="0">
                <a:effectLst/>
                <a:latin typeface="Arial" panose="020B0604020202020204" pitchFamily="34" charset="0"/>
              </a:rPr>
              <a:t>escaneados</a:t>
            </a:r>
            <a:r>
              <a:rPr lang="es-ES" b="0" i="0" dirty="0">
                <a:effectLst/>
                <a:latin typeface="Arial" panose="020B0604020202020204" pitchFamily="34" charset="0"/>
              </a:rPr>
              <a:t>.</a:t>
            </a:r>
          </a:p>
          <a:p>
            <a:pPr algn="l"/>
            <a:r>
              <a:rPr lang="es-ES" b="1" i="0" dirty="0">
                <a:effectLst/>
                <a:latin typeface="Arial" panose="020B0604020202020204" pitchFamily="34" charset="0"/>
              </a:rPr>
              <a:t>Los modelos 3D son ampliamente usados en </a:t>
            </a:r>
            <a:r>
              <a:rPr lang="es-ES" b="1" i="0" u="none" strike="noStrike" dirty="0">
                <a:effectLst/>
                <a:latin typeface="Arial" panose="020B0604020202020204" pitchFamily="34" charset="0"/>
              </a:rPr>
              <a:t>gráficos 3D</a:t>
            </a:r>
            <a:r>
              <a:rPr lang="es-ES" b="0" i="0" dirty="0">
                <a:effectLst/>
                <a:latin typeface="Arial" panose="020B0604020202020204" pitchFamily="34" charset="0"/>
              </a:rPr>
              <a:t>. De hecho, su uso </a:t>
            </a:r>
            <a:r>
              <a:rPr lang="es-ES" b="0" i="0" dirty="0" err="1">
                <a:effectLst/>
                <a:latin typeface="Arial" panose="020B0604020202020204" pitchFamily="34" charset="0"/>
              </a:rPr>
              <a:t>pre-data</a:t>
            </a:r>
            <a:r>
              <a:rPr lang="es-ES" b="0" i="0" dirty="0">
                <a:effectLst/>
                <a:latin typeface="Arial" panose="020B0604020202020204" pitchFamily="34" charset="0"/>
              </a:rPr>
              <a:t> se extiende al uso de gráficos 3D en </a:t>
            </a:r>
            <a:r>
              <a:rPr lang="es-ES" b="0" i="0" u="none" strike="noStrike" dirty="0">
                <a:effectLst/>
                <a:latin typeface="Arial" panose="020B0604020202020204" pitchFamily="34" charset="0"/>
              </a:rPr>
              <a:t>ordenadores</a:t>
            </a:r>
            <a:r>
              <a:rPr lang="es-ES" b="0" i="0" dirty="0">
                <a:effectLst/>
                <a:latin typeface="Arial" panose="020B0604020202020204" pitchFamily="34" charset="0"/>
              </a:rPr>
              <a:t>. Algunos </a:t>
            </a:r>
            <a:r>
              <a:rPr lang="es-ES" b="0" i="0" u="none" strike="noStrike" dirty="0">
                <a:effectLst/>
                <a:latin typeface="Arial" panose="020B0604020202020204" pitchFamily="34" charset="0"/>
              </a:rPr>
              <a:t>videojuegos</a:t>
            </a:r>
            <a:r>
              <a:rPr lang="es-ES" b="0" i="0" dirty="0">
                <a:effectLst/>
                <a:latin typeface="Arial" panose="020B0604020202020204" pitchFamily="34" charset="0"/>
              </a:rPr>
              <a:t> usan imágenes </a:t>
            </a:r>
            <a:r>
              <a:rPr lang="es-ES" b="0" i="0" dirty="0" err="1">
                <a:effectLst/>
                <a:latin typeface="Arial" panose="020B0604020202020204" pitchFamily="34" charset="0"/>
              </a:rPr>
              <a:t>pre-renderizadas</a:t>
            </a:r>
            <a:r>
              <a:rPr lang="es-ES" b="0" i="0" dirty="0">
                <a:effectLst/>
                <a:latin typeface="Arial" panose="020B0604020202020204" pitchFamily="34" charset="0"/>
              </a:rPr>
              <a:t> de modelos 3D como </a:t>
            </a:r>
            <a:r>
              <a:rPr lang="es-ES" b="0" i="0" u="none" strike="noStrike" dirty="0">
                <a:effectLst/>
                <a:latin typeface="Arial" panose="020B0604020202020204" pitchFamily="34" charset="0"/>
              </a:rPr>
              <a:t>sprites</a:t>
            </a:r>
            <a:r>
              <a:rPr lang="es-ES" b="0" i="0" dirty="0">
                <a:effectLst/>
                <a:latin typeface="Arial" panose="020B0604020202020204" pitchFamily="34" charset="0"/>
              </a:rPr>
              <a:t> antes de que los ordenadores pudieran renderizarlas en tiempo real.</a:t>
            </a:r>
          </a:p>
          <a:p>
            <a:endParaRPr lang="es-ES" dirty="0"/>
          </a:p>
        </p:txBody>
      </p:sp>
    </p:spTree>
    <p:extLst>
      <p:ext uri="{BB962C8B-B14F-4D97-AF65-F5344CB8AC3E}">
        <p14:creationId xmlns:p14="http://schemas.microsoft.com/office/powerpoint/2010/main" val="898627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A0B41-762A-5914-9B28-A4F2ABABF5DD}"/>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pic>
        <p:nvPicPr>
          <p:cNvPr id="5" name="Marcador de contenido 4">
            <a:extLst>
              <a:ext uri="{FF2B5EF4-FFF2-40B4-BE49-F238E27FC236}">
                <a16:creationId xmlns:a16="http://schemas.microsoft.com/office/drawing/2014/main" id="{0B6AB871-F1AD-8790-BD59-CC955D14920F}"/>
              </a:ext>
            </a:extLst>
          </p:cNvPr>
          <p:cNvPicPr>
            <a:picLocks noGrp="1" noChangeAspect="1"/>
          </p:cNvPicPr>
          <p:nvPr>
            <p:ph idx="1"/>
          </p:nvPr>
        </p:nvPicPr>
        <p:blipFill>
          <a:blip r:embed="rId2"/>
          <a:stretch>
            <a:fillRect/>
          </a:stretch>
        </p:blipFill>
        <p:spPr>
          <a:xfrm>
            <a:off x="1653030" y="1825625"/>
            <a:ext cx="8885939" cy="4351338"/>
          </a:xfrm>
        </p:spPr>
      </p:pic>
    </p:spTree>
    <p:extLst>
      <p:ext uri="{BB962C8B-B14F-4D97-AF65-F5344CB8AC3E}">
        <p14:creationId xmlns:p14="http://schemas.microsoft.com/office/powerpoint/2010/main" val="1910168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655C9A-D966-372F-7F91-53C1F0DBC7F1}"/>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5C360184-F7D9-DB75-EC12-03C9E5A42CAE}"/>
              </a:ext>
            </a:extLst>
          </p:cNvPr>
          <p:cNvSpPr>
            <a:spLocks noGrp="1"/>
          </p:cNvSpPr>
          <p:nvPr>
            <p:ph idx="1"/>
          </p:nvPr>
        </p:nvSpPr>
        <p:spPr/>
        <p:txBody>
          <a:bodyPr>
            <a:normAutofit fontScale="85000" lnSpcReduction="20000"/>
          </a:bodyPr>
          <a:lstStyle/>
          <a:p>
            <a:r>
              <a:rPr lang="es-ES" dirty="0">
                <a:latin typeface="Arial" panose="020B0604020202020204" pitchFamily="34" charset="0"/>
              </a:rPr>
              <a:t>El término </a:t>
            </a:r>
            <a:r>
              <a:rPr lang="es-ES" b="1" dirty="0">
                <a:latin typeface="Arial" panose="020B0604020202020204" pitchFamily="34" charset="0"/>
              </a:rPr>
              <a:t>renderización</a:t>
            </a:r>
            <a:r>
              <a:rPr lang="es-ES" dirty="0">
                <a:latin typeface="Arial" panose="020B0604020202020204" pitchFamily="34" charset="0"/>
              </a:rPr>
              <a:t> (del inglés </a:t>
            </a:r>
            <a:r>
              <a:rPr lang="es-ES" dirty="0" err="1">
                <a:latin typeface="Arial" panose="020B0604020202020204" pitchFamily="34" charset="0"/>
              </a:rPr>
              <a:t>rendering</a:t>
            </a:r>
            <a:r>
              <a:rPr lang="es-ES" dirty="0">
                <a:latin typeface="Arial" panose="020B0604020202020204" pitchFamily="34" charset="0"/>
              </a:rPr>
              <a:t>) es un anglicismo para representación gráfica, usado en la jerga informática para referirse al proceso de generar imagen fotorrealista, o no, a partir de un modelo 2D o 3D (o en lo que colectivamente podría llamarse un archivo de escena) por medio de programas informáticos. Además, los resultados de mostrar dicho modelo pueden llamarse render.</a:t>
            </a:r>
          </a:p>
          <a:p>
            <a:pPr algn="l"/>
            <a:r>
              <a:rPr lang="es-ES" b="0" i="0" dirty="0">
                <a:effectLst/>
                <a:latin typeface="Arial" panose="020B0604020202020204" pitchFamily="34" charset="0"/>
              </a:rPr>
              <a:t>Cuando se completa la imagen previa (generalmente un boceto de </a:t>
            </a:r>
            <a:r>
              <a:rPr lang="es-ES" b="0" i="1" u="none" strike="noStrike" dirty="0">
                <a:effectLst/>
                <a:latin typeface="Arial" panose="020B0604020202020204" pitchFamily="34" charset="0"/>
              </a:rPr>
              <a:t>wireframe</a:t>
            </a:r>
            <a:r>
              <a:rPr lang="es-ES" b="0" i="0" dirty="0">
                <a:effectLst/>
                <a:latin typeface="Arial" panose="020B0604020202020204" pitchFamily="34" charset="0"/>
              </a:rPr>
              <a:t>), se utiliza la representación, que agrega </a:t>
            </a:r>
            <a:r>
              <a:rPr lang="es-ES" b="0" i="0" u="none" strike="noStrike" dirty="0">
                <a:effectLst/>
                <a:latin typeface="Arial" panose="020B0604020202020204" pitchFamily="34" charset="0"/>
              </a:rPr>
              <a:t>texturas de mapa de bits</a:t>
            </a:r>
            <a:r>
              <a:rPr lang="es-ES" b="0" i="0" dirty="0">
                <a:effectLst/>
                <a:latin typeface="Arial" panose="020B0604020202020204" pitchFamily="34" charset="0"/>
              </a:rPr>
              <a:t> o </a:t>
            </a:r>
            <a:r>
              <a:rPr lang="es-ES" b="0" i="0" u="none" strike="noStrike" dirty="0">
                <a:effectLst/>
                <a:latin typeface="Arial" panose="020B0604020202020204" pitchFamily="34" charset="0"/>
              </a:rPr>
              <a:t>texturas por procedimientos</a:t>
            </a:r>
            <a:r>
              <a:rPr lang="es-ES" b="0" i="0" dirty="0">
                <a:effectLst/>
                <a:latin typeface="Arial" panose="020B0604020202020204" pitchFamily="34" charset="0"/>
              </a:rPr>
              <a:t>, luces, </a:t>
            </a:r>
            <a:r>
              <a:rPr lang="es-ES" b="0" i="0" u="none" strike="noStrike" dirty="0">
                <a:effectLst/>
                <a:latin typeface="Arial" panose="020B0604020202020204" pitchFamily="34" charset="0"/>
              </a:rPr>
              <a:t>mapeado topológico</a:t>
            </a:r>
            <a:r>
              <a:rPr lang="es-ES" b="0" i="0" dirty="0">
                <a:effectLst/>
                <a:latin typeface="Arial" panose="020B0604020202020204" pitchFamily="34" charset="0"/>
              </a:rPr>
              <a:t> y posición relativa a otros objetos. El resultado es una imagen completa que ve el consumidor o el espectador previsto.</a:t>
            </a:r>
          </a:p>
          <a:p>
            <a:pPr algn="l"/>
            <a:r>
              <a:rPr lang="es-ES" b="0" i="0" dirty="0">
                <a:effectLst/>
                <a:latin typeface="Arial" panose="020B0604020202020204" pitchFamily="34" charset="0"/>
              </a:rPr>
              <a:t>Para las animaciones de películas, se deben representar varias imágenes (cuadros) y unirlas en un programa capaz de hacer una animación de este tipo. La mayoría de los programas de edición de imágenes en 3D pueden hacer esto.</a:t>
            </a:r>
          </a:p>
          <a:p>
            <a:endParaRPr lang="es-ES" dirty="0">
              <a:latin typeface="Arial" panose="020B0604020202020204" pitchFamily="34" charset="0"/>
            </a:endParaRPr>
          </a:p>
        </p:txBody>
      </p:sp>
    </p:spTree>
    <p:extLst>
      <p:ext uri="{BB962C8B-B14F-4D97-AF65-F5344CB8AC3E}">
        <p14:creationId xmlns:p14="http://schemas.microsoft.com/office/powerpoint/2010/main" val="206374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B5E8F-1722-DBA1-C763-88F9F2835C34}"/>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0F2E5C8E-CC0D-B07E-DD2F-87AC24AF1655}"/>
              </a:ext>
            </a:extLst>
          </p:cNvPr>
          <p:cNvSpPr>
            <a:spLocks noGrp="1"/>
          </p:cNvSpPr>
          <p:nvPr>
            <p:ph idx="1"/>
          </p:nvPr>
        </p:nvSpPr>
        <p:spPr>
          <a:xfrm>
            <a:off x="145087" y="3216275"/>
            <a:ext cx="3724275" cy="1508126"/>
          </a:xfrm>
        </p:spPr>
        <p:txBody>
          <a:bodyPr/>
          <a:lstStyle/>
          <a:p>
            <a:pPr marL="0" indent="0">
              <a:buNone/>
            </a:pPr>
            <a:r>
              <a:rPr lang="es-ES" dirty="0"/>
              <a:t>Ejemplo renderizado sobre una misma escena:</a:t>
            </a:r>
          </a:p>
        </p:txBody>
      </p:sp>
      <p:pic>
        <p:nvPicPr>
          <p:cNvPr id="5" name="Imagen 4">
            <a:extLst>
              <a:ext uri="{FF2B5EF4-FFF2-40B4-BE49-F238E27FC236}">
                <a16:creationId xmlns:a16="http://schemas.microsoft.com/office/drawing/2014/main" id="{A0527ED5-BB6D-E339-56B5-4883DA0EFB53}"/>
              </a:ext>
            </a:extLst>
          </p:cNvPr>
          <p:cNvPicPr>
            <a:picLocks noChangeAspect="1"/>
          </p:cNvPicPr>
          <p:nvPr/>
        </p:nvPicPr>
        <p:blipFill>
          <a:blip r:embed="rId2"/>
          <a:stretch>
            <a:fillRect/>
          </a:stretch>
        </p:blipFill>
        <p:spPr>
          <a:xfrm>
            <a:off x="3935299" y="1690688"/>
            <a:ext cx="2797401" cy="4979218"/>
          </a:xfrm>
          <a:prstGeom prst="rect">
            <a:avLst/>
          </a:prstGeom>
        </p:spPr>
      </p:pic>
      <p:pic>
        <p:nvPicPr>
          <p:cNvPr id="7" name="Imagen 6">
            <a:extLst>
              <a:ext uri="{FF2B5EF4-FFF2-40B4-BE49-F238E27FC236}">
                <a16:creationId xmlns:a16="http://schemas.microsoft.com/office/drawing/2014/main" id="{5D598932-055A-CC11-6EE3-A67927D1DCE5}"/>
              </a:ext>
            </a:extLst>
          </p:cNvPr>
          <p:cNvPicPr>
            <a:picLocks noChangeAspect="1"/>
          </p:cNvPicPr>
          <p:nvPr/>
        </p:nvPicPr>
        <p:blipFill>
          <a:blip r:embed="rId3"/>
          <a:stretch>
            <a:fillRect/>
          </a:stretch>
        </p:blipFill>
        <p:spPr>
          <a:xfrm>
            <a:off x="7428762" y="1785938"/>
            <a:ext cx="3362325" cy="4076700"/>
          </a:xfrm>
          <a:prstGeom prst="rect">
            <a:avLst/>
          </a:prstGeom>
        </p:spPr>
      </p:pic>
    </p:spTree>
    <p:extLst>
      <p:ext uri="{BB962C8B-B14F-4D97-AF65-F5344CB8AC3E}">
        <p14:creationId xmlns:p14="http://schemas.microsoft.com/office/powerpoint/2010/main" val="2290145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C2182-015F-613E-E25C-243D5F7AF67E}"/>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846B06A9-CC4E-9D3E-1726-7E41E95316B0}"/>
              </a:ext>
            </a:extLst>
          </p:cNvPr>
          <p:cNvSpPr>
            <a:spLocks noGrp="1"/>
          </p:cNvSpPr>
          <p:nvPr>
            <p:ph idx="1"/>
          </p:nvPr>
        </p:nvSpPr>
        <p:spPr/>
        <p:txBody>
          <a:bodyPr>
            <a:normAutofit fontScale="92500" lnSpcReduction="20000"/>
          </a:bodyPr>
          <a:lstStyle/>
          <a:p>
            <a:r>
              <a:rPr lang="es-ES" b="1" dirty="0">
                <a:solidFill>
                  <a:srgbClr val="202122"/>
                </a:solidFill>
                <a:latin typeface="Arial" panose="020B0604020202020204" pitchFamily="34" charset="0"/>
              </a:rPr>
              <a:t>La luz </a:t>
            </a:r>
            <a:r>
              <a:rPr lang="es-ES" dirty="0">
                <a:solidFill>
                  <a:srgbClr val="202122"/>
                </a:solidFill>
                <a:latin typeface="Arial" panose="020B0604020202020204" pitchFamily="34" charset="0"/>
              </a:rPr>
              <a:t>(del latín lux, </a:t>
            </a:r>
            <a:r>
              <a:rPr lang="es-ES" dirty="0" err="1">
                <a:solidFill>
                  <a:srgbClr val="202122"/>
                </a:solidFill>
                <a:latin typeface="Arial" panose="020B0604020202020204" pitchFamily="34" charset="0"/>
              </a:rPr>
              <a:t>lucis</a:t>
            </a:r>
            <a:r>
              <a:rPr lang="es-ES" dirty="0">
                <a:solidFill>
                  <a:srgbClr val="202122"/>
                </a:solidFill>
                <a:latin typeface="Arial" panose="020B0604020202020204" pitchFamily="34" charset="0"/>
              </a:rPr>
              <a:t>) es la parte de la radiación electromagnética que puede ser percibida por el ojo humano.​ En física, el término luz se considera como parte del campo de las radiaciones conocido como espectro electromagnético, mientras que la expresión luz visible señala específicamente la radiación en el espectro visible. </a:t>
            </a:r>
          </a:p>
          <a:p>
            <a:r>
              <a:rPr lang="es-ES" b="1" dirty="0">
                <a:solidFill>
                  <a:srgbClr val="202122"/>
                </a:solidFill>
                <a:latin typeface="Arial" panose="020B0604020202020204" pitchFamily="34" charset="0"/>
              </a:rPr>
              <a:t>La luz</a:t>
            </a:r>
            <a:r>
              <a:rPr lang="es-ES" dirty="0">
                <a:solidFill>
                  <a:srgbClr val="202122"/>
                </a:solidFill>
                <a:latin typeface="Arial" panose="020B0604020202020204" pitchFamily="34" charset="0"/>
              </a:rPr>
              <a:t>, como todas las radiaciones electromagnéticas, está formada por partículas elementales desprovistas de masa denominadas fotones, cuyas propiedades de acuerdo con la dualidad onda-partícula explican las características de su comportamiento físico. Se trata de una onda esférica.</a:t>
            </a:r>
          </a:p>
          <a:p>
            <a:r>
              <a:rPr lang="es-ES" u="sng" dirty="0">
                <a:solidFill>
                  <a:srgbClr val="202122"/>
                </a:solidFill>
                <a:latin typeface="Arial" panose="020B0604020202020204" pitchFamily="34" charset="0"/>
              </a:rPr>
              <a:t>La </a:t>
            </a:r>
            <a:r>
              <a:rPr lang="es-ES" b="1" u="sng" dirty="0">
                <a:solidFill>
                  <a:srgbClr val="202122"/>
                </a:solidFill>
                <a:latin typeface="Arial" panose="020B0604020202020204" pitchFamily="34" charset="0"/>
              </a:rPr>
              <a:t>óptica</a:t>
            </a:r>
            <a:r>
              <a:rPr lang="es-ES" u="sng" dirty="0">
                <a:solidFill>
                  <a:srgbClr val="202122"/>
                </a:solidFill>
                <a:latin typeface="Arial" panose="020B0604020202020204" pitchFamily="34" charset="0"/>
              </a:rPr>
              <a:t> es la rama de la física que estudia el comportamiento de la luz, sus características y sus diferentes manifestaciones.</a:t>
            </a:r>
          </a:p>
        </p:txBody>
      </p:sp>
    </p:spTree>
    <p:extLst>
      <p:ext uri="{BB962C8B-B14F-4D97-AF65-F5344CB8AC3E}">
        <p14:creationId xmlns:p14="http://schemas.microsoft.com/office/powerpoint/2010/main" val="360392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4D12D1-578C-72CA-DE4A-1E442AC47984}"/>
              </a:ext>
            </a:extLst>
          </p:cNvPr>
          <p:cNvSpPr>
            <a:spLocks noGrp="1"/>
          </p:cNvSpPr>
          <p:nvPr>
            <p:ph type="title"/>
          </p:nvPr>
        </p:nvSpPr>
        <p:spPr/>
        <p:txBody>
          <a:bodyPr/>
          <a:lstStyle/>
          <a:p>
            <a:r>
              <a:rPr lang="es-ES" sz="4400" dirty="0"/>
              <a:t>Conceptos avanzados de programación 3D. </a:t>
            </a:r>
            <a:endParaRPr lang="es-ES" dirty="0"/>
          </a:p>
        </p:txBody>
      </p:sp>
      <p:sp>
        <p:nvSpPr>
          <p:cNvPr id="3" name="Marcador de contenido 2">
            <a:extLst>
              <a:ext uri="{FF2B5EF4-FFF2-40B4-BE49-F238E27FC236}">
                <a16:creationId xmlns:a16="http://schemas.microsoft.com/office/drawing/2014/main" id="{B44FC972-2179-CA1C-DFF9-5E50BF5A278C}"/>
              </a:ext>
            </a:extLst>
          </p:cNvPr>
          <p:cNvSpPr>
            <a:spLocks noGrp="1"/>
          </p:cNvSpPr>
          <p:nvPr>
            <p:ph idx="1"/>
          </p:nvPr>
        </p:nvSpPr>
        <p:spPr/>
        <p:txBody>
          <a:bodyPr>
            <a:normAutofit fontScale="70000" lnSpcReduction="20000"/>
          </a:bodyPr>
          <a:lstStyle/>
          <a:p>
            <a:pPr marL="0" indent="0" algn="l">
              <a:buNone/>
            </a:pPr>
            <a:r>
              <a:rPr lang="es-ES" b="0" i="0" dirty="0">
                <a:effectLst/>
                <a:latin typeface="Arial" panose="020B0604020202020204" pitchFamily="34" charset="0"/>
              </a:rPr>
              <a:t>Los </a:t>
            </a:r>
            <a:r>
              <a:rPr lang="es-ES" b="1" i="0" dirty="0">
                <a:effectLst/>
                <a:latin typeface="Arial" panose="020B0604020202020204" pitchFamily="34" charset="0"/>
              </a:rPr>
              <a:t>gráficos </a:t>
            </a:r>
            <a:r>
              <a:rPr lang="es-ES" b="1" i="0" u="none" strike="noStrike" dirty="0">
                <a:effectLst/>
                <a:latin typeface="Arial" panose="020B0604020202020204" pitchFamily="34" charset="0"/>
              </a:rPr>
              <a:t>3D</a:t>
            </a:r>
            <a:r>
              <a:rPr lang="es-ES" b="1" i="0" dirty="0">
                <a:effectLst/>
                <a:latin typeface="Arial" panose="020B0604020202020204" pitchFamily="34" charset="0"/>
              </a:rPr>
              <a:t> por computadora</a:t>
            </a:r>
            <a:r>
              <a:rPr lang="es-ES" b="0" i="0" dirty="0">
                <a:effectLst/>
                <a:latin typeface="Arial" panose="020B0604020202020204" pitchFamily="34" charset="0"/>
              </a:rPr>
              <a:t> o </a:t>
            </a:r>
            <a:r>
              <a:rPr lang="es-ES" b="1" i="0" dirty="0">
                <a:effectLst/>
                <a:latin typeface="Arial" panose="020B0604020202020204" pitchFamily="34" charset="0"/>
              </a:rPr>
              <a:t>por ordenador</a:t>
            </a:r>
            <a:r>
              <a:rPr lang="es-ES" b="0" i="0" dirty="0">
                <a:effectLst/>
                <a:latin typeface="Arial" panose="020B0604020202020204" pitchFamily="34" charset="0"/>
              </a:rPr>
              <a:t> (en inglés </a:t>
            </a:r>
            <a:r>
              <a:rPr lang="es-ES" b="0" i="1" dirty="0">
                <a:effectLst/>
                <a:latin typeface="Arial" panose="020B0604020202020204" pitchFamily="34" charset="0"/>
              </a:rPr>
              <a:t>3D </a:t>
            </a:r>
            <a:r>
              <a:rPr lang="es-ES" b="0" i="1" dirty="0" err="1">
                <a:effectLst/>
                <a:latin typeface="Arial" panose="020B0604020202020204" pitchFamily="34" charset="0"/>
              </a:rPr>
              <a:t>computer</a:t>
            </a:r>
            <a:r>
              <a:rPr lang="es-ES" b="0" i="1" dirty="0">
                <a:effectLst/>
                <a:latin typeface="Arial" panose="020B0604020202020204" pitchFamily="34" charset="0"/>
              </a:rPr>
              <a:t> </a:t>
            </a:r>
            <a:r>
              <a:rPr lang="es-ES" b="0" i="1" dirty="0" err="1">
                <a:effectLst/>
                <a:latin typeface="Arial" panose="020B0604020202020204" pitchFamily="34" charset="0"/>
              </a:rPr>
              <a:t>graphics</a:t>
            </a:r>
            <a:r>
              <a:rPr lang="es-ES" b="0" i="0" dirty="0">
                <a:effectLst/>
                <a:latin typeface="Arial" panose="020B0604020202020204" pitchFamily="34" charset="0"/>
              </a:rPr>
              <a:t>) son gráficos que utilizan una representación tridimensional de datos geométricos (a menudo cartesianos) que se almacenan en el ordenador con el propósito de realizar cálculos y representar imágenes </a:t>
            </a:r>
            <a:r>
              <a:rPr lang="es-ES" b="0" i="0" u="none" strike="noStrike" dirty="0">
                <a:effectLst/>
                <a:latin typeface="Arial" panose="020B0604020202020204" pitchFamily="34" charset="0"/>
              </a:rPr>
              <a:t>2D</a:t>
            </a:r>
            <a:r>
              <a:rPr lang="es-ES" b="0" i="0" dirty="0">
                <a:effectLst/>
                <a:latin typeface="Arial" panose="020B0604020202020204" pitchFamily="34" charset="0"/>
              </a:rPr>
              <a:t>, que se pueden almacenar para verlas más tarde o mostrarlas en tiempo real. Además, el término se puede referir al proceso de creación de dichos gráficos, o al campo de estudio de técnicas y tecnología relacionadas con los gráficos 3d.</a:t>
            </a:r>
          </a:p>
          <a:p>
            <a:pPr marL="0" indent="0" algn="l">
              <a:buNone/>
            </a:pPr>
            <a:r>
              <a:rPr lang="es-ES" b="0" i="0" dirty="0">
                <a:effectLst/>
                <a:latin typeface="Arial" panose="020B0604020202020204" pitchFamily="34" charset="0"/>
              </a:rPr>
              <a:t>Un gráfico 3D difiere de uno </a:t>
            </a:r>
            <a:r>
              <a:rPr lang="es-ES" b="0" i="0" u="none" strike="noStrike" dirty="0">
                <a:effectLst/>
                <a:latin typeface="Arial" panose="020B0604020202020204" pitchFamily="34" charset="0"/>
              </a:rPr>
              <a:t>bidimensional</a:t>
            </a:r>
            <a:r>
              <a:rPr lang="es-ES" b="0" i="0" dirty="0">
                <a:effectLst/>
                <a:latin typeface="Arial" panose="020B0604020202020204" pitchFamily="34" charset="0"/>
              </a:rPr>
              <a:t> principalmente por la forma en que ha sido generado. Este tipo de gráficos se originan mediante un proceso de cálculos matemáticos sobre entidades geométricas tridimensionales producidas en un ordenador, y cuyo propósito es conseguir una proyección visual en dos dimensiones para ser mostrada en una pantalla o impresa en papel.</a:t>
            </a:r>
          </a:p>
          <a:p>
            <a:pPr marL="0" indent="0" algn="l">
              <a:buNone/>
            </a:pPr>
            <a:r>
              <a:rPr lang="es-ES" b="0" i="0" dirty="0">
                <a:effectLst/>
                <a:latin typeface="Arial" panose="020B0604020202020204" pitchFamily="34" charset="0"/>
              </a:rPr>
              <a:t>En general, el arte de los gráficos tridimensionales es similar a la </a:t>
            </a:r>
            <a:r>
              <a:rPr lang="es-ES" b="0" i="0" u="none" strike="noStrike" dirty="0">
                <a:effectLst/>
                <a:latin typeface="Arial" panose="020B0604020202020204" pitchFamily="34" charset="0"/>
              </a:rPr>
              <a:t>escultura</a:t>
            </a:r>
            <a:r>
              <a:rPr lang="es-ES" b="0" i="0" dirty="0">
                <a:effectLst/>
                <a:latin typeface="Arial" panose="020B0604020202020204" pitchFamily="34" charset="0"/>
              </a:rPr>
              <a:t> o la </a:t>
            </a:r>
            <a:r>
              <a:rPr lang="es-ES" b="0" i="0" u="none" strike="noStrike" dirty="0">
                <a:effectLst/>
                <a:latin typeface="Arial" panose="020B0604020202020204" pitchFamily="34" charset="0"/>
              </a:rPr>
              <a:t>fotografía</a:t>
            </a:r>
            <a:r>
              <a:rPr lang="es-ES" b="0" i="0" dirty="0">
                <a:effectLst/>
                <a:latin typeface="Arial" panose="020B0604020202020204" pitchFamily="34" charset="0"/>
              </a:rPr>
              <a:t>, mientras que el arte de los </a:t>
            </a:r>
            <a:r>
              <a:rPr lang="es-ES" b="0" i="0" u="none" strike="noStrike" dirty="0">
                <a:effectLst/>
                <a:latin typeface="Arial" panose="020B0604020202020204" pitchFamily="34" charset="0"/>
              </a:rPr>
              <a:t>gráficos 2D</a:t>
            </a:r>
            <a:r>
              <a:rPr lang="es-ES" b="0" i="0" dirty="0">
                <a:effectLst/>
                <a:latin typeface="Arial" panose="020B0604020202020204" pitchFamily="34" charset="0"/>
              </a:rPr>
              <a:t> es análogo a la </a:t>
            </a:r>
            <a:r>
              <a:rPr lang="es-ES" b="0" i="0" u="none" strike="noStrike" dirty="0">
                <a:effectLst/>
                <a:latin typeface="Arial" panose="020B0604020202020204" pitchFamily="34" charset="0"/>
              </a:rPr>
              <a:t>pintura</a:t>
            </a:r>
            <a:r>
              <a:rPr lang="es-ES" b="0" i="0" dirty="0">
                <a:effectLst/>
                <a:latin typeface="Arial" panose="020B0604020202020204" pitchFamily="34" charset="0"/>
              </a:rPr>
              <a:t>. En los programas de gráficos por computadora esta distinción es normalmente difusa: algunas aplicaciones 2D utilizan técnicas 3D para alcanzar ciertos efectos como iluminación, mientras que algunas aplicaciones 3D primarias hacen uso de técnicas 3D</a:t>
            </a:r>
          </a:p>
          <a:p>
            <a:endParaRPr lang="es-ES" dirty="0"/>
          </a:p>
        </p:txBody>
      </p:sp>
    </p:spTree>
    <p:extLst>
      <p:ext uri="{BB962C8B-B14F-4D97-AF65-F5344CB8AC3E}">
        <p14:creationId xmlns:p14="http://schemas.microsoft.com/office/powerpoint/2010/main" val="2697395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40D83-46E5-D541-8119-42A7FF91D1A6}"/>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CAB2C02E-0CC0-DF30-8252-79D4CCE4C0D9}"/>
              </a:ext>
            </a:extLst>
          </p:cNvPr>
          <p:cNvSpPr>
            <a:spLocks noGrp="1"/>
          </p:cNvSpPr>
          <p:nvPr>
            <p:ph idx="1"/>
          </p:nvPr>
        </p:nvSpPr>
        <p:spPr>
          <a:xfrm>
            <a:off x="248575" y="1690688"/>
            <a:ext cx="11105225" cy="4914297"/>
          </a:xfrm>
        </p:spPr>
        <p:txBody>
          <a:bodyPr>
            <a:normAutofit fontScale="85000" lnSpcReduction="20000"/>
          </a:bodyPr>
          <a:lstStyle/>
          <a:p>
            <a:pPr marL="0" indent="0" algn="l">
              <a:buNone/>
            </a:pPr>
            <a:r>
              <a:rPr lang="es-ES" b="0" i="0" dirty="0">
                <a:solidFill>
                  <a:srgbClr val="202122"/>
                </a:solidFill>
                <a:effectLst/>
                <a:latin typeface="Arial" panose="020B0604020202020204" pitchFamily="34" charset="0"/>
              </a:rPr>
              <a:t>Una </a:t>
            </a:r>
            <a:r>
              <a:rPr lang="es-ES" b="1" i="0" dirty="0">
                <a:solidFill>
                  <a:srgbClr val="202122"/>
                </a:solidFill>
                <a:effectLst/>
                <a:latin typeface="Arial" panose="020B0604020202020204" pitchFamily="34" charset="0"/>
              </a:rPr>
              <a:t>textura</a:t>
            </a:r>
            <a:r>
              <a:rPr lang="es-ES" b="0" i="0" dirty="0">
                <a:solidFill>
                  <a:srgbClr val="202122"/>
                </a:solidFill>
                <a:effectLst/>
                <a:latin typeface="Arial" panose="020B0604020202020204" pitchFamily="34" charset="0"/>
              </a:rPr>
              <a:t> es </a:t>
            </a:r>
            <a:r>
              <a:rPr lang="es-ES" b="0" i="0" dirty="0">
                <a:effectLst/>
                <a:latin typeface="Arial" panose="020B0604020202020204" pitchFamily="34" charset="0"/>
              </a:rPr>
              <a:t>una </a:t>
            </a:r>
            <a:r>
              <a:rPr lang="es-ES" b="0" i="0" u="none" strike="noStrike" dirty="0">
                <a:effectLst/>
                <a:latin typeface="Arial" panose="020B0604020202020204" pitchFamily="34" charset="0"/>
              </a:rPr>
              <a:t>imagen de mapa de bits</a:t>
            </a:r>
            <a:r>
              <a:rPr lang="es-ES" b="0" i="0" dirty="0">
                <a:effectLst/>
                <a:latin typeface="Arial" panose="020B0604020202020204" pitchFamily="34" charset="0"/>
              </a:rPr>
              <a:t> en el espacio (</a:t>
            </a:r>
            <a:r>
              <a:rPr lang="es-ES" b="0" i="0" dirty="0" err="1">
                <a:effectLst/>
                <a:latin typeface="Arial" panose="020B0604020202020204" pitchFamily="34" charset="0"/>
              </a:rPr>
              <a:t>u,v</a:t>
            </a:r>
            <a:r>
              <a:rPr lang="es-ES" b="0" i="0" dirty="0">
                <a:effectLst/>
                <a:latin typeface="Arial" panose="020B0604020202020204" pitchFamily="34" charset="0"/>
              </a:rPr>
              <a:t>) o (</a:t>
            </a:r>
            <a:r>
              <a:rPr lang="es-ES" b="0" i="0" dirty="0" err="1">
                <a:effectLst/>
                <a:latin typeface="Arial" panose="020B0604020202020204" pitchFamily="34" charset="0"/>
              </a:rPr>
              <a:t>s,t</a:t>
            </a:r>
            <a:r>
              <a:rPr lang="es-ES" b="0" i="0" dirty="0">
                <a:effectLst/>
                <a:latin typeface="Arial" panose="020B0604020202020204" pitchFamily="34" charset="0"/>
              </a:rPr>
              <a:t>) que se aplica a una figura, </a:t>
            </a:r>
            <a:r>
              <a:rPr lang="es-ES" b="1" i="0" dirty="0">
                <a:effectLst/>
                <a:latin typeface="Arial" panose="020B0604020202020204" pitchFamily="34" charset="0"/>
              </a:rPr>
              <a:t>ya sea tridimensional o bidimensional</a:t>
            </a:r>
            <a:r>
              <a:rPr lang="es-ES" b="0" i="0" dirty="0">
                <a:effectLst/>
                <a:latin typeface="Arial" panose="020B0604020202020204" pitchFamily="34" charset="0"/>
              </a:rPr>
              <a:t>, para </a:t>
            </a:r>
            <a:r>
              <a:rPr lang="es-ES" b="0" i="0" u="sng" dirty="0">
                <a:effectLst/>
                <a:latin typeface="Arial" panose="020B0604020202020204" pitchFamily="34" charset="0"/>
              </a:rPr>
              <a:t>darle realismo</a:t>
            </a:r>
            <a:r>
              <a:rPr lang="es-ES" b="0" i="0" dirty="0">
                <a:effectLst/>
                <a:latin typeface="Arial" panose="020B0604020202020204" pitchFamily="34" charset="0"/>
              </a:rPr>
              <a:t>, mediante un programa de gráficos especializado. Algunos tipos comunes de texturas incluyen:</a:t>
            </a:r>
          </a:p>
          <a:p>
            <a:pPr algn="l">
              <a:buFont typeface="Arial" panose="020B0604020202020204" pitchFamily="34" charset="0"/>
              <a:buChar char="•"/>
            </a:pPr>
            <a:r>
              <a:rPr lang="es-ES" b="1" i="0" dirty="0">
                <a:effectLst/>
                <a:latin typeface="Arial" panose="020B0604020202020204" pitchFamily="34" charset="0"/>
              </a:rPr>
              <a:t>Texturas de color</a:t>
            </a:r>
            <a:r>
              <a:rPr lang="es-ES" b="0" i="0" dirty="0">
                <a:effectLst/>
                <a:latin typeface="Arial" panose="020B0604020202020204" pitchFamily="34" charset="0"/>
              </a:rPr>
              <a:t>: Se utilizan para aplicar patrones de color y detalles visuales a la superficie de un objeto.</a:t>
            </a:r>
          </a:p>
          <a:p>
            <a:pPr algn="l">
              <a:buFont typeface="Arial" panose="020B0604020202020204" pitchFamily="34" charset="0"/>
              <a:buChar char="•"/>
            </a:pPr>
            <a:r>
              <a:rPr lang="es-ES" b="1" i="0" dirty="0">
                <a:effectLst/>
                <a:latin typeface="Arial" panose="020B0604020202020204" pitchFamily="34" charset="0"/>
              </a:rPr>
              <a:t>Texturas de normal </a:t>
            </a:r>
            <a:r>
              <a:rPr lang="es-ES" b="1" i="0" dirty="0" err="1">
                <a:effectLst/>
                <a:latin typeface="Arial" panose="020B0604020202020204" pitchFamily="34" charset="0"/>
              </a:rPr>
              <a:t>map</a:t>
            </a:r>
            <a:r>
              <a:rPr lang="es-ES" b="0" i="0" dirty="0">
                <a:effectLst/>
                <a:latin typeface="Arial" panose="020B0604020202020204" pitchFamily="34" charset="0"/>
              </a:rPr>
              <a:t>: Permiten simular detalles de relieve en una superficie, lo que mejora la apariencia de objetos tridimensionales al interactuar con la luz.</a:t>
            </a:r>
          </a:p>
          <a:p>
            <a:pPr algn="l">
              <a:buFont typeface="Arial" panose="020B0604020202020204" pitchFamily="34" charset="0"/>
              <a:buChar char="•"/>
            </a:pPr>
            <a:r>
              <a:rPr lang="es-ES" b="1" i="0" dirty="0">
                <a:effectLst/>
                <a:latin typeface="Arial" panose="020B0604020202020204" pitchFamily="34" charset="0"/>
              </a:rPr>
              <a:t>Texturas de desplazamiento</a:t>
            </a:r>
            <a:r>
              <a:rPr lang="es-ES" b="0" i="0" dirty="0">
                <a:effectLst/>
                <a:latin typeface="Arial" panose="020B0604020202020204" pitchFamily="34" charset="0"/>
              </a:rPr>
              <a:t>: Se utilizan para alterar la geometría de una superficie virtual, creando efectos de relieve y deformación.</a:t>
            </a:r>
          </a:p>
          <a:p>
            <a:pPr algn="l">
              <a:buFont typeface="Arial" panose="020B0604020202020204" pitchFamily="34" charset="0"/>
              <a:buChar char="•"/>
            </a:pPr>
            <a:r>
              <a:rPr lang="es-ES" b="1" i="0" dirty="0">
                <a:effectLst/>
                <a:latin typeface="Arial" panose="020B0604020202020204" pitchFamily="34" charset="0"/>
              </a:rPr>
              <a:t>Texturas </a:t>
            </a:r>
            <a:r>
              <a:rPr lang="es-ES" b="1" i="0" dirty="0" err="1">
                <a:effectLst/>
                <a:latin typeface="Arial" panose="020B0604020202020204" pitchFamily="34" charset="0"/>
              </a:rPr>
              <a:t>Specular</a:t>
            </a:r>
            <a:r>
              <a:rPr lang="es-ES" b="0" i="0" dirty="0">
                <a:effectLst/>
                <a:latin typeface="Arial" panose="020B0604020202020204" pitchFamily="34" charset="0"/>
              </a:rPr>
              <a:t>: Controlan la forma en que un objeto refleja la luz, permitiendo simular superficies brillantes o rugosas.</a:t>
            </a:r>
          </a:p>
          <a:p>
            <a:pPr algn="l">
              <a:buFont typeface="Arial" panose="020B0604020202020204" pitchFamily="34" charset="0"/>
              <a:buChar char="•"/>
            </a:pPr>
            <a:r>
              <a:rPr lang="es-ES" b="1" i="0" dirty="0">
                <a:effectLst/>
                <a:latin typeface="Arial" panose="020B0604020202020204" pitchFamily="34" charset="0"/>
              </a:rPr>
              <a:t>Texturas de emisión</a:t>
            </a:r>
            <a:r>
              <a:rPr lang="es-ES" b="0" i="0" dirty="0">
                <a:effectLst/>
                <a:latin typeface="Arial" panose="020B0604020202020204" pitchFamily="34" charset="0"/>
              </a:rPr>
              <a:t>: Hacen que una superficie emita luz propia, lo que puede ser útil para representar materiales </a:t>
            </a:r>
            <a:r>
              <a:rPr lang="es-ES" b="0" i="0" dirty="0" err="1">
                <a:effectLst/>
                <a:latin typeface="Arial" panose="020B0604020202020204" pitchFamily="34" charset="0"/>
              </a:rPr>
              <a:t>autoluminosos</a:t>
            </a:r>
            <a:r>
              <a:rPr lang="es-ES" b="0" i="0" dirty="0">
                <a:effectLst/>
                <a:latin typeface="Arial" panose="020B0604020202020204" pitchFamily="34" charset="0"/>
              </a:rPr>
              <a:t> o efectos especiales.</a:t>
            </a:r>
          </a:p>
        </p:txBody>
      </p:sp>
    </p:spTree>
    <p:extLst>
      <p:ext uri="{BB962C8B-B14F-4D97-AF65-F5344CB8AC3E}">
        <p14:creationId xmlns:p14="http://schemas.microsoft.com/office/powerpoint/2010/main" val="1841254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B186FA-5B50-59FB-E363-B0AC51C7FAC5}"/>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FC756FA7-BB73-AE2F-85C5-6F31A5FA0386}"/>
              </a:ext>
            </a:extLst>
          </p:cNvPr>
          <p:cNvSpPr>
            <a:spLocks noGrp="1"/>
          </p:cNvSpPr>
          <p:nvPr>
            <p:ph idx="1"/>
          </p:nvPr>
        </p:nvSpPr>
        <p:spPr/>
        <p:txBody>
          <a:bodyPr>
            <a:normAutofit fontScale="77500" lnSpcReduction="20000"/>
          </a:bodyPr>
          <a:lstStyle/>
          <a:p>
            <a:pPr marL="0" indent="0" algn="l">
              <a:buNone/>
            </a:pPr>
            <a:r>
              <a:rPr lang="es-ES" b="0" i="0" dirty="0">
                <a:solidFill>
                  <a:srgbClr val="202122"/>
                </a:solidFill>
                <a:effectLst/>
                <a:latin typeface="Arial" panose="020B0604020202020204" pitchFamily="34" charset="0"/>
              </a:rPr>
              <a:t>Las texturas son ampliamente utilizadas en diversas aplicaciones de gráficos por computadora, como:</a:t>
            </a:r>
          </a:p>
          <a:p>
            <a:pPr algn="l">
              <a:buFont typeface="Arial" panose="020B0604020202020204" pitchFamily="34" charset="0"/>
              <a:buChar char="•"/>
            </a:pPr>
            <a:r>
              <a:rPr lang="es-ES" b="1" i="0" dirty="0">
                <a:solidFill>
                  <a:srgbClr val="202122"/>
                </a:solidFill>
                <a:effectLst/>
                <a:latin typeface="Arial" panose="020B0604020202020204" pitchFamily="34" charset="0"/>
              </a:rPr>
              <a:t>Videojuegos</a:t>
            </a:r>
            <a:r>
              <a:rPr lang="es-ES" b="0" i="0" dirty="0">
                <a:solidFill>
                  <a:srgbClr val="202122"/>
                </a:solidFill>
                <a:effectLst/>
                <a:latin typeface="Arial" panose="020B0604020202020204" pitchFamily="34" charset="0"/>
              </a:rPr>
              <a:t>: Las texturas se utilizan para representar personajes, entornos, objetos y efectos visuales en juegos, mejorando la apariencia y la inmersión.</a:t>
            </a:r>
          </a:p>
          <a:p>
            <a:pPr algn="l">
              <a:buFont typeface="Arial" panose="020B0604020202020204" pitchFamily="34" charset="0"/>
              <a:buChar char="•"/>
            </a:pPr>
            <a:r>
              <a:rPr lang="es-ES" b="1" i="0" dirty="0">
                <a:solidFill>
                  <a:srgbClr val="202122"/>
                </a:solidFill>
                <a:effectLst/>
                <a:latin typeface="Arial" panose="020B0604020202020204" pitchFamily="34" charset="0"/>
              </a:rPr>
              <a:t>Animación y efectos visuales</a:t>
            </a:r>
            <a:r>
              <a:rPr lang="es-ES" b="0" i="0" dirty="0">
                <a:solidFill>
                  <a:srgbClr val="202122"/>
                </a:solidFill>
                <a:effectLst/>
                <a:latin typeface="Arial" panose="020B0604020202020204" pitchFamily="34" charset="0"/>
              </a:rPr>
              <a:t>: Las texturas son fundamentales para crear imágenes realistas y detalladas en animaciones y efectos visuales en películas, comerciales y otros medios audiovisuales.</a:t>
            </a:r>
          </a:p>
          <a:p>
            <a:pPr algn="l">
              <a:buFont typeface="Arial" panose="020B0604020202020204" pitchFamily="34" charset="0"/>
              <a:buChar char="•"/>
            </a:pPr>
            <a:r>
              <a:rPr lang="es-ES" b="1" i="0" dirty="0">
                <a:solidFill>
                  <a:srgbClr val="202122"/>
                </a:solidFill>
                <a:effectLst/>
                <a:latin typeface="Arial" panose="020B0604020202020204" pitchFamily="34" charset="0"/>
              </a:rPr>
              <a:t>Diseño arquitectónico</a:t>
            </a:r>
            <a:r>
              <a:rPr lang="es-ES" b="0" i="0" dirty="0">
                <a:solidFill>
                  <a:srgbClr val="202122"/>
                </a:solidFill>
                <a:effectLst/>
                <a:latin typeface="Arial" panose="020B0604020202020204" pitchFamily="34" charset="0"/>
              </a:rPr>
              <a:t>: Las texturas se aplican a modelos arquitectónicos virtuales para simular materiales y detalles realistas, permitiendo una visualización precisa de los diseños.</a:t>
            </a:r>
          </a:p>
          <a:p>
            <a:pPr algn="l">
              <a:buFont typeface="Arial" panose="020B0604020202020204" pitchFamily="34" charset="0"/>
              <a:buChar char="•"/>
            </a:pPr>
            <a:r>
              <a:rPr lang="es-ES" b="1" i="0" dirty="0">
                <a:solidFill>
                  <a:srgbClr val="202122"/>
                </a:solidFill>
                <a:effectLst/>
                <a:latin typeface="Arial" panose="020B0604020202020204" pitchFamily="34" charset="0"/>
              </a:rPr>
              <a:t>Simulaciones</a:t>
            </a:r>
            <a:r>
              <a:rPr lang="es-ES" b="0" i="0" dirty="0">
                <a:solidFill>
                  <a:srgbClr val="202122"/>
                </a:solidFill>
                <a:effectLst/>
                <a:latin typeface="Arial" panose="020B0604020202020204" pitchFamily="34" charset="0"/>
              </a:rPr>
              <a:t>: En campos como la medicina, la ingeniería y la física, las texturas se utilizan para simular materiales y fenómenos, lo que permite una representación precisa y realista.</a:t>
            </a:r>
          </a:p>
          <a:p>
            <a:pPr algn="l">
              <a:buFont typeface="Arial" panose="020B0604020202020204" pitchFamily="34" charset="0"/>
              <a:buChar char="•"/>
            </a:pPr>
            <a:r>
              <a:rPr lang="es-ES" b="1" i="0" dirty="0">
                <a:solidFill>
                  <a:srgbClr val="202122"/>
                </a:solidFill>
                <a:effectLst/>
                <a:latin typeface="Arial" panose="020B0604020202020204" pitchFamily="34" charset="0"/>
              </a:rPr>
              <a:t>Realidad Extendida</a:t>
            </a:r>
            <a:r>
              <a:rPr lang="es-ES" b="0" i="0" dirty="0">
                <a:solidFill>
                  <a:srgbClr val="202122"/>
                </a:solidFill>
                <a:effectLst/>
                <a:latin typeface="Arial" panose="020B0604020202020204" pitchFamily="34" charset="0"/>
              </a:rPr>
              <a:t>: Las texturas son esenciales para crear entornos virtuales inmersivos y realistas en aplicaciones de realidad virtual.</a:t>
            </a:r>
          </a:p>
          <a:p>
            <a:endParaRPr lang="es-ES" dirty="0"/>
          </a:p>
        </p:txBody>
      </p:sp>
    </p:spTree>
    <p:extLst>
      <p:ext uri="{BB962C8B-B14F-4D97-AF65-F5344CB8AC3E}">
        <p14:creationId xmlns:p14="http://schemas.microsoft.com/office/powerpoint/2010/main" val="964374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51BD01-CFC9-2766-3D80-03D52C4E6C91}"/>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A8D64E2E-D361-84D1-0779-50404A624FB9}"/>
              </a:ext>
            </a:extLst>
          </p:cNvPr>
          <p:cNvSpPr>
            <a:spLocks noGrp="1"/>
          </p:cNvSpPr>
          <p:nvPr>
            <p:ph idx="1"/>
          </p:nvPr>
        </p:nvSpPr>
        <p:spPr>
          <a:xfrm>
            <a:off x="355107" y="1825625"/>
            <a:ext cx="10998693" cy="4912526"/>
          </a:xfrm>
        </p:spPr>
        <p:txBody>
          <a:bodyPr>
            <a:normAutofit fontScale="92500" lnSpcReduction="10000"/>
          </a:bodyPr>
          <a:lstStyle/>
          <a:p>
            <a:pPr marL="0" indent="0" algn="l">
              <a:buNone/>
            </a:pPr>
            <a:r>
              <a:rPr lang="es-ES" b="0" i="0" dirty="0">
                <a:solidFill>
                  <a:srgbClr val="202122"/>
                </a:solidFill>
                <a:effectLst/>
                <a:latin typeface="Arial" panose="020B0604020202020204" pitchFamily="34" charset="0"/>
              </a:rPr>
              <a:t>El </a:t>
            </a:r>
            <a:r>
              <a:rPr lang="es-ES" b="1" i="0" dirty="0">
                <a:solidFill>
                  <a:srgbClr val="202122"/>
                </a:solidFill>
                <a:effectLst/>
                <a:latin typeface="Arial" panose="020B0604020202020204" pitchFamily="34" charset="0"/>
              </a:rPr>
              <a:t>mapeado de texturas </a:t>
            </a:r>
            <a:r>
              <a:rPr lang="es-ES" b="0" i="0" dirty="0">
                <a:solidFill>
                  <a:srgbClr val="202122"/>
                </a:solidFill>
                <a:effectLst/>
                <a:latin typeface="Arial" panose="020B0604020202020204" pitchFamily="34" charset="0"/>
              </a:rPr>
              <a:t>establece cómo se sitúa la textura sobre el objeto al momento de proyectarse. Algunas texturas son tridimensionales y por lo general no necesitan un mapeado detallado ya que no se verán exactamente deformaciones o imperfectos. Cuando hay texturas de imagen bidimensionales existen una serie de inconvenientes. Cuando la textura es plana, el objeto no lo es. Se debe colocar de alguna manera esa figura “plana” sobre una superficie. Las técnicas de mapeado de texturas pueden ser de dos tipos:</a:t>
            </a:r>
          </a:p>
          <a:p>
            <a:pPr algn="l"/>
            <a:r>
              <a:rPr lang="es-ES" b="1" i="0" dirty="0">
                <a:solidFill>
                  <a:srgbClr val="202122"/>
                </a:solidFill>
                <a:effectLst/>
                <a:latin typeface="Arial" panose="020B0604020202020204" pitchFamily="34" charset="0"/>
              </a:rPr>
              <a:t>Coordenadas Ortogonales:</a:t>
            </a:r>
            <a:r>
              <a:rPr lang="es-ES" b="0" i="0" dirty="0">
                <a:solidFill>
                  <a:srgbClr val="202122"/>
                </a:solidFill>
                <a:effectLst/>
                <a:latin typeface="Arial" panose="020B0604020202020204" pitchFamily="34" charset="0"/>
              </a:rPr>
              <a:t> éstas utilizan las propias coordenadas 3D de los objetos proyectados de forma automática. Aparentemente esta es la más sencilla ya que no necesita ninguna configuración adicional.</a:t>
            </a:r>
          </a:p>
          <a:p>
            <a:pPr algn="l"/>
            <a:r>
              <a:rPr lang="es-ES" b="1" i="0" dirty="0">
                <a:solidFill>
                  <a:srgbClr val="202122"/>
                </a:solidFill>
                <a:effectLst/>
                <a:latin typeface="Arial" panose="020B0604020202020204" pitchFamily="34" charset="0"/>
              </a:rPr>
              <a:t>Mapeado UV:</a:t>
            </a:r>
            <a:r>
              <a:rPr lang="es-ES" b="0" i="0" dirty="0">
                <a:solidFill>
                  <a:srgbClr val="202122"/>
                </a:solidFill>
                <a:effectLst/>
                <a:latin typeface="Arial" panose="020B0604020202020204" pitchFamily="34" charset="0"/>
              </a:rPr>
              <a:t> se asigna una coordenada para cada vértice del objeto que más adelante se va a interponer.</a:t>
            </a:r>
          </a:p>
          <a:p>
            <a:endParaRPr lang="es-ES" dirty="0"/>
          </a:p>
        </p:txBody>
      </p:sp>
    </p:spTree>
    <p:extLst>
      <p:ext uri="{BB962C8B-B14F-4D97-AF65-F5344CB8AC3E}">
        <p14:creationId xmlns:p14="http://schemas.microsoft.com/office/powerpoint/2010/main" val="306488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31AD1B-9C64-5AEF-ADA8-A98E6737307C}"/>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96C8E05C-96AD-8FDB-E292-5CAA7AEA1E13}"/>
              </a:ext>
            </a:extLst>
          </p:cNvPr>
          <p:cNvSpPr>
            <a:spLocks noGrp="1"/>
          </p:cNvSpPr>
          <p:nvPr>
            <p:ph idx="1"/>
          </p:nvPr>
        </p:nvSpPr>
        <p:spPr/>
        <p:txBody>
          <a:bodyPr>
            <a:normAutofit fontScale="77500" lnSpcReduction="20000"/>
          </a:bodyPr>
          <a:lstStyle/>
          <a:p>
            <a:pPr marL="0" indent="0" algn="l">
              <a:buNone/>
            </a:pPr>
            <a:r>
              <a:rPr lang="es-ES" b="0" i="0" dirty="0">
                <a:solidFill>
                  <a:srgbClr val="202122"/>
                </a:solidFill>
                <a:effectLst/>
                <a:latin typeface="Arial" panose="020B0604020202020204" pitchFamily="34" charset="0"/>
              </a:rPr>
              <a:t>La </a:t>
            </a:r>
            <a:r>
              <a:rPr lang="es-ES" b="1" dirty="0">
                <a:solidFill>
                  <a:srgbClr val="202122"/>
                </a:solidFill>
                <a:effectLst/>
                <a:latin typeface="Arial" panose="020B0604020202020204" pitchFamily="34" charset="0"/>
              </a:rPr>
              <a:t>iluminación en los videojuegos</a:t>
            </a:r>
            <a:r>
              <a:rPr lang="es-ES" b="0" i="0" dirty="0">
                <a:solidFill>
                  <a:srgbClr val="202122"/>
                </a:solidFill>
                <a:effectLst/>
                <a:latin typeface="Arial" panose="020B0604020202020204" pitchFamily="34" charset="0"/>
              </a:rPr>
              <a:t>, al igual que la iluminación en el cine, son un conjunto de técnicas y conceptos en experiencias/ambientes reales transmitidas a un juego para dar en cada caso una sensación diferente. A través de la iluminación podemos transmitir emociones, crear ambientes y llamar la atención de los jugadores hacia los lugares u objetos que el creador quiere que prestes más atención. </a:t>
            </a:r>
          </a:p>
          <a:p>
            <a:pPr marL="0" indent="0" algn="l">
              <a:buNone/>
            </a:pPr>
            <a:r>
              <a:rPr lang="es-ES" b="0" i="0" dirty="0">
                <a:solidFill>
                  <a:srgbClr val="202122"/>
                </a:solidFill>
                <a:effectLst/>
                <a:latin typeface="Arial" panose="020B0604020202020204" pitchFamily="34" charset="0"/>
              </a:rPr>
              <a:t>El </a:t>
            </a:r>
            <a:r>
              <a:rPr lang="es-ES" b="0" i="0" u="sng" dirty="0">
                <a:solidFill>
                  <a:srgbClr val="202122"/>
                </a:solidFill>
                <a:effectLst/>
                <a:latin typeface="Arial" panose="020B0604020202020204" pitchFamily="34" charset="0"/>
              </a:rPr>
              <a:t>desarrollo técnico de los últimos años ha dado lugar a un gran realismo gráfico </a:t>
            </a:r>
            <a:r>
              <a:rPr lang="es-ES" b="0" i="0" dirty="0">
                <a:solidFill>
                  <a:srgbClr val="202122"/>
                </a:solidFill>
                <a:effectLst/>
                <a:latin typeface="Arial" panose="020B0604020202020204" pitchFamily="34" charset="0"/>
              </a:rPr>
              <a:t>y a mayores oportunidades de interacción a través de la iluminación en los entornos de los videojuegos.</a:t>
            </a:r>
          </a:p>
          <a:p>
            <a:pPr marL="0" indent="0" algn="l">
              <a:buNone/>
            </a:pPr>
            <a:r>
              <a:rPr lang="es-ES" b="0" i="0" dirty="0">
                <a:solidFill>
                  <a:srgbClr val="202122"/>
                </a:solidFill>
                <a:effectLst/>
                <a:latin typeface="Arial" panose="020B0604020202020204" pitchFamily="34" charset="0"/>
              </a:rPr>
              <a:t>La iluminación aplicada a los videojuegos  se inspira en la tradición  pictórica como referencias y adaptarlas a los diferentes escenarios dependiendo de cada videojuego. </a:t>
            </a:r>
          </a:p>
          <a:p>
            <a:pPr marL="0" indent="0" algn="l">
              <a:buNone/>
            </a:pPr>
            <a:r>
              <a:rPr lang="es-ES" b="0" i="0" dirty="0">
                <a:solidFill>
                  <a:srgbClr val="202122"/>
                </a:solidFill>
                <a:effectLst/>
                <a:latin typeface="Arial" panose="020B0604020202020204" pitchFamily="34" charset="0"/>
              </a:rPr>
              <a:t>Uno de estos aspectos es el “</a:t>
            </a:r>
            <a:r>
              <a:rPr lang="es-ES" b="1" i="0" dirty="0">
                <a:solidFill>
                  <a:srgbClr val="202122"/>
                </a:solidFill>
                <a:effectLst/>
                <a:latin typeface="Arial" panose="020B0604020202020204" pitchFamily="34" charset="0"/>
              </a:rPr>
              <a:t>Claroscuro o Tenebrismo</a:t>
            </a:r>
            <a:r>
              <a:rPr lang="es-ES" b="0" i="0" dirty="0">
                <a:solidFill>
                  <a:srgbClr val="202122"/>
                </a:solidFill>
                <a:effectLst/>
                <a:latin typeface="Arial" panose="020B0604020202020204" pitchFamily="34" charset="0"/>
              </a:rPr>
              <a:t>” (técnica pictórica desarrollada en el Barroco), en donde, </a:t>
            </a:r>
            <a:r>
              <a:rPr lang="es-ES" b="0" i="0" u="sng" dirty="0">
                <a:solidFill>
                  <a:srgbClr val="202122"/>
                </a:solidFill>
                <a:effectLst/>
                <a:latin typeface="Arial" panose="020B0604020202020204" pitchFamily="34" charset="0"/>
              </a:rPr>
              <a:t>la luz siempre estará dirigida hacia algún objeto o personaje para poder resaltar las sombras y a su vez, la luz</a:t>
            </a:r>
            <a:r>
              <a:rPr lang="es-ES" b="0" i="0" dirty="0">
                <a:solidFill>
                  <a:srgbClr val="202122"/>
                </a:solidFill>
                <a:effectLst/>
                <a:latin typeface="Arial" panose="020B0604020202020204" pitchFamily="34" charset="0"/>
              </a:rPr>
              <a:t>. Esto realizará atmósferas y paisajes que </a:t>
            </a:r>
            <a:r>
              <a:rPr lang="es-ES" b="1" i="0" dirty="0">
                <a:solidFill>
                  <a:srgbClr val="202122"/>
                </a:solidFill>
                <a:effectLst/>
                <a:latin typeface="Arial" panose="020B0604020202020204" pitchFamily="34" charset="0"/>
              </a:rPr>
              <a:t>llaman aún más la atención del jugador</a:t>
            </a:r>
            <a:r>
              <a:rPr lang="es-ES" b="0" i="0" dirty="0">
                <a:solidFill>
                  <a:srgbClr val="202122"/>
                </a:solidFill>
                <a:effectLst/>
                <a:latin typeface="Arial" panose="020B0604020202020204" pitchFamily="34" charset="0"/>
              </a:rPr>
              <a:t>.</a:t>
            </a:r>
          </a:p>
          <a:p>
            <a:endParaRPr lang="es-ES" dirty="0"/>
          </a:p>
        </p:txBody>
      </p:sp>
    </p:spTree>
    <p:extLst>
      <p:ext uri="{BB962C8B-B14F-4D97-AF65-F5344CB8AC3E}">
        <p14:creationId xmlns:p14="http://schemas.microsoft.com/office/powerpoint/2010/main" val="1408888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C9A81-69FE-30B2-0319-3A0338A8A05C}"/>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D007D5FE-5D55-C869-C3A3-056F805D6C3B}"/>
              </a:ext>
            </a:extLst>
          </p:cNvPr>
          <p:cNvSpPr>
            <a:spLocks noGrp="1"/>
          </p:cNvSpPr>
          <p:nvPr>
            <p:ph idx="1"/>
          </p:nvPr>
        </p:nvSpPr>
        <p:spPr>
          <a:xfrm>
            <a:off x="346229" y="1690688"/>
            <a:ext cx="11478827" cy="5020830"/>
          </a:xfrm>
        </p:spPr>
        <p:txBody>
          <a:bodyPr>
            <a:normAutofit fontScale="92500" lnSpcReduction="20000"/>
          </a:bodyPr>
          <a:lstStyle/>
          <a:p>
            <a:pPr marL="0" indent="0" algn="l">
              <a:buNone/>
            </a:pPr>
            <a:r>
              <a:rPr lang="es-ES" b="0" i="0" dirty="0">
                <a:solidFill>
                  <a:srgbClr val="202122"/>
                </a:solidFill>
                <a:effectLst/>
                <a:latin typeface="Arial" panose="020B0604020202020204" pitchFamily="34" charset="0"/>
              </a:rPr>
              <a:t>Entre los múltiples tipos de iluminación posibles en el desarrollo de videojuegos, hay que tener en cuenta cuál escoger a la hora de desarrollar nuestro juego, teniendo en cuenta el uso que va a hacer dicha iluminación.​ </a:t>
            </a:r>
          </a:p>
          <a:p>
            <a:pPr marL="0" indent="0" algn="l">
              <a:buNone/>
            </a:pPr>
            <a:r>
              <a:rPr lang="es-ES" b="0" i="0" dirty="0">
                <a:solidFill>
                  <a:srgbClr val="202122"/>
                </a:solidFill>
                <a:effectLst/>
                <a:latin typeface="Arial" panose="020B0604020202020204" pitchFamily="34" charset="0"/>
              </a:rPr>
              <a:t>Una </a:t>
            </a:r>
            <a:r>
              <a:rPr lang="es-ES" b="1" i="0" dirty="0">
                <a:solidFill>
                  <a:srgbClr val="202122"/>
                </a:solidFill>
                <a:effectLst/>
                <a:latin typeface="Arial" panose="020B0604020202020204" pitchFamily="34" charset="0"/>
              </a:rPr>
              <a:t>mala gestión de su uso </a:t>
            </a:r>
            <a:r>
              <a:rPr lang="es-ES" b="0" i="0" dirty="0">
                <a:solidFill>
                  <a:srgbClr val="202122"/>
                </a:solidFill>
                <a:effectLst/>
                <a:latin typeface="Arial" panose="020B0604020202020204" pitchFamily="34" charset="0"/>
              </a:rPr>
              <a:t>puede conllevar a un </a:t>
            </a:r>
            <a:r>
              <a:rPr lang="es-ES" b="1" i="0" dirty="0">
                <a:solidFill>
                  <a:srgbClr val="202122"/>
                </a:solidFill>
                <a:effectLst/>
                <a:latin typeface="Arial" panose="020B0604020202020204" pitchFamily="34" charset="0"/>
              </a:rPr>
              <a:t>mal rendimiento </a:t>
            </a:r>
            <a:r>
              <a:rPr lang="es-ES" b="0" i="0" dirty="0">
                <a:solidFill>
                  <a:srgbClr val="202122"/>
                </a:solidFill>
                <a:effectLst/>
                <a:latin typeface="Arial" panose="020B0604020202020204" pitchFamily="34" charset="0"/>
              </a:rPr>
              <a:t>de nuestro juego, pese a que la iluminación hace que nuestro juego cobre vida, también sacrifica una considerable cantidad de rendimiento.</a:t>
            </a:r>
          </a:p>
          <a:p>
            <a:pPr marL="0" indent="0" algn="l">
              <a:buNone/>
            </a:pPr>
            <a:r>
              <a:rPr lang="es-ES" b="0" i="0" dirty="0">
                <a:solidFill>
                  <a:srgbClr val="202122"/>
                </a:solidFill>
                <a:effectLst/>
                <a:latin typeface="Arial" panose="020B0604020202020204" pitchFamily="34" charset="0"/>
              </a:rPr>
              <a:t>El </a:t>
            </a:r>
            <a:r>
              <a:rPr lang="es-ES" b="1" i="0" dirty="0">
                <a:solidFill>
                  <a:srgbClr val="202122"/>
                </a:solidFill>
                <a:effectLst/>
                <a:latin typeface="Arial" panose="020B0604020202020204" pitchFamily="34" charset="0"/>
              </a:rPr>
              <a:t>proceso de iluminación final </a:t>
            </a:r>
            <a:r>
              <a:rPr lang="es-ES" b="0" i="0" dirty="0">
                <a:solidFill>
                  <a:srgbClr val="202122"/>
                </a:solidFill>
                <a:effectLst/>
                <a:latin typeface="Arial" panose="020B0604020202020204" pitchFamily="34" charset="0"/>
              </a:rPr>
              <a:t>se puede llevar a cabo con </a:t>
            </a:r>
            <a:r>
              <a:rPr lang="es-ES" b="1" i="0" dirty="0">
                <a:solidFill>
                  <a:srgbClr val="202122"/>
                </a:solidFill>
                <a:effectLst/>
                <a:latin typeface="Arial" panose="020B0604020202020204" pitchFamily="34" charset="0"/>
              </a:rPr>
              <a:t>Unity o </a:t>
            </a:r>
            <a:r>
              <a:rPr lang="es-ES" b="1" i="0" dirty="0" err="1">
                <a:solidFill>
                  <a:srgbClr val="202122"/>
                </a:solidFill>
                <a:effectLst/>
                <a:latin typeface="Arial" panose="020B0604020202020204" pitchFamily="34" charset="0"/>
              </a:rPr>
              <a:t>Unreal</a:t>
            </a:r>
            <a:r>
              <a:rPr lang="es-ES" b="1" i="0" dirty="0">
                <a:solidFill>
                  <a:srgbClr val="202122"/>
                </a:solidFill>
                <a:effectLst/>
                <a:latin typeface="Arial" panose="020B0604020202020204" pitchFamily="34" charset="0"/>
              </a:rPr>
              <a:t> </a:t>
            </a:r>
            <a:r>
              <a:rPr lang="es-ES" b="1" i="0" dirty="0" err="1">
                <a:solidFill>
                  <a:srgbClr val="202122"/>
                </a:solidFill>
                <a:effectLst/>
                <a:latin typeface="Arial" panose="020B0604020202020204" pitchFamily="34" charset="0"/>
              </a:rPr>
              <a:t>Engine</a:t>
            </a:r>
            <a:r>
              <a:rPr lang="es-ES" b="1" i="0" dirty="0">
                <a:solidFill>
                  <a:srgbClr val="202122"/>
                </a:solidFill>
                <a:effectLst/>
                <a:latin typeface="Arial" panose="020B0604020202020204" pitchFamily="34" charset="0"/>
              </a:rPr>
              <a:t> (u otro motor de videojuegos), </a:t>
            </a:r>
            <a:r>
              <a:rPr lang="es-ES" b="0" i="0" dirty="0">
                <a:solidFill>
                  <a:srgbClr val="202122"/>
                </a:solidFill>
                <a:effectLst/>
                <a:latin typeface="Arial" panose="020B0604020202020204" pitchFamily="34" charset="0"/>
              </a:rPr>
              <a:t>los cuales son unos software de desarrollo de videojuegos potentes y eficientes. </a:t>
            </a:r>
          </a:p>
          <a:p>
            <a:pPr marL="0" indent="0" algn="l">
              <a:buNone/>
            </a:pPr>
            <a:r>
              <a:rPr lang="es-ES" b="0" i="0" dirty="0">
                <a:solidFill>
                  <a:srgbClr val="202122"/>
                </a:solidFill>
                <a:effectLst/>
                <a:latin typeface="Arial" panose="020B0604020202020204" pitchFamily="34" charset="0"/>
              </a:rPr>
              <a:t>La diferencia entre estos dos es que Unity tiene un uso más fácil que </a:t>
            </a:r>
            <a:r>
              <a:rPr lang="es-ES" b="0" i="0" dirty="0" err="1">
                <a:solidFill>
                  <a:srgbClr val="202122"/>
                </a:solidFill>
                <a:effectLst/>
                <a:latin typeface="Arial" panose="020B0604020202020204" pitchFamily="34" charset="0"/>
              </a:rPr>
              <a:t>Unreal</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Engine</a:t>
            </a:r>
            <a:r>
              <a:rPr lang="es-ES" b="0" i="0" dirty="0">
                <a:solidFill>
                  <a:srgbClr val="202122"/>
                </a:solidFill>
                <a:effectLst/>
                <a:latin typeface="Arial" panose="020B0604020202020204" pitchFamily="34" charset="0"/>
              </a:rPr>
              <a:t>.</a:t>
            </a:r>
          </a:p>
          <a:p>
            <a:pPr marL="0" indent="0" algn="l">
              <a:buNone/>
            </a:pPr>
            <a:r>
              <a:rPr lang="es-ES" b="0" i="0" dirty="0">
                <a:solidFill>
                  <a:srgbClr val="202122"/>
                </a:solidFill>
                <a:effectLst/>
                <a:latin typeface="Arial" panose="020B0604020202020204" pitchFamily="34" charset="0"/>
              </a:rPr>
              <a:t>Algunos juegos conocidos como </a:t>
            </a:r>
            <a:r>
              <a:rPr lang="es-ES" b="0" i="1" dirty="0" err="1">
                <a:solidFill>
                  <a:srgbClr val="202122"/>
                </a:solidFill>
                <a:effectLst/>
                <a:latin typeface="Arial" panose="020B0604020202020204" pitchFamily="34" charset="0"/>
              </a:rPr>
              <a:t>Genshin</a:t>
            </a:r>
            <a:r>
              <a:rPr lang="es-ES" b="0" i="1"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Impact</a:t>
            </a:r>
            <a:r>
              <a:rPr lang="es-ES" b="0" i="0"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Rust</a:t>
            </a:r>
            <a:r>
              <a:rPr lang="es-ES" b="0" i="0"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Resident</a:t>
            </a:r>
            <a:r>
              <a:rPr lang="es-ES" b="0" i="1"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Evil</a:t>
            </a:r>
            <a:r>
              <a:rPr lang="es-ES" b="0" i="1" dirty="0">
                <a:solidFill>
                  <a:srgbClr val="202122"/>
                </a:solidFill>
                <a:effectLst/>
                <a:latin typeface="Arial" panose="020B0604020202020204" pitchFamily="34" charset="0"/>
              </a:rPr>
              <a:t>,</a:t>
            </a:r>
            <a:r>
              <a:rPr lang="es-ES" b="0" i="0"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Assassin</a:t>
            </a:r>
            <a:r>
              <a:rPr lang="es-ES" b="0" i="1" dirty="0">
                <a:solidFill>
                  <a:srgbClr val="202122"/>
                </a:solidFill>
                <a:effectLst/>
                <a:latin typeface="Arial" panose="020B0604020202020204" pitchFamily="34" charset="0"/>
              </a:rPr>
              <a:t> 's Creed</a:t>
            </a:r>
            <a:r>
              <a:rPr lang="es-ES" b="0" i="0"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Hearthstone</a:t>
            </a:r>
            <a:r>
              <a:rPr lang="es-ES" b="0" i="0"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Outlast</a:t>
            </a:r>
            <a:r>
              <a:rPr lang="es-ES" b="0" i="0"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Life</a:t>
            </a:r>
            <a:r>
              <a:rPr lang="es-ES" b="0" i="1"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Is</a:t>
            </a:r>
            <a:r>
              <a:rPr lang="es-ES" b="0" i="1"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Strange</a:t>
            </a:r>
            <a:r>
              <a:rPr lang="es-ES" b="0" i="1" dirty="0">
                <a:solidFill>
                  <a:srgbClr val="202122"/>
                </a:solidFill>
                <a:effectLst/>
                <a:latin typeface="Arial" panose="020B0604020202020204" pitchFamily="34" charset="0"/>
              </a:rPr>
              <a:t> 2</a:t>
            </a:r>
            <a:r>
              <a:rPr lang="es-ES" b="0" i="0" dirty="0">
                <a:solidFill>
                  <a:srgbClr val="202122"/>
                </a:solidFill>
                <a:effectLst/>
                <a:latin typeface="Arial" panose="020B0604020202020204" pitchFamily="34" charset="0"/>
              </a:rPr>
              <a:t>, </a:t>
            </a:r>
            <a:r>
              <a:rPr lang="es-ES" b="0" i="1" dirty="0" err="1">
                <a:solidFill>
                  <a:srgbClr val="202122"/>
                </a:solidFill>
                <a:effectLst/>
                <a:latin typeface="Arial" panose="020B0604020202020204" pitchFamily="34" charset="0"/>
              </a:rPr>
              <a:t>Fortnite</a:t>
            </a:r>
            <a:r>
              <a:rPr lang="es-ES" b="0" i="0" dirty="0">
                <a:solidFill>
                  <a:srgbClr val="202122"/>
                </a:solidFill>
                <a:effectLst/>
                <a:latin typeface="Arial" panose="020B0604020202020204" pitchFamily="34" charset="0"/>
              </a:rPr>
              <a:t>, </a:t>
            </a:r>
            <a:r>
              <a:rPr lang="es-ES" b="0" i="1" dirty="0">
                <a:solidFill>
                  <a:srgbClr val="202122"/>
                </a:solidFill>
                <a:effectLst/>
                <a:latin typeface="Arial" panose="020B0604020202020204" pitchFamily="34" charset="0"/>
              </a:rPr>
              <a:t>Dragon Ball, </a:t>
            </a:r>
            <a:r>
              <a:rPr lang="es-ES" b="0" i="1" dirty="0" err="1">
                <a:solidFill>
                  <a:srgbClr val="202122"/>
                </a:solidFill>
                <a:effectLst/>
                <a:latin typeface="Arial" panose="020B0604020202020204" pitchFamily="34" charset="0"/>
              </a:rPr>
              <a:t>FighterZ</a:t>
            </a:r>
            <a:r>
              <a:rPr lang="es-ES" b="0" i="0" dirty="0">
                <a:solidFill>
                  <a:srgbClr val="202122"/>
                </a:solidFill>
                <a:effectLst/>
                <a:latin typeface="Arial" panose="020B0604020202020204" pitchFamily="34" charset="0"/>
              </a:rPr>
              <a:t>… Han usado técnicas de iluminación con los software de desarrollo de videojuegos mencionados anteriormente.</a:t>
            </a:r>
          </a:p>
        </p:txBody>
      </p:sp>
    </p:spTree>
    <p:extLst>
      <p:ext uri="{BB962C8B-B14F-4D97-AF65-F5344CB8AC3E}">
        <p14:creationId xmlns:p14="http://schemas.microsoft.com/office/powerpoint/2010/main" val="3462891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D45D55-6169-62A6-6B11-957C2FFF505E}"/>
              </a:ext>
            </a:extLst>
          </p:cNvPr>
          <p:cNvSpPr>
            <a:spLocks noGrp="1"/>
          </p:cNvSpPr>
          <p:nvPr>
            <p:ph type="title"/>
          </p:nvPr>
        </p:nvSpPr>
        <p:spPr>
          <a:xfrm>
            <a:off x="838200" y="1"/>
            <a:ext cx="10515600" cy="1278384"/>
          </a:xfrm>
        </p:spPr>
        <p:txBody>
          <a:bodyPr>
            <a:normAutofit fontScale="90000"/>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0FF55976-D09F-47F6-9567-610C09498ECF}"/>
              </a:ext>
            </a:extLst>
          </p:cNvPr>
          <p:cNvSpPr>
            <a:spLocks noGrp="1"/>
          </p:cNvSpPr>
          <p:nvPr>
            <p:ph idx="1"/>
          </p:nvPr>
        </p:nvSpPr>
        <p:spPr>
          <a:xfrm>
            <a:off x="346229" y="1216242"/>
            <a:ext cx="11336785" cy="5504154"/>
          </a:xfrm>
        </p:spPr>
        <p:txBody>
          <a:bodyPr>
            <a:normAutofit fontScale="85000" lnSpcReduction="20000"/>
          </a:bodyPr>
          <a:lstStyle/>
          <a:p>
            <a:pPr marL="0" indent="0" algn="l">
              <a:buNone/>
            </a:pPr>
            <a:r>
              <a:rPr lang="es-ES" b="0" i="0" dirty="0">
                <a:solidFill>
                  <a:srgbClr val="202122"/>
                </a:solidFill>
                <a:effectLst/>
                <a:latin typeface="Arial" panose="020B0604020202020204" pitchFamily="34" charset="0"/>
              </a:rPr>
              <a:t>La </a:t>
            </a:r>
            <a:r>
              <a:rPr lang="es-ES" b="1" i="0" dirty="0">
                <a:solidFill>
                  <a:srgbClr val="202122"/>
                </a:solidFill>
                <a:effectLst/>
                <a:latin typeface="Arial" panose="020B0604020202020204" pitchFamily="34" charset="0"/>
              </a:rPr>
              <a:t>dramaturgia de la Luz en los videojuegos </a:t>
            </a:r>
            <a:r>
              <a:rPr lang="es-ES" b="0" i="0" dirty="0">
                <a:solidFill>
                  <a:srgbClr val="202122"/>
                </a:solidFill>
                <a:effectLst/>
                <a:latin typeface="Arial" panose="020B0604020202020204" pitchFamily="34" charset="0"/>
              </a:rPr>
              <a:t>se puede escenificar de diversas maneras, el objetivo es conseguir transmitir una sensación o un sentimiento al jugador para que la experiencia sea lo más inmersiva posible, acompañando las escenas y la historia. </a:t>
            </a:r>
          </a:p>
          <a:p>
            <a:pPr marL="0" indent="0" algn="l">
              <a:buNone/>
            </a:pPr>
            <a:r>
              <a:rPr lang="es-ES" b="0" i="0" dirty="0">
                <a:solidFill>
                  <a:srgbClr val="202122"/>
                </a:solidFill>
                <a:effectLst/>
                <a:latin typeface="Arial" panose="020B0604020202020204" pitchFamily="34" charset="0"/>
              </a:rPr>
              <a:t>Algunos de los recursos más usados son:</a:t>
            </a:r>
          </a:p>
          <a:p>
            <a:pPr algn="l">
              <a:buFont typeface="Arial" panose="020B0604020202020204" pitchFamily="34" charset="0"/>
              <a:buChar char="•"/>
            </a:pPr>
            <a:r>
              <a:rPr lang="es-ES" b="1" i="0" dirty="0">
                <a:solidFill>
                  <a:srgbClr val="202122"/>
                </a:solidFill>
                <a:effectLst/>
                <a:latin typeface="Arial" panose="020B0604020202020204" pitchFamily="34" charset="0"/>
              </a:rPr>
              <a:t>Iluminación con tonos fríos </a:t>
            </a:r>
            <a:r>
              <a:rPr lang="es-ES" b="0" i="0" u="sng" dirty="0">
                <a:solidFill>
                  <a:srgbClr val="202122"/>
                </a:solidFill>
                <a:effectLst/>
                <a:latin typeface="Arial" panose="020B0604020202020204" pitchFamily="34" charset="0"/>
              </a:rPr>
              <a:t>para transmitir tristeza, soledad</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etc</a:t>
            </a:r>
            <a:endParaRPr lang="es-ES" b="0" i="0" dirty="0">
              <a:solidFill>
                <a:srgbClr val="202122"/>
              </a:solidFill>
              <a:effectLst/>
              <a:latin typeface="Arial" panose="020B0604020202020204" pitchFamily="34" charset="0"/>
            </a:endParaRPr>
          </a:p>
          <a:p>
            <a:pPr algn="l">
              <a:buFont typeface="Arial" panose="020B0604020202020204" pitchFamily="34" charset="0"/>
              <a:buChar char="•"/>
            </a:pPr>
            <a:r>
              <a:rPr lang="es-ES" b="1" i="0" dirty="0">
                <a:solidFill>
                  <a:srgbClr val="202122"/>
                </a:solidFill>
                <a:effectLst/>
                <a:latin typeface="Arial" panose="020B0604020202020204" pitchFamily="34" charset="0"/>
              </a:rPr>
              <a:t>Iluminación con tonos cálidos </a:t>
            </a:r>
            <a:r>
              <a:rPr lang="es-ES" b="0" i="0" u="sng" dirty="0">
                <a:solidFill>
                  <a:srgbClr val="202122"/>
                </a:solidFill>
                <a:effectLst/>
                <a:latin typeface="Arial" panose="020B0604020202020204" pitchFamily="34" charset="0"/>
              </a:rPr>
              <a:t>para transmitir felicidad, calidez</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etc</a:t>
            </a:r>
            <a:endParaRPr lang="es-ES" b="0" i="0" dirty="0">
              <a:solidFill>
                <a:srgbClr val="202122"/>
              </a:solidFill>
              <a:effectLst/>
              <a:latin typeface="Arial" panose="020B0604020202020204" pitchFamily="34" charset="0"/>
            </a:endParaRPr>
          </a:p>
          <a:p>
            <a:pPr algn="l">
              <a:buFont typeface="Arial" panose="020B0604020202020204" pitchFamily="34" charset="0"/>
              <a:buChar char="•"/>
            </a:pPr>
            <a:r>
              <a:rPr lang="es-ES" b="1" i="0" dirty="0">
                <a:solidFill>
                  <a:srgbClr val="202122"/>
                </a:solidFill>
                <a:effectLst/>
                <a:latin typeface="Arial" panose="020B0604020202020204" pitchFamily="34" charset="0"/>
              </a:rPr>
              <a:t>Luz tenue/intensa con una oscuridad profunda </a:t>
            </a:r>
            <a:r>
              <a:rPr lang="es-ES" b="0" i="0" u="sng" dirty="0">
                <a:solidFill>
                  <a:srgbClr val="202122"/>
                </a:solidFill>
                <a:effectLst/>
                <a:latin typeface="Arial" panose="020B0604020202020204" pitchFamily="34" charset="0"/>
              </a:rPr>
              <a:t>para guiar al jugador</a:t>
            </a:r>
            <a:r>
              <a:rPr lang="es-ES" b="0" i="0" dirty="0">
                <a:solidFill>
                  <a:srgbClr val="202122"/>
                </a:solidFill>
                <a:effectLst/>
                <a:latin typeface="Arial" panose="020B0604020202020204" pitchFamily="34" charset="0"/>
              </a:rPr>
              <a:t>.</a:t>
            </a:r>
          </a:p>
          <a:p>
            <a:pPr algn="l">
              <a:buFont typeface="Arial" panose="020B0604020202020204" pitchFamily="34" charset="0"/>
              <a:buChar char="•"/>
            </a:pPr>
            <a:r>
              <a:rPr lang="es-ES" b="1" i="0" dirty="0">
                <a:solidFill>
                  <a:srgbClr val="202122"/>
                </a:solidFill>
                <a:effectLst/>
                <a:latin typeface="Arial" panose="020B0604020202020204" pitchFamily="34" charset="0"/>
              </a:rPr>
              <a:t>Luz natural </a:t>
            </a:r>
            <a:r>
              <a:rPr lang="es-ES" b="0" i="0" u="sng" dirty="0">
                <a:solidFill>
                  <a:srgbClr val="202122"/>
                </a:solidFill>
                <a:effectLst/>
                <a:latin typeface="Arial" panose="020B0604020202020204" pitchFamily="34" charset="0"/>
              </a:rPr>
              <a:t>para estimar la hora o la meteorología en la que transcurre el juego</a:t>
            </a:r>
            <a:r>
              <a:rPr lang="es-ES" b="0" i="0" dirty="0">
                <a:solidFill>
                  <a:srgbClr val="202122"/>
                </a:solidFill>
                <a:effectLst/>
                <a:latin typeface="Arial" panose="020B0604020202020204" pitchFamily="34" charset="0"/>
              </a:rPr>
              <a:t>.</a:t>
            </a:r>
          </a:p>
          <a:p>
            <a:pPr algn="l">
              <a:buFont typeface="Arial" panose="020B0604020202020204" pitchFamily="34" charset="0"/>
              <a:buChar char="•"/>
            </a:pPr>
            <a:r>
              <a:rPr lang="es-ES" b="1" i="0" dirty="0">
                <a:solidFill>
                  <a:srgbClr val="202122"/>
                </a:solidFill>
                <a:effectLst/>
                <a:latin typeface="Arial" panose="020B0604020202020204" pitchFamily="34" charset="0"/>
              </a:rPr>
              <a:t>Luz secundaria con una intención concreta </a:t>
            </a:r>
            <a:r>
              <a:rPr lang="es-ES" b="0" i="0" dirty="0">
                <a:solidFill>
                  <a:srgbClr val="202122"/>
                </a:solidFill>
                <a:effectLst/>
                <a:latin typeface="Arial" panose="020B0604020202020204" pitchFamily="34" charset="0"/>
              </a:rPr>
              <a:t>(</a:t>
            </a:r>
            <a:r>
              <a:rPr lang="es-ES" b="0" i="0" u="sng" dirty="0">
                <a:solidFill>
                  <a:srgbClr val="202122"/>
                </a:solidFill>
                <a:effectLst/>
                <a:latin typeface="Arial" panose="020B0604020202020204" pitchFamily="34" charset="0"/>
              </a:rPr>
              <a:t>peligro, seguridad, ansiedad, </a:t>
            </a:r>
            <a:r>
              <a:rPr lang="es-ES" b="0" i="0" u="sng" dirty="0" err="1">
                <a:solidFill>
                  <a:srgbClr val="202122"/>
                </a:solidFill>
                <a:effectLst/>
                <a:latin typeface="Arial" panose="020B0604020202020204" pitchFamily="34" charset="0"/>
              </a:rPr>
              <a:t>etc</a:t>
            </a:r>
            <a:r>
              <a:rPr lang="es-ES" b="0" i="0" u="sng" dirty="0">
                <a:solidFill>
                  <a:srgbClr val="202122"/>
                </a:solidFill>
                <a:effectLst/>
                <a:latin typeface="Arial" panose="020B0604020202020204" pitchFamily="34" charset="0"/>
              </a:rPr>
              <a:t>…)</a:t>
            </a:r>
          </a:p>
          <a:p>
            <a:pPr marL="0" indent="0" algn="l">
              <a:buNone/>
            </a:pPr>
            <a:r>
              <a:rPr lang="es-ES" b="0" i="0" dirty="0">
                <a:solidFill>
                  <a:srgbClr val="202122"/>
                </a:solidFill>
                <a:effectLst/>
                <a:latin typeface="Arial" panose="020B0604020202020204" pitchFamily="34" charset="0"/>
              </a:rPr>
              <a:t>Independientemente de cual sea el escenario en el que se encuentre el jugador, </a:t>
            </a:r>
            <a:r>
              <a:rPr lang="es-ES" b="0" i="0" u="sng" dirty="0">
                <a:solidFill>
                  <a:srgbClr val="202122"/>
                </a:solidFill>
                <a:effectLst/>
                <a:latin typeface="Arial" panose="020B0604020202020204" pitchFamily="34" charset="0"/>
              </a:rPr>
              <a:t>la iluminación puede afectar de maneras diversas a los sentimientos que pueden llegar a transmitir esa escena. </a:t>
            </a:r>
          </a:p>
          <a:p>
            <a:pPr marL="0" indent="0" algn="l">
              <a:buNone/>
            </a:pPr>
            <a:r>
              <a:rPr lang="es-ES" b="0" i="0" dirty="0">
                <a:solidFill>
                  <a:srgbClr val="202122"/>
                </a:solidFill>
                <a:effectLst/>
                <a:latin typeface="Arial" panose="020B0604020202020204" pitchFamily="34" charset="0"/>
              </a:rPr>
              <a:t>Dependiendo del </a:t>
            </a:r>
            <a:r>
              <a:rPr lang="es-ES" b="1" i="0" dirty="0">
                <a:solidFill>
                  <a:srgbClr val="202122"/>
                </a:solidFill>
                <a:effectLst/>
                <a:latin typeface="Arial" panose="020B0604020202020204" pitchFamily="34" charset="0"/>
              </a:rPr>
              <a:t>tipo de iluminación y del tipo de fuente de luz </a:t>
            </a:r>
            <a:r>
              <a:rPr lang="es-ES" b="0" i="0" dirty="0">
                <a:solidFill>
                  <a:srgbClr val="202122"/>
                </a:solidFill>
                <a:effectLst/>
                <a:latin typeface="Arial" panose="020B0604020202020204" pitchFamily="34" charset="0"/>
              </a:rPr>
              <a:t>un mismo escenario puede transmitir diferentes sensaciones siempre acordes a la temática del juego y/o el entorno en el que se encuentra el jugador.</a:t>
            </a:r>
          </a:p>
          <a:p>
            <a:endParaRPr lang="es-ES" dirty="0"/>
          </a:p>
        </p:txBody>
      </p:sp>
    </p:spTree>
    <p:extLst>
      <p:ext uri="{BB962C8B-B14F-4D97-AF65-F5344CB8AC3E}">
        <p14:creationId xmlns:p14="http://schemas.microsoft.com/office/powerpoint/2010/main" val="1937485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AD6FF-83F5-1700-8E31-3ACABD724835}"/>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BB100A62-5D51-A6C3-176D-F5F425C1DB54}"/>
              </a:ext>
            </a:extLst>
          </p:cNvPr>
          <p:cNvSpPr>
            <a:spLocks noGrp="1"/>
          </p:cNvSpPr>
          <p:nvPr>
            <p:ph idx="1"/>
          </p:nvPr>
        </p:nvSpPr>
        <p:spPr/>
        <p:txBody>
          <a:bodyPr>
            <a:normAutofit lnSpcReduction="10000"/>
          </a:bodyPr>
          <a:lstStyle/>
          <a:p>
            <a:pPr marL="0" indent="0" algn="l">
              <a:buNone/>
            </a:pPr>
            <a:r>
              <a:rPr lang="es-ES" b="1" i="0" dirty="0">
                <a:solidFill>
                  <a:srgbClr val="202122"/>
                </a:solidFill>
                <a:effectLst/>
                <a:latin typeface="Arial" panose="020B0604020202020204" pitchFamily="34" charset="0"/>
              </a:rPr>
              <a:t>La iluminación</a:t>
            </a:r>
            <a:r>
              <a:rPr lang="es-ES" b="0" i="0" dirty="0">
                <a:solidFill>
                  <a:srgbClr val="202122"/>
                </a:solidFill>
                <a:effectLst/>
                <a:latin typeface="Arial" panose="020B0604020202020204" pitchFamily="34" charset="0"/>
              </a:rPr>
              <a:t>, cuando se utiliza para guiar las acciones del jugador, </a:t>
            </a:r>
            <a:r>
              <a:rPr lang="es-ES" b="1" i="0" dirty="0">
                <a:solidFill>
                  <a:srgbClr val="202122"/>
                </a:solidFill>
                <a:effectLst/>
                <a:latin typeface="Arial" panose="020B0604020202020204" pitchFamily="34" charset="0"/>
              </a:rPr>
              <a:t>se clasifica en dos tipos: diegética y extradiegética</a:t>
            </a:r>
            <a:r>
              <a:rPr lang="es-ES" b="0" i="0" dirty="0">
                <a:solidFill>
                  <a:srgbClr val="202122"/>
                </a:solidFill>
                <a:effectLst/>
                <a:latin typeface="Arial" panose="020B0604020202020204" pitchFamily="34" charset="0"/>
              </a:rPr>
              <a:t>. </a:t>
            </a:r>
            <a:r>
              <a:rPr lang="es-ES" b="0" i="0" u="sng" dirty="0">
                <a:solidFill>
                  <a:srgbClr val="202122"/>
                </a:solidFill>
                <a:effectLst/>
                <a:latin typeface="Arial" panose="020B0604020202020204" pitchFamily="34" charset="0"/>
              </a:rPr>
              <a:t>La iluminación diegética es aquella que se encuentra en entornos oscuros e interiores y la iluminación extradiegética es aquella que es causada por la luz del día o que se encuentra en exteriores.</a:t>
            </a:r>
          </a:p>
          <a:p>
            <a:pPr marL="0" indent="0" algn="l">
              <a:buNone/>
            </a:pPr>
            <a:r>
              <a:rPr lang="es-ES" b="1" i="0" dirty="0">
                <a:solidFill>
                  <a:srgbClr val="202122"/>
                </a:solidFill>
                <a:effectLst/>
                <a:latin typeface="Arial" panose="020B0604020202020204" pitchFamily="34" charset="0"/>
              </a:rPr>
              <a:t>La iluminación es útil a la hora de guiar al jugador</a:t>
            </a:r>
            <a:r>
              <a:rPr lang="es-ES" b="0" i="0" dirty="0">
                <a:solidFill>
                  <a:srgbClr val="202122"/>
                </a:solidFill>
                <a:effectLst/>
                <a:latin typeface="Arial" panose="020B0604020202020204" pitchFamily="34" charset="0"/>
              </a:rPr>
              <a:t>. Al señalar la ruta que éste debe tomar, se evitan tiempos muertos en los que se busque la salida sin éxito alguno. La clave para guiar al jugador mediante la iluminación es la intensidad, el contraste y el movimiento. Lo que hace el juego más accesible y permite al jugador moverse fluidamente por el entorno.</a:t>
            </a:r>
          </a:p>
          <a:p>
            <a:endParaRPr lang="es-ES" dirty="0"/>
          </a:p>
        </p:txBody>
      </p:sp>
    </p:spTree>
    <p:extLst>
      <p:ext uri="{BB962C8B-B14F-4D97-AF65-F5344CB8AC3E}">
        <p14:creationId xmlns:p14="http://schemas.microsoft.com/office/powerpoint/2010/main" val="1002797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6A5964-98D1-8C32-95E2-1E7349F74FBE}"/>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60C752E1-9419-5488-6FF1-77EACABC82DF}"/>
              </a:ext>
            </a:extLst>
          </p:cNvPr>
          <p:cNvSpPr>
            <a:spLocks noGrp="1"/>
          </p:cNvSpPr>
          <p:nvPr>
            <p:ph idx="1"/>
          </p:nvPr>
        </p:nvSpPr>
        <p:spPr/>
        <p:txBody>
          <a:bodyPr>
            <a:normAutofit fontScale="85000" lnSpcReduction="20000"/>
          </a:bodyPr>
          <a:lstStyle/>
          <a:p>
            <a:pPr marL="0" indent="0" algn="l">
              <a:buNone/>
            </a:pPr>
            <a:r>
              <a:rPr lang="es-ES" b="0" i="0" dirty="0">
                <a:solidFill>
                  <a:srgbClr val="202122"/>
                </a:solidFill>
                <a:effectLst/>
                <a:latin typeface="Arial" panose="020B0604020202020204" pitchFamily="34" charset="0"/>
              </a:rPr>
              <a:t>Cómo se </a:t>
            </a:r>
            <a:r>
              <a:rPr lang="es-ES" b="1" i="0" dirty="0">
                <a:solidFill>
                  <a:srgbClr val="202122"/>
                </a:solidFill>
                <a:effectLst/>
                <a:latin typeface="Arial" panose="020B0604020202020204" pitchFamily="34" charset="0"/>
              </a:rPr>
              <a:t>diseña la iluminación </a:t>
            </a:r>
            <a:r>
              <a:rPr lang="es-ES" b="0" i="0" dirty="0">
                <a:solidFill>
                  <a:srgbClr val="202122"/>
                </a:solidFill>
                <a:effectLst/>
                <a:latin typeface="Arial" panose="020B0604020202020204" pitchFamily="34" charset="0"/>
              </a:rPr>
              <a:t>es algo que no sólo depende del motor gráfico sino de </a:t>
            </a:r>
            <a:r>
              <a:rPr lang="es-ES" b="0" i="0" u="sng" dirty="0">
                <a:solidFill>
                  <a:srgbClr val="202122"/>
                </a:solidFill>
                <a:effectLst/>
                <a:latin typeface="Arial" panose="020B0604020202020204" pitchFamily="34" charset="0"/>
              </a:rPr>
              <a:t>la intencionalidad de lo que se desea transmitir</a:t>
            </a:r>
            <a:r>
              <a:rPr lang="es-ES" b="0" i="0" dirty="0">
                <a:solidFill>
                  <a:srgbClr val="202122"/>
                </a:solidFill>
                <a:effectLst/>
                <a:latin typeface="Arial" panose="020B0604020202020204" pitchFamily="34" charset="0"/>
              </a:rPr>
              <a:t>. Lo principal es diseñar las funciones narrativas de la iluminación y luego ver cuáles son las necesidades técnicas y la capacidad de los motores de juego utilizados para trabajar en la iluminación de un videojuego</a:t>
            </a:r>
          </a:p>
          <a:p>
            <a:pPr marL="0" indent="0" algn="l">
              <a:buNone/>
            </a:pPr>
            <a:r>
              <a:rPr lang="es-ES" b="0" i="0" dirty="0">
                <a:solidFill>
                  <a:srgbClr val="202122"/>
                </a:solidFill>
                <a:effectLst/>
                <a:latin typeface="Arial" panose="020B0604020202020204" pitchFamily="34" charset="0"/>
              </a:rPr>
              <a:t>En la aplicación existen las </a:t>
            </a:r>
            <a:r>
              <a:rPr lang="es-ES" b="1" i="0" dirty="0">
                <a:solidFill>
                  <a:srgbClr val="202122"/>
                </a:solidFill>
                <a:effectLst/>
                <a:latin typeface="Arial" panose="020B0604020202020204" pitchFamily="34" charset="0"/>
              </a:rPr>
              <a:t>luces estáticas</a:t>
            </a:r>
            <a:r>
              <a:rPr lang="es-ES" b="0" i="0" dirty="0">
                <a:solidFill>
                  <a:srgbClr val="202122"/>
                </a:solidFill>
                <a:effectLst/>
                <a:latin typeface="Arial" panose="020B0604020202020204" pitchFamily="34" charset="0"/>
              </a:rPr>
              <a:t>, </a:t>
            </a:r>
            <a:r>
              <a:rPr lang="es-ES" b="0" i="0" u="sng" dirty="0">
                <a:solidFill>
                  <a:srgbClr val="202122"/>
                </a:solidFill>
                <a:effectLst/>
                <a:latin typeface="Arial" panose="020B0604020202020204" pitchFamily="34" charset="0"/>
              </a:rPr>
              <a:t>las cuales no cambian de posición al salir de luces fijas</a:t>
            </a:r>
            <a:r>
              <a:rPr lang="es-ES" b="0" i="0" dirty="0">
                <a:solidFill>
                  <a:srgbClr val="202122"/>
                </a:solidFill>
                <a:effectLst/>
                <a:latin typeface="Arial" panose="020B0604020202020204" pitchFamily="34" charset="0"/>
              </a:rPr>
              <a:t>; es una técnica muy utilizada para </a:t>
            </a:r>
            <a:r>
              <a:rPr lang="es-ES" b="0" i="0" u="sng" dirty="0">
                <a:solidFill>
                  <a:srgbClr val="202122"/>
                </a:solidFill>
                <a:effectLst/>
                <a:latin typeface="Arial" panose="020B0604020202020204" pitchFamily="34" charset="0"/>
              </a:rPr>
              <a:t>ahorrar recursos en los videojuegos y optimizar el rendimiento </a:t>
            </a:r>
            <a:r>
              <a:rPr lang="es-ES" b="0" i="0" dirty="0">
                <a:solidFill>
                  <a:srgbClr val="202122"/>
                </a:solidFill>
                <a:effectLst/>
                <a:latin typeface="Arial" panose="020B0604020202020204" pitchFamily="34" charset="0"/>
              </a:rPr>
              <a:t>de estos ya que solo necesitan ser procesadas a la hora de crear el juego.</a:t>
            </a:r>
          </a:p>
          <a:p>
            <a:pPr marL="0" indent="0" algn="l">
              <a:buNone/>
            </a:pPr>
            <a:r>
              <a:rPr lang="es-ES" b="0" i="0" dirty="0">
                <a:solidFill>
                  <a:srgbClr val="202122"/>
                </a:solidFill>
                <a:effectLst/>
                <a:latin typeface="Arial" panose="020B0604020202020204" pitchFamily="34" charset="0"/>
              </a:rPr>
              <a:t>Por otro lado están las </a:t>
            </a:r>
            <a:r>
              <a:rPr lang="es-ES" b="1" i="0" dirty="0">
                <a:solidFill>
                  <a:srgbClr val="202122"/>
                </a:solidFill>
                <a:effectLst/>
                <a:latin typeface="Arial" panose="020B0604020202020204" pitchFamily="34" charset="0"/>
              </a:rPr>
              <a:t>luces dinámicas</a:t>
            </a:r>
            <a:r>
              <a:rPr lang="es-ES" b="0" i="0" dirty="0">
                <a:solidFill>
                  <a:srgbClr val="202122"/>
                </a:solidFill>
                <a:effectLst/>
                <a:latin typeface="Arial" panose="020B0604020202020204" pitchFamily="34" charset="0"/>
              </a:rPr>
              <a:t>, que son </a:t>
            </a:r>
            <a:r>
              <a:rPr lang="es-ES" b="0" i="0" u="sng" dirty="0">
                <a:solidFill>
                  <a:srgbClr val="202122"/>
                </a:solidFill>
                <a:effectLst/>
                <a:latin typeface="Arial" panose="020B0604020202020204" pitchFamily="34" charset="0"/>
              </a:rPr>
              <a:t>luces interactivas con la escena 3D creada y que van variando dependiendo del escenario o lugar de la emisión</a:t>
            </a:r>
            <a:r>
              <a:rPr lang="es-ES" b="0" i="0" dirty="0">
                <a:solidFill>
                  <a:srgbClr val="202122"/>
                </a:solidFill>
                <a:effectLst/>
                <a:latin typeface="Arial" panose="020B0604020202020204" pitchFamily="34" charset="0"/>
              </a:rPr>
              <a:t>. Por ejemplo, si en un videojuego </a:t>
            </a:r>
            <a:r>
              <a:rPr lang="es-ES" b="0" i="0" u="sng" dirty="0">
                <a:solidFill>
                  <a:srgbClr val="202122"/>
                </a:solidFill>
                <a:effectLst/>
                <a:latin typeface="Arial" panose="020B0604020202020204" pitchFamily="34" charset="0"/>
              </a:rPr>
              <a:t>amanece y anochece</a:t>
            </a:r>
            <a:r>
              <a:rPr lang="es-ES" b="0" i="0" dirty="0">
                <a:solidFill>
                  <a:srgbClr val="202122"/>
                </a:solidFill>
                <a:effectLst/>
                <a:latin typeface="Arial" panose="020B0604020202020204" pitchFamily="34" charset="0"/>
              </a:rPr>
              <a:t>, la posición de las sombras varía de un momento a otro.</a:t>
            </a:r>
          </a:p>
          <a:p>
            <a:pPr marL="0" indent="0" algn="l">
              <a:buNone/>
            </a:pPr>
            <a:r>
              <a:rPr lang="es-ES" b="0" i="0" dirty="0">
                <a:solidFill>
                  <a:srgbClr val="202122"/>
                </a:solidFill>
                <a:effectLst/>
                <a:latin typeface="Arial" panose="020B0604020202020204" pitchFamily="34" charset="0"/>
              </a:rPr>
              <a:t>Podemos distinguir entre </a:t>
            </a:r>
            <a:r>
              <a:rPr lang="es-ES" b="1" i="0" dirty="0">
                <a:solidFill>
                  <a:srgbClr val="202122"/>
                </a:solidFill>
                <a:effectLst/>
                <a:latin typeface="Arial" panose="020B0604020202020204" pitchFamily="34" charset="0"/>
              </a:rPr>
              <a:t>aspectos formales, aspectos compositivos y aspectos técnicos.</a:t>
            </a:r>
          </a:p>
          <a:p>
            <a:endParaRPr lang="es-ES" dirty="0"/>
          </a:p>
        </p:txBody>
      </p:sp>
    </p:spTree>
    <p:extLst>
      <p:ext uri="{BB962C8B-B14F-4D97-AF65-F5344CB8AC3E}">
        <p14:creationId xmlns:p14="http://schemas.microsoft.com/office/powerpoint/2010/main" val="178191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16955-1979-5F46-6329-2662C7139A01}"/>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3C5F7EBC-2070-6942-9712-D39AA207161A}"/>
              </a:ext>
            </a:extLst>
          </p:cNvPr>
          <p:cNvSpPr>
            <a:spLocks noGrp="1"/>
          </p:cNvSpPr>
          <p:nvPr>
            <p:ph idx="1"/>
          </p:nvPr>
        </p:nvSpPr>
        <p:spPr>
          <a:xfrm>
            <a:off x="443883" y="1825625"/>
            <a:ext cx="10909917" cy="4814872"/>
          </a:xfrm>
        </p:spPr>
        <p:txBody>
          <a:bodyPr>
            <a:normAutofit fontScale="70000" lnSpcReduction="20000"/>
          </a:bodyPr>
          <a:lstStyle/>
          <a:p>
            <a:pPr marL="0" indent="0" algn="l">
              <a:buNone/>
            </a:pPr>
            <a:r>
              <a:rPr lang="es-ES" b="1" i="0" dirty="0">
                <a:solidFill>
                  <a:srgbClr val="000000"/>
                </a:solidFill>
                <a:effectLst/>
                <a:latin typeface="Arial" panose="020B0604020202020204" pitchFamily="34" charset="0"/>
              </a:rPr>
              <a:t>Aspectos formales</a:t>
            </a:r>
          </a:p>
          <a:p>
            <a:pPr marL="0" indent="0" algn="l">
              <a:buNone/>
            </a:pPr>
            <a:r>
              <a:rPr lang="es-ES" b="0" i="0" dirty="0">
                <a:solidFill>
                  <a:srgbClr val="202122"/>
                </a:solidFill>
                <a:effectLst/>
                <a:latin typeface="Arial" panose="020B0604020202020204" pitchFamily="34" charset="0"/>
              </a:rPr>
              <a:t>Los aspectos formales son aquellos que pueden </a:t>
            </a:r>
            <a:r>
              <a:rPr lang="es-ES" b="0" i="0" u="sng" dirty="0">
                <a:solidFill>
                  <a:srgbClr val="202122"/>
                </a:solidFill>
                <a:effectLst/>
                <a:latin typeface="Arial" panose="020B0604020202020204" pitchFamily="34" charset="0"/>
              </a:rPr>
              <a:t>hacer variar la intensidad, dirección</a:t>
            </a:r>
            <a:r>
              <a:rPr lang="es-ES" b="0" i="0" dirty="0">
                <a:solidFill>
                  <a:srgbClr val="202122"/>
                </a:solidFill>
                <a:effectLst/>
                <a:latin typeface="Arial" panose="020B0604020202020204" pitchFamily="34" charset="0"/>
              </a:rPr>
              <a:t>, etc.. de la luz.</a:t>
            </a:r>
          </a:p>
          <a:p>
            <a:pPr algn="l">
              <a:buFont typeface="Arial" panose="020B0604020202020204" pitchFamily="34" charset="0"/>
              <a:buChar char="•"/>
            </a:pPr>
            <a:r>
              <a:rPr lang="es-ES" b="1" i="0" dirty="0">
                <a:solidFill>
                  <a:srgbClr val="202122"/>
                </a:solidFill>
                <a:effectLst/>
                <a:latin typeface="Arial" panose="020B0604020202020204" pitchFamily="34" charset="0"/>
              </a:rPr>
              <a:t>Difusión</a:t>
            </a:r>
            <a:r>
              <a:rPr lang="es-ES" b="0" i="0" dirty="0">
                <a:solidFill>
                  <a:srgbClr val="202122"/>
                </a:solidFill>
                <a:effectLst/>
                <a:latin typeface="Arial" panose="020B0604020202020204" pitchFamily="34" charset="0"/>
              </a:rPr>
              <a:t>: Deformación de la luz después de rebotar o reflejarse en una superficie.</a:t>
            </a:r>
          </a:p>
          <a:p>
            <a:pPr algn="l">
              <a:buFont typeface="Arial" panose="020B0604020202020204" pitchFamily="34" charset="0"/>
              <a:buChar char="•"/>
            </a:pPr>
            <a:r>
              <a:rPr lang="es-ES" b="1" i="0" dirty="0">
                <a:solidFill>
                  <a:srgbClr val="202122"/>
                </a:solidFill>
                <a:effectLst/>
                <a:latin typeface="Arial" panose="020B0604020202020204" pitchFamily="34" charset="0"/>
              </a:rPr>
              <a:t>Color</a:t>
            </a:r>
            <a:r>
              <a:rPr lang="es-ES" b="0" i="0" dirty="0">
                <a:solidFill>
                  <a:srgbClr val="202122"/>
                </a:solidFill>
                <a:effectLst/>
                <a:latin typeface="Arial" panose="020B0604020202020204" pitchFamily="34" charset="0"/>
              </a:rPr>
              <a:t>: Según la paleta de colores que se use en un videojuego se puede transmitir un sentimiento u otro.</a:t>
            </a:r>
          </a:p>
          <a:p>
            <a:pPr algn="l">
              <a:buFont typeface="Arial" panose="020B0604020202020204" pitchFamily="34" charset="0"/>
              <a:buChar char="•"/>
            </a:pPr>
            <a:r>
              <a:rPr lang="es-ES" b="1" i="0" dirty="0">
                <a:solidFill>
                  <a:srgbClr val="202122"/>
                </a:solidFill>
                <a:effectLst/>
                <a:latin typeface="Arial" panose="020B0604020202020204" pitchFamily="34" charset="0"/>
              </a:rPr>
              <a:t>Direccionalidad</a:t>
            </a:r>
            <a:r>
              <a:rPr lang="es-ES" b="0" i="0" dirty="0">
                <a:solidFill>
                  <a:srgbClr val="202122"/>
                </a:solidFill>
                <a:effectLst/>
                <a:latin typeface="Arial" panose="020B0604020202020204" pitchFamily="34" charset="0"/>
              </a:rPr>
              <a:t>: Se refiere a la dirección que tiene la luz, por ejemplo en los videojuegos la direccionalidad de la luz suele ser utilizada para decir al jugador que camino puede o debe tomar.</a:t>
            </a:r>
          </a:p>
          <a:p>
            <a:pPr marL="0" indent="0" algn="l">
              <a:buNone/>
            </a:pPr>
            <a:r>
              <a:rPr lang="es-ES" b="1" i="0" dirty="0">
                <a:solidFill>
                  <a:srgbClr val="000000"/>
                </a:solidFill>
                <a:effectLst/>
                <a:latin typeface="Arial" panose="020B0604020202020204" pitchFamily="34" charset="0"/>
              </a:rPr>
              <a:t>Aspectos compositivos</a:t>
            </a:r>
          </a:p>
          <a:p>
            <a:pPr marL="0" indent="0" algn="l">
              <a:buNone/>
            </a:pPr>
            <a:r>
              <a:rPr lang="es-ES" b="0" i="0" dirty="0">
                <a:solidFill>
                  <a:srgbClr val="202122"/>
                </a:solidFill>
                <a:effectLst/>
                <a:latin typeface="Arial" panose="020B0604020202020204" pitchFamily="34" charset="0"/>
              </a:rPr>
              <a:t>Los aspectos compositivos son aquellos que </a:t>
            </a:r>
            <a:r>
              <a:rPr lang="es-ES" b="0" i="0" u="sng" dirty="0">
                <a:solidFill>
                  <a:srgbClr val="202122"/>
                </a:solidFill>
                <a:effectLst/>
                <a:latin typeface="Arial" panose="020B0604020202020204" pitchFamily="34" charset="0"/>
              </a:rPr>
              <a:t>definen la forma en la que es compuesta una escena, es decir dónde y cómo se sitúan las fuentes de luz</a:t>
            </a:r>
            <a:r>
              <a:rPr lang="es-ES" b="0" i="0" dirty="0">
                <a:solidFill>
                  <a:srgbClr val="202122"/>
                </a:solidFill>
                <a:effectLst/>
                <a:latin typeface="Arial" panose="020B0604020202020204" pitchFamily="34" charset="0"/>
              </a:rPr>
              <a:t>.</a:t>
            </a:r>
          </a:p>
          <a:p>
            <a:pPr algn="l"/>
            <a:r>
              <a:rPr lang="es-ES" b="1" i="0" dirty="0">
                <a:solidFill>
                  <a:srgbClr val="000000"/>
                </a:solidFill>
                <a:effectLst/>
                <a:latin typeface="Arial" panose="020B0604020202020204" pitchFamily="34" charset="0"/>
              </a:rPr>
              <a:t>Pueden ser obvios - </a:t>
            </a:r>
            <a:r>
              <a:rPr lang="es-ES" b="0" i="0" dirty="0">
                <a:solidFill>
                  <a:srgbClr val="202122"/>
                </a:solidFill>
                <a:effectLst/>
                <a:latin typeface="Arial" panose="020B0604020202020204" pitchFamily="34" charset="0"/>
              </a:rPr>
              <a:t>Es decir, aparecen en la pantalla del jugador de forma que puede ver directamente la o las fuentes de luz que iluminan la escena.</a:t>
            </a:r>
          </a:p>
          <a:p>
            <a:pPr algn="l"/>
            <a:r>
              <a:rPr lang="es-ES" b="1" i="0" dirty="0">
                <a:solidFill>
                  <a:srgbClr val="000000"/>
                </a:solidFill>
                <a:effectLst/>
                <a:latin typeface="Arial" panose="020B0604020202020204" pitchFamily="34" charset="0"/>
              </a:rPr>
              <a:t>Pueden ser no tan obvios</a:t>
            </a:r>
            <a:r>
              <a:rPr lang="es-ES" dirty="0">
                <a:solidFill>
                  <a:srgbClr val="54595D"/>
                </a:solidFill>
                <a:latin typeface="Arial" panose="020B0604020202020204" pitchFamily="34" charset="0"/>
              </a:rPr>
              <a:t> - </a:t>
            </a:r>
            <a:r>
              <a:rPr lang="es-ES" b="0" i="0" dirty="0">
                <a:solidFill>
                  <a:srgbClr val="202122"/>
                </a:solidFill>
                <a:effectLst/>
                <a:latin typeface="Arial" panose="020B0604020202020204" pitchFamily="34" charset="0"/>
              </a:rPr>
              <a:t>Es decir, el jugador puede deducir de dónde procede la iluminación pero no lo puede ver con certeza, es decir la fuente de luz no es visible para este.</a:t>
            </a:r>
          </a:p>
        </p:txBody>
      </p:sp>
    </p:spTree>
    <p:extLst>
      <p:ext uri="{BB962C8B-B14F-4D97-AF65-F5344CB8AC3E}">
        <p14:creationId xmlns:p14="http://schemas.microsoft.com/office/powerpoint/2010/main" val="1034058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54B8F-3A12-DF40-0BB2-87A280545E3A}"/>
              </a:ext>
            </a:extLst>
          </p:cNvPr>
          <p:cNvSpPr>
            <a:spLocks noGrp="1"/>
          </p:cNvSpPr>
          <p:nvPr>
            <p:ph type="title"/>
          </p:nvPr>
        </p:nvSpPr>
        <p:spPr/>
        <p:txBody>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92379987-B5C6-864F-1438-603E96B311EA}"/>
              </a:ext>
            </a:extLst>
          </p:cNvPr>
          <p:cNvSpPr>
            <a:spLocks noGrp="1"/>
          </p:cNvSpPr>
          <p:nvPr>
            <p:ph idx="1"/>
          </p:nvPr>
        </p:nvSpPr>
        <p:spPr>
          <a:xfrm>
            <a:off x="390617" y="1825625"/>
            <a:ext cx="10963183" cy="4912526"/>
          </a:xfrm>
        </p:spPr>
        <p:txBody>
          <a:bodyPr>
            <a:normAutofit fontScale="92500" lnSpcReduction="20000"/>
          </a:bodyPr>
          <a:lstStyle/>
          <a:p>
            <a:pPr marL="0" indent="0" algn="l">
              <a:buNone/>
            </a:pPr>
            <a:r>
              <a:rPr lang="es-ES" b="1" i="0" dirty="0">
                <a:solidFill>
                  <a:srgbClr val="000000"/>
                </a:solidFill>
                <a:effectLst/>
                <a:latin typeface="Arial" panose="020B0604020202020204" pitchFamily="34" charset="0"/>
              </a:rPr>
              <a:t>Aspectos técnicos</a:t>
            </a:r>
          </a:p>
          <a:p>
            <a:pPr marL="0" indent="0" algn="l">
              <a:buNone/>
            </a:pPr>
            <a:r>
              <a:rPr lang="es-ES" b="0" i="0" dirty="0">
                <a:solidFill>
                  <a:srgbClr val="202122"/>
                </a:solidFill>
                <a:effectLst/>
                <a:latin typeface="Arial" panose="020B0604020202020204" pitchFamily="34" charset="0"/>
              </a:rPr>
              <a:t>Los aspectos técnicos son aquellos que influyen en la iluminación dependiendo del software que sea utilizado para crear la iluminación.</a:t>
            </a:r>
          </a:p>
          <a:p>
            <a:pPr marL="0" indent="0" algn="l">
              <a:buNone/>
            </a:pPr>
            <a:r>
              <a:rPr lang="es-ES" b="1" i="0" dirty="0">
                <a:solidFill>
                  <a:srgbClr val="000000"/>
                </a:solidFill>
                <a:effectLst/>
                <a:latin typeface="Arial" panose="020B0604020202020204" pitchFamily="34" charset="0"/>
              </a:rPr>
              <a:t>Iluminación juegos 2D y 3D</a:t>
            </a:r>
          </a:p>
          <a:p>
            <a:pPr marL="0" indent="0" algn="l">
              <a:buNone/>
            </a:pPr>
            <a:r>
              <a:rPr lang="es-ES" b="0" i="0" dirty="0">
                <a:solidFill>
                  <a:srgbClr val="202122"/>
                </a:solidFill>
                <a:effectLst/>
                <a:latin typeface="Arial" panose="020B0604020202020204" pitchFamily="34" charset="0"/>
              </a:rPr>
              <a:t>Existen diferentes formas de trabajar la iluminación en los videojuegos. Podemos diferenciar dos grandes ámbitos según sean juegos trabajados en dos o tres dimensiones:</a:t>
            </a:r>
          </a:p>
          <a:p>
            <a:pPr algn="l">
              <a:buFont typeface="Arial" panose="020B0604020202020204" pitchFamily="34" charset="0"/>
              <a:buChar char="•"/>
            </a:pPr>
            <a:r>
              <a:rPr lang="es-ES" b="1" i="0" dirty="0">
                <a:solidFill>
                  <a:srgbClr val="202122"/>
                </a:solidFill>
                <a:effectLst/>
                <a:latin typeface="Arial" panose="020B0604020202020204" pitchFamily="34" charset="0"/>
              </a:rPr>
              <a:t>Juegos diseñados en 2D</a:t>
            </a:r>
            <a:r>
              <a:rPr lang="es-ES" b="0" i="0" dirty="0">
                <a:solidFill>
                  <a:srgbClr val="202122"/>
                </a:solidFill>
                <a:effectLst/>
                <a:latin typeface="Arial" panose="020B0604020202020204" pitchFamily="34" charset="0"/>
              </a:rPr>
              <a:t>: Las luces en juegos 2D son, en realidad, </a:t>
            </a:r>
            <a:r>
              <a:rPr lang="es-ES" b="0" i="0" dirty="0" err="1">
                <a:solidFill>
                  <a:srgbClr val="202122"/>
                </a:solidFill>
                <a:effectLst/>
                <a:latin typeface="Arial" panose="020B0604020202020204" pitchFamily="34" charset="0"/>
              </a:rPr>
              <a:t>sprites</a:t>
            </a:r>
            <a:r>
              <a:rPr lang="es-ES" b="0" i="0" dirty="0">
                <a:solidFill>
                  <a:srgbClr val="202122"/>
                </a:solidFill>
                <a:effectLst/>
                <a:latin typeface="Arial" panose="020B0604020202020204" pitchFamily="34" charset="0"/>
              </a:rPr>
              <a:t> con una </a:t>
            </a:r>
            <a:r>
              <a:rPr lang="es-ES" b="0" i="0" u="sng" dirty="0">
                <a:solidFill>
                  <a:srgbClr val="202122"/>
                </a:solidFill>
                <a:effectLst/>
                <a:latin typeface="Arial" panose="020B0604020202020204" pitchFamily="34" charset="0"/>
              </a:rPr>
              <a:t>opacidad y un contraste determinados</a:t>
            </a:r>
            <a:r>
              <a:rPr lang="es-ES" b="0" i="0" dirty="0">
                <a:solidFill>
                  <a:srgbClr val="202122"/>
                </a:solidFill>
                <a:effectLst/>
                <a:latin typeface="Arial" panose="020B0604020202020204" pitchFamily="34" charset="0"/>
              </a:rPr>
              <a:t>, de esta manera se mezcla con el entorno y da un efecto de iluminación.</a:t>
            </a:r>
          </a:p>
          <a:p>
            <a:pPr algn="l">
              <a:buFont typeface="Arial" panose="020B0604020202020204" pitchFamily="34" charset="0"/>
              <a:buChar char="•"/>
            </a:pPr>
            <a:r>
              <a:rPr lang="es-ES" b="1" i="0" dirty="0">
                <a:solidFill>
                  <a:srgbClr val="202122"/>
                </a:solidFill>
                <a:effectLst/>
                <a:latin typeface="Arial" panose="020B0604020202020204" pitchFamily="34" charset="0"/>
              </a:rPr>
              <a:t>Juegos diseñados en 3D</a:t>
            </a:r>
            <a:r>
              <a:rPr lang="es-ES" b="0" i="0" dirty="0">
                <a:solidFill>
                  <a:srgbClr val="202122"/>
                </a:solidFill>
                <a:effectLst/>
                <a:latin typeface="Arial" panose="020B0604020202020204" pitchFamily="34" charset="0"/>
              </a:rPr>
              <a:t>: Las luces en juegos 3D son fuentes de luz a las cuales se les puede </a:t>
            </a:r>
            <a:r>
              <a:rPr lang="es-ES" b="0" i="0" u="sng" dirty="0">
                <a:solidFill>
                  <a:srgbClr val="202122"/>
                </a:solidFill>
                <a:effectLst/>
                <a:latin typeface="Arial" panose="020B0604020202020204" pitchFamily="34" charset="0"/>
              </a:rPr>
              <a:t>cambiar la intensidad y el contraste</a:t>
            </a:r>
            <a:r>
              <a:rPr lang="es-ES" b="0" i="0" dirty="0">
                <a:solidFill>
                  <a:srgbClr val="202122"/>
                </a:solidFill>
                <a:effectLst/>
                <a:latin typeface="Arial" panose="020B0604020202020204" pitchFamily="34" charset="0"/>
              </a:rPr>
              <a:t>, entre otros, y se puede modificar para que, al chocar con un objeto, el rastro de luz se vea interrumpido y de un efecto de sombra.</a:t>
            </a:r>
          </a:p>
          <a:p>
            <a:endParaRPr lang="es-ES" dirty="0"/>
          </a:p>
        </p:txBody>
      </p:sp>
    </p:spTree>
    <p:extLst>
      <p:ext uri="{BB962C8B-B14F-4D97-AF65-F5344CB8AC3E}">
        <p14:creationId xmlns:p14="http://schemas.microsoft.com/office/powerpoint/2010/main" val="37991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8DDBC0-CA44-AC83-9ABA-6ED87FD58893}"/>
              </a:ext>
            </a:extLst>
          </p:cNvPr>
          <p:cNvSpPr>
            <a:spLocks noGrp="1"/>
          </p:cNvSpPr>
          <p:nvPr>
            <p:ph type="title"/>
          </p:nvPr>
        </p:nvSpPr>
        <p:spPr/>
        <p:txBody>
          <a:bodyPr/>
          <a:lstStyle/>
          <a:p>
            <a:r>
              <a:rPr lang="es-ES" sz="4400" dirty="0"/>
              <a:t>Conceptos avanzados de programación 3D. </a:t>
            </a:r>
            <a:endParaRPr lang="es-ES" dirty="0"/>
          </a:p>
        </p:txBody>
      </p:sp>
      <p:sp>
        <p:nvSpPr>
          <p:cNvPr id="3" name="Marcador de contenido 2">
            <a:extLst>
              <a:ext uri="{FF2B5EF4-FFF2-40B4-BE49-F238E27FC236}">
                <a16:creationId xmlns:a16="http://schemas.microsoft.com/office/drawing/2014/main" id="{4042C3B1-80CB-AA13-6F3E-AE6622944173}"/>
              </a:ext>
            </a:extLst>
          </p:cNvPr>
          <p:cNvSpPr>
            <a:spLocks noGrp="1"/>
          </p:cNvSpPr>
          <p:nvPr>
            <p:ph idx="1"/>
          </p:nvPr>
        </p:nvSpPr>
        <p:spPr/>
        <p:txBody>
          <a:bodyPr>
            <a:normAutofit fontScale="62500" lnSpcReduction="20000"/>
          </a:bodyPr>
          <a:lstStyle/>
          <a:p>
            <a:pPr marL="0" indent="0">
              <a:buNone/>
            </a:pPr>
            <a:r>
              <a:rPr lang="es-ES" b="1" dirty="0"/>
              <a:t>Modelado</a:t>
            </a:r>
          </a:p>
          <a:p>
            <a:r>
              <a:rPr lang="es-ES" dirty="0"/>
              <a:t>La </a:t>
            </a:r>
            <a:r>
              <a:rPr lang="es-ES" b="1" dirty="0"/>
              <a:t>etapa de modelado consiste en dar forma a objetos individuales </a:t>
            </a:r>
            <a:r>
              <a:rPr lang="es-ES" dirty="0"/>
              <a:t>que luego serán usados en la escena creada. Existen diversos tipos de geometría para modelar con NURBS y modelado poligonal o subdivisión de superficies (en inglés </a:t>
            </a:r>
            <a:r>
              <a:rPr lang="es-ES" dirty="0" err="1"/>
              <a:t>subdivision</a:t>
            </a:r>
            <a:r>
              <a:rPr lang="es-ES" dirty="0"/>
              <a:t> </a:t>
            </a:r>
            <a:r>
              <a:rPr lang="es-ES" dirty="0" err="1"/>
              <a:t>surfaces</a:t>
            </a:r>
            <a:r>
              <a:rPr lang="es-ES" dirty="0"/>
              <a:t>). Además, existe otro tipo llamado "modelado basado en imágenes" o en inglés </a:t>
            </a:r>
            <a:r>
              <a:rPr lang="es-ES" dirty="0" err="1"/>
              <a:t>image</a:t>
            </a:r>
            <a:r>
              <a:rPr lang="es-ES" dirty="0"/>
              <a:t> </a:t>
            </a:r>
            <a:r>
              <a:rPr lang="es-ES" dirty="0" err="1"/>
              <a:t>based</a:t>
            </a:r>
            <a:r>
              <a:rPr lang="es-ES" dirty="0"/>
              <a:t> </a:t>
            </a:r>
            <a:r>
              <a:rPr lang="es-ES" dirty="0" err="1"/>
              <a:t>modeling</a:t>
            </a:r>
            <a:r>
              <a:rPr lang="es-ES" dirty="0"/>
              <a:t> (IBM), que consiste en convertir una fotografía a 3D mediante el uso de diversas técnicas, por ejemplo, la fotogrametría cuyo principal impulsor es Paul </a:t>
            </a:r>
            <a:r>
              <a:rPr lang="es-ES" dirty="0" err="1"/>
              <a:t>Debevec</a:t>
            </a:r>
            <a:r>
              <a:rPr lang="es-ES" dirty="0"/>
              <a:t>.</a:t>
            </a:r>
          </a:p>
          <a:p>
            <a:pPr marL="0" indent="0">
              <a:buNone/>
            </a:pPr>
            <a:r>
              <a:rPr lang="es-ES" dirty="0"/>
              <a:t>Hay </a:t>
            </a:r>
            <a:r>
              <a:rPr lang="es-ES" u="sng" dirty="0"/>
              <a:t>dos tipos de técnicas </a:t>
            </a:r>
            <a:r>
              <a:rPr lang="es-ES" dirty="0"/>
              <a:t>de modelar que son las más representativas dentro del modelado:</a:t>
            </a:r>
          </a:p>
          <a:p>
            <a:r>
              <a:rPr lang="es-ES" b="1" dirty="0"/>
              <a:t>Modelos representados por polígonos: </a:t>
            </a:r>
            <a:r>
              <a:rPr lang="es-ES" dirty="0"/>
              <a:t>Uno de los sistemas utilizado por el ordenador para representar cualquier estructura son los polígonos. Un </a:t>
            </a:r>
            <a:r>
              <a:rPr lang="es-ES" b="1" dirty="0"/>
              <a:t>cubo tiene 6 caras</a:t>
            </a:r>
            <a:r>
              <a:rPr lang="es-ES" dirty="0"/>
              <a:t>, por lo tanto, </a:t>
            </a:r>
            <a:r>
              <a:rPr lang="es-ES" u="sng" dirty="0"/>
              <a:t>cada una de ellas se trata de un polígono</a:t>
            </a:r>
            <a:r>
              <a:rPr lang="es-ES" dirty="0"/>
              <a:t>; una </a:t>
            </a:r>
            <a:r>
              <a:rPr lang="es-ES" u="sng" dirty="0"/>
              <a:t>pirámide se compone de 4 </a:t>
            </a:r>
            <a:r>
              <a:rPr lang="es-ES" u="sng" dirty="0" err="1"/>
              <a:t>tríangulos</a:t>
            </a:r>
            <a:r>
              <a:rPr lang="es-ES" u="sng" dirty="0"/>
              <a:t> y una base cuadrada</a:t>
            </a:r>
            <a:r>
              <a:rPr lang="es-ES" dirty="0"/>
              <a:t>. Sin embargo, una forma redondeada también se representa mediante polígonos, por ejemplo, un balón de fútbol se compone de 12 pentágonos y 20 hexágonos.</a:t>
            </a:r>
          </a:p>
          <a:p>
            <a:r>
              <a:rPr lang="es-ES" b="1" dirty="0"/>
              <a:t>Modelos definidos por sus curvas matemáticas</a:t>
            </a:r>
            <a:r>
              <a:rPr lang="es-ES" dirty="0"/>
              <a:t>: Actualmente hay otros sistemas de modelado donde el usuario trabaja con superficies curvas definidas matemáticamente. Un caso es la circunferencia, que se puede representar como un polígono de muchos lados, pero también como una </a:t>
            </a:r>
            <a:r>
              <a:rPr lang="es-ES" b="1" dirty="0"/>
              <a:t>función matemática entre dos variables: X e Y</a:t>
            </a:r>
            <a:r>
              <a:rPr lang="es-ES" dirty="0"/>
              <a:t>. Así mismo, el usuario trabaja con un programa vectorial para trazar curvas perfectas en un modelador no poligonal, y también dispone de diferentes tipos de herramientas para crear superficies curvas complejas.</a:t>
            </a:r>
          </a:p>
        </p:txBody>
      </p:sp>
    </p:spTree>
    <p:extLst>
      <p:ext uri="{BB962C8B-B14F-4D97-AF65-F5344CB8AC3E}">
        <p14:creationId xmlns:p14="http://schemas.microsoft.com/office/powerpoint/2010/main" val="3616645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81513-7E72-582A-6C16-326E2A5F405B}"/>
              </a:ext>
            </a:extLst>
          </p:cNvPr>
          <p:cNvSpPr>
            <a:spLocks noGrp="1"/>
          </p:cNvSpPr>
          <p:nvPr>
            <p:ph type="title"/>
          </p:nvPr>
        </p:nvSpPr>
        <p:spPr/>
        <p:txBody>
          <a:bodyPr>
            <a:normAutofit/>
          </a:bodyPr>
          <a:lstStyle/>
          <a:p>
            <a:r>
              <a:rPr lang="es-ES" sz="4400" dirty="0"/>
              <a:t>Propiedades de los objetos: luz, texturas, reflejos, sombras.</a:t>
            </a:r>
            <a:endParaRPr lang="es-ES" dirty="0"/>
          </a:p>
        </p:txBody>
      </p:sp>
      <p:sp>
        <p:nvSpPr>
          <p:cNvPr id="3" name="Marcador de contenido 2">
            <a:extLst>
              <a:ext uri="{FF2B5EF4-FFF2-40B4-BE49-F238E27FC236}">
                <a16:creationId xmlns:a16="http://schemas.microsoft.com/office/drawing/2014/main" id="{4C900317-AFDC-AD2B-EFCC-FED4B588E63A}"/>
              </a:ext>
            </a:extLst>
          </p:cNvPr>
          <p:cNvSpPr>
            <a:spLocks noGrp="1"/>
          </p:cNvSpPr>
          <p:nvPr>
            <p:ph idx="1"/>
          </p:nvPr>
        </p:nvSpPr>
        <p:spPr>
          <a:xfrm>
            <a:off x="838200" y="1825625"/>
            <a:ext cx="6228425" cy="4351338"/>
          </a:xfrm>
        </p:spPr>
        <p:txBody>
          <a:bodyPr>
            <a:normAutofit lnSpcReduction="10000"/>
          </a:bodyPr>
          <a:lstStyle/>
          <a:p>
            <a:r>
              <a:rPr lang="es-ES" b="0" i="0" dirty="0">
                <a:solidFill>
                  <a:srgbClr val="202122"/>
                </a:solidFill>
                <a:effectLst/>
                <a:latin typeface="Arial" panose="020B0604020202020204" pitchFamily="34" charset="0"/>
              </a:rPr>
              <a:t>Un </a:t>
            </a:r>
            <a:r>
              <a:rPr lang="es-ES" b="1" i="0" dirty="0">
                <a:solidFill>
                  <a:srgbClr val="202122"/>
                </a:solidFill>
                <a:effectLst/>
                <a:latin typeface="Arial" panose="020B0604020202020204" pitchFamily="34" charset="0"/>
              </a:rPr>
              <a:t>resaltado especular</a:t>
            </a:r>
            <a:r>
              <a:rPr lang="es-ES" b="0" i="0" dirty="0">
                <a:solidFill>
                  <a:srgbClr val="202122"/>
                </a:solidFill>
                <a:effectLst/>
                <a:latin typeface="Arial" panose="020B0604020202020204" pitchFamily="34" charset="0"/>
              </a:rPr>
              <a:t> o </a:t>
            </a:r>
            <a:r>
              <a:rPr lang="es-ES" b="1" i="0" dirty="0">
                <a:solidFill>
                  <a:srgbClr val="202122"/>
                </a:solidFill>
                <a:effectLst/>
                <a:latin typeface="Arial" panose="020B0604020202020204" pitchFamily="34" charset="0"/>
              </a:rPr>
              <a:t>reflejo especular</a:t>
            </a:r>
            <a:r>
              <a:rPr lang="es-ES" b="0" i="0" dirty="0">
                <a:solidFill>
                  <a:srgbClr val="202122"/>
                </a:solidFill>
                <a:effectLst/>
                <a:latin typeface="Arial" panose="020B0604020202020204" pitchFamily="34" charset="0"/>
              </a:rPr>
              <a:t> es el punto brillante de luz que aparece en objetos brillantes cuando está iluminado (por ejemplo, ver imagen a la derecha). Los </a:t>
            </a:r>
            <a:r>
              <a:rPr lang="es-ES" b="0" i="0" dirty="0">
                <a:effectLst/>
                <a:latin typeface="Arial" panose="020B0604020202020204" pitchFamily="34" charset="0"/>
              </a:rPr>
              <a:t>resaltados especulares son importantes en los </a:t>
            </a:r>
            <a:r>
              <a:rPr lang="es-ES" b="0" i="0" u="none" strike="noStrike" dirty="0">
                <a:effectLst/>
                <a:latin typeface="Arial" panose="020B0604020202020204" pitchFamily="34" charset="0"/>
              </a:rPr>
              <a:t>gráficos de computadora 3D</a:t>
            </a:r>
            <a:r>
              <a:rPr lang="es-ES" b="0" i="0" dirty="0">
                <a:effectLst/>
                <a:latin typeface="Arial" panose="020B0604020202020204" pitchFamily="34" charset="0"/>
              </a:rPr>
              <a:t>, ya que proporcionan una señal visual fuerte para la forma de un objeto y su ubicación con </a:t>
            </a:r>
            <a:r>
              <a:rPr lang="es-ES" b="0" i="0" dirty="0">
                <a:solidFill>
                  <a:srgbClr val="202122"/>
                </a:solidFill>
                <a:effectLst/>
                <a:latin typeface="Arial" panose="020B0604020202020204" pitchFamily="34" charset="0"/>
              </a:rPr>
              <a:t>respecto a las fuentes de luz en la escena.</a:t>
            </a:r>
            <a:endParaRPr lang="es-ES" dirty="0"/>
          </a:p>
        </p:txBody>
      </p:sp>
      <p:pic>
        <p:nvPicPr>
          <p:cNvPr id="5" name="Imagen 4">
            <a:extLst>
              <a:ext uri="{FF2B5EF4-FFF2-40B4-BE49-F238E27FC236}">
                <a16:creationId xmlns:a16="http://schemas.microsoft.com/office/drawing/2014/main" id="{1C4DA09D-D0D9-1F06-203D-43A93FCC60CE}"/>
              </a:ext>
            </a:extLst>
          </p:cNvPr>
          <p:cNvPicPr>
            <a:picLocks noChangeAspect="1"/>
          </p:cNvPicPr>
          <p:nvPr/>
        </p:nvPicPr>
        <p:blipFill>
          <a:blip r:embed="rId2"/>
          <a:stretch>
            <a:fillRect/>
          </a:stretch>
        </p:blipFill>
        <p:spPr>
          <a:xfrm>
            <a:off x="7413131" y="1602882"/>
            <a:ext cx="3562350" cy="4362450"/>
          </a:xfrm>
          <a:prstGeom prst="rect">
            <a:avLst/>
          </a:prstGeom>
        </p:spPr>
      </p:pic>
    </p:spTree>
    <p:extLst>
      <p:ext uri="{BB962C8B-B14F-4D97-AF65-F5344CB8AC3E}">
        <p14:creationId xmlns:p14="http://schemas.microsoft.com/office/powerpoint/2010/main" val="1048991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4E063-48AE-DD1B-F314-4BFA9A4BDEE8}"/>
              </a:ext>
            </a:extLst>
          </p:cNvPr>
          <p:cNvSpPr>
            <a:spLocks noGrp="1"/>
          </p:cNvSpPr>
          <p:nvPr>
            <p:ph type="title"/>
          </p:nvPr>
        </p:nvSpPr>
        <p:spPr>
          <a:xfrm>
            <a:off x="838200" y="365126"/>
            <a:ext cx="10515600" cy="1055302"/>
          </a:xfrm>
        </p:spPr>
        <p:txBody>
          <a:bodyPr>
            <a:normAutofit fontScale="90000"/>
          </a:bodyPr>
          <a:lstStyle/>
          <a:p>
            <a:r>
              <a:rPr lang="es-ES" sz="4400" dirty="0"/>
              <a:t>Aplicación de las funciones del motor gráfico. Renderización.</a:t>
            </a:r>
            <a:endParaRPr lang="es-ES" dirty="0"/>
          </a:p>
        </p:txBody>
      </p:sp>
      <p:sp>
        <p:nvSpPr>
          <p:cNvPr id="3" name="Marcador de contenido 2">
            <a:extLst>
              <a:ext uri="{FF2B5EF4-FFF2-40B4-BE49-F238E27FC236}">
                <a16:creationId xmlns:a16="http://schemas.microsoft.com/office/drawing/2014/main" id="{D10B9E81-9736-CF48-1228-BFD43FA91863}"/>
              </a:ext>
            </a:extLst>
          </p:cNvPr>
          <p:cNvSpPr>
            <a:spLocks noGrp="1"/>
          </p:cNvSpPr>
          <p:nvPr>
            <p:ph idx="1"/>
          </p:nvPr>
        </p:nvSpPr>
        <p:spPr>
          <a:xfrm>
            <a:off x="133165" y="1491449"/>
            <a:ext cx="11904955" cy="5193435"/>
          </a:xfrm>
        </p:spPr>
        <p:txBody>
          <a:bodyPr>
            <a:normAutofit fontScale="62500" lnSpcReduction="20000"/>
          </a:bodyPr>
          <a:lstStyle/>
          <a:p>
            <a:pPr marL="0" indent="0">
              <a:buNone/>
            </a:pPr>
            <a:r>
              <a:rPr lang="es-ES" sz="3200" b="1" dirty="0">
                <a:solidFill>
                  <a:srgbClr val="000000"/>
                </a:solidFill>
                <a:latin typeface="Arial" panose="020B0604020202020204" pitchFamily="34" charset="0"/>
              </a:rPr>
              <a:t>Render</a:t>
            </a:r>
          </a:p>
          <a:p>
            <a:pPr marL="0" indent="0">
              <a:buNone/>
            </a:pPr>
            <a:r>
              <a:rPr lang="es-ES" sz="2700" b="1" dirty="0">
                <a:solidFill>
                  <a:srgbClr val="000000"/>
                </a:solidFill>
                <a:latin typeface="Arial" panose="020B0604020202020204" pitchFamily="34" charset="0"/>
              </a:rPr>
              <a:t>El renderizado </a:t>
            </a:r>
            <a:r>
              <a:rPr lang="es-ES" b="0" i="0" dirty="0">
                <a:solidFill>
                  <a:srgbClr val="202122"/>
                </a:solidFill>
                <a:effectLst/>
                <a:latin typeface="Arial" panose="020B0604020202020204" pitchFamily="34" charset="0"/>
              </a:rPr>
              <a:t>es el </a:t>
            </a:r>
            <a:r>
              <a:rPr lang="es-ES" b="0" i="0" u="sng" dirty="0">
                <a:solidFill>
                  <a:srgbClr val="202122"/>
                </a:solidFill>
                <a:effectLst/>
                <a:latin typeface="Arial" panose="020B0604020202020204" pitchFamily="34" charset="0"/>
              </a:rPr>
              <a:t>proceso de </a:t>
            </a:r>
            <a:r>
              <a:rPr lang="es-ES" b="1" i="0" u="sng" dirty="0">
                <a:solidFill>
                  <a:srgbClr val="202122"/>
                </a:solidFill>
                <a:effectLst/>
                <a:latin typeface="Arial" panose="020B0604020202020204" pitchFamily="34" charset="0"/>
              </a:rPr>
              <a:t>generar una imagen (realista o no) </a:t>
            </a:r>
            <a:r>
              <a:rPr lang="es-ES" b="0" i="0" u="sng" dirty="0">
                <a:solidFill>
                  <a:srgbClr val="202122"/>
                </a:solidFill>
                <a:effectLst/>
                <a:latin typeface="Arial" panose="020B0604020202020204" pitchFamily="34" charset="0"/>
              </a:rPr>
              <a:t>a partir de una referencia 2D o un modelo 3D </a:t>
            </a:r>
            <a:r>
              <a:rPr lang="es-ES" b="0" i="0" dirty="0">
                <a:solidFill>
                  <a:srgbClr val="202122"/>
                </a:solidFill>
                <a:effectLst/>
                <a:latin typeface="Arial" panose="020B0604020202020204" pitchFamily="34" charset="0"/>
              </a:rPr>
              <a:t>a través de un programa especializado. Para poder hacer un renderizado, se requiere de varias cosas: </a:t>
            </a:r>
            <a:r>
              <a:rPr lang="es-ES" b="0" i="0" u="sng" dirty="0">
                <a:solidFill>
                  <a:srgbClr val="202122"/>
                </a:solidFill>
                <a:effectLst/>
                <a:latin typeface="Arial" panose="020B0604020202020204" pitchFamily="34" charset="0"/>
              </a:rPr>
              <a:t>texturas, geometría, luces, sombras y una cámara</a:t>
            </a:r>
            <a:r>
              <a:rPr lang="es-ES" b="0" i="0" dirty="0">
                <a:solidFill>
                  <a:srgbClr val="202122"/>
                </a:solidFill>
                <a:effectLst/>
                <a:latin typeface="Arial" panose="020B0604020202020204" pitchFamily="34" charset="0"/>
              </a:rPr>
              <a:t>. Al resultado de este proceso se le llama </a:t>
            </a:r>
            <a:r>
              <a:rPr lang="es-ES" b="1" i="0" dirty="0">
                <a:solidFill>
                  <a:srgbClr val="202122"/>
                </a:solidFill>
                <a:effectLst/>
                <a:latin typeface="Arial" panose="020B0604020202020204" pitchFamily="34" charset="0"/>
              </a:rPr>
              <a:t>render.</a:t>
            </a:r>
          </a:p>
          <a:p>
            <a:pPr marL="0" indent="0" algn="l">
              <a:buNone/>
            </a:pPr>
            <a:r>
              <a:rPr lang="es-ES" b="0" i="0" dirty="0">
                <a:solidFill>
                  <a:srgbClr val="202122"/>
                </a:solidFill>
                <a:effectLst/>
                <a:latin typeface="Arial" panose="020B0604020202020204" pitchFamily="34" charset="0"/>
              </a:rPr>
              <a:t>Cada render tiene un tipo de iluminación específica, hay estos tipos:</a:t>
            </a:r>
          </a:p>
          <a:p>
            <a:pPr marL="0" indent="0" algn="l">
              <a:buNone/>
            </a:pPr>
            <a:r>
              <a:rPr lang="es-ES" b="1" i="0" dirty="0" err="1">
                <a:solidFill>
                  <a:srgbClr val="000000"/>
                </a:solidFill>
                <a:effectLst/>
                <a:latin typeface="Arial" panose="020B0604020202020204" pitchFamily="34" charset="0"/>
              </a:rPr>
              <a:t>Realtime</a:t>
            </a:r>
            <a:endParaRPr lang="es-ES" b="1" i="0" dirty="0">
              <a:solidFill>
                <a:srgbClr val="000000"/>
              </a:solidFill>
              <a:effectLst/>
              <a:latin typeface="Arial" panose="020B0604020202020204" pitchFamily="34" charset="0"/>
            </a:endParaRPr>
          </a:p>
          <a:p>
            <a:pPr algn="l"/>
            <a:r>
              <a:rPr lang="es-ES" b="0" i="0" dirty="0">
                <a:solidFill>
                  <a:srgbClr val="202122"/>
                </a:solidFill>
                <a:effectLst/>
                <a:latin typeface="Arial" panose="020B0604020202020204" pitchFamily="34" charset="0"/>
              </a:rPr>
              <a:t>La </a:t>
            </a:r>
            <a:r>
              <a:rPr lang="es-ES" b="0" i="0" u="sng" dirty="0">
                <a:solidFill>
                  <a:srgbClr val="202122"/>
                </a:solidFill>
                <a:effectLst/>
                <a:latin typeface="Arial" panose="020B0604020202020204" pitchFamily="34" charset="0"/>
              </a:rPr>
              <a:t>iluminación </a:t>
            </a:r>
            <a:r>
              <a:rPr lang="es-ES" b="1" i="0" u="sng" dirty="0">
                <a:solidFill>
                  <a:srgbClr val="202122"/>
                </a:solidFill>
                <a:effectLst/>
                <a:latin typeface="Arial" panose="020B0604020202020204" pitchFamily="34" charset="0"/>
              </a:rPr>
              <a:t>“</a:t>
            </a:r>
            <a:r>
              <a:rPr lang="es-ES" b="1" i="0" u="sng" dirty="0" err="1">
                <a:solidFill>
                  <a:srgbClr val="202122"/>
                </a:solidFill>
                <a:effectLst/>
                <a:latin typeface="Arial" panose="020B0604020202020204" pitchFamily="34" charset="0"/>
              </a:rPr>
              <a:t>Realtime</a:t>
            </a:r>
            <a:r>
              <a:rPr lang="es-ES" b="0" i="0" dirty="0">
                <a:solidFill>
                  <a:srgbClr val="202122"/>
                </a:solidFill>
                <a:effectLst/>
                <a:latin typeface="Arial" panose="020B0604020202020204" pitchFamily="34" charset="0"/>
              </a:rPr>
              <a:t>” consta de ir </a:t>
            </a:r>
            <a:r>
              <a:rPr lang="es-ES" b="0" i="0" u="sng" dirty="0">
                <a:solidFill>
                  <a:srgbClr val="202122"/>
                </a:solidFill>
                <a:effectLst/>
                <a:latin typeface="Arial" panose="020B0604020202020204" pitchFamily="34" charset="0"/>
              </a:rPr>
              <a:t>generando, en tiempo real, todas las luces y sombras de la escena</a:t>
            </a:r>
            <a:r>
              <a:rPr lang="es-ES" b="0" i="0" dirty="0">
                <a:solidFill>
                  <a:srgbClr val="202122"/>
                </a:solidFill>
                <a:effectLst/>
                <a:latin typeface="Arial" panose="020B0604020202020204" pitchFamily="34" charset="0"/>
              </a:rPr>
              <a:t>, cada vez que cambies una luz en tu escena, esta se actualizará en tiempo real dándote un </a:t>
            </a:r>
            <a:r>
              <a:rPr lang="es-ES" b="0" i="0" dirty="0" err="1">
                <a:solidFill>
                  <a:srgbClr val="202122"/>
                </a:solidFill>
                <a:effectLst/>
                <a:latin typeface="Arial" panose="020B0604020202020204" pitchFamily="34" charset="0"/>
              </a:rPr>
              <a:t>feedback</a:t>
            </a:r>
            <a:r>
              <a:rPr lang="es-ES" b="0" i="0" dirty="0">
                <a:solidFill>
                  <a:srgbClr val="202122"/>
                </a:solidFill>
                <a:effectLst/>
                <a:latin typeface="Arial" panose="020B0604020202020204" pitchFamily="34" charset="0"/>
              </a:rPr>
              <a:t> “instantáneo”.  </a:t>
            </a:r>
          </a:p>
          <a:p>
            <a:pPr marL="0" indent="0" algn="l">
              <a:buNone/>
            </a:pPr>
            <a:r>
              <a:rPr lang="es-ES" b="1" i="0" dirty="0" err="1">
                <a:solidFill>
                  <a:srgbClr val="000000"/>
                </a:solidFill>
                <a:effectLst/>
                <a:latin typeface="Arial" panose="020B0604020202020204" pitchFamily="34" charset="0"/>
              </a:rPr>
              <a:t>Baked</a:t>
            </a:r>
            <a:endParaRPr lang="es-ES" b="1" i="0" dirty="0">
              <a:solidFill>
                <a:srgbClr val="000000"/>
              </a:solidFill>
              <a:effectLst/>
              <a:latin typeface="Arial" panose="020B0604020202020204" pitchFamily="34" charset="0"/>
            </a:endParaRPr>
          </a:p>
          <a:p>
            <a:pPr algn="l"/>
            <a:r>
              <a:rPr lang="es-ES" b="0" i="0" u="sng" dirty="0">
                <a:solidFill>
                  <a:srgbClr val="202122"/>
                </a:solidFill>
                <a:effectLst/>
                <a:latin typeface="Arial" panose="020B0604020202020204" pitchFamily="34" charset="0"/>
              </a:rPr>
              <a:t>La iluminación </a:t>
            </a:r>
            <a:r>
              <a:rPr lang="es-ES" b="1" i="0" u="sng" dirty="0">
                <a:solidFill>
                  <a:srgbClr val="202122"/>
                </a:solidFill>
                <a:effectLst/>
                <a:latin typeface="Arial" panose="020B0604020202020204" pitchFamily="34" charset="0"/>
              </a:rPr>
              <a:t>“</a:t>
            </a:r>
            <a:r>
              <a:rPr lang="es-ES" b="1" i="0" u="sng" dirty="0" err="1">
                <a:solidFill>
                  <a:srgbClr val="202122"/>
                </a:solidFill>
                <a:effectLst/>
                <a:latin typeface="Arial" panose="020B0604020202020204" pitchFamily="34" charset="0"/>
              </a:rPr>
              <a:t>Baked</a:t>
            </a:r>
            <a:r>
              <a:rPr lang="es-ES" b="1" i="0" u="sng" dirty="0">
                <a:solidFill>
                  <a:srgbClr val="202122"/>
                </a:solidFill>
                <a:effectLst/>
                <a:latin typeface="Arial" panose="020B0604020202020204" pitchFamily="34" charset="0"/>
              </a:rPr>
              <a:t>” </a:t>
            </a:r>
            <a:r>
              <a:rPr lang="es-ES" b="0" i="0" u="sng" dirty="0">
                <a:solidFill>
                  <a:srgbClr val="202122"/>
                </a:solidFill>
                <a:effectLst/>
                <a:latin typeface="Arial" panose="020B0604020202020204" pitchFamily="34" charset="0"/>
              </a:rPr>
              <a:t>consiste en hacer un cálculo de las luces que se encuentran en la escena, renderizarlos y plasmarlos en un mapa de luces</a:t>
            </a:r>
            <a:r>
              <a:rPr lang="es-ES" b="0" i="0" dirty="0">
                <a:solidFill>
                  <a:srgbClr val="202122"/>
                </a:solidFill>
                <a:effectLst/>
                <a:latin typeface="Arial" panose="020B0604020202020204" pitchFamily="34" charset="0"/>
              </a:rPr>
              <a:t>, el cual se </a:t>
            </a:r>
            <a:r>
              <a:rPr lang="es-ES" b="0" i="0" dirty="0" err="1">
                <a:solidFill>
                  <a:srgbClr val="202122"/>
                </a:solidFill>
                <a:effectLst/>
                <a:latin typeface="Arial" panose="020B0604020202020204" pitchFamily="34" charset="0"/>
              </a:rPr>
              <a:t>sobrepondra</a:t>
            </a:r>
            <a:r>
              <a:rPr lang="es-ES" b="0" i="0" dirty="0">
                <a:solidFill>
                  <a:srgbClr val="202122"/>
                </a:solidFill>
                <a:effectLst/>
                <a:latin typeface="Arial" panose="020B0604020202020204" pitchFamily="34" charset="0"/>
              </a:rPr>
              <a:t> sobre las texturas para generar una falsa ilusión de sombras, es decir si se calcula la luz y después se mueve un objeto, la sombra que arrojaba ese objeto se mantiene y el objeto actual no arrojará sombra hasta que se recalcule la luz nuevamente.</a:t>
            </a:r>
          </a:p>
          <a:p>
            <a:pPr marL="0" indent="0" algn="l">
              <a:buNone/>
            </a:pPr>
            <a:r>
              <a:rPr lang="es-ES" b="1" i="0" dirty="0">
                <a:solidFill>
                  <a:srgbClr val="000000"/>
                </a:solidFill>
                <a:effectLst/>
                <a:latin typeface="Arial" panose="020B0604020202020204" pitchFamily="34" charset="0"/>
              </a:rPr>
              <a:t>Ray </a:t>
            </a:r>
            <a:r>
              <a:rPr lang="es-ES" b="1" i="0" dirty="0" err="1">
                <a:solidFill>
                  <a:srgbClr val="000000"/>
                </a:solidFill>
                <a:effectLst/>
                <a:latin typeface="Arial" panose="020B0604020202020204" pitchFamily="34" charset="0"/>
              </a:rPr>
              <a:t>Tracing</a:t>
            </a:r>
            <a:endParaRPr lang="es-ES" b="1" i="0" dirty="0">
              <a:solidFill>
                <a:srgbClr val="000000"/>
              </a:solidFill>
              <a:effectLst/>
              <a:latin typeface="Arial" panose="020B0604020202020204" pitchFamily="34" charset="0"/>
            </a:endParaRPr>
          </a:p>
          <a:p>
            <a:pPr algn="l"/>
            <a:r>
              <a:rPr lang="es-ES" b="0" i="0" dirty="0">
                <a:solidFill>
                  <a:srgbClr val="202122"/>
                </a:solidFill>
                <a:effectLst/>
                <a:latin typeface="Arial" panose="020B0604020202020204" pitchFamily="34" charset="0"/>
              </a:rPr>
              <a:t>El trazado de rayos o </a:t>
            </a:r>
            <a:r>
              <a:rPr lang="es-ES" b="1" i="0" dirty="0">
                <a:solidFill>
                  <a:srgbClr val="202122"/>
                </a:solidFill>
                <a:effectLst/>
                <a:latin typeface="Arial" panose="020B0604020202020204" pitchFamily="34" charset="0"/>
              </a:rPr>
              <a:t>“Ray </a:t>
            </a:r>
            <a:r>
              <a:rPr lang="es-ES" b="1" i="0" dirty="0" err="1">
                <a:solidFill>
                  <a:srgbClr val="202122"/>
                </a:solidFill>
                <a:effectLst/>
                <a:latin typeface="Arial" panose="020B0604020202020204" pitchFamily="34" charset="0"/>
              </a:rPr>
              <a:t>Tracing</a:t>
            </a:r>
            <a:r>
              <a:rPr lang="es-ES" b="1" i="0" dirty="0">
                <a:solidFill>
                  <a:srgbClr val="202122"/>
                </a:solidFill>
                <a:effectLst/>
                <a:latin typeface="Arial" panose="020B0604020202020204" pitchFamily="34" charset="0"/>
              </a:rPr>
              <a:t>” </a:t>
            </a:r>
            <a:r>
              <a:rPr lang="es-ES" b="0" i="0" dirty="0">
                <a:solidFill>
                  <a:srgbClr val="202122"/>
                </a:solidFill>
                <a:effectLst/>
                <a:latin typeface="Arial" panose="020B0604020202020204" pitchFamily="34" charset="0"/>
              </a:rPr>
              <a:t>es un </a:t>
            </a:r>
            <a:r>
              <a:rPr lang="es-ES" b="0" i="0" u="sng" dirty="0">
                <a:solidFill>
                  <a:srgbClr val="202122"/>
                </a:solidFill>
                <a:effectLst/>
                <a:latin typeface="Arial" panose="020B0604020202020204" pitchFamily="34" charset="0"/>
              </a:rPr>
              <a:t>algoritmo que se utiliza para el renderizado </a:t>
            </a:r>
            <a:r>
              <a:rPr lang="es-ES" b="0" i="0" dirty="0">
                <a:solidFill>
                  <a:srgbClr val="202122"/>
                </a:solidFill>
                <a:effectLst/>
                <a:latin typeface="Arial" panose="020B0604020202020204" pitchFamily="34" charset="0"/>
              </a:rPr>
              <a:t>de imágenes que consiste en el cálculo del camino de la luz como píxeles en el plano de una imagen y simula el efecto de la luz sobre las superficies con las que interactúa. Las imágenes que son producidas gracias a esta técnica tienen un </a:t>
            </a:r>
            <a:r>
              <a:rPr lang="es-ES" b="1" i="0" dirty="0">
                <a:solidFill>
                  <a:srgbClr val="202122"/>
                </a:solidFill>
                <a:effectLst/>
                <a:latin typeface="Arial" panose="020B0604020202020204" pitchFamily="34" charset="0"/>
              </a:rPr>
              <a:t>grado muy alto de realismo</a:t>
            </a:r>
            <a:r>
              <a:rPr lang="es-ES" b="0" i="0" dirty="0">
                <a:solidFill>
                  <a:srgbClr val="202122"/>
                </a:solidFill>
                <a:effectLst/>
                <a:latin typeface="Arial" panose="020B0604020202020204" pitchFamily="34" charset="0"/>
              </a:rPr>
              <a:t>, aunque </a:t>
            </a:r>
            <a:r>
              <a:rPr lang="es-ES" b="0" i="0" u="sng" dirty="0">
                <a:solidFill>
                  <a:srgbClr val="202122"/>
                </a:solidFill>
                <a:effectLst/>
                <a:latin typeface="Arial" panose="020B0604020202020204" pitchFamily="34" charset="0"/>
              </a:rPr>
              <a:t>necesitas una mayor capacidad en tu ordenador</a:t>
            </a:r>
            <a:r>
              <a:rPr lang="es-ES" b="0" i="0" dirty="0">
                <a:solidFill>
                  <a:srgbClr val="202122"/>
                </a:solidFill>
                <a:effectLst/>
                <a:latin typeface="Arial" panose="020B0604020202020204" pitchFamily="34" charset="0"/>
              </a:rPr>
              <a:t>. Por ejemplo, un videojuego con el </a:t>
            </a:r>
            <a:r>
              <a:rPr lang="es-ES" b="0" i="0" dirty="0" err="1">
                <a:solidFill>
                  <a:srgbClr val="202122"/>
                </a:solidFill>
                <a:effectLst/>
                <a:latin typeface="Arial" panose="020B0604020202020204" pitchFamily="34" charset="0"/>
              </a:rPr>
              <a:t>ray</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tracing</a:t>
            </a:r>
            <a:r>
              <a:rPr lang="es-ES" b="0" i="0" dirty="0">
                <a:solidFill>
                  <a:srgbClr val="202122"/>
                </a:solidFill>
                <a:effectLst/>
                <a:latin typeface="Arial" panose="020B0604020202020204" pitchFamily="34" charset="0"/>
              </a:rPr>
              <a:t> activado tendrá un rendimiento menor que un videojuego sin el </a:t>
            </a:r>
            <a:r>
              <a:rPr lang="es-ES" b="0" i="0" dirty="0" err="1">
                <a:solidFill>
                  <a:srgbClr val="202122"/>
                </a:solidFill>
                <a:effectLst/>
                <a:latin typeface="Arial" panose="020B0604020202020204" pitchFamily="34" charset="0"/>
              </a:rPr>
              <a:t>ray</a:t>
            </a:r>
            <a:r>
              <a:rPr lang="es-ES" b="0" i="0" dirty="0">
                <a:solidFill>
                  <a:srgbClr val="202122"/>
                </a:solidFill>
                <a:effectLst/>
                <a:latin typeface="Arial" panose="020B0604020202020204" pitchFamily="34" charset="0"/>
              </a:rPr>
              <a:t> </a:t>
            </a:r>
            <a:r>
              <a:rPr lang="es-ES" b="0" i="0" dirty="0" err="1">
                <a:solidFill>
                  <a:srgbClr val="202122"/>
                </a:solidFill>
                <a:effectLst/>
                <a:latin typeface="Arial" panose="020B0604020202020204" pitchFamily="34" charset="0"/>
              </a:rPr>
              <a:t>tracing</a:t>
            </a:r>
            <a:r>
              <a:rPr lang="es-ES" b="0" i="0" dirty="0">
                <a:solidFill>
                  <a:srgbClr val="202122"/>
                </a:solidFill>
                <a:effectLst/>
                <a:latin typeface="Arial" panose="020B0604020202020204" pitchFamily="34" charset="0"/>
              </a:rPr>
              <a:t> activado.</a:t>
            </a:r>
          </a:p>
          <a:p>
            <a:pPr algn="l"/>
            <a:r>
              <a:rPr lang="es-ES" b="0" i="0" dirty="0">
                <a:solidFill>
                  <a:srgbClr val="202122"/>
                </a:solidFill>
                <a:effectLst/>
                <a:latin typeface="Arial" panose="020B0604020202020204" pitchFamily="34" charset="0"/>
              </a:rPr>
              <a:t>Hay otras tecnologías a tener en cuenta en el aspecto del color dentro del renderizado en los videojuegos.</a:t>
            </a:r>
          </a:p>
          <a:p>
            <a:pPr marL="0" indent="0">
              <a:buNone/>
            </a:pPr>
            <a:endParaRPr lang="es-ES" dirty="0"/>
          </a:p>
        </p:txBody>
      </p:sp>
    </p:spTree>
    <p:extLst>
      <p:ext uri="{BB962C8B-B14F-4D97-AF65-F5344CB8AC3E}">
        <p14:creationId xmlns:p14="http://schemas.microsoft.com/office/powerpoint/2010/main" val="583154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F9EB1-8FE5-75F3-5B80-D8632E5709FD}"/>
              </a:ext>
            </a:extLst>
          </p:cNvPr>
          <p:cNvSpPr>
            <a:spLocks noGrp="1"/>
          </p:cNvSpPr>
          <p:nvPr>
            <p:ph type="title"/>
          </p:nvPr>
        </p:nvSpPr>
        <p:spPr/>
        <p:txBody>
          <a:bodyPr/>
          <a:lstStyle/>
          <a:p>
            <a:r>
              <a:rPr lang="es-ES" sz="4400" dirty="0"/>
              <a:t>Aplicación de las funciones del motor gráfico. Renderización.</a:t>
            </a:r>
            <a:endParaRPr lang="es-ES" dirty="0"/>
          </a:p>
        </p:txBody>
      </p:sp>
      <p:sp>
        <p:nvSpPr>
          <p:cNvPr id="3" name="Marcador de contenido 2">
            <a:extLst>
              <a:ext uri="{FF2B5EF4-FFF2-40B4-BE49-F238E27FC236}">
                <a16:creationId xmlns:a16="http://schemas.microsoft.com/office/drawing/2014/main" id="{A5747DBC-7189-DDA3-3CDA-6690EC35A948}"/>
              </a:ext>
            </a:extLst>
          </p:cNvPr>
          <p:cNvSpPr>
            <a:spLocks noGrp="1"/>
          </p:cNvSpPr>
          <p:nvPr>
            <p:ph idx="1"/>
          </p:nvPr>
        </p:nvSpPr>
        <p:spPr/>
        <p:txBody>
          <a:bodyPr>
            <a:normAutofit fontScale="62500" lnSpcReduction="20000"/>
          </a:bodyPr>
          <a:lstStyle/>
          <a:p>
            <a:pPr marL="0" indent="0" algn="l">
              <a:buNone/>
            </a:pPr>
            <a:r>
              <a:rPr lang="es-ES" b="1" i="0" dirty="0">
                <a:solidFill>
                  <a:srgbClr val="000000"/>
                </a:solidFill>
                <a:effectLst/>
                <a:latin typeface="Arial" panose="020B0604020202020204" pitchFamily="34" charset="0"/>
              </a:rPr>
              <a:t>HDR</a:t>
            </a:r>
          </a:p>
          <a:p>
            <a:pPr algn="l"/>
            <a:r>
              <a:rPr lang="es-ES" b="0" i="0" dirty="0">
                <a:solidFill>
                  <a:srgbClr val="202122"/>
                </a:solidFill>
                <a:effectLst/>
                <a:latin typeface="Arial" panose="020B0604020202020204" pitchFamily="34" charset="0"/>
              </a:rPr>
              <a:t>El </a:t>
            </a:r>
            <a:r>
              <a:rPr lang="es-ES" b="1" i="0" dirty="0">
                <a:solidFill>
                  <a:srgbClr val="202122"/>
                </a:solidFill>
                <a:effectLst/>
                <a:latin typeface="Arial" panose="020B0604020202020204" pitchFamily="34" charset="0"/>
              </a:rPr>
              <a:t>HDR (High Dynamic </a:t>
            </a:r>
            <a:r>
              <a:rPr lang="es-ES" b="1" i="0" dirty="0" err="1">
                <a:solidFill>
                  <a:srgbClr val="202122"/>
                </a:solidFill>
                <a:effectLst/>
                <a:latin typeface="Arial" panose="020B0604020202020204" pitchFamily="34" charset="0"/>
              </a:rPr>
              <a:t>Range</a:t>
            </a:r>
            <a:r>
              <a:rPr lang="es-ES" b="1" i="0" dirty="0">
                <a:solidFill>
                  <a:srgbClr val="202122"/>
                </a:solidFill>
                <a:effectLst/>
                <a:latin typeface="Arial" panose="020B0604020202020204" pitchFamily="34" charset="0"/>
              </a:rPr>
              <a:t>) </a:t>
            </a:r>
            <a:r>
              <a:rPr lang="es-ES" b="0" i="0" dirty="0">
                <a:solidFill>
                  <a:srgbClr val="202122"/>
                </a:solidFill>
                <a:effectLst/>
                <a:latin typeface="Arial" panose="020B0604020202020204" pitchFamily="34" charset="0"/>
              </a:rPr>
              <a:t>es una tecnología que está implantada en las pantallas y en las cámaras fotográficas.​ Aunque se puede configurar y desactivar si se desea, lo que hace es conseguir información de captura y reproducir una escala de grises más amplia. </a:t>
            </a:r>
          </a:p>
          <a:p>
            <a:pPr algn="l"/>
            <a:r>
              <a:rPr lang="es-ES" b="0" i="0" dirty="0">
                <a:solidFill>
                  <a:srgbClr val="202122"/>
                </a:solidFill>
                <a:effectLst/>
                <a:latin typeface="Arial" panose="020B0604020202020204" pitchFamily="34" charset="0"/>
              </a:rPr>
              <a:t>Por lo tanto hay una </a:t>
            </a:r>
            <a:r>
              <a:rPr lang="es-ES" b="1" i="0" dirty="0">
                <a:solidFill>
                  <a:srgbClr val="202122"/>
                </a:solidFill>
                <a:effectLst/>
                <a:latin typeface="Arial" panose="020B0604020202020204" pitchFamily="34" charset="0"/>
              </a:rPr>
              <a:t>gran diferencia entre luces y sombras que hace que se vea más natural </a:t>
            </a:r>
            <a:r>
              <a:rPr lang="es-ES" b="0" i="0" dirty="0">
                <a:solidFill>
                  <a:srgbClr val="202122"/>
                </a:solidFill>
                <a:effectLst/>
                <a:latin typeface="Arial" panose="020B0604020202020204" pitchFamily="34" charset="0"/>
              </a:rPr>
              <a:t>y se acerque más a lo que ven los humanos. </a:t>
            </a:r>
            <a:r>
              <a:rPr lang="es-ES" b="1" i="0" dirty="0">
                <a:solidFill>
                  <a:srgbClr val="202122"/>
                </a:solidFill>
                <a:effectLst/>
                <a:latin typeface="Arial" panose="020B0604020202020204" pitchFamily="34" charset="0"/>
              </a:rPr>
              <a:t>El HDR en los videojuegos mejora la experiencia </a:t>
            </a:r>
            <a:r>
              <a:rPr lang="es-ES" b="0" i="0" dirty="0">
                <a:solidFill>
                  <a:srgbClr val="202122"/>
                </a:solidFill>
                <a:effectLst/>
                <a:latin typeface="Arial" panose="020B0604020202020204" pitchFamily="34" charset="0"/>
              </a:rPr>
              <a:t>ya que aplica un mejor rendimiento de color múltiple, una saturación más profunda, un contraste más diverso, reflejos más brillantes y sombras más oscuras. </a:t>
            </a:r>
          </a:p>
          <a:p>
            <a:pPr algn="l"/>
            <a:r>
              <a:rPr lang="es-ES" b="0" i="0" dirty="0">
                <a:solidFill>
                  <a:srgbClr val="202122"/>
                </a:solidFill>
                <a:effectLst/>
                <a:latin typeface="Arial" panose="020B0604020202020204" pitchFamily="34" charset="0"/>
              </a:rPr>
              <a:t>También hay diferentes tipos de HDR: HDR10, Dolby </a:t>
            </a:r>
            <a:r>
              <a:rPr lang="es-ES" b="0" i="0" dirty="0" err="1">
                <a:solidFill>
                  <a:srgbClr val="202122"/>
                </a:solidFill>
                <a:effectLst/>
                <a:latin typeface="Arial" panose="020B0604020202020204" pitchFamily="34" charset="0"/>
              </a:rPr>
              <a:t>Vision</a:t>
            </a:r>
            <a:r>
              <a:rPr lang="es-ES" b="0" i="0" dirty="0">
                <a:solidFill>
                  <a:srgbClr val="202122"/>
                </a:solidFill>
                <a:effectLst/>
                <a:latin typeface="Arial" panose="020B0604020202020204" pitchFamily="34" charset="0"/>
              </a:rPr>
              <a:t>, HDR10+, y HLG. El HDR10 es el más usado ya que no hay que pagar ningún tipo de licencia. El HDR10 asigna unos valores predeterminados durante todo el tiempo, a diferencia de HDR10+ y Dolby </a:t>
            </a:r>
            <a:r>
              <a:rPr lang="es-ES" b="0" i="0" dirty="0" err="1">
                <a:solidFill>
                  <a:srgbClr val="202122"/>
                </a:solidFill>
                <a:effectLst/>
                <a:latin typeface="Arial" panose="020B0604020202020204" pitchFamily="34" charset="0"/>
              </a:rPr>
              <a:t>Vision</a:t>
            </a:r>
            <a:r>
              <a:rPr lang="es-ES" b="0" i="0" dirty="0">
                <a:solidFill>
                  <a:srgbClr val="202122"/>
                </a:solidFill>
                <a:effectLst/>
                <a:latin typeface="Arial" panose="020B0604020202020204" pitchFamily="34" charset="0"/>
              </a:rPr>
              <a:t> que cambian los valores dependiendo del momento.</a:t>
            </a:r>
          </a:p>
          <a:p>
            <a:pPr marL="0" indent="0" algn="l">
              <a:buNone/>
            </a:pPr>
            <a:r>
              <a:rPr lang="es-ES" b="1" i="0" dirty="0">
                <a:solidFill>
                  <a:srgbClr val="000000"/>
                </a:solidFill>
                <a:effectLst/>
                <a:latin typeface="Arial" panose="020B0604020202020204" pitchFamily="34" charset="0"/>
              </a:rPr>
              <a:t>Espacio de color</a:t>
            </a:r>
          </a:p>
          <a:p>
            <a:pPr algn="l"/>
            <a:r>
              <a:rPr lang="es-ES" b="0" i="0" dirty="0">
                <a:solidFill>
                  <a:srgbClr val="202122"/>
                </a:solidFill>
                <a:effectLst/>
                <a:latin typeface="Arial" panose="020B0604020202020204" pitchFamily="34" charset="0"/>
              </a:rPr>
              <a:t>Un </a:t>
            </a:r>
            <a:r>
              <a:rPr lang="es-ES" b="1" i="0" dirty="0">
                <a:solidFill>
                  <a:srgbClr val="202122"/>
                </a:solidFill>
                <a:effectLst/>
                <a:latin typeface="Arial" panose="020B0604020202020204" pitchFamily="34" charset="0"/>
              </a:rPr>
              <a:t>Espacio de Color es una organización concreta de los colores</a:t>
            </a:r>
            <a:r>
              <a:rPr lang="es-ES" b="0" i="0" dirty="0">
                <a:solidFill>
                  <a:srgbClr val="202122"/>
                </a:solidFill>
                <a:effectLst/>
                <a:latin typeface="Arial" panose="020B0604020202020204" pitchFamily="34" charset="0"/>
              </a:rPr>
              <a:t>. En la actualidad dependiendo del dispositivo que los esté reproduciendo, los colores pueden verse de manera distinta. La forma en la que los dispositivos organizan los colores antes de mostrarlos se llama Espacio de Color. Hay muchos tipos, entre los más comunes se encuentran el </a:t>
            </a:r>
            <a:r>
              <a:rPr lang="es-ES" b="1" i="0" dirty="0">
                <a:solidFill>
                  <a:srgbClr val="202122"/>
                </a:solidFill>
                <a:effectLst/>
                <a:latin typeface="Arial" panose="020B0604020202020204" pitchFamily="34" charset="0"/>
              </a:rPr>
              <a:t>RGB y el CMYK</a:t>
            </a:r>
            <a:r>
              <a:rPr lang="es-ES" b="0" i="0" dirty="0">
                <a:solidFill>
                  <a:srgbClr val="202122"/>
                </a:solidFill>
                <a:effectLst/>
                <a:latin typeface="Arial" panose="020B0604020202020204" pitchFamily="34" charset="0"/>
              </a:rPr>
              <a:t>.</a:t>
            </a:r>
          </a:p>
          <a:p>
            <a:endParaRPr lang="es-ES" dirty="0"/>
          </a:p>
        </p:txBody>
      </p:sp>
    </p:spTree>
    <p:extLst>
      <p:ext uri="{BB962C8B-B14F-4D97-AF65-F5344CB8AC3E}">
        <p14:creationId xmlns:p14="http://schemas.microsoft.com/office/powerpoint/2010/main" val="2642864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6B1E3-DD44-C5C5-F1E2-5F1206DC1353}"/>
              </a:ext>
            </a:extLst>
          </p:cNvPr>
          <p:cNvSpPr>
            <a:spLocks noGrp="1"/>
          </p:cNvSpPr>
          <p:nvPr>
            <p:ph type="title"/>
          </p:nvPr>
        </p:nvSpPr>
        <p:spPr>
          <a:xfrm>
            <a:off x="838200" y="0"/>
            <a:ext cx="10515600" cy="1325563"/>
          </a:xfrm>
        </p:spPr>
        <p:txBody>
          <a:bodyPr/>
          <a:lstStyle/>
          <a:p>
            <a:r>
              <a:rPr lang="es-ES" sz="4400" dirty="0"/>
              <a:t>Análisis de ejecución. Optimización del código - Unity.</a:t>
            </a:r>
            <a:endParaRPr lang="es-ES" dirty="0"/>
          </a:p>
        </p:txBody>
      </p:sp>
      <p:sp>
        <p:nvSpPr>
          <p:cNvPr id="3" name="Marcador de contenido 2">
            <a:extLst>
              <a:ext uri="{FF2B5EF4-FFF2-40B4-BE49-F238E27FC236}">
                <a16:creationId xmlns:a16="http://schemas.microsoft.com/office/drawing/2014/main" id="{AEFBDE2D-EF5C-F120-7783-96B99D7E8A9A}"/>
              </a:ext>
            </a:extLst>
          </p:cNvPr>
          <p:cNvSpPr>
            <a:spLocks noGrp="1"/>
          </p:cNvSpPr>
          <p:nvPr>
            <p:ph idx="1"/>
          </p:nvPr>
        </p:nvSpPr>
        <p:spPr>
          <a:xfrm>
            <a:off x="275208" y="1325563"/>
            <a:ext cx="11916792" cy="5532437"/>
          </a:xfrm>
        </p:spPr>
        <p:txBody>
          <a:bodyPr>
            <a:normAutofit fontScale="62500" lnSpcReduction="20000"/>
          </a:bodyPr>
          <a:lstStyle/>
          <a:p>
            <a:pPr marL="0" indent="0">
              <a:buNone/>
            </a:pPr>
            <a:r>
              <a:rPr lang="es-ES" b="1" dirty="0">
                <a:latin typeface="Arial" panose="020B0604020202020204" pitchFamily="34" charset="0"/>
                <a:cs typeface="Arial" panose="020B0604020202020204" pitchFamily="34" charset="0"/>
              </a:rPr>
              <a:t>Optimizando Scripts</a:t>
            </a:r>
          </a:p>
          <a:p>
            <a:r>
              <a:rPr lang="es-ES" dirty="0">
                <a:latin typeface="Arial" panose="020B0604020202020204" pitchFamily="34" charset="0"/>
                <a:cs typeface="Arial" panose="020B0604020202020204" pitchFamily="34" charset="0"/>
              </a:rPr>
              <a:t>Esta sección demuestra cómo a usted le gustaría ir acerca de optimizar los scripts y métodos actuales que su juego utiliza, y también va en detalle acerca de las razones por las cuales las optimizaciones funcionan, y por qué aplicarlas le van a beneficiar en ciertas situaciones.</a:t>
            </a:r>
          </a:p>
          <a:p>
            <a:pPr marL="0" indent="0">
              <a:buNone/>
            </a:pPr>
            <a:r>
              <a:rPr lang="es-ES" b="1" dirty="0">
                <a:latin typeface="Arial" panose="020B0604020202020204" pitchFamily="34" charset="0"/>
                <a:cs typeface="Arial" panose="020B0604020202020204" pitchFamily="34" charset="0"/>
              </a:rPr>
              <a:t>El </a:t>
            </a:r>
            <a:r>
              <a:rPr lang="es-ES" b="1" dirty="0" err="1">
                <a:latin typeface="Arial" panose="020B0604020202020204" pitchFamily="34" charset="0"/>
                <a:cs typeface="Arial" panose="020B0604020202020204" pitchFamily="34" charset="0"/>
              </a:rPr>
              <a:t>Profiler</a:t>
            </a:r>
            <a:r>
              <a:rPr lang="es-ES" b="1" dirty="0">
                <a:latin typeface="Arial" panose="020B0604020202020204" pitchFamily="34" charset="0"/>
                <a:cs typeface="Arial" panose="020B0604020202020204" pitchFamily="34" charset="0"/>
              </a:rPr>
              <a:t> es el Rey</a:t>
            </a:r>
          </a:p>
          <a:p>
            <a:r>
              <a:rPr lang="es-ES" dirty="0">
                <a:latin typeface="Arial" panose="020B0604020202020204" pitchFamily="34" charset="0"/>
                <a:cs typeface="Arial" panose="020B0604020202020204" pitchFamily="34" charset="0"/>
              </a:rPr>
              <a:t>No hay tal cosa como un </a:t>
            </a:r>
            <a:r>
              <a:rPr lang="es-ES" dirty="0" err="1">
                <a:latin typeface="Arial" panose="020B0604020202020204" pitchFamily="34" charset="0"/>
                <a:cs typeface="Arial" panose="020B0604020202020204" pitchFamily="34" charset="0"/>
              </a:rPr>
              <a:t>checkbox</a:t>
            </a:r>
            <a:r>
              <a:rPr lang="es-ES" dirty="0">
                <a:latin typeface="Arial" panose="020B0604020202020204" pitchFamily="34" charset="0"/>
                <a:cs typeface="Arial" panose="020B0604020202020204" pitchFamily="34" charset="0"/>
              </a:rPr>
              <a:t> para marcar que le van a asegurar que su proyecto corra sin problemas. Para optimizar un proyecto lento, usted tiene que </a:t>
            </a:r>
            <a:r>
              <a:rPr lang="es-ES" dirty="0" err="1">
                <a:latin typeface="Arial" panose="020B0604020202020204" pitchFamily="34" charset="0"/>
                <a:cs typeface="Arial" panose="020B0604020202020204" pitchFamily="34" charset="0"/>
              </a:rPr>
              <a:t>profile</a:t>
            </a:r>
            <a:r>
              <a:rPr lang="es-ES" dirty="0">
                <a:latin typeface="Arial" panose="020B0604020202020204" pitchFamily="34" charset="0"/>
                <a:cs typeface="Arial" panose="020B0604020202020204" pitchFamily="34" charset="0"/>
              </a:rPr>
              <a:t> (perfilar) para encontrar los infractores específicos que toma una cantidad de tiempo desproporcionado. Intentar optimizar sin </a:t>
            </a:r>
            <a:r>
              <a:rPr lang="es-ES" dirty="0" err="1">
                <a:latin typeface="Arial" panose="020B0604020202020204" pitchFamily="34" charset="0"/>
                <a:cs typeface="Arial" panose="020B0604020202020204" pitchFamily="34" charset="0"/>
              </a:rPr>
              <a:t>profiling</a:t>
            </a:r>
            <a:r>
              <a:rPr lang="es-ES" dirty="0">
                <a:latin typeface="Arial" panose="020B0604020202020204" pitchFamily="34" charset="0"/>
                <a:cs typeface="Arial" panose="020B0604020202020204" pitchFamily="34" charset="0"/>
              </a:rPr>
              <a:t> (perfilar) o sin entender los resultados que el </a:t>
            </a:r>
            <a:r>
              <a:rPr lang="es-ES" dirty="0" err="1">
                <a:latin typeface="Arial" panose="020B0604020202020204" pitchFamily="34" charset="0"/>
                <a:cs typeface="Arial" panose="020B0604020202020204" pitchFamily="34" charset="0"/>
              </a:rPr>
              <a:t>profiler</a:t>
            </a:r>
            <a:r>
              <a:rPr lang="es-ES" dirty="0">
                <a:latin typeface="Arial" panose="020B0604020202020204" pitchFamily="34" charset="0"/>
                <a:cs typeface="Arial" panose="020B0604020202020204" pitchFamily="34" charset="0"/>
              </a:rPr>
              <a:t> (perfilador) le da es como intentar optimizar con una venda puesta</a:t>
            </a:r>
          </a:p>
          <a:p>
            <a:pPr marL="0" indent="0">
              <a:buNone/>
            </a:pPr>
            <a:r>
              <a:rPr lang="es-ES" b="1" dirty="0" err="1">
                <a:latin typeface="Arial" panose="020B0604020202020204" pitchFamily="34" charset="0"/>
                <a:cs typeface="Arial" panose="020B0604020202020204" pitchFamily="34" charset="0"/>
              </a:rPr>
              <a:t>Profiler</a:t>
            </a:r>
            <a:r>
              <a:rPr lang="es-ES" b="1" dirty="0">
                <a:latin typeface="Arial" panose="020B0604020202020204" pitchFamily="34" charset="0"/>
                <a:cs typeface="Arial" panose="020B0604020202020204" pitchFamily="34" charset="0"/>
              </a:rPr>
              <a:t> móvil Interno</a:t>
            </a:r>
          </a:p>
          <a:p>
            <a:r>
              <a:rPr lang="es-ES" dirty="0">
                <a:latin typeface="Arial" panose="020B0604020202020204" pitchFamily="34" charset="0"/>
                <a:cs typeface="Arial" panose="020B0604020202020204" pitchFamily="34" charset="0"/>
              </a:rPr>
              <a:t>Usted puede utilizar el </a:t>
            </a:r>
            <a:r>
              <a:rPr lang="es-ES" dirty="0" err="1">
                <a:latin typeface="Arial" panose="020B0604020202020204" pitchFamily="34" charset="0"/>
                <a:cs typeface="Arial" panose="020B0604020202020204" pitchFamily="34" charset="0"/>
              </a:rPr>
              <a:t>internal</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profiler</a:t>
            </a:r>
            <a:r>
              <a:rPr lang="es-ES" dirty="0">
                <a:latin typeface="Arial" panose="020B0604020202020204" pitchFamily="34" charset="0"/>
                <a:cs typeface="Arial" panose="020B0604020202020204" pitchFamily="34" charset="0"/>
              </a:rPr>
              <a:t> para averiguar qué tipo de procesos está poniendo lento su juego, sea física, scripts, o el renderizado, pero usted no puede profundizar a los </a:t>
            </a:r>
            <a:r>
              <a:rPr lang="es-ES" dirty="0" err="1">
                <a:latin typeface="Arial" panose="020B0604020202020204" pitchFamily="34" charset="0"/>
                <a:cs typeface="Arial" panose="020B0604020202020204" pitchFamily="34" charset="0"/>
              </a:rPr>
              <a:t>scipts</a:t>
            </a:r>
            <a:r>
              <a:rPr lang="es-ES" dirty="0">
                <a:latin typeface="Arial" panose="020B0604020202020204" pitchFamily="34" charset="0"/>
                <a:cs typeface="Arial" panose="020B0604020202020204" pitchFamily="34" charset="0"/>
              </a:rPr>
              <a:t> y métodos específicos para encontrar los problemas en realidad. </a:t>
            </a:r>
          </a:p>
          <a:p>
            <a:pPr marL="0" indent="0" algn="l">
              <a:buNone/>
            </a:pPr>
            <a:r>
              <a:rPr lang="es-ES" b="1" i="0" dirty="0">
                <a:solidFill>
                  <a:srgbClr val="1B2229"/>
                </a:solidFill>
                <a:effectLst/>
                <a:latin typeface="Roboto" panose="02000000000000000000" pitchFamily="2" charset="0"/>
              </a:rPr>
              <a:t>Optimizado por Diseño</a:t>
            </a:r>
          </a:p>
          <a:p>
            <a:pPr algn="l"/>
            <a:r>
              <a:rPr lang="es-ES" b="0" i="0" dirty="0">
                <a:solidFill>
                  <a:srgbClr val="1B2229"/>
                </a:solidFill>
                <a:effectLst/>
                <a:latin typeface="Roboto" panose="02000000000000000000" pitchFamily="2" charset="0"/>
              </a:rPr>
              <a:t>Intentar desarrollar algo que es rápido del comienzo es arriesgado, por que hay un </a:t>
            </a:r>
            <a:r>
              <a:rPr lang="es-ES" b="0" i="0" dirty="0" err="1">
                <a:solidFill>
                  <a:srgbClr val="1B2229"/>
                </a:solidFill>
                <a:effectLst/>
                <a:latin typeface="Roboto" panose="02000000000000000000" pitchFamily="2" charset="0"/>
              </a:rPr>
              <a:t>trade</a:t>
            </a:r>
            <a:r>
              <a:rPr lang="es-ES" b="0" i="0" dirty="0">
                <a:solidFill>
                  <a:srgbClr val="1B2229"/>
                </a:solidFill>
                <a:effectLst/>
                <a:latin typeface="Roboto" panose="02000000000000000000" pitchFamily="2" charset="0"/>
              </a:rPr>
              <a:t>-off entre gastar tiempo por perder el tiempo haciendo cosas que sería igual de rápido si no se optimizarán y hacer cosas que tienen que ser cortadas o reemplazadas más tarde por ser demasiado lento. </a:t>
            </a:r>
          </a:p>
          <a:p>
            <a:pPr algn="l"/>
            <a:r>
              <a:rPr lang="es-ES" b="0" i="0" dirty="0">
                <a:solidFill>
                  <a:srgbClr val="1B2229"/>
                </a:solidFill>
                <a:effectLst/>
                <a:latin typeface="Roboto" panose="02000000000000000000" pitchFamily="2" charset="0"/>
              </a:rPr>
              <a:t>Esto toma intuición y conocimiento del hardware para hacer unas buenas decisiones en este aspecto, especialmente porque cada juego es diferente y lo que podría ser una optimización crucial para un juego puede ser un fracaso en otro.</a:t>
            </a:r>
            <a:endParaRPr lang="es-ES" dirty="0">
              <a:latin typeface="Arial" panose="020B0604020202020204" pitchFamily="34" charset="0"/>
              <a:cs typeface="Arial" panose="020B0604020202020204" pitchFamily="34" charset="0"/>
            </a:endParaRPr>
          </a:p>
          <a:p>
            <a:pPr marL="0" indent="0">
              <a:buNone/>
            </a:pPr>
            <a:r>
              <a:rPr lang="es-ES" b="1" dirty="0">
                <a:latin typeface="Arial" panose="020B0604020202020204" pitchFamily="34" charset="0"/>
                <a:cs typeface="Arial" panose="020B0604020202020204" pitchFamily="34" charset="0"/>
              </a:rPr>
              <a:t>Información de Unity - Más </a:t>
            </a:r>
            <a:r>
              <a:rPr lang="es-ES" b="1" dirty="0" err="1">
                <a:latin typeface="Arial" panose="020B0604020202020204" pitchFamily="34" charset="0"/>
                <a:cs typeface="Arial" panose="020B0604020202020204" pitchFamily="34" charset="0"/>
              </a:rPr>
              <a:t>info</a:t>
            </a:r>
            <a:r>
              <a:rPr lang="es-ES" b="1" dirty="0">
                <a:latin typeface="Arial" panose="020B0604020202020204" pitchFamily="34" charset="0"/>
                <a:cs typeface="Arial" panose="020B0604020202020204" pitchFamily="34" charset="0"/>
              </a:rPr>
              <a:t>: </a:t>
            </a:r>
            <a:r>
              <a:rPr lang="es-ES" b="1" dirty="0">
                <a:latin typeface="Arial" panose="020B0604020202020204" pitchFamily="34" charset="0"/>
                <a:cs typeface="Arial" panose="020B0604020202020204" pitchFamily="34" charset="0"/>
                <a:hlinkClick r:id="rId2"/>
              </a:rPr>
              <a:t>https://docs.unity3d.com/es/2019.4/Manual/MobileOptimizationPracticalScriptingOptimizations.html</a:t>
            </a:r>
            <a:endParaRPr lang="es-ES" b="1" dirty="0">
              <a:latin typeface="Arial" panose="020B0604020202020204" pitchFamily="34" charset="0"/>
              <a:cs typeface="Arial" panose="020B0604020202020204" pitchFamily="34" charset="0"/>
            </a:endParaRPr>
          </a:p>
          <a:p>
            <a:pPr marL="0" indent="0">
              <a:buNone/>
            </a:pPr>
            <a:endParaRPr lang="es-E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4805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F0F8A9-7EB9-33FD-5DCA-8CB44ECC736A}"/>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2F4085BE-3343-1E2B-3301-0850312C2C8B}"/>
              </a:ext>
            </a:extLst>
          </p:cNvPr>
          <p:cNvSpPr>
            <a:spLocks noGrp="1"/>
          </p:cNvSpPr>
          <p:nvPr>
            <p:ph idx="1"/>
          </p:nvPr>
        </p:nvSpPr>
        <p:spPr/>
        <p:txBody>
          <a:bodyPr>
            <a:normAutofit fontScale="92500" lnSpcReduction="10000"/>
          </a:bodyPr>
          <a:lstStyle/>
          <a:p>
            <a:r>
              <a:rPr lang="es-ES" dirty="0">
                <a:hlinkClick r:id="rId2"/>
              </a:rPr>
              <a:t>https://es.wikipedia.org/wiki/Gr%C3%A1ficos_3D_por_computadora</a:t>
            </a:r>
            <a:endParaRPr lang="es-ES" dirty="0"/>
          </a:p>
          <a:p>
            <a:r>
              <a:rPr lang="es-ES" dirty="0">
                <a:hlinkClick r:id="rId3"/>
              </a:rPr>
              <a:t>https://es.wikipedia.org/wiki/Sistema_de_coordenadas</a:t>
            </a:r>
            <a:endParaRPr lang="es-ES" dirty="0"/>
          </a:p>
          <a:p>
            <a:r>
              <a:rPr lang="es-ES" dirty="0">
                <a:hlinkClick r:id="rId4"/>
              </a:rPr>
              <a:t>https://es.wikipedia.org/wiki/Renderizaci%C3%B3n</a:t>
            </a:r>
            <a:endParaRPr lang="es-ES" dirty="0"/>
          </a:p>
          <a:p>
            <a:r>
              <a:rPr lang="es-ES" dirty="0">
                <a:hlinkClick r:id="rId5"/>
              </a:rPr>
              <a:t>https://es.wikipedia.org/wiki/Resaltado_especular</a:t>
            </a:r>
            <a:endParaRPr lang="es-ES" dirty="0"/>
          </a:p>
          <a:p>
            <a:r>
              <a:rPr lang="es-ES" dirty="0">
                <a:hlinkClick r:id="rId6"/>
              </a:rPr>
              <a:t>https://es.wikipedia.org/wiki/Luz</a:t>
            </a:r>
            <a:endParaRPr lang="es-ES" dirty="0"/>
          </a:p>
          <a:p>
            <a:r>
              <a:rPr lang="es-ES" dirty="0">
                <a:hlinkClick r:id="rId7"/>
              </a:rPr>
              <a:t>https://es.wikipedia.org/wiki/Textura_(gr%C3%A1ficos_por_computadora)</a:t>
            </a:r>
            <a:endParaRPr lang="es-ES" dirty="0"/>
          </a:p>
          <a:p>
            <a:r>
              <a:rPr lang="es-ES" dirty="0">
                <a:hlinkClick r:id="rId8"/>
              </a:rPr>
              <a:t>https://es.wikipedia.org/wiki/Mapeo_de_texturas</a:t>
            </a:r>
            <a:endParaRPr lang="es-ES" dirty="0"/>
          </a:p>
          <a:p>
            <a:r>
              <a:rPr lang="es-ES" dirty="0">
                <a:hlinkClick r:id="rId9"/>
              </a:rPr>
              <a:t>https://es.wikipedia.org/wiki/Iluminaci%C3%B3n_en_los_videojuegos</a:t>
            </a:r>
            <a:endParaRPr lang="es-ES" dirty="0"/>
          </a:p>
          <a:p>
            <a:r>
              <a:rPr lang="es-ES" dirty="0">
                <a:hlinkClick r:id="rId10"/>
              </a:rPr>
              <a:t>https://docs.unity3d.com/es/2019.4/Manual/MobileOptimizationPracticalScriptingOptimizations.html</a:t>
            </a:r>
            <a:endParaRPr lang="es-ES" dirty="0"/>
          </a:p>
          <a:p>
            <a:endParaRPr lang="es-ES" dirty="0"/>
          </a:p>
          <a:p>
            <a:endParaRPr lang="es-ES" dirty="0"/>
          </a:p>
          <a:p>
            <a:endParaRPr lang="es-ES" dirty="0"/>
          </a:p>
          <a:p>
            <a:endParaRPr lang="es-ES" dirty="0"/>
          </a:p>
          <a:p>
            <a:endParaRPr lang="es-ES" dirty="0"/>
          </a:p>
          <a:p>
            <a:endParaRPr lang="es-ES" dirty="0"/>
          </a:p>
          <a:p>
            <a:endParaRPr lang="es-ES" dirty="0"/>
          </a:p>
          <a:p>
            <a:endParaRPr lang="es-ES" dirty="0"/>
          </a:p>
        </p:txBody>
      </p:sp>
    </p:spTree>
    <p:extLst>
      <p:ext uri="{BB962C8B-B14F-4D97-AF65-F5344CB8AC3E}">
        <p14:creationId xmlns:p14="http://schemas.microsoft.com/office/powerpoint/2010/main" val="242630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A6D1D6-C4C4-AE10-2141-7FD9A9BD216B}"/>
              </a:ext>
            </a:extLst>
          </p:cNvPr>
          <p:cNvSpPr>
            <a:spLocks noGrp="1"/>
          </p:cNvSpPr>
          <p:nvPr>
            <p:ph type="title"/>
          </p:nvPr>
        </p:nvSpPr>
        <p:spPr/>
        <p:txBody>
          <a:bodyPr/>
          <a:lstStyle/>
          <a:p>
            <a:r>
              <a:rPr lang="es-ES" sz="4400" dirty="0"/>
              <a:t>Conceptos avanzados de programación 3D. </a:t>
            </a:r>
            <a:endParaRPr lang="es-ES" dirty="0"/>
          </a:p>
        </p:txBody>
      </p:sp>
      <p:sp>
        <p:nvSpPr>
          <p:cNvPr id="3" name="Marcador de contenido 2">
            <a:extLst>
              <a:ext uri="{FF2B5EF4-FFF2-40B4-BE49-F238E27FC236}">
                <a16:creationId xmlns:a16="http://schemas.microsoft.com/office/drawing/2014/main" id="{6768AD70-3F0C-C083-F115-8CEE1C03BEBB}"/>
              </a:ext>
            </a:extLst>
          </p:cNvPr>
          <p:cNvSpPr>
            <a:spLocks noGrp="1"/>
          </p:cNvSpPr>
          <p:nvPr>
            <p:ph idx="1"/>
          </p:nvPr>
        </p:nvSpPr>
        <p:spPr/>
        <p:txBody>
          <a:bodyPr>
            <a:normAutofit fontScale="70000" lnSpcReduction="20000"/>
          </a:bodyPr>
          <a:lstStyle/>
          <a:p>
            <a:pPr marL="0" indent="0" algn="l">
              <a:buNone/>
            </a:pPr>
            <a:r>
              <a:rPr lang="es-ES" b="1" i="0" dirty="0">
                <a:solidFill>
                  <a:srgbClr val="000000"/>
                </a:solidFill>
                <a:effectLst/>
                <a:latin typeface="Arial" panose="020B0604020202020204" pitchFamily="34" charset="0"/>
              </a:rPr>
              <a:t>Composición de la escena</a:t>
            </a:r>
          </a:p>
          <a:p>
            <a:pPr marL="0" indent="0" algn="l">
              <a:buNone/>
            </a:pPr>
            <a:r>
              <a:rPr lang="es-ES" b="0" i="0" dirty="0">
                <a:effectLst/>
                <a:latin typeface="Arial" panose="020B0604020202020204" pitchFamily="34" charset="0"/>
              </a:rPr>
              <a:t>Esta etapa trata de distribuir los diferentes elementos (objetos, luces, cámaras...) en una escena que será utilizada para producir una imagen estática o una </a:t>
            </a:r>
            <a:r>
              <a:rPr lang="es-ES" b="0" i="0" u="none" strike="noStrike" dirty="0">
                <a:effectLst/>
                <a:latin typeface="Arial" panose="020B0604020202020204" pitchFamily="34" charset="0"/>
              </a:rPr>
              <a:t>animación</a:t>
            </a:r>
            <a:r>
              <a:rPr lang="es-ES" b="0" i="0" dirty="0">
                <a:effectLst/>
                <a:latin typeface="Arial" panose="020B0604020202020204" pitchFamily="34" charset="0"/>
              </a:rPr>
              <a:t>. A continuación, aparecen los diferentes aspectos que forman parte de la composición de una escena:</a:t>
            </a:r>
          </a:p>
          <a:p>
            <a:pPr algn="l">
              <a:buFont typeface="Arial" panose="020B0604020202020204" pitchFamily="34" charset="0"/>
              <a:buChar char="•"/>
            </a:pPr>
            <a:r>
              <a:rPr lang="es-ES" b="1" i="0" dirty="0">
                <a:effectLst/>
                <a:latin typeface="Arial" panose="020B0604020202020204" pitchFamily="34" charset="0"/>
              </a:rPr>
              <a:t>Sombra:</a:t>
            </a:r>
            <a:r>
              <a:rPr lang="es-ES" b="0" i="0" dirty="0">
                <a:effectLst/>
                <a:latin typeface="Arial" panose="020B0604020202020204" pitchFamily="34" charset="0"/>
              </a:rPr>
              <a:t> Definición de la forma de las sombras de los objetos. Para ello se utilizan materiales denominados </a:t>
            </a:r>
            <a:r>
              <a:rPr lang="es-ES" b="0" i="0" u="none" strike="noStrike" dirty="0">
                <a:effectLst/>
                <a:latin typeface="Arial" panose="020B0604020202020204" pitchFamily="34" charset="0"/>
              </a:rPr>
              <a:t>shaders</a:t>
            </a:r>
            <a:r>
              <a:rPr lang="es-ES" b="0" i="0" dirty="0">
                <a:effectLst/>
                <a:latin typeface="Arial" panose="020B0604020202020204" pitchFamily="34" charset="0"/>
              </a:rPr>
              <a:t>, algoritmos que controlan la incidencia de la luz combinando texturas con materiales.</a:t>
            </a:r>
          </a:p>
          <a:p>
            <a:pPr algn="l">
              <a:buFont typeface="Arial" panose="020B0604020202020204" pitchFamily="34" charset="0"/>
              <a:buChar char="•"/>
            </a:pPr>
            <a:r>
              <a:rPr lang="es-ES" b="1" i="0" dirty="0">
                <a:effectLst/>
                <a:latin typeface="Arial" panose="020B0604020202020204" pitchFamily="34" charset="0"/>
              </a:rPr>
              <a:t>Iluminación:</a:t>
            </a:r>
            <a:r>
              <a:rPr lang="es-ES" b="0" i="0" dirty="0">
                <a:effectLst/>
                <a:latin typeface="Arial" panose="020B0604020202020204" pitchFamily="34" charset="0"/>
              </a:rPr>
              <a:t> Creación de luces puntuales, direccionales en área o volumen, con distinto color o propiedades. Las luces tipo </a:t>
            </a:r>
            <a:r>
              <a:rPr lang="es-ES" b="0" i="1" dirty="0" err="1">
                <a:effectLst/>
                <a:latin typeface="Arial" panose="020B0604020202020204" pitchFamily="34" charset="0"/>
              </a:rPr>
              <a:t>omni</a:t>
            </a:r>
            <a:r>
              <a:rPr lang="es-ES" b="0" i="0" dirty="0">
                <a:effectLst/>
                <a:latin typeface="Arial" panose="020B0604020202020204" pitchFamily="34" charset="0"/>
              </a:rPr>
              <a:t> generan rayos de luz en todas las direcciones a diferencia de las direccionales en las cuales los rayos de luz se dirigen a una sola dirección. Además, algunos programas se ocupan de las luces tipo </a:t>
            </a:r>
            <a:r>
              <a:rPr lang="es-ES" b="0" i="1" dirty="0">
                <a:effectLst/>
                <a:latin typeface="Arial" panose="020B0604020202020204" pitchFamily="34" charset="0"/>
              </a:rPr>
              <a:t>domo</a:t>
            </a:r>
            <a:r>
              <a:rPr lang="es-ES" b="0" i="0" dirty="0">
                <a:effectLst/>
                <a:latin typeface="Arial" panose="020B0604020202020204" pitchFamily="34" charset="0"/>
              </a:rPr>
              <a:t> que iluminan a toda la escena, así también de luces que toman parámetros de laboratorio de lámparas reales. En relación con el color, se puede habilitar acorde a la escena o composición que se desee lograr y se puede configurar un ambiente con colores cálidos o fríos, los cuales se consiguen modificando los valores del </a:t>
            </a:r>
            <a:r>
              <a:rPr lang="es-ES" b="0" i="0" u="none" strike="noStrike" dirty="0">
                <a:effectLst/>
                <a:latin typeface="Arial" panose="020B0604020202020204" pitchFamily="34" charset="0"/>
              </a:rPr>
              <a:t>RGB</a:t>
            </a:r>
            <a:r>
              <a:rPr lang="es-ES" b="0" i="0" dirty="0">
                <a:effectLst/>
                <a:latin typeface="Arial" panose="020B0604020202020204" pitchFamily="34" charset="0"/>
              </a:rPr>
              <a:t> de cada una de las luces. </a:t>
            </a:r>
            <a:endParaRPr lang="es-ES" dirty="0"/>
          </a:p>
        </p:txBody>
      </p:sp>
    </p:spTree>
    <p:extLst>
      <p:ext uri="{BB962C8B-B14F-4D97-AF65-F5344CB8AC3E}">
        <p14:creationId xmlns:p14="http://schemas.microsoft.com/office/powerpoint/2010/main" val="347557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003AB-69E0-22C7-0167-226CF06B0CCD}"/>
              </a:ext>
            </a:extLst>
          </p:cNvPr>
          <p:cNvSpPr>
            <a:spLocks noGrp="1"/>
          </p:cNvSpPr>
          <p:nvPr>
            <p:ph type="title"/>
          </p:nvPr>
        </p:nvSpPr>
        <p:spPr/>
        <p:txBody>
          <a:bodyPr/>
          <a:lstStyle/>
          <a:p>
            <a:r>
              <a:rPr lang="es-ES" sz="4400" dirty="0"/>
              <a:t>Conceptos avanzados de programación 3D. </a:t>
            </a:r>
            <a:endParaRPr lang="es-ES" dirty="0"/>
          </a:p>
        </p:txBody>
      </p:sp>
      <p:sp>
        <p:nvSpPr>
          <p:cNvPr id="3" name="Marcador de contenido 2">
            <a:extLst>
              <a:ext uri="{FF2B5EF4-FFF2-40B4-BE49-F238E27FC236}">
                <a16:creationId xmlns:a16="http://schemas.microsoft.com/office/drawing/2014/main" id="{C1BFF855-48AA-084E-7FF6-3362D64CBB0B}"/>
              </a:ext>
            </a:extLst>
          </p:cNvPr>
          <p:cNvSpPr>
            <a:spLocks noGrp="1"/>
          </p:cNvSpPr>
          <p:nvPr>
            <p:ph idx="1"/>
          </p:nvPr>
        </p:nvSpPr>
        <p:spPr>
          <a:xfrm>
            <a:off x="621437" y="1825625"/>
            <a:ext cx="10732363" cy="4667250"/>
          </a:xfrm>
        </p:spPr>
        <p:txBody>
          <a:bodyPr>
            <a:normAutofit fontScale="70000" lnSpcReduction="20000"/>
          </a:bodyPr>
          <a:lstStyle/>
          <a:p>
            <a:pPr marL="0" indent="0" algn="l">
              <a:buNone/>
            </a:pPr>
            <a:r>
              <a:rPr lang="es-ES" b="1" i="0" dirty="0">
                <a:effectLst/>
                <a:latin typeface="Arial" panose="020B0604020202020204" pitchFamily="34" charset="0"/>
              </a:rPr>
              <a:t>Animación</a:t>
            </a:r>
          </a:p>
          <a:p>
            <a:pPr algn="l"/>
            <a:r>
              <a:rPr lang="es-ES" b="0" i="0" dirty="0">
                <a:effectLst/>
                <a:latin typeface="Arial" panose="020B0604020202020204" pitchFamily="34" charset="0"/>
              </a:rPr>
              <a:t>La </a:t>
            </a:r>
            <a:r>
              <a:rPr lang="es-ES" b="0" i="0" u="none" strike="noStrike" dirty="0">
                <a:effectLst/>
                <a:latin typeface="Arial" panose="020B0604020202020204" pitchFamily="34" charset="0"/>
              </a:rPr>
              <a:t>animación</a:t>
            </a:r>
            <a:r>
              <a:rPr lang="es-ES" b="0" i="0" dirty="0">
                <a:effectLst/>
                <a:latin typeface="Arial" panose="020B0604020202020204" pitchFamily="34" charset="0"/>
              </a:rPr>
              <a:t> en 3D es un proceso complejo, porque conlleva la realización previa de otros procesos como el diseño y modelado del objeto a animar. Consiste en la deformación o movimiento de los objetos de un modelo 3D a lo largo del tiempo. Para que haya animación, esta deformación o movimiento debe variar en algún aspecto respecto al tiempo: cambio de luces y formas, movimiento de objetos y cámaras, etc.</a:t>
            </a:r>
          </a:p>
          <a:p>
            <a:pPr marL="0" indent="0" algn="l">
              <a:buNone/>
            </a:pPr>
            <a:r>
              <a:rPr lang="es-ES" b="0" i="0" dirty="0">
                <a:effectLst/>
                <a:latin typeface="Arial" panose="020B0604020202020204" pitchFamily="34" charset="0"/>
              </a:rPr>
              <a:t>Los objetos se pueden animar a partir de:</a:t>
            </a:r>
          </a:p>
          <a:p>
            <a:pPr algn="l">
              <a:buFont typeface="Arial" panose="020B0604020202020204" pitchFamily="34" charset="0"/>
              <a:buChar char="•"/>
            </a:pPr>
            <a:r>
              <a:rPr lang="es-ES" b="0" i="0" dirty="0">
                <a:effectLst/>
                <a:latin typeface="Arial" panose="020B0604020202020204" pitchFamily="34" charset="0"/>
              </a:rPr>
              <a:t>Transformaciones básicas en los tres ejes (XYZ), rotación, escala y traslación.</a:t>
            </a:r>
          </a:p>
          <a:p>
            <a:pPr marL="0" indent="0" algn="l">
              <a:buNone/>
            </a:pPr>
            <a:r>
              <a:rPr lang="es-ES" b="0" i="0" dirty="0">
                <a:effectLst/>
                <a:latin typeface="Arial" panose="020B0604020202020204" pitchFamily="34" charset="0"/>
              </a:rPr>
              <a:t>Modificaciones en formas:</a:t>
            </a:r>
          </a:p>
          <a:p>
            <a:pPr marL="285750" indent="-285750"/>
            <a:r>
              <a:rPr lang="es-ES" b="1" i="0" dirty="0">
                <a:effectLst/>
                <a:latin typeface="Arial" panose="020B0604020202020204" pitchFamily="34" charset="0"/>
              </a:rPr>
              <a:t>Mediante esqueletos</a:t>
            </a:r>
            <a:r>
              <a:rPr lang="es-ES" b="0" i="0" dirty="0">
                <a:effectLst/>
                <a:latin typeface="Arial" panose="020B0604020202020204" pitchFamily="34" charset="0"/>
              </a:rPr>
              <a:t>: a los objetos se les puede asignar un esqueleto, una estructura central con la capacidad de afectar la forma y movimientos de ese objeto. Esto ayuda al proceso de animación, en el cual el movimiento del esqueleto automáticamente afectará las partes correspondientes del modelo.</a:t>
            </a:r>
          </a:p>
          <a:p>
            <a:pPr marL="285750" indent="-285750"/>
            <a:r>
              <a:rPr lang="es-ES" b="1" i="0" dirty="0">
                <a:effectLst/>
                <a:latin typeface="Arial" panose="020B0604020202020204" pitchFamily="34" charset="0"/>
              </a:rPr>
              <a:t>Mediante deformadores</a:t>
            </a:r>
            <a:r>
              <a:rPr lang="es-ES" b="0" i="0" dirty="0">
                <a:effectLst/>
                <a:latin typeface="Arial" panose="020B0604020202020204" pitchFamily="34" charset="0"/>
              </a:rPr>
              <a:t>: pueden ser cajas de deformación (</a:t>
            </a:r>
            <a:r>
              <a:rPr lang="es-ES" b="0" i="1" dirty="0" err="1">
                <a:effectLst/>
                <a:latin typeface="Arial" panose="020B0604020202020204" pitchFamily="34" charset="0"/>
              </a:rPr>
              <a:t>lattices</a:t>
            </a:r>
            <a:r>
              <a:rPr lang="es-ES" b="0" i="0" dirty="0">
                <a:effectLst/>
                <a:latin typeface="Arial" panose="020B0604020202020204" pitchFamily="34" charset="0"/>
              </a:rPr>
              <a:t>) o cualquier deformador que produzca, por ejemplo, una deformación </a:t>
            </a:r>
            <a:r>
              <a:rPr lang="es-ES" b="0" i="0" u="none" strike="noStrike" dirty="0">
                <a:effectLst/>
                <a:latin typeface="Arial" panose="020B0604020202020204" pitchFamily="34" charset="0"/>
              </a:rPr>
              <a:t>sinusoidal</a:t>
            </a:r>
            <a:r>
              <a:rPr lang="es-ES" b="0" i="0" dirty="0">
                <a:effectLst/>
                <a:latin typeface="Arial" panose="020B0604020202020204" pitchFamily="34" charset="0"/>
              </a:rPr>
              <a:t>.</a:t>
            </a:r>
          </a:p>
          <a:p>
            <a:pPr marL="285750" indent="-285750"/>
            <a:r>
              <a:rPr lang="es-ES" b="0" i="0" dirty="0">
                <a:effectLst/>
                <a:latin typeface="Arial" panose="020B0604020202020204" pitchFamily="34" charset="0"/>
              </a:rPr>
              <a:t>Mediante </a:t>
            </a:r>
            <a:r>
              <a:rPr lang="es-ES" b="1" i="0" dirty="0">
                <a:effectLst/>
                <a:latin typeface="Arial" panose="020B0604020202020204" pitchFamily="34" charset="0"/>
              </a:rPr>
              <a:t>dinámicas </a:t>
            </a:r>
            <a:r>
              <a:rPr lang="es-ES" b="0" i="0" dirty="0">
                <a:effectLst/>
                <a:latin typeface="Arial" panose="020B0604020202020204" pitchFamily="34" charset="0"/>
              </a:rPr>
              <a:t>para simulaciones de ropa, pelo, rígidas de objeto.</a:t>
            </a:r>
          </a:p>
          <a:p>
            <a:endParaRPr lang="es-ES" dirty="0"/>
          </a:p>
        </p:txBody>
      </p:sp>
    </p:spTree>
    <p:extLst>
      <p:ext uri="{BB962C8B-B14F-4D97-AF65-F5344CB8AC3E}">
        <p14:creationId xmlns:p14="http://schemas.microsoft.com/office/powerpoint/2010/main" val="37809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F07BBB-1B9B-C4CB-45ED-6B74FF30B214}"/>
              </a:ext>
            </a:extLst>
          </p:cNvPr>
          <p:cNvSpPr>
            <a:spLocks noGrp="1"/>
          </p:cNvSpPr>
          <p:nvPr>
            <p:ph type="title"/>
          </p:nvPr>
        </p:nvSpPr>
        <p:spPr/>
        <p:txBody>
          <a:bodyPr/>
          <a:lstStyle/>
          <a:p>
            <a:r>
              <a:rPr lang="es-ES" sz="4400" dirty="0"/>
              <a:t>Conceptos avanzados de programación 3D. </a:t>
            </a:r>
            <a:endParaRPr lang="es-ES" dirty="0"/>
          </a:p>
        </p:txBody>
      </p:sp>
      <p:sp>
        <p:nvSpPr>
          <p:cNvPr id="3" name="Marcador de contenido 2">
            <a:extLst>
              <a:ext uri="{FF2B5EF4-FFF2-40B4-BE49-F238E27FC236}">
                <a16:creationId xmlns:a16="http://schemas.microsoft.com/office/drawing/2014/main" id="{687DA4D4-76C4-D7C0-BB3E-3C52E4586201}"/>
              </a:ext>
            </a:extLst>
          </p:cNvPr>
          <p:cNvSpPr>
            <a:spLocks noGrp="1"/>
          </p:cNvSpPr>
          <p:nvPr>
            <p:ph idx="1"/>
          </p:nvPr>
        </p:nvSpPr>
        <p:spPr/>
        <p:txBody>
          <a:bodyPr>
            <a:normAutofit fontScale="70000" lnSpcReduction="20000"/>
          </a:bodyPr>
          <a:lstStyle/>
          <a:p>
            <a:pPr marL="0" indent="0">
              <a:buNone/>
            </a:pPr>
            <a:r>
              <a:rPr lang="es-ES" b="1" dirty="0">
                <a:latin typeface="Arial" panose="020B0604020202020204" pitchFamily="34" charset="0"/>
                <a:cs typeface="Arial" panose="020B0604020202020204" pitchFamily="34" charset="0"/>
              </a:rPr>
              <a:t>Renderizado</a:t>
            </a:r>
          </a:p>
          <a:p>
            <a:r>
              <a:rPr lang="es-ES" dirty="0">
                <a:latin typeface="Arial" panose="020B0604020202020204" pitchFamily="34" charset="0"/>
                <a:cs typeface="Arial" panose="020B0604020202020204" pitchFamily="34" charset="0"/>
              </a:rPr>
              <a:t>Se denomina </a:t>
            </a:r>
            <a:r>
              <a:rPr lang="es-ES" b="1" dirty="0">
                <a:latin typeface="Arial" panose="020B0604020202020204" pitchFamily="34" charset="0"/>
                <a:cs typeface="Arial" panose="020B0604020202020204" pitchFamily="34" charset="0"/>
              </a:rPr>
              <a:t>renderizado</a:t>
            </a:r>
            <a:r>
              <a:rPr lang="es-ES" dirty="0">
                <a:latin typeface="Arial" panose="020B0604020202020204" pitchFamily="34" charset="0"/>
                <a:cs typeface="Arial" panose="020B0604020202020204" pitchFamily="34" charset="0"/>
              </a:rPr>
              <a:t> (del inglés render) al proceso final de </a:t>
            </a:r>
            <a:r>
              <a:rPr lang="es-ES" b="1" dirty="0">
                <a:latin typeface="Arial" panose="020B0604020202020204" pitchFamily="34" charset="0"/>
                <a:cs typeface="Arial" panose="020B0604020202020204" pitchFamily="34" charset="0"/>
              </a:rPr>
              <a:t>generar la imagen 2D o animación a partir de la escena creada</a:t>
            </a:r>
            <a:r>
              <a:rPr lang="es-ES" dirty="0">
                <a:latin typeface="Arial" panose="020B0604020202020204" pitchFamily="34" charset="0"/>
                <a:cs typeface="Arial" panose="020B0604020202020204" pitchFamily="34" charset="0"/>
              </a:rPr>
              <a:t>. Es decir, en esta parte se procesa todo lo que es polígono, sombras, reflejos, iluminación, etc. para dar imágenes realistas, esto se puede renderizar como una única imagen o como un vídeo formado por muchas imágenes (fotograma).</a:t>
            </a:r>
          </a:p>
          <a:p>
            <a:r>
              <a:rPr lang="es-ES" dirty="0">
                <a:latin typeface="Arial" panose="020B0604020202020204" pitchFamily="34" charset="0"/>
                <a:cs typeface="Arial" panose="020B0604020202020204" pitchFamily="34" charset="0"/>
              </a:rPr>
              <a:t>El </a:t>
            </a:r>
            <a:r>
              <a:rPr lang="es-ES" b="1" dirty="0">
                <a:latin typeface="Arial" panose="020B0604020202020204" pitchFamily="34" charset="0"/>
                <a:cs typeface="Arial" panose="020B0604020202020204" pitchFamily="34" charset="0"/>
              </a:rPr>
              <a:t>software de </a:t>
            </a:r>
            <a:r>
              <a:rPr lang="es-ES" b="1" dirty="0" err="1">
                <a:latin typeface="Arial" panose="020B0604020202020204" pitchFamily="34" charset="0"/>
                <a:cs typeface="Arial" panose="020B0604020202020204" pitchFamily="34" charset="0"/>
              </a:rPr>
              <a:t>rénder</a:t>
            </a:r>
            <a:r>
              <a:rPr lang="es-ES" b="1" dirty="0">
                <a:latin typeface="Arial" panose="020B0604020202020204" pitchFamily="34" charset="0"/>
                <a:cs typeface="Arial" panose="020B0604020202020204" pitchFamily="34" charset="0"/>
              </a:rPr>
              <a:t> </a:t>
            </a:r>
            <a:r>
              <a:rPr lang="es-ES" dirty="0">
                <a:latin typeface="Arial" panose="020B0604020202020204" pitchFamily="34" charset="0"/>
                <a:cs typeface="Arial" panose="020B0604020202020204" pitchFamily="34" charset="0"/>
              </a:rPr>
              <a:t>puede </a:t>
            </a:r>
            <a:r>
              <a:rPr lang="es-ES" u="sng" dirty="0">
                <a:latin typeface="Arial" panose="020B0604020202020204" pitchFamily="34" charset="0"/>
                <a:cs typeface="Arial" panose="020B0604020202020204" pitchFamily="34" charset="0"/>
              </a:rPr>
              <a:t>simular efectos cinematográficos </a:t>
            </a:r>
            <a:r>
              <a:rPr lang="es-ES" dirty="0">
                <a:latin typeface="Arial" panose="020B0604020202020204" pitchFamily="34" charset="0"/>
                <a:cs typeface="Arial" panose="020B0604020202020204" pitchFamily="34" charset="0"/>
              </a:rPr>
              <a:t>como </a:t>
            </a:r>
            <a:r>
              <a:rPr lang="es-ES" dirty="0" err="1">
                <a:latin typeface="Arial" panose="020B0604020202020204" pitchFamily="34" charset="0"/>
                <a:cs typeface="Arial" panose="020B0604020202020204" pitchFamily="34" charset="0"/>
              </a:rPr>
              <a:t>lens</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flare</a:t>
            </a:r>
            <a:r>
              <a:rPr lang="es-ES" dirty="0">
                <a:latin typeface="Arial" panose="020B0604020202020204" pitchFamily="34" charset="0"/>
                <a:cs typeface="Arial" panose="020B0604020202020204" pitchFamily="34" charset="0"/>
              </a:rPr>
              <a:t>, profundidad de campo o </a:t>
            </a:r>
            <a:r>
              <a:rPr lang="es-ES" dirty="0" err="1">
                <a:latin typeface="Arial" panose="020B0604020202020204" pitchFamily="34" charset="0"/>
                <a:cs typeface="Arial" panose="020B0604020202020204" pitchFamily="34" charset="0"/>
              </a:rPr>
              <a:t>motion</a:t>
            </a:r>
            <a:r>
              <a:rPr lang="es-ES" dirty="0">
                <a:latin typeface="Arial" panose="020B0604020202020204" pitchFamily="34" charset="0"/>
                <a:cs typeface="Arial" panose="020B0604020202020204" pitchFamily="34" charset="0"/>
              </a:rPr>
              <a:t> </a:t>
            </a:r>
            <a:r>
              <a:rPr lang="es-ES" dirty="0" err="1">
                <a:latin typeface="Arial" panose="020B0604020202020204" pitchFamily="34" charset="0"/>
                <a:cs typeface="Arial" panose="020B0604020202020204" pitchFamily="34" charset="0"/>
              </a:rPr>
              <a:t>blur</a:t>
            </a:r>
            <a:r>
              <a:rPr lang="es-ES" dirty="0">
                <a:latin typeface="Arial" panose="020B0604020202020204" pitchFamily="34" charset="0"/>
                <a:cs typeface="Arial" panose="020B0604020202020204" pitchFamily="34" charset="0"/>
              </a:rPr>
              <a:t> (desenfoque de movimiento). Estos elementos son un producto de las imperfecciones mecánicas de la fotografía física, pero la simulación de dichos efectos aportan un elemento de realismo a la escena. </a:t>
            </a:r>
          </a:p>
          <a:p>
            <a:r>
              <a:rPr lang="es-ES" dirty="0">
                <a:latin typeface="Arial" panose="020B0604020202020204" pitchFamily="34" charset="0"/>
                <a:cs typeface="Arial" panose="020B0604020202020204" pitchFamily="34" charset="0"/>
              </a:rPr>
              <a:t>Se han desarrollado </a:t>
            </a:r>
            <a:r>
              <a:rPr lang="es-ES" b="1" dirty="0">
                <a:latin typeface="Arial" panose="020B0604020202020204" pitchFamily="34" charset="0"/>
                <a:cs typeface="Arial" panose="020B0604020202020204" pitchFamily="34" charset="0"/>
              </a:rPr>
              <a:t>técnicas</a:t>
            </a:r>
            <a:r>
              <a:rPr lang="es-ES" dirty="0">
                <a:latin typeface="Arial" panose="020B0604020202020204" pitchFamily="34" charset="0"/>
                <a:cs typeface="Arial" panose="020B0604020202020204" pitchFamily="34" charset="0"/>
              </a:rPr>
              <a:t> con el propósito de </a:t>
            </a:r>
            <a:r>
              <a:rPr lang="es-ES" b="1" dirty="0">
                <a:latin typeface="Arial" panose="020B0604020202020204" pitchFamily="34" charset="0"/>
                <a:cs typeface="Arial" panose="020B0604020202020204" pitchFamily="34" charset="0"/>
              </a:rPr>
              <a:t>simular efectos atmosféricos o naturales </a:t>
            </a:r>
            <a:r>
              <a:rPr lang="es-ES" dirty="0">
                <a:latin typeface="Arial" panose="020B0604020202020204" pitchFamily="34" charset="0"/>
                <a:cs typeface="Arial" panose="020B0604020202020204" pitchFamily="34" charset="0"/>
              </a:rPr>
              <a:t>como lluvia, humo, fuego, niebla, etc. mediante el muestreo volumétrico o cáusticas (efecto de la luz al atravesar superficies refractantes).</a:t>
            </a:r>
          </a:p>
          <a:p>
            <a:r>
              <a:rPr lang="es-ES" dirty="0">
                <a:latin typeface="Arial" panose="020B0604020202020204" pitchFamily="34" charset="0"/>
                <a:cs typeface="Arial" panose="020B0604020202020204" pitchFamily="34" charset="0"/>
              </a:rPr>
              <a:t>El </a:t>
            </a:r>
            <a:r>
              <a:rPr lang="es-ES" b="1" dirty="0">
                <a:latin typeface="Arial" panose="020B0604020202020204" pitchFamily="34" charset="0"/>
                <a:cs typeface="Arial" panose="020B0604020202020204" pitchFamily="34" charset="0"/>
              </a:rPr>
              <a:t>proceso de </a:t>
            </a:r>
            <a:r>
              <a:rPr lang="es-ES" b="1" dirty="0" err="1">
                <a:latin typeface="Arial" panose="020B0604020202020204" pitchFamily="34" charset="0"/>
                <a:cs typeface="Arial" panose="020B0604020202020204" pitchFamily="34" charset="0"/>
              </a:rPr>
              <a:t>rénder</a:t>
            </a:r>
            <a:r>
              <a:rPr lang="es-ES" b="1" dirty="0">
                <a:latin typeface="Arial" panose="020B0604020202020204" pitchFamily="34" charset="0"/>
                <a:cs typeface="Arial" panose="020B0604020202020204" pitchFamily="34" charset="0"/>
              </a:rPr>
              <a:t> </a:t>
            </a:r>
            <a:r>
              <a:rPr lang="es-ES" u="sng" dirty="0">
                <a:latin typeface="Arial" panose="020B0604020202020204" pitchFamily="34" charset="0"/>
                <a:cs typeface="Arial" panose="020B0604020202020204" pitchFamily="34" charset="0"/>
              </a:rPr>
              <a:t>requiere simular una gran cantidad de procesos físicos complejos</a:t>
            </a:r>
            <a:r>
              <a:rPr lang="es-ES" dirty="0">
                <a:latin typeface="Arial" panose="020B0604020202020204" pitchFamily="34" charset="0"/>
                <a:cs typeface="Arial" panose="020B0604020202020204" pitchFamily="34" charset="0"/>
              </a:rPr>
              <a:t>. A través de los años, la capacidad de procesamiento ha incrementado, permitiendo un nivel superior de realismo en los </a:t>
            </a:r>
            <a:r>
              <a:rPr lang="es-ES" dirty="0" err="1">
                <a:latin typeface="Arial" panose="020B0604020202020204" pitchFamily="34" charset="0"/>
                <a:cs typeface="Arial" panose="020B0604020202020204" pitchFamily="34" charset="0"/>
              </a:rPr>
              <a:t>rénders</a:t>
            </a:r>
            <a:r>
              <a:rPr lang="es-ES" dirty="0">
                <a:latin typeface="Arial" panose="020B0604020202020204" pitchFamily="34" charset="0"/>
                <a:cs typeface="Arial" panose="020B0604020202020204" pitchFamily="34" charset="0"/>
              </a:rPr>
              <a:t>. La mayoría de los estudios de cine utilizan Render </a:t>
            </a:r>
            <a:r>
              <a:rPr lang="es-ES" dirty="0" err="1">
                <a:latin typeface="Arial" panose="020B0604020202020204" pitchFamily="34" charset="0"/>
                <a:cs typeface="Arial" panose="020B0604020202020204" pitchFamily="34" charset="0"/>
              </a:rPr>
              <a:t>Farm</a:t>
            </a:r>
            <a:r>
              <a:rPr lang="es-ES" dirty="0">
                <a:latin typeface="Arial" panose="020B0604020202020204" pitchFamily="34" charset="0"/>
                <a:cs typeface="Arial" panose="020B0604020202020204" pitchFamily="34" charset="0"/>
              </a:rPr>
              <a:t> (granja de </a:t>
            </a:r>
            <a:r>
              <a:rPr lang="es-ES" dirty="0" err="1">
                <a:latin typeface="Arial" panose="020B0604020202020204" pitchFamily="34" charset="0"/>
                <a:cs typeface="Arial" panose="020B0604020202020204" pitchFamily="34" charset="0"/>
              </a:rPr>
              <a:t>rénder</a:t>
            </a:r>
            <a:r>
              <a:rPr lang="es-ES" dirty="0">
                <a:latin typeface="Arial" panose="020B0604020202020204" pitchFamily="34" charset="0"/>
                <a:cs typeface="Arial" panose="020B0604020202020204" pitchFamily="34" charset="0"/>
              </a:rPr>
              <a:t>) para generar imágenes de forma más rápida y eficaz.</a:t>
            </a:r>
          </a:p>
        </p:txBody>
      </p:sp>
    </p:spTree>
    <p:extLst>
      <p:ext uri="{BB962C8B-B14F-4D97-AF65-F5344CB8AC3E}">
        <p14:creationId xmlns:p14="http://schemas.microsoft.com/office/powerpoint/2010/main" val="2576423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8EF987-C616-8989-0F82-D8C429C87E08}"/>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B9FF602F-317F-DEEB-61D3-D2D19FB3A64D}"/>
              </a:ext>
            </a:extLst>
          </p:cNvPr>
          <p:cNvSpPr>
            <a:spLocks noGrp="1"/>
          </p:cNvSpPr>
          <p:nvPr>
            <p:ph idx="1"/>
          </p:nvPr>
        </p:nvSpPr>
        <p:spPr>
          <a:xfrm>
            <a:off x="838200" y="1825625"/>
            <a:ext cx="7934325" cy="4351338"/>
          </a:xfrm>
        </p:spPr>
        <p:txBody>
          <a:bodyPr>
            <a:normAutofit fontScale="92500" lnSpcReduction="10000"/>
          </a:bodyPr>
          <a:lstStyle/>
          <a:p>
            <a:r>
              <a:rPr lang="es-ES" b="0" i="0" dirty="0">
                <a:effectLst/>
                <a:latin typeface="Arial" panose="020B0604020202020204" pitchFamily="34" charset="0"/>
              </a:rPr>
              <a:t>En </a:t>
            </a:r>
            <a:r>
              <a:rPr lang="es-ES" b="1" i="0" u="none" strike="noStrike" dirty="0">
                <a:effectLst/>
                <a:latin typeface="Arial" panose="020B0604020202020204" pitchFamily="34" charset="0"/>
              </a:rPr>
              <a:t>geometría</a:t>
            </a:r>
            <a:r>
              <a:rPr lang="es-ES" b="0" i="0" dirty="0">
                <a:effectLst/>
                <a:latin typeface="Arial" panose="020B0604020202020204" pitchFamily="34" charset="0"/>
              </a:rPr>
              <a:t>, un </a:t>
            </a:r>
            <a:r>
              <a:rPr lang="es-ES" b="1" i="0" dirty="0">
                <a:effectLst/>
                <a:latin typeface="Arial" panose="020B0604020202020204" pitchFamily="34" charset="0"/>
              </a:rPr>
              <a:t>sistema de coordenadas</a:t>
            </a:r>
            <a:r>
              <a:rPr lang="es-ES" b="0" i="0" dirty="0">
                <a:effectLst/>
                <a:latin typeface="Arial" panose="020B0604020202020204" pitchFamily="34" charset="0"/>
              </a:rPr>
              <a:t> es un sistema de referencia que utiliza uno o más números (</a:t>
            </a:r>
            <a:r>
              <a:rPr lang="es-ES" b="0" i="1" dirty="0">
                <a:effectLst/>
                <a:latin typeface="Arial" panose="020B0604020202020204" pitchFamily="34" charset="0"/>
              </a:rPr>
              <a:t>coordenadas</a:t>
            </a:r>
            <a:r>
              <a:rPr lang="es-ES" b="0" i="0" dirty="0">
                <a:effectLst/>
                <a:latin typeface="Arial" panose="020B0604020202020204" pitchFamily="34" charset="0"/>
              </a:rPr>
              <a:t>) para determinar unívocamente la posición de un </a:t>
            </a:r>
            <a:r>
              <a:rPr lang="es-ES" b="0" i="0" u="none" strike="noStrike" dirty="0">
                <a:effectLst/>
                <a:latin typeface="Arial" panose="020B0604020202020204" pitchFamily="34" charset="0"/>
              </a:rPr>
              <a:t>punto</a:t>
            </a:r>
            <a:r>
              <a:rPr lang="es-ES" b="0" i="0" dirty="0">
                <a:effectLst/>
                <a:latin typeface="Arial" panose="020B0604020202020204" pitchFamily="34" charset="0"/>
              </a:rPr>
              <a:t> u objeto geométrico.</a:t>
            </a:r>
            <a:r>
              <a:rPr lang="es-ES" b="0" i="0" baseline="30000" dirty="0">
                <a:effectLst/>
                <a:latin typeface="Arial" panose="020B0604020202020204" pitchFamily="34" charset="0"/>
              </a:rPr>
              <a:t> </a:t>
            </a:r>
          </a:p>
          <a:p>
            <a:r>
              <a:rPr lang="es-ES" b="0" i="0" dirty="0">
                <a:effectLst/>
                <a:latin typeface="Arial" panose="020B0604020202020204" pitchFamily="34" charset="0"/>
              </a:rPr>
              <a:t>El orden en que se escriben las coordenadas es significativo y a veces se las identifica por su posición en una </a:t>
            </a:r>
            <a:r>
              <a:rPr lang="es-ES" b="0" i="0" u="none" strike="noStrike" dirty="0">
                <a:effectLst/>
                <a:latin typeface="Arial" panose="020B0604020202020204" pitchFamily="34" charset="0"/>
              </a:rPr>
              <a:t>tupla</a:t>
            </a:r>
            <a:r>
              <a:rPr lang="es-ES" b="0" i="0" dirty="0">
                <a:effectLst/>
                <a:latin typeface="Arial" panose="020B0604020202020204" pitchFamily="34" charset="0"/>
              </a:rPr>
              <a:t> ordenada; también se las puede representar con letras, como por ejemplo «la coordenada-</a:t>
            </a:r>
            <a:r>
              <a:rPr lang="es-ES" b="0" i="1" dirty="0">
                <a:effectLst/>
                <a:latin typeface="Arial" panose="020B0604020202020204" pitchFamily="34" charset="0"/>
              </a:rPr>
              <a:t>x</a:t>
            </a:r>
            <a:r>
              <a:rPr lang="es-ES" b="0" i="0" dirty="0">
                <a:effectLst/>
                <a:latin typeface="Arial" panose="020B0604020202020204" pitchFamily="34" charset="0"/>
              </a:rPr>
              <a:t>». El estudio de los sistemas de coordenadas es el objeto de la </a:t>
            </a:r>
            <a:r>
              <a:rPr lang="es-ES" b="1" i="0" u="none" strike="noStrike" dirty="0">
                <a:effectLst/>
                <a:latin typeface="Arial" panose="020B0604020202020204" pitchFamily="34" charset="0"/>
              </a:rPr>
              <a:t>geometría analítica</a:t>
            </a:r>
            <a:r>
              <a:rPr lang="es-ES" b="0" i="0" dirty="0">
                <a:effectLst/>
                <a:latin typeface="Arial" panose="020B0604020202020204" pitchFamily="34" charset="0"/>
              </a:rPr>
              <a:t>, </a:t>
            </a:r>
            <a:r>
              <a:rPr lang="es-ES" b="0" i="0" u="sng" dirty="0">
                <a:effectLst/>
                <a:latin typeface="Arial" panose="020B0604020202020204" pitchFamily="34" charset="0"/>
              </a:rPr>
              <a:t>que permite formular problemas geométricos de forma "numérica".</a:t>
            </a:r>
            <a:endParaRPr lang="es-ES" u="sng" dirty="0"/>
          </a:p>
        </p:txBody>
      </p:sp>
      <p:pic>
        <p:nvPicPr>
          <p:cNvPr id="1026" name="Picture 2" descr="undefined">
            <a:extLst>
              <a:ext uri="{FF2B5EF4-FFF2-40B4-BE49-F238E27FC236}">
                <a16:creationId xmlns:a16="http://schemas.microsoft.com/office/drawing/2014/main" id="{9532A386-36EC-BEF2-9B4B-B2D77B043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0099" y="1825625"/>
            <a:ext cx="35718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69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8177C-3334-FADE-B346-493F368AA948}"/>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B9E2DE34-5C97-8AC9-222D-55FA4D392ABD}"/>
              </a:ext>
            </a:extLst>
          </p:cNvPr>
          <p:cNvSpPr>
            <a:spLocks noGrp="1"/>
          </p:cNvSpPr>
          <p:nvPr>
            <p:ph idx="1"/>
          </p:nvPr>
        </p:nvSpPr>
        <p:spPr>
          <a:xfrm>
            <a:off x="248575" y="1690688"/>
            <a:ext cx="11638625" cy="4967564"/>
          </a:xfrm>
        </p:spPr>
        <p:txBody>
          <a:bodyPr>
            <a:normAutofit fontScale="70000" lnSpcReduction="20000"/>
          </a:bodyPr>
          <a:lstStyle/>
          <a:p>
            <a:pPr marL="0" indent="0" algn="l">
              <a:buNone/>
            </a:pPr>
            <a:r>
              <a:rPr lang="es-ES" sz="3400" b="1" i="0" dirty="0">
                <a:solidFill>
                  <a:srgbClr val="000000"/>
                </a:solidFill>
                <a:effectLst/>
                <a:latin typeface="Arial" panose="020B0604020202020204" pitchFamily="34" charset="0"/>
                <a:cs typeface="Arial" panose="020B0604020202020204" pitchFamily="34" charset="0"/>
              </a:rPr>
              <a:t>Coordenadas de objetos geométricos</a:t>
            </a:r>
          </a:p>
          <a:p>
            <a:pPr algn="l"/>
            <a:r>
              <a:rPr lang="es-ES" sz="3400" dirty="0">
                <a:solidFill>
                  <a:srgbClr val="202122"/>
                </a:solidFill>
                <a:latin typeface="Arial" panose="020B0604020202020204" pitchFamily="34" charset="0"/>
              </a:rPr>
              <a:t>Los sistemas de coordenadas suelen utilizarse para especificar la posición de un punto, pero también pueden utilizarse para especificar la posición de figuras más complejas como rectas, planos, círculos o esferas. Por ejemplo, las coordenadas </a:t>
            </a:r>
            <a:r>
              <a:rPr lang="es-ES" sz="3400" dirty="0" err="1">
                <a:solidFill>
                  <a:srgbClr val="202122"/>
                </a:solidFill>
                <a:latin typeface="Arial" panose="020B0604020202020204" pitchFamily="34" charset="0"/>
              </a:rPr>
              <a:t>plückerianas</a:t>
            </a:r>
            <a:r>
              <a:rPr lang="es-ES" sz="3400" dirty="0">
                <a:solidFill>
                  <a:srgbClr val="202122"/>
                </a:solidFill>
                <a:latin typeface="Arial" panose="020B0604020202020204" pitchFamily="34" charset="0"/>
              </a:rPr>
              <a:t> permiten determinar la posición de una línea recta en el espacio. Cuando es necesario, el tipo de figura que se describe se utiliza para distinguir el tipo de sistema de coordenadas, por ejemplo el término coordenadas de la recta se utiliza para cualquier sistema de coordenadas que especifica la posición de una línea recta.</a:t>
            </a:r>
          </a:p>
          <a:p>
            <a:pPr algn="l"/>
            <a:r>
              <a:rPr lang="es-ES" sz="3400" dirty="0">
                <a:solidFill>
                  <a:srgbClr val="202122"/>
                </a:solidFill>
                <a:latin typeface="Arial" panose="020B0604020202020204" pitchFamily="34" charset="0"/>
              </a:rPr>
              <a:t>Puede ocurrir que los sistemas de coordenadas para dos conjuntos diferentes de figuras geométricas sean equivalentes en términos de su análisis. Un ejemplo de ello son los sistemas de coordenadas homogéneos para puntos y rectas en el plano proyectivo. </a:t>
            </a:r>
          </a:p>
          <a:p>
            <a:pPr algn="l"/>
            <a:r>
              <a:rPr lang="es-ES" sz="3400" dirty="0">
                <a:solidFill>
                  <a:srgbClr val="202122"/>
                </a:solidFill>
                <a:latin typeface="Arial" panose="020B0604020202020204" pitchFamily="34" charset="0"/>
              </a:rPr>
              <a:t>Los dos sistemas en un caso como este se dice que son duales. Los sistemas duales tienen la propiedad de que los resultados de un sistema pueden trasladarse al otro, ya que estos resultados son solo interpretaciones diferentes del mismo resultado analítico; esto se conoce como el principio de dualidad.</a:t>
            </a:r>
          </a:p>
          <a:p>
            <a:endParaRPr lang="es-ES" dirty="0"/>
          </a:p>
        </p:txBody>
      </p:sp>
    </p:spTree>
    <p:extLst>
      <p:ext uri="{BB962C8B-B14F-4D97-AF65-F5344CB8AC3E}">
        <p14:creationId xmlns:p14="http://schemas.microsoft.com/office/powerpoint/2010/main" val="399911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85460F-3CE7-D83B-B02F-CB59D317B44E}"/>
              </a:ext>
            </a:extLst>
          </p:cNvPr>
          <p:cNvSpPr>
            <a:spLocks noGrp="1"/>
          </p:cNvSpPr>
          <p:nvPr>
            <p:ph type="title"/>
          </p:nvPr>
        </p:nvSpPr>
        <p:spPr/>
        <p:txBody>
          <a:bodyPr/>
          <a:lstStyle/>
          <a:p>
            <a:r>
              <a:rPr lang="es-ES" sz="4400" dirty="0"/>
              <a:t>Sistemas de coordenadas, modelos 3D, formas 3D, transformaciones - renderización</a:t>
            </a:r>
            <a:endParaRPr lang="es-ES" dirty="0"/>
          </a:p>
        </p:txBody>
      </p:sp>
      <p:sp>
        <p:nvSpPr>
          <p:cNvPr id="3" name="Marcador de contenido 2">
            <a:extLst>
              <a:ext uri="{FF2B5EF4-FFF2-40B4-BE49-F238E27FC236}">
                <a16:creationId xmlns:a16="http://schemas.microsoft.com/office/drawing/2014/main" id="{ECBB858C-9617-7105-B512-9AC5665D5FE8}"/>
              </a:ext>
            </a:extLst>
          </p:cNvPr>
          <p:cNvSpPr>
            <a:spLocks noGrp="1"/>
          </p:cNvSpPr>
          <p:nvPr>
            <p:ph idx="1"/>
          </p:nvPr>
        </p:nvSpPr>
        <p:spPr>
          <a:xfrm>
            <a:off x="177553" y="1825625"/>
            <a:ext cx="8273989" cy="4859260"/>
          </a:xfrm>
        </p:spPr>
        <p:txBody>
          <a:bodyPr>
            <a:normAutofit fontScale="92500"/>
          </a:bodyPr>
          <a:lstStyle/>
          <a:p>
            <a:pPr marL="0" indent="0">
              <a:buNone/>
            </a:pPr>
            <a:r>
              <a:rPr lang="es-ES" b="1" dirty="0">
                <a:latin typeface="Arial" panose="020B0604020202020204" pitchFamily="34" charset="0"/>
                <a:cs typeface="Arial" panose="020B0604020202020204" pitchFamily="34" charset="0"/>
              </a:rPr>
              <a:t>Origen de coordenadas</a:t>
            </a:r>
          </a:p>
          <a:p>
            <a:r>
              <a:rPr lang="es-ES" dirty="0">
                <a:latin typeface="Arial" panose="020B0604020202020204" pitchFamily="34" charset="0"/>
                <a:cs typeface="Arial" panose="020B0604020202020204" pitchFamily="34" charset="0"/>
              </a:rPr>
              <a:t>El origen de coordenadas es el punto de referencia de un sistema de coordenadas. En este punto, el valor de todas las coordenadas del sistema es nulo.</a:t>
            </a:r>
          </a:p>
          <a:p>
            <a:r>
              <a:rPr lang="es-ES" dirty="0">
                <a:latin typeface="Arial" panose="020B0604020202020204" pitchFamily="34" charset="0"/>
                <a:cs typeface="Arial" panose="020B0604020202020204" pitchFamily="34" charset="0"/>
              </a:rPr>
              <a:t>Sin embargo, en algunos sistemas de coordenadas no es necesario establecer nulas todas las coordenadas. Por ejemplo, en un sistema de coordenadas esféricas es suficiente con establecer el radio nulo siendo indiferentes los valores de latitud y longitud.</a:t>
            </a:r>
          </a:p>
          <a:p>
            <a:r>
              <a:rPr lang="es-ES" dirty="0">
                <a:latin typeface="Arial" panose="020B0604020202020204" pitchFamily="34" charset="0"/>
                <a:cs typeface="Arial" panose="020B0604020202020204" pitchFamily="34" charset="0"/>
              </a:rPr>
              <a:t>En un sistema de coordenadas cartesianas, el origen es el punto en que los ejes del sistema se separan.</a:t>
            </a:r>
          </a:p>
        </p:txBody>
      </p:sp>
      <p:pic>
        <p:nvPicPr>
          <p:cNvPr id="29" name="Imagen 28">
            <a:extLst>
              <a:ext uri="{FF2B5EF4-FFF2-40B4-BE49-F238E27FC236}">
                <a16:creationId xmlns:a16="http://schemas.microsoft.com/office/drawing/2014/main" id="{3D4643CC-4919-DC8B-F021-85DC298B6DD7}"/>
              </a:ext>
            </a:extLst>
          </p:cNvPr>
          <p:cNvPicPr>
            <a:picLocks noChangeAspect="1"/>
          </p:cNvPicPr>
          <p:nvPr/>
        </p:nvPicPr>
        <p:blipFill>
          <a:blip r:embed="rId2"/>
          <a:stretch>
            <a:fillRect/>
          </a:stretch>
        </p:blipFill>
        <p:spPr>
          <a:xfrm>
            <a:off x="8451542" y="1825625"/>
            <a:ext cx="3350878" cy="3917950"/>
          </a:xfrm>
          <a:prstGeom prst="rect">
            <a:avLst/>
          </a:prstGeom>
        </p:spPr>
      </p:pic>
    </p:spTree>
    <p:extLst>
      <p:ext uri="{BB962C8B-B14F-4D97-AF65-F5344CB8AC3E}">
        <p14:creationId xmlns:p14="http://schemas.microsoft.com/office/powerpoint/2010/main" val="260228058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5613</Words>
  <Application>Microsoft Office PowerPoint</Application>
  <PresentationFormat>Panorámica</PresentationFormat>
  <Paragraphs>194</Paragraphs>
  <Slides>34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Calibri Light</vt:lpstr>
      <vt:lpstr>Roboto</vt:lpstr>
      <vt:lpstr>Tema de Office</vt:lpstr>
      <vt:lpstr>UT. 5 Desarrollo de juegos 2D y 3D Conceptos avanzados de programación 3D.  Sistemas de coordenadas, modelos 3D, formas 3D, transformaciones - renderización  Propiedades de los objetos: luz, texturas, reflejos, sombras.  Aplicación de las funciones del motor gráfico. Renderización.  Aplicación de las funciones del grafo de escena. Tipos de nodos y su utilización.  Análisis de ejecución. Optimización del código - Unity.</vt:lpstr>
      <vt:lpstr>Conceptos avanzados de programación 3D. </vt:lpstr>
      <vt:lpstr>Conceptos avanzados de programación 3D. </vt:lpstr>
      <vt:lpstr>Conceptos avanzados de programación 3D. </vt:lpstr>
      <vt:lpstr>Conceptos avanzados de programación 3D. </vt:lpstr>
      <vt:lpstr>Conceptos avanzados de programación 3D. </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Sistemas de coordenadas, modelos 3D, formas 3D, transformaciones - renderización</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Propiedades de los objetos: luz, texturas, reflejos, sombras.</vt:lpstr>
      <vt:lpstr>Aplicación de las funciones del motor gráfico. Renderización.</vt:lpstr>
      <vt:lpstr>Aplicación de las funciones del motor gráfico. Renderización.</vt:lpstr>
      <vt:lpstr>Análisis de ejecución. Optimización del código - Unity.</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 5 Desarrollo de juegos 2D y 3D Entornos de desarrollo para juegos.  Motores comerciales y Open Source.  Integración del motor de juegos en entornos de desarrollo. Conceptos avanzados de programación 3D.  Sistemas de coordenadas, modelos 3D, formas 3D, transformaciones - renderización  Fases de desarrollo: Diseño, producción y post-producción – optimización y pruebas-.  Propiedades de los objetos: luz, texturas, reflejos, sombras.  Aplicación de las funciones del motor gráfico. Renderización.  Aplicación de las funciones del grafo de escena. Tipos de nodos y su utilización.  Análisis de ejecución. Optimización del código.</dc:title>
  <dc:creator>Jonatan Pérez López</dc:creator>
  <cp:lastModifiedBy>Jonatan Pérez López</cp:lastModifiedBy>
  <cp:revision>6</cp:revision>
  <dcterms:created xsi:type="dcterms:W3CDTF">2023-11-02T16:41:08Z</dcterms:created>
  <dcterms:modified xsi:type="dcterms:W3CDTF">2024-01-04T09:50:30Z</dcterms:modified>
</cp:coreProperties>
</file>