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73" r:id="rId5"/>
    <p:sldId id="259" r:id="rId6"/>
    <p:sldId id="260" r:id="rId7"/>
    <p:sldId id="274" r:id="rId8"/>
    <p:sldId id="275" r:id="rId9"/>
    <p:sldId id="276" r:id="rId10"/>
    <p:sldId id="277" r:id="rId11"/>
    <p:sldId id="261" r:id="rId12"/>
    <p:sldId id="279" r:id="rId13"/>
    <p:sldId id="278" r:id="rId14"/>
    <p:sldId id="262" r:id="rId15"/>
    <p:sldId id="280" r:id="rId16"/>
    <p:sldId id="263" r:id="rId17"/>
    <p:sldId id="264" r:id="rId18"/>
    <p:sldId id="265" r:id="rId19"/>
    <p:sldId id="266" r:id="rId20"/>
    <p:sldId id="281" r:id="rId21"/>
    <p:sldId id="267" r:id="rId22"/>
    <p:sldId id="282" r:id="rId23"/>
    <p:sldId id="283" r:id="rId24"/>
    <p:sldId id="268" r:id="rId25"/>
    <p:sldId id="269" r:id="rId26"/>
    <p:sldId id="270" r:id="rId27"/>
    <p:sldId id="271" r:id="rId28"/>
    <p:sldId id="272"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72FAC5-D591-1DDD-2A3E-5481965C567E}" v="7878" dt="2023-10-15T20:31:22.586"/>
    <p1510:client id="{E5BB7549-6A2B-4C07-962C-78DE10676B53}" v="379" dt="2023-06-27T15:15:39.303"/>
    <p1510:client id="{FBD943C5-B470-0D34-8ED2-343FF8F959A3}" v="1140" dt="2023-10-16T18:37:05.870"/>
    <p1510:client id="{FC4C98C9-2037-4152-8B8F-7B0206167403}" v="513" dt="2023-10-16T17:01:14.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7AD20D-1FD9-4480-8DD1-04833015FD1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6326ABC-2907-48F8-BFCE-4151F4C7400A}">
      <dgm:prSet/>
      <dgm:spPr/>
      <dgm:t>
        <a:bodyPr/>
        <a:lstStyle/>
        <a:p>
          <a:pPr>
            <a:defRPr cap="all"/>
          </a:pPr>
          <a:r>
            <a:rPr lang="es-ES"/>
            <a:t>1.- INTRODUCCIÓN A LOS SISTEMAS MULTITAREA</a:t>
          </a:r>
          <a:endParaRPr lang="en-US"/>
        </a:p>
      </dgm:t>
    </dgm:pt>
    <dgm:pt modelId="{01563F32-C8D7-4646-A3A6-FCB83FEBB620}" type="parTrans" cxnId="{B93D9038-6166-4AEF-8D25-DEAF1508339D}">
      <dgm:prSet/>
      <dgm:spPr/>
      <dgm:t>
        <a:bodyPr/>
        <a:lstStyle/>
        <a:p>
          <a:endParaRPr lang="en-US"/>
        </a:p>
      </dgm:t>
    </dgm:pt>
    <dgm:pt modelId="{163AA54B-8306-4BAB-B30E-CFBF8AD1587F}" type="sibTrans" cxnId="{B93D9038-6166-4AEF-8D25-DEAF1508339D}">
      <dgm:prSet/>
      <dgm:spPr/>
      <dgm:t>
        <a:bodyPr/>
        <a:lstStyle/>
        <a:p>
          <a:endParaRPr lang="en-US"/>
        </a:p>
      </dgm:t>
    </dgm:pt>
    <dgm:pt modelId="{9C33B332-767C-4C90-A09E-0DEB1862F8B8}">
      <dgm:prSet/>
      <dgm:spPr/>
      <dgm:t>
        <a:bodyPr/>
        <a:lstStyle/>
        <a:p>
          <a:pPr>
            <a:defRPr cap="all"/>
          </a:pPr>
          <a:r>
            <a:rPr lang="es-ES"/>
            <a:t>2.- PROCESOS: CONCEPTOS BÁSICOS</a:t>
          </a:r>
          <a:endParaRPr lang="en-US"/>
        </a:p>
      </dgm:t>
    </dgm:pt>
    <dgm:pt modelId="{D5C00F41-63E7-4761-81DE-46923248B9AF}" type="parTrans" cxnId="{B06538EF-BEE1-4362-BCE1-ED351D280F54}">
      <dgm:prSet/>
      <dgm:spPr/>
      <dgm:t>
        <a:bodyPr/>
        <a:lstStyle/>
        <a:p>
          <a:endParaRPr lang="en-US"/>
        </a:p>
      </dgm:t>
    </dgm:pt>
    <dgm:pt modelId="{D2C2C786-9D50-43AC-AF04-4F193F49CE79}" type="sibTrans" cxnId="{B06538EF-BEE1-4362-BCE1-ED351D280F54}">
      <dgm:prSet/>
      <dgm:spPr/>
      <dgm:t>
        <a:bodyPr/>
        <a:lstStyle/>
        <a:p>
          <a:endParaRPr lang="en-US"/>
        </a:p>
      </dgm:t>
    </dgm:pt>
    <dgm:pt modelId="{D0270844-47CA-4E1A-85DC-7E7C546C0B7B}">
      <dgm:prSet/>
      <dgm:spPr/>
      <dgm:t>
        <a:bodyPr/>
        <a:lstStyle/>
        <a:p>
          <a:pPr>
            <a:defRPr cap="all"/>
          </a:pPr>
          <a:r>
            <a:rPr lang="es-ES"/>
            <a:t>3.- PROGRAMACIÓN DE APLICACIONES MULTIPROCESO EN JAVA</a:t>
          </a:r>
          <a:endParaRPr lang="en-US"/>
        </a:p>
      </dgm:t>
    </dgm:pt>
    <dgm:pt modelId="{F6EA794C-C926-4FCC-9B98-64E4D49ECC6B}" type="parTrans" cxnId="{7EF963B7-4505-435A-B554-55FC65D38C68}">
      <dgm:prSet/>
      <dgm:spPr/>
      <dgm:t>
        <a:bodyPr/>
        <a:lstStyle/>
        <a:p>
          <a:endParaRPr lang="en-US"/>
        </a:p>
      </dgm:t>
    </dgm:pt>
    <dgm:pt modelId="{36EF3A1F-7F55-4822-8138-7AAE78C30378}" type="sibTrans" cxnId="{7EF963B7-4505-435A-B554-55FC65D38C68}">
      <dgm:prSet/>
      <dgm:spPr/>
      <dgm:t>
        <a:bodyPr/>
        <a:lstStyle/>
        <a:p>
          <a:endParaRPr lang="en-US"/>
        </a:p>
      </dgm:t>
    </dgm:pt>
    <dgm:pt modelId="{C06C7468-2204-41D2-B3BA-9D4BECBD5C58}" type="pres">
      <dgm:prSet presAssocID="{D47AD20D-1FD9-4480-8DD1-04833015FD1C}" presName="root" presStyleCnt="0">
        <dgm:presLayoutVars>
          <dgm:dir/>
          <dgm:resizeHandles val="exact"/>
        </dgm:presLayoutVars>
      </dgm:prSet>
      <dgm:spPr/>
    </dgm:pt>
    <dgm:pt modelId="{A24BFFA3-2C48-4857-9573-4BAE055598FA}" type="pres">
      <dgm:prSet presAssocID="{36326ABC-2907-48F8-BFCE-4151F4C7400A}" presName="compNode" presStyleCnt="0"/>
      <dgm:spPr/>
    </dgm:pt>
    <dgm:pt modelId="{EF14CF27-7C13-44FD-9DD6-3FE7D7431D02}" type="pres">
      <dgm:prSet presAssocID="{36326ABC-2907-48F8-BFCE-4151F4C7400A}" presName="iconBgRect" presStyleLbl="bgShp" presStyleIdx="0" presStyleCnt="3"/>
      <dgm:spPr/>
    </dgm:pt>
    <dgm:pt modelId="{B07F3F8F-BD2B-451B-B263-C5052A19DFF8}" type="pres">
      <dgm:prSet presAssocID="{36326ABC-2907-48F8-BFCE-4151F4C740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erebro"/>
        </a:ext>
      </dgm:extLst>
    </dgm:pt>
    <dgm:pt modelId="{F321E89E-773D-4B46-B5C5-7B30BD24AE1A}" type="pres">
      <dgm:prSet presAssocID="{36326ABC-2907-48F8-BFCE-4151F4C7400A}" presName="spaceRect" presStyleCnt="0"/>
      <dgm:spPr/>
    </dgm:pt>
    <dgm:pt modelId="{E08E650C-DB8F-4746-A58B-F3DE2FE90E65}" type="pres">
      <dgm:prSet presAssocID="{36326ABC-2907-48F8-BFCE-4151F4C7400A}" presName="textRect" presStyleLbl="revTx" presStyleIdx="0" presStyleCnt="3">
        <dgm:presLayoutVars>
          <dgm:chMax val="1"/>
          <dgm:chPref val="1"/>
        </dgm:presLayoutVars>
      </dgm:prSet>
      <dgm:spPr/>
    </dgm:pt>
    <dgm:pt modelId="{53DF5AE2-B7EF-4F85-9C0B-5AD485D814A0}" type="pres">
      <dgm:prSet presAssocID="{163AA54B-8306-4BAB-B30E-CFBF8AD1587F}" presName="sibTrans" presStyleCnt="0"/>
      <dgm:spPr/>
    </dgm:pt>
    <dgm:pt modelId="{5EEFBEEC-EEDB-4ACB-8AEC-FC91F06E2884}" type="pres">
      <dgm:prSet presAssocID="{9C33B332-767C-4C90-A09E-0DEB1862F8B8}" presName="compNode" presStyleCnt="0"/>
      <dgm:spPr/>
    </dgm:pt>
    <dgm:pt modelId="{16B9053E-D060-481F-9F2D-1AB53EB3FA9B}" type="pres">
      <dgm:prSet presAssocID="{9C33B332-767C-4C90-A09E-0DEB1862F8B8}" presName="iconBgRect" presStyleLbl="bgShp" presStyleIdx="1" presStyleCnt="3"/>
      <dgm:spPr/>
    </dgm:pt>
    <dgm:pt modelId="{4A972DB0-CD3C-4BF4-8151-8F73E4E0F2D7}" type="pres">
      <dgm:prSet presAssocID="{9C33B332-767C-4C90-A09E-0DEB1862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C09C83D5-0618-44C8-845D-556572846AD8}" type="pres">
      <dgm:prSet presAssocID="{9C33B332-767C-4C90-A09E-0DEB1862F8B8}" presName="spaceRect" presStyleCnt="0"/>
      <dgm:spPr/>
    </dgm:pt>
    <dgm:pt modelId="{CD9975A3-0318-443C-8C21-303D78933119}" type="pres">
      <dgm:prSet presAssocID="{9C33B332-767C-4C90-A09E-0DEB1862F8B8}" presName="textRect" presStyleLbl="revTx" presStyleIdx="1" presStyleCnt="3">
        <dgm:presLayoutVars>
          <dgm:chMax val="1"/>
          <dgm:chPref val="1"/>
        </dgm:presLayoutVars>
      </dgm:prSet>
      <dgm:spPr/>
    </dgm:pt>
    <dgm:pt modelId="{56030EB4-3FB5-471B-9B27-B3A70DD4BA87}" type="pres">
      <dgm:prSet presAssocID="{D2C2C786-9D50-43AC-AF04-4F193F49CE79}" presName="sibTrans" presStyleCnt="0"/>
      <dgm:spPr/>
    </dgm:pt>
    <dgm:pt modelId="{AEF738B2-3696-4FF2-B582-1D044271C9BD}" type="pres">
      <dgm:prSet presAssocID="{D0270844-47CA-4E1A-85DC-7E7C546C0B7B}" presName="compNode" presStyleCnt="0"/>
      <dgm:spPr/>
    </dgm:pt>
    <dgm:pt modelId="{ABE8A25D-51EE-4210-962C-F36B71C80334}" type="pres">
      <dgm:prSet presAssocID="{D0270844-47CA-4E1A-85DC-7E7C546C0B7B}" presName="iconBgRect" presStyleLbl="bgShp" presStyleIdx="2" presStyleCnt="3"/>
      <dgm:spPr/>
    </dgm:pt>
    <dgm:pt modelId="{8757705A-90E1-4589-9681-82F012385216}" type="pres">
      <dgm:prSet presAssocID="{D0270844-47CA-4E1A-85DC-7E7C546C0B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B0DFAED9-A0AD-47AA-85A3-13DF6DDCAD9E}" type="pres">
      <dgm:prSet presAssocID="{D0270844-47CA-4E1A-85DC-7E7C546C0B7B}" presName="spaceRect" presStyleCnt="0"/>
      <dgm:spPr/>
    </dgm:pt>
    <dgm:pt modelId="{5A7700B1-C00E-47CF-AC7A-B555445686A5}" type="pres">
      <dgm:prSet presAssocID="{D0270844-47CA-4E1A-85DC-7E7C546C0B7B}" presName="textRect" presStyleLbl="revTx" presStyleIdx="2" presStyleCnt="3">
        <dgm:presLayoutVars>
          <dgm:chMax val="1"/>
          <dgm:chPref val="1"/>
        </dgm:presLayoutVars>
      </dgm:prSet>
      <dgm:spPr/>
    </dgm:pt>
  </dgm:ptLst>
  <dgm:cxnLst>
    <dgm:cxn modelId="{3DF3DF18-0CB2-473D-BD5B-0D2C8D86615C}" type="presOf" srcId="{36326ABC-2907-48F8-BFCE-4151F4C7400A}" destId="{E08E650C-DB8F-4746-A58B-F3DE2FE90E65}" srcOrd="0" destOrd="0" presId="urn:microsoft.com/office/officeart/2018/5/layout/IconCircleLabelList"/>
    <dgm:cxn modelId="{3285DA2D-B732-4D36-8529-C0FD88D777DD}" type="presOf" srcId="{D0270844-47CA-4E1A-85DC-7E7C546C0B7B}" destId="{5A7700B1-C00E-47CF-AC7A-B555445686A5}" srcOrd="0" destOrd="0" presId="urn:microsoft.com/office/officeart/2018/5/layout/IconCircleLabelList"/>
    <dgm:cxn modelId="{B93D9038-6166-4AEF-8D25-DEAF1508339D}" srcId="{D47AD20D-1FD9-4480-8DD1-04833015FD1C}" destId="{36326ABC-2907-48F8-BFCE-4151F4C7400A}" srcOrd="0" destOrd="0" parTransId="{01563F32-C8D7-4646-A3A6-FCB83FEBB620}" sibTransId="{163AA54B-8306-4BAB-B30E-CFBF8AD1587F}"/>
    <dgm:cxn modelId="{3CA6397E-486A-4C50-ABA8-BC7AC1666330}" type="presOf" srcId="{D47AD20D-1FD9-4480-8DD1-04833015FD1C}" destId="{C06C7468-2204-41D2-B3BA-9D4BECBD5C58}" srcOrd="0" destOrd="0" presId="urn:microsoft.com/office/officeart/2018/5/layout/IconCircleLabelList"/>
    <dgm:cxn modelId="{7EF963B7-4505-435A-B554-55FC65D38C68}" srcId="{D47AD20D-1FD9-4480-8DD1-04833015FD1C}" destId="{D0270844-47CA-4E1A-85DC-7E7C546C0B7B}" srcOrd="2" destOrd="0" parTransId="{F6EA794C-C926-4FCC-9B98-64E4D49ECC6B}" sibTransId="{36EF3A1F-7F55-4822-8138-7AAE78C30378}"/>
    <dgm:cxn modelId="{B06538EF-BEE1-4362-BCE1-ED351D280F54}" srcId="{D47AD20D-1FD9-4480-8DD1-04833015FD1C}" destId="{9C33B332-767C-4C90-A09E-0DEB1862F8B8}" srcOrd="1" destOrd="0" parTransId="{D5C00F41-63E7-4761-81DE-46923248B9AF}" sibTransId="{D2C2C786-9D50-43AC-AF04-4F193F49CE79}"/>
    <dgm:cxn modelId="{7C4F48FA-4066-4D36-BA4C-408BB056B4E1}" type="presOf" srcId="{9C33B332-767C-4C90-A09E-0DEB1862F8B8}" destId="{CD9975A3-0318-443C-8C21-303D78933119}" srcOrd="0" destOrd="0" presId="urn:microsoft.com/office/officeart/2018/5/layout/IconCircleLabelList"/>
    <dgm:cxn modelId="{A651C5DC-49CA-4FAB-9E1B-6BB94F24B5AB}" type="presParOf" srcId="{C06C7468-2204-41D2-B3BA-9D4BECBD5C58}" destId="{A24BFFA3-2C48-4857-9573-4BAE055598FA}" srcOrd="0" destOrd="0" presId="urn:microsoft.com/office/officeart/2018/5/layout/IconCircleLabelList"/>
    <dgm:cxn modelId="{42770794-DEDB-4197-B7B9-DDB52B9E73A5}" type="presParOf" srcId="{A24BFFA3-2C48-4857-9573-4BAE055598FA}" destId="{EF14CF27-7C13-44FD-9DD6-3FE7D7431D02}" srcOrd="0" destOrd="0" presId="urn:microsoft.com/office/officeart/2018/5/layout/IconCircleLabelList"/>
    <dgm:cxn modelId="{FBBF4F54-516E-46CF-B961-6A52A6B3B011}" type="presParOf" srcId="{A24BFFA3-2C48-4857-9573-4BAE055598FA}" destId="{B07F3F8F-BD2B-451B-B263-C5052A19DFF8}" srcOrd="1" destOrd="0" presId="urn:microsoft.com/office/officeart/2018/5/layout/IconCircleLabelList"/>
    <dgm:cxn modelId="{1473C8DD-5FD9-4757-92AF-DEF348C330AB}" type="presParOf" srcId="{A24BFFA3-2C48-4857-9573-4BAE055598FA}" destId="{F321E89E-773D-4B46-B5C5-7B30BD24AE1A}" srcOrd="2" destOrd="0" presId="urn:microsoft.com/office/officeart/2018/5/layout/IconCircleLabelList"/>
    <dgm:cxn modelId="{F72005C2-0840-4114-ABDD-BF9F28916B6B}" type="presParOf" srcId="{A24BFFA3-2C48-4857-9573-4BAE055598FA}" destId="{E08E650C-DB8F-4746-A58B-F3DE2FE90E65}" srcOrd="3" destOrd="0" presId="urn:microsoft.com/office/officeart/2018/5/layout/IconCircleLabelList"/>
    <dgm:cxn modelId="{930EE923-C83F-4763-B498-6D31ECD663A4}" type="presParOf" srcId="{C06C7468-2204-41D2-B3BA-9D4BECBD5C58}" destId="{53DF5AE2-B7EF-4F85-9C0B-5AD485D814A0}" srcOrd="1" destOrd="0" presId="urn:microsoft.com/office/officeart/2018/5/layout/IconCircleLabelList"/>
    <dgm:cxn modelId="{A9B09777-0F15-4F92-AEA8-F32704916FD8}" type="presParOf" srcId="{C06C7468-2204-41D2-B3BA-9D4BECBD5C58}" destId="{5EEFBEEC-EEDB-4ACB-8AEC-FC91F06E2884}" srcOrd="2" destOrd="0" presId="urn:microsoft.com/office/officeart/2018/5/layout/IconCircleLabelList"/>
    <dgm:cxn modelId="{C9BBB213-BB77-4505-859F-088C7D379A22}" type="presParOf" srcId="{5EEFBEEC-EEDB-4ACB-8AEC-FC91F06E2884}" destId="{16B9053E-D060-481F-9F2D-1AB53EB3FA9B}" srcOrd="0" destOrd="0" presId="urn:microsoft.com/office/officeart/2018/5/layout/IconCircleLabelList"/>
    <dgm:cxn modelId="{42A88585-9A07-4A14-8999-598B9F5C10DC}" type="presParOf" srcId="{5EEFBEEC-EEDB-4ACB-8AEC-FC91F06E2884}" destId="{4A972DB0-CD3C-4BF4-8151-8F73E4E0F2D7}" srcOrd="1" destOrd="0" presId="urn:microsoft.com/office/officeart/2018/5/layout/IconCircleLabelList"/>
    <dgm:cxn modelId="{4B2CDBA0-B60A-4BAF-B18C-C9E0CBA81E38}" type="presParOf" srcId="{5EEFBEEC-EEDB-4ACB-8AEC-FC91F06E2884}" destId="{C09C83D5-0618-44C8-845D-556572846AD8}" srcOrd="2" destOrd="0" presId="urn:microsoft.com/office/officeart/2018/5/layout/IconCircleLabelList"/>
    <dgm:cxn modelId="{947316F0-28FC-4E43-BB92-66CEF4D355D2}" type="presParOf" srcId="{5EEFBEEC-EEDB-4ACB-8AEC-FC91F06E2884}" destId="{CD9975A3-0318-443C-8C21-303D78933119}" srcOrd="3" destOrd="0" presId="urn:microsoft.com/office/officeart/2018/5/layout/IconCircleLabelList"/>
    <dgm:cxn modelId="{DB8416FA-1672-48B0-9DD4-B4A032C98130}" type="presParOf" srcId="{C06C7468-2204-41D2-B3BA-9D4BECBD5C58}" destId="{56030EB4-3FB5-471B-9B27-B3A70DD4BA87}" srcOrd="3" destOrd="0" presId="urn:microsoft.com/office/officeart/2018/5/layout/IconCircleLabelList"/>
    <dgm:cxn modelId="{0F795BD1-E7D1-40C6-8EAB-B317D38CC67F}" type="presParOf" srcId="{C06C7468-2204-41D2-B3BA-9D4BECBD5C58}" destId="{AEF738B2-3696-4FF2-B582-1D044271C9BD}" srcOrd="4" destOrd="0" presId="urn:microsoft.com/office/officeart/2018/5/layout/IconCircleLabelList"/>
    <dgm:cxn modelId="{3D24E0BE-ADD1-438C-AD8C-B8F62A8A9A11}" type="presParOf" srcId="{AEF738B2-3696-4FF2-B582-1D044271C9BD}" destId="{ABE8A25D-51EE-4210-962C-F36B71C80334}" srcOrd="0" destOrd="0" presId="urn:microsoft.com/office/officeart/2018/5/layout/IconCircleLabelList"/>
    <dgm:cxn modelId="{09FEBFC0-8D34-4563-85FF-FBDAEF8D280E}" type="presParOf" srcId="{AEF738B2-3696-4FF2-B582-1D044271C9BD}" destId="{8757705A-90E1-4589-9681-82F012385216}" srcOrd="1" destOrd="0" presId="urn:microsoft.com/office/officeart/2018/5/layout/IconCircleLabelList"/>
    <dgm:cxn modelId="{EA2BA655-3FDC-4DC8-B607-433D4D322E86}" type="presParOf" srcId="{AEF738B2-3696-4FF2-B582-1D044271C9BD}" destId="{B0DFAED9-A0AD-47AA-85A3-13DF6DDCAD9E}" srcOrd="2" destOrd="0" presId="urn:microsoft.com/office/officeart/2018/5/layout/IconCircleLabelList"/>
    <dgm:cxn modelId="{F18F68C4-C85C-410F-9173-9BC90EB8BFDB}" type="presParOf" srcId="{AEF738B2-3696-4FF2-B582-1D044271C9BD}" destId="{5A7700B1-C00E-47CF-AC7A-B555445686A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4CF27-7C13-44FD-9DD6-3FE7D7431D02}">
      <dsp:nvSpPr>
        <dsp:cNvPr id="0" name=""/>
        <dsp:cNvSpPr/>
      </dsp:nvSpPr>
      <dsp:spPr>
        <a:xfrm>
          <a:off x="514729" y="232059"/>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F3F8F-BD2B-451B-B263-C5052A19DFF8}">
      <dsp:nvSpPr>
        <dsp:cNvPr id="0" name=""/>
        <dsp:cNvSpPr/>
      </dsp:nvSpPr>
      <dsp:spPr>
        <a:xfrm>
          <a:off x="829167" y="546497"/>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E650C-DB8F-4746-A58B-F3DE2FE90E65}">
      <dsp:nvSpPr>
        <dsp:cNvPr id="0" name=""/>
        <dsp:cNvSpPr/>
      </dsp:nvSpPr>
      <dsp:spPr>
        <a:xfrm>
          <a:off x="43073" y="216706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1.- INTRODUCCIÓN A LOS SISTEMAS MULTITAREA</a:t>
          </a:r>
          <a:endParaRPr lang="en-US" sz="1400" kern="1200"/>
        </a:p>
      </dsp:txBody>
      <dsp:txXfrm>
        <a:off x="43073" y="2167060"/>
        <a:ext cx="2418750" cy="720000"/>
      </dsp:txXfrm>
    </dsp:sp>
    <dsp:sp modelId="{16B9053E-D060-481F-9F2D-1AB53EB3FA9B}">
      <dsp:nvSpPr>
        <dsp:cNvPr id="0" name=""/>
        <dsp:cNvSpPr/>
      </dsp:nvSpPr>
      <dsp:spPr>
        <a:xfrm>
          <a:off x="3356761" y="232059"/>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72DB0-CD3C-4BF4-8151-8F73E4E0F2D7}">
      <dsp:nvSpPr>
        <dsp:cNvPr id="0" name=""/>
        <dsp:cNvSpPr/>
      </dsp:nvSpPr>
      <dsp:spPr>
        <a:xfrm>
          <a:off x="3671198" y="546497"/>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9975A3-0318-443C-8C21-303D78933119}">
      <dsp:nvSpPr>
        <dsp:cNvPr id="0" name=""/>
        <dsp:cNvSpPr/>
      </dsp:nvSpPr>
      <dsp:spPr>
        <a:xfrm>
          <a:off x="2885104" y="216706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2.- PROCESOS: CONCEPTOS BÁSICOS</a:t>
          </a:r>
          <a:endParaRPr lang="en-US" sz="1400" kern="1200"/>
        </a:p>
      </dsp:txBody>
      <dsp:txXfrm>
        <a:off x="2885104" y="2167060"/>
        <a:ext cx="2418750" cy="720000"/>
      </dsp:txXfrm>
    </dsp:sp>
    <dsp:sp modelId="{ABE8A25D-51EE-4210-962C-F36B71C80334}">
      <dsp:nvSpPr>
        <dsp:cNvPr id="0" name=""/>
        <dsp:cNvSpPr/>
      </dsp:nvSpPr>
      <dsp:spPr>
        <a:xfrm>
          <a:off x="6198792" y="232059"/>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57705A-90E1-4589-9681-82F012385216}">
      <dsp:nvSpPr>
        <dsp:cNvPr id="0" name=""/>
        <dsp:cNvSpPr/>
      </dsp:nvSpPr>
      <dsp:spPr>
        <a:xfrm>
          <a:off x="6513230" y="546497"/>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7700B1-C00E-47CF-AC7A-B555445686A5}">
      <dsp:nvSpPr>
        <dsp:cNvPr id="0" name=""/>
        <dsp:cNvSpPr/>
      </dsp:nvSpPr>
      <dsp:spPr>
        <a:xfrm>
          <a:off x="5727136" y="216706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3.- PROGRAMACIÓN DE APLICACIONES MULTIPROCESO EN JAVA</a:t>
          </a:r>
          <a:endParaRPr lang="en-US" sz="1400" kern="1200"/>
        </a:p>
      </dsp:txBody>
      <dsp:txXfrm>
        <a:off x="5727136" y="2167060"/>
        <a:ext cx="241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35422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52854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44126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20600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163515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47117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12996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67652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600970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83592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13916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‹Nº›</a:t>
            </a:fld>
            <a:endParaRPr lang="en-US"/>
          </a:p>
        </p:txBody>
      </p:sp>
    </p:spTree>
    <p:extLst>
      <p:ext uri="{BB962C8B-B14F-4D97-AF65-F5344CB8AC3E}">
        <p14:creationId xmlns:p14="http://schemas.microsoft.com/office/powerpoint/2010/main" val="85171650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Persona escribiendo en un bloc de notas">
            <a:extLst>
              <a:ext uri="{FF2B5EF4-FFF2-40B4-BE49-F238E27FC236}">
                <a16:creationId xmlns:a16="http://schemas.microsoft.com/office/drawing/2014/main" id="{45C80DD7-021E-E11A-83F5-61A28D34D610}"/>
              </a:ext>
            </a:extLst>
          </p:cNvPr>
          <p:cNvPicPr>
            <a:picLocks noChangeAspect="1"/>
          </p:cNvPicPr>
          <p:nvPr/>
        </p:nvPicPr>
        <p:blipFill rotWithShape="1">
          <a:blip r:embed="rId2"/>
          <a:srcRect t="11244" r="-2" b="17862"/>
          <a:stretch/>
        </p:blipFill>
        <p:spPr>
          <a:xfrm>
            <a:off x="20" y="10"/>
            <a:ext cx="12191979" cy="6857990"/>
          </a:xfrm>
          <a:prstGeom prst="rect">
            <a:avLst/>
          </a:prstGeom>
        </p:spPr>
      </p:pic>
      <p:sp>
        <p:nvSpPr>
          <p:cNvPr id="24" name="Rectangle 9">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066802" y="1122363"/>
            <a:ext cx="5029198" cy="2305246"/>
          </a:xfrm>
        </p:spPr>
        <p:txBody>
          <a:bodyPr>
            <a:normAutofit/>
          </a:bodyPr>
          <a:lstStyle/>
          <a:p>
            <a:r>
              <a:rPr lang="es-ES">
                <a:solidFill>
                  <a:srgbClr val="FFFFFF"/>
                </a:solidFill>
                <a:ea typeface="Calibri Light"/>
                <a:cs typeface="Calibri Light"/>
              </a:rPr>
              <a:t>PROGRAMACIÓN MULTIPROCESO</a:t>
            </a:r>
            <a:endParaRPr lang="es-ES">
              <a:solidFill>
                <a:srgbClr val="FFFFFF"/>
              </a:solidFill>
            </a:endParaRPr>
          </a:p>
        </p:txBody>
      </p:sp>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1.1.2.- EL SISTEMA OPERATIVO Y LOS LENGUAJES DE PROGRAMACIÓN</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76237" y="2251592"/>
            <a:ext cx="11415713" cy="4304076"/>
          </a:xfrm>
        </p:spPr>
        <p:txBody>
          <a:bodyPr vert="horz" lIns="91440" tIns="45720" rIns="91440" bIns="45720" rtlCol="0" anchor="t">
            <a:normAutofit/>
          </a:bodyPr>
          <a:lstStyle/>
          <a:p>
            <a:r>
              <a:rPr lang="es-ES" dirty="0"/>
              <a:t>Todos ellos tienen un punto de partida común, el código fuente, que está formado por las líneas de código escritas por el programador, siendo a partir de este donde comienza la relación con el sistema operativo.</a:t>
            </a:r>
          </a:p>
          <a:p>
            <a:r>
              <a:rPr lang="es-ES" dirty="0"/>
              <a:t>En los lenguajes compilados, el proceso de compilación transforma el código fuente en un código ejecutable. El código obtenido es directamente ejecutable sobre el sistema operativo destino.</a:t>
            </a:r>
          </a:p>
          <a:p>
            <a:r>
              <a:rPr lang="es-ES" dirty="0"/>
              <a:t>En los lenguajes interpretados, el código fuente se procesa en el momento de la ejecución, por lo que no existe un código ejecutable como tal.</a:t>
            </a:r>
          </a:p>
        </p:txBody>
      </p:sp>
    </p:spTree>
    <p:extLst>
      <p:ext uri="{BB962C8B-B14F-4D97-AF65-F5344CB8AC3E}">
        <p14:creationId xmlns:p14="http://schemas.microsoft.com/office/powerpoint/2010/main" val="124494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1.1.3.- PROGRAMAS. EJECUTABLES. PROCESOS. SERVICIOS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51254" y="2301559"/>
            <a:ext cx="11390730" cy="4191650"/>
          </a:xfrm>
        </p:spPr>
        <p:txBody>
          <a:bodyPr vert="horz" lIns="91440" tIns="45720" rIns="91440" bIns="45720" rtlCol="0" anchor="t">
            <a:normAutofit lnSpcReduction="10000"/>
          </a:bodyPr>
          <a:lstStyle/>
          <a:p>
            <a:r>
              <a:rPr lang="es-ES" dirty="0"/>
              <a:t>El sistema operativo es el elemento del ordenador que coordina el funcionamiento del resto de componentes de ese, tanto software como hardware. Es a él a quien se indica qué se quiere hacer o, siendo más precisos, qué programas se desean ejecutar.</a:t>
            </a:r>
          </a:p>
          <a:p>
            <a:r>
              <a:rPr lang="es-ES" dirty="0"/>
              <a:t>El proceso de creación por parte del programador y de ejecución por parte del usuario final de un programa compilado es el siguiente:</a:t>
            </a:r>
          </a:p>
          <a:p>
            <a:r>
              <a:rPr lang="es-ES" dirty="0"/>
              <a:t>Un programa, al ser ejecutado por un usuario, genera un proceso en el sistema operativo: un proceso es un programa mientras se encuentra en ejecución.</a:t>
            </a:r>
          </a:p>
          <a:p>
            <a:r>
              <a:rPr lang="es-ES" dirty="0"/>
              <a:t>Un servicio es también un programa cuya ejecución se realizan en segundo plano y que no requiere de la interacción del usuario. Se arranca de manera automática por el sistema operativo y está en constante ejecución.</a:t>
            </a:r>
          </a:p>
          <a:p>
            <a:r>
              <a:rPr lang="es-ES" dirty="0"/>
              <a:t>Todos los sistema operativos modernos distinguen entre procesos y servicios.</a:t>
            </a:r>
          </a:p>
        </p:txBody>
      </p:sp>
    </p:spTree>
    <p:extLst>
      <p:ext uri="{BB962C8B-B14F-4D97-AF65-F5344CB8AC3E}">
        <p14:creationId xmlns:p14="http://schemas.microsoft.com/office/powerpoint/2010/main" val="177040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1.1.3.- PROGRAMAS. EJECUTABLES. PROCESOS. SERVICIOS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Marcador de contenido 3" descr="Interfaz de usuario gráfica, Aplicación&#10;&#10;Descripción generada automáticamente">
            <a:extLst>
              <a:ext uri="{FF2B5EF4-FFF2-40B4-BE49-F238E27FC236}">
                <a16:creationId xmlns:a16="http://schemas.microsoft.com/office/drawing/2014/main" id="{EACE2764-9CF3-6482-9E41-E007469FE622}"/>
              </a:ext>
            </a:extLst>
          </p:cNvPr>
          <p:cNvPicPr>
            <a:picLocks noGrp="1" noChangeAspect="1"/>
          </p:cNvPicPr>
          <p:nvPr>
            <p:ph idx="1"/>
          </p:nvPr>
        </p:nvPicPr>
        <p:blipFill>
          <a:blip r:embed="rId2"/>
          <a:stretch>
            <a:fillRect/>
          </a:stretch>
        </p:blipFill>
        <p:spPr>
          <a:xfrm>
            <a:off x="1179596" y="2389002"/>
            <a:ext cx="5012143" cy="4191650"/>
          </a:xfrm>
        </p:spPr>
      </p:pic>
    </p:spTree>
    <p:extLst>
      <p:ext uri="{BB962C8B-B14F-4D97-AF65-F5344CB8AC3E}">
        <p14:creationId xmlns:p14="http://schemas.microsoft.com/office/powerpoint/2010/main" val="3150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1.1.3.- PROGRAMAS. EJECUTABLES. PROCESOS. SERVICIOS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Marcador de contenido 5">
            <a:extLst>
              <a:ext uri="{FF2B5EF4-FFF2-40B4-BE49-F238E27FC236}">
                <a16:creationId xmlns:a16="http://schemas.microsoft.com/office/drawing/2014/main" id="{B717259C-CE2E-A4DF-4A1D-DC7D6B588994}"/>
              </a:ext>
            </a:extLst>
          </p:cNvPr>
          <p:cNvSpPr>
            <a:spLocks noGrp="1"/>
          </p:cNvSpPr>
          <p:nvPr>
            <p:ph idx="1"/>
          </p:nvPr>
        </p:nvSpPr>
        <p:spPr>
          <a:xfrm>
            <a:off x="1069848" y="2139696"/>
            <a:ext cx="10357868" cy="4189846"/>
          </a:xfrm>
        </p:spPr>
        <p:txBody>
          <a:bodyPr vert="horz" lIns="91440" tIns="45720" rIns="91440" bIns="45720" rtlCol="0" anchor="t">
            <a:normAutofit/>
          </a:bodyPr>
          <a:lstStyle/>
          <a:p>
            <a:r>
              <a:rPr lang="es-ES" dirty="0"/>
              <a:t>En Linux con el comando </a:t>
            </a:r>
            <a:r>
              <a:rPr lang="es-ES" dirty="0" err="1"/>
              <a:t>ps</a:t>
            </a:r>
            <a:r>
              <a:rPr lang="es-ES" dirty="0"/>
              <a:t> (</a:t>
            </a:r>
            <a:r>
              <a:rPr lang="es-ES" dirty="0" err="1"/>
              <a:t>process</a:t>
            </a:r>
            <a:r>
              <a:rPr lang="es-ES" dirty="0"/>
              <a:t> status) mostramos información sobre los procesos que están en ejecución en un momento determinado, incluyendo su identificador de proceso (PID).</a:t>
            </a:r>
          </a:p>
          <a:p>
            <a:r>
              <a:rPr lang="es-ES" dirty="0"/>
              <a:t>Cuando el programa que se ejecuta no es compilado, el proceso que se arranca no es el propio programa, sino el del intérprete o el de la máquina virtual. En ambos casos el nombre del proceso no coincidirá con el nombre del programa.</a:t>
            </a:r>
          </a:p>
        </p:txBody>
      </p:sp>
    </p:spTree>
    <p:extLst>
      <p:ext uri="{BB962C8B-B14F-4D97-AF65-F5344CB8AC3E}">
        <p14:creationId xmlns:p14="http://schemas.microsoft.com/office/powerpoint/2010/main" val="177204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1.1.4.- COMPUTACIÓN CONCURRENTE Y PARALELA</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63746" y="2101690"/>
            <a:ext cx="11440697" cy="4416503"/>
          </a:xfrm>
        </p:spPr>
        <p:txBody>
          <a:bodyPr vert="horz" lIns="91440" tIns="45720" rIns="91440" bIns="45720" rtlCol="0" anchor="t">
            <a:normAutofit fontScale="92500" lnSpcReduction="10000"/>
          </a:bodyPr>
          <a:lstStyle/>
          <a:p>
            <a:r>
              <a:rPr lang="es-ES" dirty="0"/>
              <a:t>La multitarea es la capacidad de realizar varias tareas simultáneamente, frente a la restricción de la monotarea, en donde las tareas se ejecutan una detrás de otra. Cuando se trabaja en un sistema multitarea, varias tareas avanzan a la vez, aunque pueden hacerlo de diferentes maneras.</a:t>
            </a:r>
          </a:p>
          <a:p>
            <a:r>
              <a:rPr lang="es-ES" dirty="0"/>
              <a:t>Un sistema basado en un único procesador con un único núcleo es capaz de realizar multitarea mediante el uso de la </a:t>
            </a:r>
            <a:r>
              <a:rPr lang="es-ES" b="1" dirty="0"/>
              <a:t>concurrencia</a:t>
            </a:r>
            <a:r>
              <a:rPr lang="es-ES" dirty="0"/>
              <a:t>. </a:t>
            </a:r>
          </a:p>
          <a:p>
            <a:r>
              <a:rPr lang="es-ES" dirty="0"/>
              <a:t>En la </a:t>
            </a:r>
            <a:r>
              <a:rPr lang="es-ES" b="1" dirty="0"/>
              <a:t>concurrencia</a:t>
            </a:r>
            <a:r>
              <a:rPr lang="es-ES" dirty="0"/>
              <a:t>, los tiempos de CPU se reparten entre los distintos procesos según una planificación dirigida por el sistema operativo.</a:t>
            </a:r>
          </a:p>
          <a:p>
            <a:r>
              <a:rPr lang="es-ES" dirty="0"/>
              <a:t>Si la CPU es rápida, el número de procesos limitados y el planificador tienen un buen diseño, todas las tareas avanzarán a la vez pese a que en un ciclo de CPU en un momento dado solo se puede ejecutar una instrucción.</a:t>
            </a:r>
          </a:p>
          <a:p>
            <a:r>
              <a:rPr lang="es-ES" dirty="0"/>
              <a:t>En una unidad de tiempo de computación sólo avanza un proceso. La velocidad en la asignación de la CPU a los distintos procesos logra que no se perciba el cambio, y seguirá siendo multitarea porque todas las tareas avanzan sin tener que esperar unas a que las otras terminen.</a:t>
            </a:r>
          </a:p>
        </p:txBody>
      </p:sp>
    </p:spTree>
    <p:extLst>
      <p:ext uri="{BB962C8B-B14F-4D97-AF65-F5344CB8AC3E}">
        <p14:creationId xmlns:p14="http://schemas.microsoft.com/office/powerpoint/2010/main" val="214537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1.1.4.- COMPUTACIÓN CONCURRENTE Y PARALELA</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63746" y="2101690"/>
            <a:ext cx="11440697" cy="4416503"/>
          </a:xfrm>
        </p:spPr>
        <p:txBody>
          <a:bodyPr vert="horz" lIns="91440" tIns="45720" rIns="91440" bIns="45720" rtlCol="0" anchor="t">
            <a:normAutofit fontScale="92500" lnSpcReduction="10000"/>
          </a:bodyPr>
          <a:lstStyle/>
          <a:p>
            <a:r>
              <a:rPr lang="es-ES" dirty="0"/>
              <a:t>Los sistemas basados en varios procesadores o en procesadores de varios núcleos aportan una mejora sustancial: permiten ejecutar varias instrucciones en un único ciclo de reloj. </a:t>
            </a:r>
            <a:endParaRPr lang="es-ES"/>
          </a:p>
          <a:p>
            <a:r>
              <a:rPr lang="es-ES" dirty="0"/>
              <a:t>Esta capacidad hace posible ejecutar en paralelo varias instrucciones, lo que da origen al término </a:t>
            </a:r>
            <a:r>
              <a:rPr lang="es-ES" b="1" dirty="0"/>
              <a:t>procesamiento paralelo</a:t>
            </a:r>
            <a:r>
              <a:rPr lang="es-ES" dirty="0"/>
              <a:t>.</a:t>
            </a:r>
          </a:p>
          <a:p>
            <a:r>
              <a:rPr lang="es-ES" dirty="0"/>
              <a:t>En este procesamiento, lo procesos se dividen en pequeñas subtareas (hilos) que se ejecutan en los diferentes núcleos, consiguiendo una reducción en los tiempos de ejecución de los procesos.</a:t>
            </a:r>
          </a:p>
          <a:p>
            <a:r>
              <a:rPr lang="es-ES" dirty="0"/>
              <a:t>En resumen, podemos decir:</a:t>
            </a:r>
          </a:p>
          <a:p>
            <a:pPr lvl="1"/>
            <a:r>
              <a:rPr lang="es-ES" b="1" u="sng" dirty="0"/>
              <a:t>Concurrente:</a:t>
            </a:r>
            <a:r>
              <a:rPr lang="es-ES" dirty="0"/>
              <a:t> varios procesos se ejecutan en una misma unidad de proceso de manera alterna, provocando el avance simultáneo de los mismos y evitando la secuencialidad.</a:t>
            </a:r>
          </a:p>
          <a:p>
            <a:pPr lvl="1"/>
            <a:r>
              <a:rPr lang="es-ES" b="1" u="sng" dirty="0"/>
              <a:t>Paralelo:</a:t>
            </a:r>
            <a:r>
              <a:rPr lang="es-ES" dirty="0"/>
              <a:t> las divisiones de proceso se ejecutan de manera simultánea en los diversos núcleos de ejecución de un procesador o en diversos procesadores.</a:t>
            </a:r>
          </a:p>
          <a:p>
            <a:r>
              <a:rPr lang="es-ES" dirty="0"/>
              <a:t>El procesamiento concurrente es responsabilidad del sistema operativo mientras que el procesamiento paralelo es una responsabilidad compartida entre el sistema operativo y el programa.</a:t>
            </a:r>
          </a:p>
        </p:txBody>
      </p:sp>
    </p:spTree>
    <p:extLst>
      <p:ext uri="{BB962C8B-B14F-4D97-AF65-F5344CB8AC3E}">
        <p14:creationId xmlns:p14="http://schemas.microsoft.com/office/powerpoint/2010/main" val="394705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1.1.5.- PROGRAMACIÓN DISTRIBUIDA</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88729" y="2051723"/>
            <a:ext cx="11603090" cy="4453978"/>
          </a:xfrm>
        </p:spPr>
        <p:txBody>
          <a:bodyPr vert="horz" lIns="91440" tIns="45720" rIns="91440" bIns="45720" rtlCol="0" anchor="t">
            <a:normAutofit/>
          </a:bodyPr>
          <a:lstStyle/>
          <a:p>
            <a:r>
              <a:rPr lang="es-ES" dirty="0"/>
              <a:t>En este tipo de arquitectura, la ejecución del SW se distribuye entre varios ordenadores, consiguiendo así disponer de una potencia de procesamiento mucho más elevada, escalable y económica.</a:t>
            </a:r>
          </a:p>
          <a:p>
            <a:r>
              <a:rPr lang="es-ES" dirty="0"/>
              <a:t>Para construir un sistema distribuido se requiere una red de ordenadores entre los que distribuir el trabajo. No todas las tareas son susceptibles de distribuirse ni en todos los casos se obtiene </a:t>
            </a:r>
            <a:r>
              <a:rPr lang="es-ES"/>
              <a:t>beneficio.</a:t>
            </a:r>
            <a:endParaRPr lang="es-ES" dirty="0"/>
          </a:p>
          <a:p>
            <a:r>
              <a:rPr lang="es-ES" dirty="0"/>
              <a:t>Se puede definir el procesamiento distribuido como aquel en el que un proceso se ejecuta en unidades de </a:t>
            </a:r>
            <a:r>
              <a:rPr lang="es-ES"/>
              <a:t>computación</a:t>
            </a:r>
            <a:r>
              <a:rPr lang="es-ES" dirty="0"/>
              <a:t> independientes conectadas y sincronizadas.</a:t>
            </a:r>
          </a:p>
        </p:txBody>
      </p:sp>
    </p:spTree>
    <p:extLst>
      <p:ext uri="{BB962C8B-B14F-4D97-AF65-F5344CB8AC3E}">
        <p14:creationId xmlns:p14="http://schemas.microsoft.com/office/powerpoint/2010/main" val="2407853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1.1.6.- HILOS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63746" y="2089198"/>
            <a:ext cx="11540631" cy="4516437"/>
          </a:xfrm>
        </p:spPr>
        <p:txBody>
          <a:bodyPr vert="horz" lIns="91440" tIns="45720" rIns="91440" bIns="45720" rtlCol="0" anchor="t">
            <a:normAutofit fontScale="92500" lnSpcReduction="20000"/>
          </a:bodyPr>
          <a:lstStyle/>
          <a:p>
            <a:r>
              <a:rPr lang="es-ES" dirty="0"/>
              <a:t>Un programa básico está compuesto por una serie de sentencias que se ejecutan de manera secuencial y síncrona: hasta que no se completa la ejecución de la primera de las sentencias no se comienza con la ejecución de la segunda, y así sucesivamente hasta terminar la ejecución del programa completo.</a:t>
            </a:r>
          </a:p>
          <a:p>
            <a:r>
              <a:rPr lang="es-ES" dirty="0"/>
              <a:t>En muchos casos es necesaria esta secuencialidad y sincronía, ya que los diferentes pasos del algoritmo programado son dependientes entre sí y no existe esa posibilidad de invertir el orden de ejecución sin generar un resultado del proceso erróneo.</a:t>
            </a:r>
          </a:p>
          <a:p>
            <a:r>
              <a:rPr lang="es-ES" dirty="0"/>
              <a:t>Sin embargo, en otros casos un algoritmo podría trocearse en varias unidades más pequeñas, ejecutar cada una de ellas por separado y en paralelo, juntar los resultados sin que importe el orden en que se obtengan y generar el resultado final. Esta técnica se conoce como </a:t>
            </a:r>
            <a:r>
              <a:rPr lang="es-ES" b="1" dirty="0"/>
              <a:t>programación multihilo</a:t>
            </a:r>
            <a:r>
              <a:rPr lang="es-ES" dirty="0"/>
              <a:t>.</a:t>
            </a:r>
          </a:p>
          <a:p>
            <a:r>
              <a:rPr lang="es-ES" dirty="0"/>
              <a:t>Los hilos de ejecución son fracciones de programa que, si cumplen con determinadas características, pueden ejecutarse simultáneamente gracias al procesamiento paralelo.</a:t>
            </a:r>
          </a:p>
          <a:p>
            <a:r>
              <a:rPr lang="es-ES" dirty="0"/>
              <a:t>Al pertenecer al mismo proceso son extremadamente económicos en referencia a los recursos que utilizan. </a:t>
            </a:r>
          </a:p>
          <a:p>
            <a:r>
              <a:rPr lang="es-ES" dirty="0"/>
              <a:t>Los programas que se ejecutan en un solo hilo, se denominan </a:t>
            </a:r>
            <a:r>
              <a:rPr lang="es-ES" b="1" dirty="0"/>
              <a:t>programas </a:t>
            </a:r>
            <a:r>
              <a:rPr lang="es-ES" b="1" dirty="0" err="1"/>
              <a:t>monohilo</a:t>
            </a:r>
            <a:r>
              <a:rPr lang="es-ES" dirty="0"/>
              <a:t> y los que se ejecutan en varios hilos se denominan </a:t>
            </a:r>
            <a:r>
              <a:rPr lang="es-ES" b="1" dirty="0"/>
              <a:t>programas multihilo</a:t>
            </a:r>
            <a:r>
              <a:rPr lang="es-ES" dirty="0"/>
              <a:t>.</a:t>
            </a:r>
          </a:p>
        </p:txBody>
      </p:sp>
    </p:spTree>
    <p:extLst>
      <p:ext uri="{BB962C8B-B14F-4D97-AF65-F5344CB8AC3E}">
        <p14:creationId xmlns:p14="http://schemas.microsoft.com/office/powerpoint/2010/main" val="4243203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1.1.7.- BIFURCACIÓN O FORK</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63746" y="2201625"/>
            <a:ext cx="11578107" cy="4316568"/>
          </a:xfrm>
        </p:spPr>
        <p:txBody>
          <a:bodyPr vert="horz" lIns="91440" tIns="45720" rIns="91440" bIns="45720" rtlCol="0" anchor="t">
            <a:normAutofit/>
          </a:bodyPr>
          <a:lstStyle/>
          <a:p>
            <a:r>
              <a:rPr lang="es-ES" dirty="0"/>
              <a:t>Una bifurcación (</a:t>
            </a:r>
            <a:r>
              <a:rPr lang="es-ES" err="1"/>
              <a:t>fork</a:t>
            </a:r>
            <a:r>
              <a:rPr lang="es-ES" dirty="0"/>
              <a:t>) es una copia idéntica de un proceso.</a:t>
            </a:r>
          </a:p>
          <a:p>
            <a:r>
              <a:rPr lang="es-ES" dirty="0"/>
              <a:t>El proceso original se denomina "padre" y sus copias "hijos", teniendo todos ellos diferentes identificadores de procesos (PID).</a:t>
            </a:r>
          </a:p>
          <a:p>
            <a:r>
              <a:rPr lang="es-ES" dirty="0"/>
              <a:t>La copia creada continúa con el estado del proceso original, pero a partir de la creación cada proceso mantiene su propio estado de memoria.</a:t>
            </a:r>
          </a:p>
        </p:txBody>
      </p:sp>
    </p:spTree>
    <p:extLst>
      <p:ext uri="{BB962C8B-B14F-4D97-AF65-F5344CB8AC3E}">
        <p14:creationId xmlns:p14="http://schemas.microsoft.com/office/powerpoint/2010/main" val="180296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 PROCESOS: CONCEPTOS TEÓRICOS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63746" y="2151658"/>
            <a:ext cx="11490664" cy="4366535"/>
          </a:xfrm>
        </p:spPr>
        <p:txBody>
          <a:bodyPr vert="horz" lIns="91440" tIns="45720" rIns="91440" bIns="45720" rtlCol="0" anchor="t">
            <a:normAutofit fontScale="92500" lnSpcReduction="10000"/>
          </a:bodyPr>
          <a:lstStyle/>
          <a:p>
            <a:r>
              <a:rPr lang="es-ES" dirty="0"/>
              <a:t>Un proceso es un programa en ejecución.</a:t>
            </a:r>
          </a:p>
          <a:p>
            <a:r>
              <a:rPr lang="es-ES" dirty="0"/>
              <a:t>Cada proceso está compuesto por:</a:t>
            </a:r>
          </a:p>
          <a:p>
            <a:pPr lvl="1"/>
            <a:r>
              <a:rPr lang="es-ES" dirty="0"/>
              <a:t>Las instrucciones que se van a ejecutar.</a:t>
            </a:r>
          </a:p>
          <a:p>
            <a:pPr lvl="1"/>
            <a:r>
              <a:rPr lang="es-ES" dirty="0"/>
              <a:t>El estado del propio proceso.</a:t>
            </a:r>
          </a:p>
          <a:p>
            <a:pPr lvl="1"/>
            <a:r>
              <a:rPr lang="es-ES" dirty="0"/>
              <a:t>El estado de la ejecución (recogido en los registros del procesador).</a:t>
            </a:r>
          </a:p>
          <a:p>
            <a:pPr lvl="1"/>
            <a:r>
              <a:rPr lang="es-ES" dirty="0"/>
              <a:t>El estado de la memoria.</a:t>
            </a:r>
          </a:p>
          <a:p>
            <a:r>
              <a:rPr lang="es-ES" dirty="0"/>
              <a:t>Un proceso está constantemente entrando y saliendo del procesador.</a:t>
            </a:r>
          </a:p>
          <a:p>
            <a:r>
              <a:rPr lang="es-ES" dirty="0"/>
              <a:t>Se denomina contexto a toda la información que determina el estado de un proceso en un instante dado.</a:t>
            </a:r>
          </a:p>
          <a:p>
            <a:r>
              <a:rPr lang="es-ES" dirty="0"/>
              <a:t>Cuando sacamos a un proceso del procesador para meter a otro se conoce como cambio de contexto.</a:t>
            </a:r>
          </a:p>
          <a:p>
            <a:r>
              <a:rPr lang="es-ES" dirty="0"/>
              <a:t>Dicho cambio de contexto implica capturar el estado de la CPU y de sus registros, de la memoria y de la propia ejecución del proceso saliente para restaurar la información equivalente del proceso entrante y poder continuar en el punto en el que es último abandonó el procesador en el cambio de contexto anterior.</a:t>
            </a:r>
          </a:p>
        </p:txBody>
      </p:sp>
    </p:spTree>
    <p:extLst>
      <p:ext uri="{BB962C8B-B14F-4D97-AF65-F5344CB8AC3E}">
        <p14:creationId xmlns:p14="http://schemas.microsoft.com/office/powerpoint/2010/main" val="394975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063577F-2949-C31E-B4B0-5E250230F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17E4A51B-BAF6-3729-A2C0-89331F2FB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65" y="-318"/>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9B50FA-D57E-3457-3037-93D50E5CD617}"/>
              </a:ext>
            </a:extLst>
          </p:cNvPr>
          <p:cNvSpPr>
            <a:spLocks noGrp="1"/>
          </p:cNvSpPr>
          <p:nvPr>
            <p:ph type="title"/>
          </p:nvPr>
        </p:nvSpPr>
        <p:spPr>
          <a:xfrm>
            <a:off x="1066801" y="1143000"/>
            <a:ext cx="5029199" cy="1061720"/>
          </a:xfrm>
        </p:spPr>
        <p:txBody>
          <a:bodyPr anchor="t">
            <a:normAutofit/>
          </a:bodyPr>
          <a:lstStyle/>
          <a:p>
            <a:r>
              <a:rPr lang="es-ES"/>
              <a:t>INDICE</a:t>
            </a:r>
          </a:p>
        </p:txBody>
      </p:sp>
      <p:graphicFrame>
        <p:nvGraphicFramePr>
          <p:cNvPr id="15" name="Marcador de contenido 2">
            <a:extLst>
              <a:ext uri="{FF2B5EF4-FFF2-40B4-BE49-F238E27FC236}">
                <a16:creationId xmlns:a16="http://schemas.microsoft.com/office/drawing/2014/main" id="{C63B8B28-241B-54BA-905E-4C01C03D67B9}"/>
              </a:ext>
            </a:extLst>
          </p:cNvPr>
          <p:cNvGraphicFramePr>
            <a:graphicFrameLocks noGrp="1"/>
          </p:cNvGraphicFramePr>
          <p:nvPr>
            <p:ph idx="1"/>
            <p:extLst>
              <p:ext uri="{D42A27DB-BD31-4B8C-83A1-F6EECF244321}">
                <p14:modId xmlns:p14="http://schemas.microsoft.com/office/powerpoint/2010/main" val="3141835494"/>
              </p:ext>
            </p:extLst>
          </p:nvPr>
        </p:nvGraphicFramePr>
        <p:xfrm>
          <a:off x="2860040" y="2595880"/>
          <a:ext cx="8188960" cy="311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9028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 PROCESOS: CONCEPTOS TEÓRICOS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63746" y="2151658"/>
            <a:ext cx="11490664" cy="4366535"/>
          </a:xfrm>
        </p:spPr>
        <p:txBody>
          <a:bodyPr vert="horz" lIns="91440" tIns="45720" rIns="91440" bIns="45720" rtlCol="0" anchor="t">
            <a:normAutofit/>
          </a:bodyPr>
          <a:lstStyle/>
          <a:p>
            <a:r>
              <a:rPr lang="es-ES" dirty="0"/>
              <a:t>Los pasos para llevar a cambio un cambio de contexto se pueden resumir en:</a:t>
            </a:r>
          </a:p>
          <a:p>
            <a:pPr lvl="1">
              <a:buFont typeface="Neue Haas Grotesk Text Pro" panose="020B0604020202020204" pitchFamily="34" charset="0"/>
            </a:pPr>
            <a:r>
              <a:rPr lang="es-ES" dirty="0"/>
              <a:t>Guardar el estado del proceso actual.</a:t>
            </a:r>
          </a:p>
          <a:p>
            <a:pPr lvl="1">
              <a:buFont typeface="Neue Haas Grotesk Text Pro" panose="020B0604020202020204" pitchFamily="34" charset="0"/>
              <a:buChar char="–"/>
            </a:pPr>
            <a:r>
              <a:rPr lang="es-ES" dirty="0"/>
              <a:t>Determinar el siguiente proceso que se va a ejecutar.</a:t>
            </a:r>
          </a:p>
          <a:p>
            <a:pPr lvl="1">
              <a:buFont typeface="Neue Haas Grotesk Text Pro" panose="020B0604020202020204" pitchFamily="34" charset="0"/>
              <a:buChar char="–"/>
            </a:pPr>
            <a:r>
              <a:rPr lang="es-ES" dirty="0"/>
              <a:t>Recuperar y restaurar el </a:t>
            </a:r>
            <a:r>
              <a:rPr lang="es-ES"/>
              <a:t>estado del siguiente proceso.</a:t>
            </a:r>
            <a:endParaRPr lang="es-ES" dirty="0"/>
          </a:p>
          <a:p>
            <a:pPr lvl="1">
              <a:buFont typeface="Neue Haas Grotesk Text Pro" panose="020B0604020202020204" pitchFamily="34" charset="0"/>
              <a:buChar char="–"/>
            </a:pPr>
            <a:r>
              <a:rPr lang="es-ES" dirty="0"/>
              <a:t>Continuar con la ejecución del siguiente proceso.</a:t>
            </a:r>
          </a:p>
          <a:p>
            <a:r>
              <a:rPr lang="es-ES" dirty="0"/>
              <a:t>Es el sistema operativo el encargado de la gestión de procesos, quedando en la responsabilidad del programador el crear los programas que van a dar lugar a los procesos y en manos de los usuarios ejecutarlos.</a:t>
            </a:r>
          </a:p>
        </p:txBody>
      </p:sp>
    </p:spTree>
    <p:extLst>
      <p:ext uri="{BB962C8B-B14F-4D97-AF65-F5344CB8AC3E}">
        <p14:creationId xmlns:p14="http://schemas.microsoft.com/office/powerpoint/2010/main" val="247706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1.2.1.- GESTIÓN Y ESTADOS DE LOS PROCESOS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05529" y="2200211"/>
            <a:ext cx="11575278" cy="4353572"/>
          </a:xfrm>
        </p:spPr>
        <p:txBody>
          <a:bodyPr vert="horz" lIns="91440" tIns="45720" rIns="91440" bIns="45720" rtlCol="0" anchor="t">
            <a:normAutofit/>
          </a:bodyPr>
          <a:lstStyle/>
          <a:p>
            <a:r>
              <a:rPr lang="es-ES" dirty="0"/>
              <a:t>A día de hoy, casi todos los sistemas de computación son multiproceso, por lo que tienen la capacidad de mantener en ejecución simultánea varios programas o procesos.</a:t>
            </a:r>
          </a:p>
          <a:p>
            <a:r>
              <a:rPr lang="es-ES" dirty="0"/>
              <a:t>Normalmente, el número de estos es mucho mayor que el número de núcleos de ejecución que hay disponibles en el procesador o procesadores que tenga el dispositivo.</a:t>
            </a:r>
          </a:p>
          <a:p>
            <a:r>
              <a:rPr lang="es-ES" dirty="0"/>
              <a:t>Los procesos necesitan recursos, que son limitados. El procesador, la memoria, el acceso a los sistemas de almacenamiento o a </a:t>
            </a:r>
            <a:r>
              <a:rPr lang="es-ES"/>
              <a:t>dispositivos.</a:t>
            </a:r>
            <a:endParaRPr lang="es-ES" dirty="0"/>
          </a:p>
          <a:p>
            <a:r>
              <a:rPr lang="es-ES" dirty="0"/>
              <a:t>De toda esta gestión de los recursos se encarga el </a:t>
            </a:r>
            <a:r>
              <a:rPr lang="es-ES" b="1" dirty="0"/>
              <a:t>planificador de procesos</a:t>
            </a:r>
            <a:r>
              <a:rPr lang="es-ES" dirty="0"/>
              <a:t> del sistema operativo.</a:t>
            </a:r>
          </a:p>
          <a:p>
            <a:r>
              <a:rPr lang="es-ES" dirty="0"/>
              <a:t>El planificador de procesos es el elemento del sistema operativo que se encarga de repartir los recursos del sistema entre los procesos que lo demandan. Determina la calidad del multiproceso del sistema, y como consecuencia, la eficacia en el aprovechamiento de los recursos.</a:t>
            </a:r>
          </a:p>
        </p:txBody>
      </p:sp>
    </p:spTree>
    <p:extLst>
      <p:ext uri="{BB962C8B-B14F-4D97-AF65-F5344CB8AC3E}">
        <p14:creationId xmlns:p14="http://schemas.microsoft.com/office/powerpoint/2010/main" val="4177494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1.2.1.- GESTIÓN Y ESTADOS DE LOS PROCESOS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05529" y="2200211"/>
            <a:ext cx="11575278" cy="4353572"/>
          </a:xfrm>
        </p:spPr>
        <p:txBody>
          <a:bodyPr vert="horz" lIns="91440" tIns="45720" rIns="91440" bIns="45720" rtlCol="0" anchor="t">
            <a:normAutofit fontScale="92500" lnSpcReduction="10000"/>
          </a:bodyPr>
          <a:lstStyle/>
          <a:p>
            <a:r>
              <a:rPr lang="es-ES" dirty="0"/>
              <a:t>Los objetivos del planificador son los siguientes:</a:t>
            </a:r>
          </a:p>
          <a:p>
            <a:pPr lvl="1"/>
            <a:r>
              <a:rPr lang="es-ES" dirty="0"/>
              <a:t>Maximizar el rendimiento del sistema.</a:t>
            </a:r>
          </a:p>
          <a:p>
            <a:pPr lvl="1"/>
            <a:r>
              <a:rPr lang="es-ES" dirty="0"/>
              <a:t>Maximizar la equidad en el reparto de los recursos.</a:t>
            </a:r>
          </a:p>
          <a:p>
            <a:pPr lvl="1"/>
            <a:r>
              <a:rPr lang="es-ES" dirty="0"/>
              <a:t>Minimizar los tiempos de espera.</a:t>
            </a:r>
          </a:p>
          <a:p>
            <a:pPr lvl="1"/>
            <a:r>
              <a:rPr lang="es-ES" dirty="0"/>
              <a:t>Minimizar los tiempos de respuesta.</a:t>
            </a:r>
          </a:p>
          <a:p>
            <a:r>
              <a:rPr lang="es-ES" dirty="0"/>
              <a:t>Existen muchos algoritmos para la planificación de los procesos. Cada sistema operativo utiliza sus propias estrategias de gestión de recursos a distintos niveles.</a:t>
            </a:r>
          </a:p>
          <a:p>
            <a:r>
              <a:rPr lang="es-ES" dirty="0"/>
              <a:t>Los estados básicos de un proceso son:</a:t>
            </a:r>
          </a:p>
          <a:p>
            <a:pPr lvl="1"/>
            <a:r>
              <a:rPr lang="es-ES" dirty="0"/>
              <a:t>Nuevo: instante en el que se crea un proceso.</a:t>
            </a:r>
          </a:p>
          <a:p>
            <a:pPr lvl="1"/>
            <a:r>
              <a:rPr lang="es-ES" dirty="0"/>
              <a:t>Listo: está en memoria, preparado para ejecutarse.</a:t>
            </a:r>
          </a:p>
          <a:p>
            <a:pPr lvl="1"/>
            <a:r>
              <a:rPr lang="es-ES" dirty="0"/>
              <a:t>En ejecución: está ejecutándose.</a:t>
            </a:r>
          </a:p>
          <a:p>
            <a:pPr lvl="1"/>
            <a:r>
              <a:rPr lang="es-ES" dirty="0"/>
              <a:t>Bloqueado: espera que ocurra un evento externo ajeno al planificador.</a:t>
            </a:r>
          </a:p>
          <a:p>
            <a:pPr lvl="1"/>
            <a:r>
              <a:rPr lang="es-ES" dirty="0"/>
              <a:t>Finalizado: instante en el que se finaliza el proceso.</a:t>
            </a:r>
          </a:p>
        </p:txBody>
      </p:sp>
    </p:spTree>
    <p:extLst>
      <p:ext uri="{BB962C8B-B14F-4D97-AF65-F5344CB8AC3E}">
        <p14:creationId xmlns:p14="http://schemas.microsoft.com/office/powerpoint/2010/main" val="2464659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1.2.1.- GESTIÓN Y ESTADOS DE LOS PROCESOS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Marcador de contenido 5" descr="Diagrama&#10;&#10;Descripción generada automáticamente">
            <a:extLst>
              <a:ext uri="{FF2B5EF4-FFF2-40B4-BE49-F238E27FC236}">
                <a16:creationId xmlns:a16="http://schemas.microsoft.com/office/drawing/2014/main" id="{F54B5DC3-8BF7-3642-E52B-A6446E117D2B}"/>
              </a:ext>
            </a:extLst>
          </p:cNvPr>
          <p:cNvPicPr>
            <a:picLocks noGrp="1" noChangeAspect="1"/>
          </p:cNvPicPr>
          <p:nvPr>
            <p:ph idx="1"/>
          </p:nvPr>
        </p:nvPicPr>
        <p:blipFill rotWithShape="1">
          <a:blip r:embed="rId2"/>
          <a:srcRect l="28999" t="17553" r="30643" b="42819"/>
          <a:stretch/>
        </p:blipFill>
        <p:spPr>
          <a:xfrm>
            <a:off x="1461176" y="2139696"/>
            <a:ext cx="7025085" cy="3889924"/>
          </a:xfrm>
        </p:spPr>
      </p:pic>
    </p:spTree>
    <p:extLst>
      <p:ext uri="{BB962C8B-B14F-4D97-AF65-F5344CB8AC3E}">
        <p14:creationId xmlns:p14="http://schemas.microsoft.com/office/powerpoint/2010/main" val="1994051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1.2.2.- COMUNICACIÓN ENTRE PROCESOS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444142" y="2235416"/>
            <a:ext cx="11284229" cy="4293667"/>
          </a:xfrm>
        </p:spPr>
        <p:txBody>
          <a:bodyPr vert="horz" lIns="91440" tIns="45720" rIns="91440" bIns="45720" rtlCol="0" anchor="t">
            <a:normAutofit/>
          </a:bodyPr>
          <a:lstStyle/>
          <a:p>
            <a:r>
              <a:rPr lang="es-ES" dirty="0"/>
              <a:t>Cada proceso tiene su espacio de memoria, su tiempo de CPU asignado por el planificador y su estado de los registros.</a:t>
            </a:r>
          </a:p>
          <a:p>
            <a:r>
              <a:rPr lang="es-ES" dirty="0"/>
              <a:t>Sin embargo, los procesos deben de poder comunicarse entre sí, ya que es natural que surjan dependencias entre ellos.</a:t>
            </a:r>
          </a:p>
          <a:p>
            <a:r>
              <a:rPr lang="es-ES" dirty="0"/>
              <a:t>La comunicación entre procesos se denomina IPC y existen diversas</a:t>
            </a:r>
            <a:r>
              <a:rPr lang="es-ES"/>
              <a:t> alternativas para llevarla a cabo:</a:t>
            </a:r>
            <a:endParaRPr lang="es-ES" dirty="0"/>
          </a:p>
          <a:p>
            <a:pPr lvl="1"/>
            <a:r>
              <a:rPr lang="es-ES"/>
              <a:t>Utilización de sockets.</a:t>
            </a:r>
            <a:endParaRPr lang="es-ES" dirty="0"/>
          </a:p>
          <a:p>
            <a:pPr lvl="1"/>
            <a:r>
              <a:rPr lang="es-ES" dirty="0"/>
              <a:t>Utilización de flujos de entrada y salida.</a:t>
            </a:r>
          </a:p>
          <a:p>
            <a:pPr lvl="1"/>
            <a:r>
              <a:rPr lang="es-ES" dirty="0"/>
              <a:t>RPC</a:t>
            </a:r>
          </a:p>
          <a:p>
            <a:pPr lvl="1"/>
            <a:r>
              <a:rPr lang="es-ES" dirty="0"/>
              <a:t>Mediante el uso de sistemas de </a:t>
            </a:r>
            <a:r>
              <a:rPr lang="es-ES"/>
              <a:t>persistencia.</a:t>
            </a:r>
            <a:endParaRPr lang="es-ES" dirty="0"/>
          </a:p>
          <a:p>
            <a:pPr lvl="1"/>
            <a:r>
              <a:rPr lang="es-ES" dirty="0"/>
              <a:t>Mediante el uso de servicios proporcionados por Internet.</a:t>
            </a:r>
          </a:p>
        </p:txBody>
      </p:sp>
    </p:spTree>
    <p:extLst>
      <p:ext uri="{BB962C8B-B14F-4D97-AF65-F5344CB8AC3E}">
        <p14:creationId xmlns:p14="http://schemas.microsoft.com/office/powerpoint/2010/main" val="26655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1.2.3.- SINCRONIZACIÓN ENTRE PROCESOS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405065" y="2127955"/>
            <a:ext cx="11303768" cy="4401128"/>
          </a:xfrm>
        </p:spPr>
        <p:txBody>
          <a:bodyPr vert="horz" lIns="91440" tIns="45720" rIns="91440" bIns="45720" rtlCol="0" anchor="t">
            <a:normAutofit/>
          </a:bodyPr>
          <a:lstStyle/>
          <a:p>
            <a:r>
              <a:rPr lang="es-ES" dirty="0"/>
              <a:t>Todos los sistemas en que participan múltiples procesos de manera concurrente están sometidos a ciertas condiciones que exigen que exista sincronización entre ellos.</a:t>
            </a:r>
          </a:p>
          <a:p>
            <a:r>
              <a:rPr lang="es-ES" dirty="0"/>
              <a:t>Es el planificador del sistema operativo el encargado de decidir en qué momento tiene acceso a los recursos de un proceso, pero a nivel general, la decisión de crear y lanzar un proceso es humana y expresada a través de un algoritmo.</a:t>
            </a:r>
          </a:p>
        </p:txBody>
      </p:sp>
    </p:spTree>
    <p:extLst>
      <p:ext uri="{BB962C8B-B14F-4D97-AF65-F5344CB8AC3E}">
        <p14:creationId xmlns:p14="http://schemas.microsoft.com/office/powerpoint/2010/main" val="3700685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1.3.- PROGRAMACIÓN DE APLICACIONES MULTIPROCESO EN JAVA</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1987680" y="2401493"/>
            <a:ext cx="8929845" cy="3404667"/>
          </a:xfrm>
        </p:spPr>
        <p:txBody>
          <a:bodyPr>
            <a:normAutofit/>
          </a:bodyPr>
          <a:lstStyle/>
          <a:p>
            <a:endParaRPr lang="es-ES"/>
          </a:p>
        </p:txBody>
      </p:sp>
    </p:spTree>
    <p:extLst>
      <p:ext uri="{BB962C8B-B14F-4D97-AF65-F5344CB8AC3E}">
        <p14:creationId xmlns:p14="http://schemas.microsoft.com/office/powerpoint/2010/main" val="2693390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1.3.1.- CREACIÓN DE PROCESOS CON RUNTIME</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1987680" y="2401493"/>
            <a:ext cx="8929845" cy="3404667"/>
          </a:xfrm>
        </p:spPr>
        <p:txBody>
          <a:bodyPr>
            <a:normAutofit/>
          </a:bodyPr>
          <a:lstStyle/>
          <a:p>
            <a:endParaRPr lang="es-ES"/>
          </a:p>
        </p:txBody>
      </p:sp>
    </p:spTree>
    <p:extLst>
      <p:ext uri="{BB962C8B-B14F-4D97-AF65-F5344CB8AC3E}">
        <p14:creationId xmlns:p14="http://schemas.microsoft.com/office/powerpoint/2010/main" val="3875662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1.3.2.- CREACIÓN DE PROCESOS CON </a:t>
            </a:r>
            <a:r>
              <a:rPr lang="es-ES" sz="2600" dirty="0" err="1"/>
              <a:t>ProcessBuilder</a:t>
            </a:r>
            <a:endParaRPr lang="es-ES" dirty="0" err="1"/>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1987680" y="2401493"/>
            <a:ext cx="8929845" cy="3404667"/>
          </a:xfrm>
        </p:spPr>
        <p:txBody>
          <a:bodyPr>
            <a:normAutofit/>
          </a:bodyPr>
          <a:lstStyle/>
          <a:p>
            <a:endParaRPr lang="es-ES"/>
          </a:p>
        </p:txBody>
      </p:sp>
    </p:spTree>
    <p:extLst>
      <p:ext uri="{BB962C8B-B14F-4D97-AF65-F5344CB8AC3E}">
        <p14:creationId xmlns:p14="http://schemas.microsoft.com/office/powerpoint/2010/main" val="245657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 INTRODUCCIÓN A LOS SISTEMAS MULTITAREA</a:t>
            </a:r>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538632" y="2214117"/>
            <a:ext cx="11265811" cy="4341551"/>
          </a:xfrm>
        </p:spPr>
        <p:txBody>
          <a:bodyPr vert="horz" lIns="91440" tIns="45720" rIns="91440" bIns="45720" rtlCol="0" anchor="t">
            <a:normAutofit/>
          </a:bodyPr>
          <a:lstStyle/>
          <a:p>
            <a:r>
              <a:rPr lang="es-ES" dirty="0"/>
              <a:t>Un ordenador actual de potencia media con un procesador de cuatro núcleos y correctamente configurado es capaz de realizar simultáneamente varias tareas.</a:t>
            </a:r>
          </a:p>
          <a:p>
            <a:r>
              <a:rPr lang="es-ES" dirty="0"/>
              <a:t>¿Cómo es posible que un ordenador pueda ejecutar a la vez más tareas que el número de unidades de proceso que tiene disponible? </a:t>
            </a:r>
          </a:p>
          <a:p>
            <a:r>
              <a:rPr lang="es-ES" b="1" i="1" u="sng" dirty="0"/>
              <a:t>MULTITAREA</a:t>
            </a:r>
            <a:r>
              <a:rPr lang="es-ES" dirty="0"/>
              <a:t>: capacidad de ejecutar varias tareas simultáneamente por parte de un computador.</a:t>
            </a:r>
          </a:p>
          <a:p>
            <a:r>
              <a:rPr lang="es-ES" dirty="0"/>
              <a:t>Al principio los ordenadores sólo podían realizar una sólo tarea a la vez. A dichos equipos se les llamaba MONOTAREA y el sistema operativo MS-DOS sería uno de sus principales ejemplos.</a:t>
            </a:r>
          </a:p>
          <a:p>
            <a:r>
              <a:rPr lang="es-ES" dirty="0"/>
              <a:t>La multitarea es la capacidad que tienen los ordenadores de realizar varias tareas al mismo tiempo, independientemente del número de elementos de procesamiento (núcleos).  Dicha multitarea puede ser real o simulada.</a:t>
            </a:r>
          </a:p>
          <a:p>
            <a:r>
              <a:rPr lang="es-ES" dirty="0"/>
              <a:t>La capacidad de realizar multitarea de un sistema depende del procesador y del sistema operativo.</a:t>
            </a:r>
          </a:p>
        </p:txBody>
      </p:sp>
    </p:spTree>
    <p:extLst>
      <p:ext uri="{BB962C8B-B14F-4D97-AF65-F5344CB8AC3E}">
        <p14:creationId xmlns:p14="http://schemas.microsoft.com/office/powerpoint/2010/main" val="340530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 INTRODUCCIÓN A LOS SISTEMAS MULTITAREA</a:t>
            </a:r>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538632" y="2214117"/>
            <a:ext cx="11265811" cy="4341551"/>
          </a:xfrm>
        </p:spPr>
        <p:txBody>
          <a:bodyPr vert="horz" lIns="91440" tIns="45720" rIns="91440" bIns="45720" rtlCol="0" anchor="t">
            <a:normAutofit/>
          </a:bodyPr>
          <a:lstStyle/>
          <a:p>
            <a:r>
              <a:rPr lang="es-ES" dirty="0"/>
              <a:t>El procesador tiene la capacidad física y el sistema operativo la capacidad lógica.</a:t>
            </a:r>
          </a:p>
          <a:p>
            <a:r>
              <a:rPr lang="es-ES" dirty="0"/>
              <a:t>Curiosamente, unas determinadas características del sistema operativo son necesarias para que exista multitarea, mientas que las necesidades del procesador son menos restrictivas; un procesador simple con un sistema operativo adecuado puede disponer de multitarea, sin embargo, un procesador con múltiples núcleos con un sistema operativo inadecuado no aprovechará los recursos disponibles.</a:t>
            </a:r>
          </a:p>
          <a:p>
            <a:r>
              <a:rPr lang="es-ES" dirty="0"/>
              <a:t>Alrededor de la multitarea existen una serie de conceptos que pueden provocar confusión:</a:t>
            </a:r>
          </a:p>
          <a:p>
            <a:pPr lvl="1"/>
            <a:r>
              <a:rPr lang="es-ES" dirty="0"/>
              <a:t>Concurrencia</a:t>
            </a:r>
          </a:p>
          <a:p>
            <a:pPr lvl="1"/>
            <a:r>
              <a:rPr lang="es-ES" dirty="0"/>
              <a:t>Paralelismo</a:t>
            </a:r>
          </a:p>
          <a:p>
            <a:pPr lvl="1"/>
            <a:r>
              <a:rPr lang="es-ES" dirty="0"/>
              <a:t>Proceso</a:t>
            </a:r>
          </a:p>
          <a:p>
            <a:pPr lvl="1"/>
            <a:r>
              <a:rPr lang="es-ES" dirty="0"/>
              <a:t>Hilo</a:t>
            </a:r>
          </a:p>
        </p:txBody>
      </p:sp>
    </p:spTree>
    <p:extLst>
      <p:ext uri="{BB962C8B-B14F-4D97-AF65-F5344CB8AC3E}">
        <p14:creationId xmlns:p14="http://schemas.microsoft.com/office/powerpoint/2010/main" val="32645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1.1.1.- EL PROCESADOR</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488664" y="2164149"/>
            <a:ext cx="11378238" cy="4516437"/>
          </a:xfrm>
        </p:spPr>
        <p:txBody>
          <a:bodyPr vert="horz" lIns="91440" tIns="45720" rIns="91440" bIns="45720" rtlCol="0" anchor="t">
            <a:normAutofit lnSpcReduction="10000"/>
          </a:bodyPr>
          <a:lstStyle/>
          <a:p>
            <a:r>
              <a:rPr lang="es-ES" dirty="0"/>
              <a:t>El elemento más importante. Este componente es el que proporciona la capacidad de ejecutar las instrucciones de los programas. Es el </a:t>
            </a:r>
            <a:r>
              <a:rPr lang="es-ES" b="1" dirty="0"/>
              <a:t>cerebro </a:t>
            </a:r>
            <a:r>
              <a:rPr lang="es-ES" dirty="0"/>
              <a:t>del dispositivo.</a:t>
            </a:r>
          </a:p>
          <a:p>
            <a:r>
              <a:rPr lang="es-ES" dirty="0"/>
              <a:t>Existen muchos modelos de procesador, tantos como necesidades de capacidad, tamaño y coste. Una característica importante es el incremento de núcleos y su impacto en la multitarea.</a:t>
            </a:r>
          </a:p>
          <a:p>
            <a:r>
              <a:rPr lang="es-ES" dirty="0"/>
              <a:t>Un </a:t>
            </a:r>
            <a:r>
              <a:rPr lang="es-ES" b="1" dirty="0"/>
              <a:t>núcleo </a:t>
            </a:r>
            <a:r>
              <a:rPr lang="es-ES" dirty="0"/>
              <a:t>es una unidad con capacidad de ejecución dentro del procesador. En un sistema con un procesador y cuatro núcleos se pueden ejecutar cuatro instrucciones simultáneamente. </a:t>
            </a:r>
          </a:p>
          <a:p>
            <a:r>
              <a:rPr lang="es-ES" dirty="0"/>
              <a:t>Esto no significa que se disponga de cuatro procesadores, pero sí que se tiene mucha más capacidad </a:t>
            </a:r>
            <a:r>
              <a:rPr lang="es-ES"/>
              <a:t>de procesamiento simultáneo.</a:t>
            </a:r>
            <a:endParaRPr lang="es-ES" dirty="0"/>
          </a:p>
          <a:p>
            <a:r>
              <a:rPr lang="es-ES" dirty="0"/>
              <a:t>Esto no significa que un procesador con un solo núcleo no pueda hacer multitarea. Cualquier procesador puede ejecutar varias tareas y que parezca que las realiza </a:t>
            </a:r>
            <a:r>
              <a:rPr lang="es-ES"/>
              <a:t>simultáneamente. </a:t>
            </a:r>
            <a:endParaRPr lang="es-ES" dirty="0"/>
          </a:p>
          <a:p>
            <a:r>
              <a:rPr lang="es-ES" dirty="0"/>
              <a:t>El truco consiste en dedicar una pequeña porción de tiempo de ejecución a cada una, de tal manera que no se aprecie el cambio entre tareas.</a:t>
            </a:r>
          </a:p>
          <a:p>
            <a:endParaRPr lang="es-ES" dirty="0"/>
          </a:p>
        </p:txBody>
      </p:sp>
    </p:spTree>
    <p:extLst>
      <p:ext uri="{BB962C8B-B14F-4D97-AF65-F5344CB8AC3E}">
        <p14:creationId xmlns:p14="http://schemas.microsoft.com/office/powerpoint/2010/main" val="91802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1.1.2.- EL SISTEMA OPERATIVO Y LOS LENGUAJES DE PROGRAMACIÓN</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76237" y="2251592"/>
            <a:ext cx="11415713" cy="4304076"/>
          </a:xfrm>
        </p:spPr>
        <p:txBody>
          <a:bodyPr vert="horz" lIns="91440" tIns="45720" rIns="91440" bIns="45720" rtlCol="0" anchor="t">
            <a:normAutofit/>
          </a:bodyPr>
          <a:lstStyle/>
          <a:p>
            <a:r>
              <a:rPr lang="es-ES" dirty="0"/>
              <a:t>Un ordenador, para funcionar y ser útil, además del propio hardware, necesita disponer de un sistema operativo y de programas.</a:t>
            </a:r>
          </a:p>
          <a:p>
            <a:r>
              <a:rPr lang="es-ES" dirty="0"/>
              <a:t>El sistema operativo hace de intermediario entre los programas y el hardware del ordenador. </a:t>
            </a:r>
          </a:p>
          <a:p>
            <a:r>
              <a:rPr lang="es-ES" dirty="0"/>
              <a:t>Cuando hacemos cualquier acción (mover el ratón), es el sistema operativo quien detecta el evento y hace posible su gestión. Cuando se accede a una variable, es el sistema operativo quien accede a la memoria RAM a buscar dicha variable. Cuando se almacena un fichero en un disco duro mecánico, es el sistema operativo quien mueve el motor y desplaza las cabezas lectoras.</a:t>
            </a:r>
          </a:p>
          <a:p>
            <a:r>
              <a:rPr lang="es-ES" dirty="0"/>
              <a:t>Un programador debe saber capturar las pulsaciones del teclado, utilizar variables y guardar un fichero en un disco duro, pero puede no saber cómo funciona internamente ninguno de los elementos HW.</a:t>
            </a:r>
          </a:p>
          <a:p>
            <a:r>
              <a:rPr lang="es-ES" dirty="0"/>
              <a:t>Cuando se va a crear un programa, uno de los aspectos más importantes consiste en decidir el lenguaje de programación en el que se va a escribir.</a:t>
            </a:r>
          </a:p>
        </p:txBody>
      </p:sp>
    </p:spTree>
    <p:extLst>
      <p:ext uri="{BB962C8B-B14F-4D97-AF65-F5344CB8AC3E}">
        <p14:creationId xmlns:p14="http://schemas.microsoft.com/office/powerpoint/2010/main" val="114809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1.1.2.- EL SISTEMA OPERATIVO Y LOS LENGUAJES DE PROGRAMACIÓN</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76237" y="2251592"/>
            <a:ext cx="11415713" cy="4304076"/>
          </a:xfrm>
        </p:spPr>
        <p:txBody>
          <a:bodyPr vert="horz" lIns="91440" tIns="45720" rIns="91440" bIns="45720" rtlCol="0" anchor="t">
            <a:normAutofit/>
          </a:bodyPr>
          <a:lstStyle/>
          <a:p>
            <a:r>
              <a:rPr lang="es-ES"/>
              <a:t>Existen muchos lenguajes de programación, cada uno con sus particularidades.</a:t>
            </a:r>
            <a:endParaRPr lang="es-ES" dirty="0"/>
          </a:p>
          <a:p>
            <a:r>
              <a:rPr lang="es-ES" dirty="0"/>
              <a:t>Hay lenguajes adaptados a un tipo de temática concreta como Fortran o de vacación más general como </a:t>
            </a:r>
            <a:r>
              <a:rPr lang="es-ES"/>
              <a:t>C++.</a:t>
            </a:r>
            <a:endParaRPr lang="es-ES" dirty="0"/>
          </a:p>
          <a:p>
            <a:r>
              <a:rPr lang="es-ES" dirty="0"/>
              <a:t>También hay lenguajes orientados a objetos como Java y otros que siguen paradigma de la programación estructurada como C.</a:t>
            </a:r>
          </a:p>
          <a:p>
            <a:r>
              <a:rPr lang="es-ES" dirty="0"/>
              <a:t>Otra clasificación divide a los lenguajes de programación:</a:t>
            </a:r>
          </a:p>
          <a:p>
            <a:pPr lvl="1"/>
            <a:r>
              <a:rPr lang="es-ES" dirty="0"/>
              <a:t>Bajo nivel: ensamblador</a:t>
            </a:r>
          </a:p>
          <a:p>
            <a:pPr lvl="1"/>
            <a:r>
              <a:rPr lang="es-ES" dirty="0"/>
              <a:t>Alto nivel: </a:t>
            </a:r>
            <a:r>
              <a:rPr lang="es-ES" dirty="0" err="1"/>
              <a:t>kotlin</a:t>
            </a:r>
          </a:p>
          <a:p>
            <a:r>
              <a:rPr lang="es-ES" dirty="0"/>
              <a:t>Hay varias clasificaciones, pero la que más nos importa en este tema es si son compilados o interpretados, ya que dependiendo de qué tipo sean, son enviados al sistema operativo para su ejecución de distinta manera.</a:t>
            </a:r>
          </a:p>
        </p:txBody>
      </p:sp>
    </p:spTree>
    <p:extLst>
      <p:ext uri="{BB962C8B-B14F-4D97-AF65-F5344CB8AC3E}">
        <p14:creationId xmlns:p14="http://schemas.microsoft.com/office/powerpoint/2010/main" val="278753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1.1.2.- EL SISTEMA OPERATIVO Y LOS LENGUAJES DE PROGRAMACIÓN</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76237" y="2251592"/>
            <a:ext cx="11415713" cy="4304076"/>
          </a:xfrm>
        </p:spPr>
        <p:txBody>
          <a:bodyPr vert="horz" lIns="91440" tIns="45720" rIns="91440" bIns="45720" rtlCol="0" anchor="t">
            <a:normAutofit fontScale="92500" lnSpcReduction="10000"/>
          </a:bodyPr>
          <a:lstStyle/>
          <a:p>
            <a:r>
              <a:rPr lang="es-ES" b="1" u="sng" dirty="0"/>
              <a:t>Lenguajes compilados:</a:t>
            </a:r>
            <a:r>
              <a:rPr lang="es-ES" dirty="0"/>
              <a:t> el código fuente se traduce a código binario que es el que entiende el sistema operativo para el que se está realizando la compilación.</a:t>
            </a:r>
          </a:p>
          <a:p>
            <a:r>
              <a:rPr lang="es-ES" dirty="0"/>
              <a:t>El resultado de la compilación es un programa ejecutable solamente en el sistema operativo destino y en la versión correspondiente. Suele ser incompatible entre</a:t>
            </a:r>
            <a:r>
              <a:rPr lang="es-ES"/>
              <a:t> Windows y Linux.</a:t>
            </a:r>
            <a:endParaRPr lang="es-ES" dirty="0"/>
          </a:p>
          <a:p>
            <a:r>
              <a:rPr lang="es-ES" dirty="0"/>
              <a:t>La ventaja es </a:t>
            </a:r>
            <a:r>
              <a:rPr lang="es-ES"/>
              <a:t>que,</a:t>
            </a:r>
            <a:r>
              <a:rPr lang="es-ES" dirty="0"/>
              <a:t> al estar optimizado para la plataforma de destino, se ejecutará de manera más rápida.</a:t>
            </a:r>
          </a:p>
          <a:p>
            <a:r>
              <a:rPr lang="es-ES" dirty="0"/>
              <a:t>A pesar de todo, si el lenguaje es estándar, en muchas ocasiones el mismo código fuente puede ser compilado para distintos sistemas sin necesitar modificaciones.</a:t>
            </a:r>
          </a:p>
          <a:p>
            <a:r>
              <a:rPr lang="es-ES" b="1" dirty="0"/>
              <a:t>Lenguajes interpretados:</a:t>
            </a:r>
            <a:r>
              <a:rPr lang="es-ES" dirty="0"/>
              <a:t> dichos lenguajes no se compilan para generar un programa binario ejecutable directamente, sino que dicho programa se ejecuta por parte de otro programa llamado </a:t>
            </a:r>
            <a:r>
              <a:rPr lang="es-ES"/>
              <a:t>intérprete, que sí está programado para un sistema operativo en concreto. </a:t>
            </a:r>
          </a:p>
          <a:p>
            <a:r>
              <a:rPr lang="es-ES" dirty="0"/>
              <a:t>La principal ventaja es que, al no tener proceso de compilación, el mismo código fuente se puede llevar a cualquier ordenador que tenga instalado el intérprete, independientemente del sistema operativo instalado.</a:t>
            </a:r>
          </a:p>
        </p:txBody>
      </p:sp>
    </p:spTree>
    <p:extLst>
      <p:ext uri="{BB962C8B-B14F-4D97-AF65-F5344CB8AC3E}">
        <p14:creationId xmlns:p14="http://schemas.microsoft.com/office/powerpoint/2010/main" val="136085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1.1.2.- EL SISTEMA OPERATIVO Y LOS LENGUAJES DE PROGRAMACIÓN</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76237" y="2251592"/>
            <a:ext cx="11415713" cy="4304076"/>
          </a:xfrm>
        </p:spPr>
        <p:txBody>
          <a:bodyPr vert="horz" lIns="91440" tIns="45720" rIns="91440" bIns="45720" rtlCol="0" anchor="t">
            <a:normAutofit/>
          </a:bodyPr>
          <a:lstStyle/>
          <a:p>
            <a:r>
              <a:rPr lang="es-ES" dirty="0"/>
              <a:t>La desventaja es la necesidad de disponer de intérprete instalado en el sistema operativo destino y que el proceso de traducción del programa a las instrucciones que entiende el sistema operativo, supondrá una pequeña pérdida de velocidad.</a:t>
            </a:r>
          </a:p>
          <a:p>
            <a:r>
              <a:rPr lang="es-ES" dirty="0"/>
              <a:t>Existe un punto intermedio entre los dos </a:t>
            </a:r>
            <a:r>
              <a:rPr lang="es-ES"/>
              <a:t>lenguajes y su máximo exponente es JAVA. </a:t>
            </a:r>
          </a:p>
          <a:p>
            <a:r>
              <a:rPr lang="es-ES" dirty="0"/>
              <a:t>Java es un lenguaje de programación compilado, pero en lugar de realizarse la compilación para un sistema operativo real se efectúa para un sistema operativo virtual, la conocida como JVM.</a:t>
            </a:r>
          </a:p>
          <a:p>
            <a:r>
              <a:rPr lang="es-ES" dirty="0"/>
              <a:t>Dicho sistema es el encargado de traducir el código compilado en Java al lenguaje del sistema operativo durante la ejecución de los programas. Tenemos que traducir el lenguaje, pero se dispone de programas multiplataforma que se </a:t>
            </a:r>
            <a:r>
              <a:rPr lang="es-ES"/>
              <a:t>ejecutan en un entorno seguro y contralado como es la JVM.</a:t>
            </a:r>
            <a:endParaRPr lang="es-ES" dirty="0"/>
          </a:p>
          <a:p>
            <a:r>
              <a:rPr lang="es-ES" dirty="0"/>
              <a:t>Sabiendo todo esto, a la hora de escribir un programa se debe de saber cómo se relacionan estos con el sistema operativo.</a:t>
            </a:r>
          </a:p>
        </p:txBody>
      </p:sp>
    </p:spTree>
    <p:extLst>
      <p:ext uri="{BB962C8B-B14F-4D97-AF65-F5344CB8AC3E}">
        <p14:creationId xmlns:p14="http://schemas.microsoft.com/office/powerpoint/2010/main" val="1223402715"/>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3C3122"/>
      </a:dk2>
      <a:lt2>
        <a:srgbClr val="E7E2E8"/>
      </a:lt2>
      <a:accent1>
        <a:srgbClr val="61B547"/>
      </a:accent1>
      <a:accent2>
        <a:srgbClr val="86AF3A"/>
      </a:accent2>
      <a:accent3>
        <a:srgbClr val="AAA343"/>
      </a:accent3>
      <a:accent4>
        <a:srgbClr val="B1783B"/>
      </a:accent4>
      <a:accent5>
        <a:srgbClr val="C3594D"/>
      </a:accent5>
      <a:accent6>
        <a:srgbClr val="B13B60"/>
      </a:accent6>
      <a:hlink>
        <a:srgbClr val="BF613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SwellVTI</vt:lpstr>
      <vt:lpstr>PROGRAMACIÓN MULTIPROCESO</vt:lpstr>
      <vt:lpstr>INDICE</vt:lpstr>
      <vt:lpstr>1.1.- INTRODUCCIÓN A LOS SISTEMAS MULTITAREA</vt:lpstr>
      <vt:lpstr>1.1.- INTRODUCCIÓN A LOS SISTEMAS MULTITAREA</vt:lpstr>
      <vt:lpstr>1.1.1.- EL PROCESADOR</vt:lpstr>
      <vt:lpstr>1.1.2.- EL SISTEMA OPERATIVO Y LOS LENGUAJES DE PROGRAMACIÓN</vt:lpstr>
      <vt:lpstr>1.1.2.- EL SISTEMA OPERATIVO Y LOS LENGUAJES DE PROGRAMACIÓN</vt:lpstr>
      <vt:lpstr>1.1.2.- EL SISTEMA OPERATIVO Y LOS LENGUAJES DE PROGRAMACIÓN</vt:lpstr>
      <vt:lpstr>1.1.2.- EL SISTEMA OPERATIVO Y LOS LENGUAJES DE PROGRAMACIÓN</vt:lpstr>
      <vt:lpstr>1.1.2.- EL SISTEMA OPERATIVO Y LOS LENGUAJES DE PROGRAMACIÓN</vt:lpstr>
      <vt:lpstr>1.1.3.- PROGRAMAS. EJECUTABLES. PROCESOS. SERVICIOS</vt:lpstr>
      <vt:lpstr>1.1.3.- PROGRAMAS. EJECUTABLES. PROCESOS. SERVICIOS</vt:lpstr>
      <vt:lpstr>1.1.3.- PROGRAMAS. EJECUTABLES. PROCESOS. SERVICIOS</vt:lpstr>
      <vt:lpstr>1.1.4.- COMPUTACIÓN CONCURRENTE Y PARALELA</vt:lpstr>
      <vt:lpstr>1.1.4.- COMPUTACIÓN CONCURRENTE Y PARALELA</vt:lpstr>
      <vt:lpstr>1.1.5.- PROGRAMACIÓN DISTRIBUIDA</vt:lpstr>
      <vt:lpstr>1.1.6.- HILOS</vt:lpstr>
      <vt:lpstr>1.1.7.- BIFURCACIÓN O FORK</vt:lpstr>
      <vt:lpstr>1.2.- PROCESOS: CONCEPTOS TEÓRICOS</vt:lpstr>
      <vt:lpstr>1.2.- PROCESOS: CONCEPTOS TEÓRICOS</vt:lpstr>
      <vt:lpstr>1.2.1.- GESTIÓN Y ESTADOS DE LOS PROCESOS</vt:lpstr>
      <vt:lpstr>1.2.1.- GESTIÓN Y ESTADOS DE LOS PROCESOS</vt:lpstr>
      <vt:lpstr>1.2.1.- GESTIÓN Y ESTADOS DE LOS PROCESOS</vt:lpstr>
      <vt:lpstr>1.2.2.- COMUNICACIÓN ENTRE PROCESOS</vt:lpstr>
      <vt:lpstr>1.2.3.- SINCRONIZACIÓN ENTRE PROCESOS</vt:lpstr>
      <vt:lpstr>1.3.- PROGRAMACIÓN DE APLICACIONES MULTIPROCESO EN JAVA</vt:lpstr>
      <vt:lpstr>1.3.1.- CREACIÓN DE PROCESOS CON RUNTIME</vt:lpstr>
      <vt:lpstr>1.3.2.- CREACIÓN DE PROCESOS CON ProcessBuilder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950</cp:revision>
  <dcterms:created xsi:type="dcterms:W3CDTF">2023-06-27T14:57:55Z</dcterms:created>
  <dcterms:modified xsi:type="dcterms:W3CDTF">2023-10-16T18:38:34Z</dcterms:modified>
</cp:coreProperties>
</file>