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5134-2A98-434A-A822-8C74FB93ABC8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B6DD-8012-456B-B61E-3A24B4022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9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5134-2A98-434A-A822-8C74FB93ABC8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B6DD-8012-456B-B61E-3A24B4022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31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5134-2A98-434A-A822-8C74FB93ABC8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B6DD-8012-456B-B61E-3A24B4022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5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5134-2A98-434A-A822-8C74FB93ABC8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B6DD-8012-456B-B61E-3A24B4022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8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5134-2A98-434A-A822-8C74FB93ABC8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B6DD-8012-456B-B61E-3A24B4022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6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5134-2A98-434A-A822-8C74FB93ABC8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B6DD-8012-456B-B61E-3A24B4022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6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5134-2A98-434A-A822-8C74FB93ABC8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B6DD-8012-456B-B61E-3A24B4022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5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5134-2A98-434A-A822-8C74FB93ABC8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B6DD-8012-456B-B61E-3A24B4022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3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5134-2A98-434A-A822-8C74FB93ABC8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B6DD-8012-456B-B61E-3A24B4022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5134-2A98-434A-A822-8C74FB93ABC8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B6DD-8012-456B-B61E-3A24B4022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3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5134-2A98-434A-A822-8C74FB93ABC8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B6DD-8012-456B-B61E-3A24B4022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15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65134-2A98-434A-A822-8C74FB93ABC8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B6DD-8012-456B-B61E-3A24B4022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/>
              <a:t>中国传统婚姻文化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婚姻程序：三书六礼及其他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447800"/>
            <a:ext cx="85344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）三书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 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聘书</a:t>
            </a:r>
            <a:r>
              <a:rPr lang="zh-CN" altLang="en-US" sz="2800" dirty="0">
                <a:latin typeface="+mn-ea"/>
              </a:rPr>
              <a:t>：即订亲之书，男女双方缔造。纳吉（过文定）时用。 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礼</a:t>
            </a:r>
            <a:r>
              <a:rPr lang="zh-CN" altLang="en-US" sz="2800" dirty="0">
                <a:latin typeface="+mn-ea"/>
              </a:rPr>
              <a:t>书：即过礼之书，是礼物清单，详尽列明礼物种类及数量。纳征信（过大礼）时用。 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迎亲</a:t>
            </a:r>
            <a:r>
              <a:rPr lang="zh-CN" altLang="en-US" sz="2800" dirty="0">
                <a:latin typeface="+mn-ea"/>
              </a:rPr>
              <a:t>书：即迎娶新娘之书。结婚当日（亲迎）接新娘过门时用。</a:t>
            </a:r>
          </a:p>
        </p:txBody>
      </p:sp>
    </p:spTree>
    <p:extLst>
      <p:ext uri="{BB962C8B-B14F-4D97-AF65-F5344CB8AC3E}">
        <p14:creationId xmlns:p14="http://schemas.microsoft.com/office/powerpoint/2010/main" val="29236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(2</a:t>
            </a:r>
            <a:r>
              <a:rPr lang="en-US" altLang="zh-CN" sz="3600" b="1" dirty="0">
                <a:latin typeface="+mn-ea"/>
                <a:ea typeface="+mn-ea"/>
              </a:rPr>
              <a:t>)</a:t>
            </a:r>
            <a:r>
              <a:rPr lang="zh-CN" altLang="en-US" sz="3600" b="1" dirty="0" smtClean="0">
                <a:latin typeface="+mn-ea"/>
                <a:ea typeface="+mn-ea"/>
              </a:rPr>
              <a:t>六礼：纳采→问名→纳吉→纳征→请期→亲迎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b="1" dirty="0" smtClean="0">
                <a:latin typeface="华文楷体" pitchFamily="2" charset="-122"/>
                <a:ea typeface="华文楷体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altLang="zh-CN" sz="3000" b="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000" b="0" dirty="0" smtClean="0">
                <a:latin typeface="华文楷体" pitchFamily="2" charset="-122"/>
                <a:ea typeface="华文楷体" pitchFamily="2" charset="-122"/>
              </a:rPr>
              <a:t>①</a:t>
            </a:r>
            <a:r>
              <a:rPr lang="zh-CN" altLang="en-US" sz="3000" b="0" dirty="0" smtClean="0">
                <a:latin typeface="+mn-ea"/>
              </a:rPr>
              <a:t>纳采</a:t>
            </a:r>
            <a:r>
              <a:rPr lang="en-US" altLang="zh-CN" sz="3000" b="0" dirty="0" smtClean="0">
                <a:latin typeface="+mn-ea"/>
              </a:rPr>
              <a:t>:</a:t>
            </a:r>
            <a:r>
              <a:rPr lang="zh-CN" altLang="en-US" sz="3000" b="0" dirty="0" smtClean="0">
                <a:latin typeface="+mn-ea"/>
              </a:rPr>
              <a:t>采纳择之礼。男方欲与女方结亲，请媒妁往女方提亲，得到应允后，再请媒妁正式向女家纳“采择之礼”。</a:t>
            </a:r>
            <a:r>
              <a:rPr lang="en-US" altLang="zh-CN" sz="3000" b="0" dirty="0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600" b="0" dirty="0" smtClean="0">
                <a:latin typeface="华文楷体" pitchFamily="2" charset="-122"/>
                <a:ea typeface="华文楷体" pitchFamily="2" charset="-122"/>
              </a:rPr>
              <a:t>“昏礼，下达纳采。用雁。”</a:t>
            </a:r>
            <a:r>
              <a:rPr lang="en-US" altLang="zh-CN" sz="2600" b="0" dirty="0" smtClean="0">
                <a:latin typeface="华文楷体" pitchFamily="2" charset="-122"/>
                <a:ea typeface="华文楷体" pitchFamily="2" charset="-122"/>
              </a:rPr>
              <a:t> —《</a:t>
            </a:r>
            <a:r>
              <a:rPr lang="zh-CN" altLang="en-US" sz="2600" b="0" dirty="0" smtClean="0">
                <a:latin typeface="华文楷体" pitchFamily="2" charset="-122"/>
                <a:ea typeface="华文楷体" pitchFamily="2" charset="-122"/>
              </a:rPr>
              <a:t>仪礼</a:t>
            </a:r>
            <a:r>
              <a:rPr lang="en-US" altLang="zh-CN" sz="2600" b="0" dirty="0" smtClean="0">
                <a:latin typeface="华文楷体" pitchFamily="2" charset="-122"/>
                <a:ea typeface="华文楷体" pitchFamily="2" charset="-122"/>
              </a:rPr>
              <a:t>·</a:t>
            </a:r>
            <a:r>
              <a:rPr lang="zh-CN" altLang="en-US" sz="2600" b="0" dirty="0" smtClean="0">
                <a:latin typeface="华文楷体" pitchFamily="2" charset="-122"/>
                <a:ea typeface="华文楷体" pitchFamily="2" charset="-122"/>
              </a:rPr>
              <a:t>士昏礼</a:t>
            </a:r>
            <a:r>
              <a:rPr lang="en-US" altLang="zh-CN" sz="2600" b="0" dirty="0" smtClean="0">
                <a:latin typeface="华文楷体" pitchFamily="2" charset="-122"/>
                <a:ea typeface="华文楷体" pitchFamily="2" charset="-122"/>
              </a:rPr>
              <a:t>》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3000" b="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3000" b="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000" b="0" dirty="0" smtClean="0">
                <a:latin typeface="华文楷体" pitchFamily="2" charset="-122"/>
                <a:ea typeface="华文楷体" pitchFamily="2" charset="-122"/>
              </a:rPr>
              <a:t>②</a:t>
            </a:r>
            <a:r>
              <a:rPr lang="zh-CN" altLang="en-US" sz="3000" b="0" dirty="0" smtClean="0">
                <a:latin typeface="+mn-ea"/>
              </a:rPr>
              <a:t>问名</a:t>
            </a:r>
            <a:r>
              <a:rPr lang="en-US" altLang="zh-CN" sz="3000" b="0" dirty="0" smtClean="0">
                <a:latin typeface="+mn-ea"/>
              </a:rPr>
              <a:t>:</a:t>
            </a:r>
            <a:r>
              <a:rPr lang="zh-CN" altLang="en-US" sz="3000" b="0" dirty="0" smtClean="0">
                <a:latin typeface="+mn-ea"/>
              </a:rPr>
              <a:t>男方遣媒人到女家询问女方姓名、排行、生辰八字。发展到后世，称换庚帖。这一过程也相当于订婚。古语“男子称名，女子称字”，女子的名是不能轻易示人的。</a:t>
            </a:r>
            <a:endParaRPr lang="en-US" altLang="zh-CN" sz="3000" b="0" dirty="0" smtClean="0">
              <a:latin typeface="+mn-ea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3000" b="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3000" b="0" dirty="0" smtClean="0">
                <a:latin typeface="华文楷体" pitchFamily="2" charset="-122"/>
                <a:ea typeface="华文楷体" pitchFamily="2" charset="-122"/>
              </a:rPr>
              <a:t>③</a:t>
            </a:r>
            <a:r>
              <a:rPr lang="zh-CN" altLang="en-US" sz="3000" b="0" dirty="0" smtClean="0">
                <a:latin typeface="+mn-ea"/>
              </a:rPr>
              <a:t>纳吉</a:t>
            </a:r>
            <a:r>
              <a:rPr lang="en-US" altLang="zh-CN" sz="3000" b="0" dirty="0" smtClean="0">
                <a:latin typeface="+mn-ea"/>
              </a:rPr>
              <a:t>:</a:t>
            </a:r>
            <a:r>
              <a:rPr lang="zh-CN" altLang="en-US" sz="3000" b="0" dirty="0" smtClean="0">
                <a:latin typeface="+mn-ea"/>
              </a:rPr>
              <a:t>合八字之后，如果得了吉兆，认为婚姻可以成立，男方就要拿点礼物到女家报喜，谓之纳吉，也就是正式提亲。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2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24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0" dirty="0" smtClean="0">
                <a:latin typeface="华文楷体" pitchFamily="2" charset="-122"/>
                <a:ea typeface="华文楷体" pitchFamily="2" charset="-122"/>
              </a:rPr>
              <a:t>④</a:t>
            </a:r>
            <a:r>
              <a:rPr lang="zh-CN" altLang="en-US" sz="2800" b="0" dirty="0" smtClean="0">
                <a:latin typeface="+mn-ea"/>
              </a:rPr>
              <a:t>纳征</a:t>
            </a:r>
            <a:r>
              <a:rPr lang="en-US" altLang="zh-CN" sz="2800" b="0" dirty="0" smtClean="0">
                <a:latin typeface="+mn-ea"/>
              </a:rPr>
              <a:t>: </a:t>
            </a:r>
            <a:r>
              <a:rPr lang="zh-CN" altLang="en-US" sz="2800" b="0" dirty="0" smtClean="0">
                <a:latin typeface="+mn-ea"/>
              </a:rPr>
              <a:t>亦称纳成、纳币。就是男方向女方送聘礼。</a:t>
            </a:r>
            <a:r>
              <a:rPr lang="en-US" altLang="zh-CN" sz="2800" b="0" dirty="0" smtClean="0">
                <a:latin typeface="+mn-ea"/>
              </a:rPr>
              <a:t> </a:t>
            </a:r>
            <a:r>
              <a:rPr lang="zh-CN" altLang="en-US" sz="2400" b="0" i="1" dirty="0" smtClean="0"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纳征者，纳聘财也。征，成也。先纳聘财而后婚成。”</a:t>
            </a:r>
            <a:endParaRPr lang="en-US" altLang="zh-CN" sz="2400" b="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sz="2800" b="0" dirty="0" smtClean="0">
                <a:latin typeface="华文楷体" pitchFamily="2" charset="-122"/>
                <a:ea typeface="华文楷体" pitchFamily="2" charset="-122"/>
              </a:rPr>
              <a:t>                                        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—《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礼记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·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昏义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孔颖达疏</a:t>
            </a:r>
            <a:endParaRPr lang="en-US" altLang="zh-CN" sz="2400" b="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sz="2800" b="0" dirty="0" smtClean="0">
                <a:latin typeface="+mn-ea"/>
              </a:rPr>
              <a:t>男方在纳吉得知女方允婚后才可行纳征礼，对男方来说，“聘则为妻”。</a:t>
            </a:r>
            <a:endParaRPr lang="en-US" altLang="zh-CN" sz="2800" b="0" dirty="0" smtClean="0">
              <a:latin typeface="+mn-ea"/>
            </a:endParaRPr>
          </a:p>
          <a:p>
            <a:pPr marL="0" indent="0">
              <a:buNone/>
            </a:pPr>
            <a:endParaRPr lang="en-US" altLang="zh-CN" sz="2800" b="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0" dirty="0" smtClean="0">
                <a:latin typeface="华文楷体" pitchFamily="2" charset="-122"/>
                <a:ea typeface="华文楷体" pitchFamily="2" charset="-122"/>
              </a:rPr>
              <a:t>⑤</a:t>
            </a:r>
            <a:r>
              <a:rPr lang="zh-CN" altLang="en-US" sz="2800" b="0" dirty="0" smtClean="0">
                <a:latin typeface="+mn-ea"/>
              </a:rPr>
              <a:t>请期</a:t>
            </a:r>
            <a:r>
              <a:rPr lang="en-US" altLang="zh-CN" sz="2800" b="0" dirty="0" smtClean="0">
                <a:latin typeface="+mn-ea"/>
              </a:rPr>
              <a:t>: </a:t>
            </a:r>
            <a:r>
              <a:rPr lang="zh-CN" altLang="en-US" sz="2800" b="0" dirty="0" smtClean="0">
                <a:latin typeface="+mn-ea"/>
              </a:rPr>
              <a:t>又称告期，俗称选日子。是男家派人到女家去通知成亲迎娶的日期。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“请期用雁，主人辞，宾许告期，如纳征礼。”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                                                                —《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仪礼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·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士昏礼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》</a:t>
            </a:r>
            <a:endParaRPr lang="zh-CN" altLang="en-US" sz="2400" b="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0" dirty="0" smtClean="0">
                <a:latin typeface="+mn-ea"/>
              </a:rPr>
              <a:t>请期仪式历代相同，即男家派使进去女家请期，送礼，然后致辞，说明所定婚期，女父表示接受，最后使者返回复命。</a:t>
            </a:r>
            <a:endParaRPr lang="en-US" altLang="zh-CN" sz="2800" b="0" dirty="0" smtClean="0"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b="0" dirty="0" smtClean="0"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0" dirty="0" smtClean="0">
                <a:latin typeface="+mn-ea"/>
              </a:rPr>
              <a:t>⑥亲迎</a:t>
            </a:r>
            <a:r>
              <a:rPr lang="en-US" altLang="zh-CN" sz="2800" b="0" dirty="0" smtClean="0">
                <a:latin typeface="+mn-ea"/>
              </a:rPr>
              <a:t>: </a:t>
            </a:r>
            <a:r>
              <a:rPr lang="zh-CN" altLang="en-US" sz="2800" b="0" dirty="0" smtClean="0">
                <a:latin typeface="+mn-ea"/>
              </a:rPr>
              <a:t>又称迎亲。是新郎亲自迎娶新娘回家的礼仪。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0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+mn-ea"/>
                <a:ea typeface="+mn-ea"/>
              </a:rPr>
              <a:t>（</a:t>
            </a:r>
            <a:r>
              <a:rPr lang="en-US" altLang="zh-CN" sz="3600" b="1" dirty="0" smtClean="0">
                <a:latin typeface="+mn-ea"/>
                <a:ea typeface="+mn-ea"/>
              </a:rPr>
              <a:t>3</a:t>
            </a:r>
            <a:r>
              <a:rPr lang="zh-CN" altLang="en-US" sz="3600" b="1" dirty="0" smtClean="0">
                <a:latin typeface="+mn-ea"/>
                <a:ea typeface="+mn-ea"/>
              </a:rPr>
              <a:t>）其他</a:t>
            </a:r>
            <a:endParaRPr lang="zh-CN" altLang="en-US" sz="3600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altLang="zh-CN" sz="2800" b="0" dirty="0" smtClean="0">
              <a:latin typeface="+mn-ea"/>
            </a:endParaRPr>
          </a:p>
          <a:p>
            <a:pPr>
              <a:buFontTx/>
              <a:buNone/>
            </a:pPr>
            <a:r>
              <a:rPr lang="en-US" altLang="zh-CN" sz="2800" b="0" dirty="0" smtClean="0">
                <a:latin typeface="+mn-ea"/>
              </a:rPr>
              <a:t>①</a:t>
            </a:r>
            <a:r>
              <a:rPr lang="zh-CN" altLang="en-US" sz="2800" b="0" dirty="0" smtClean="0">
                <a:latin typeface="+mn-ea"/>
              </a:rPr>
              <a:t>同牢（合卺）</a:t>
            </a:r>
          </a:p>
          <a:p>
            <a:pPr>
              <a:buFontTx/>
              <a:buNone/>
            </a:pPr>
            <a:r>
              <a:rPr lang="en-US" altLang="zh-CN" sz="24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“合卺，破瓠为之，以线连两端，其制一同瓠爵。”</a:t>
            </a:r>
            <a:r>
              <a:rPr lang="en-US" altLang="zh-CN" sz="24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—《</a:t>
            </a:r>
            <a:r>
              <a:rPr lang="zh-CN" altLang="en-US" sz="24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三礼图</a:t>
            </a:r>
            <a:r>
              <a:rPr lang="en-US" altLang="zh-CN" sz="24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pPr marL="0" indent="0">
              <a:buNone/>
            </a:pPr>
            <a:endParaRPr lang="en-US" altLang="zh-CN" sz="2800" b="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b="0" dirty="0" smtClean="0">
                <a:latin typeface="+mn-ea"/>
              </a:rPr>
              <a:t>②</a:t>
            </a:r>
            <a:r>
              <a:rPr lang="zh-CN" altLang="en-US" sz="2800" b="0" dirty="0" smtClean="0">
                <a:latin typeface="+mn-ea"/>
              </a:rPr>
              <a:t>谒舅姑</a:t>
            </a:r>
            <a:endParaRPr lang="en-US" altLang="zh-CN" sz="2800" b="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b="0" dirty="0" smtClean="0">
                <a:latin typeface="+mn-ea"/>
              </a:rPr>
              <a:t>    妇见舅姑</a:t>
            </a:r>
            <a:r>
              <a:rPr lang="en-US" altLang="zh-CN" sz="2800" b="0" dirty="0" smtClean="0">
                <a:latin typeface="+mn-ea"/>
              </a:rPr>
              <a:t>—</a:t>
            </a:r>
            <a:r>
              <a:rPr lang="zh-CN" altLang="en-US" sz="2800" b="0" dirty="0" smtClean="0">
                <a:latin typeface="+mn-ea"/>
              </a:rPr>
              <a:t>妇馈舅姑 </a:t>
            </a:r>
            <a:r>
              <a:rPr lang="en-US" altLang="zh-CN" sz="2800" b="0" dirty="0" smtClean="0">
                <a:latin typeface="+mn-ea"/>
              </a:rPr>
              <a:t>—</a:t>
            </a:r>
            <a:r>
              <a:rPr lang="zh-CN" altLang="en-US" sz="2800" b="0" dirty="0" smtClean="0">
                <a:latin typeface="+mn-ea"/>
              </a:rPr>
              <a:t>舅姑醴妇 。</a:t>
            </a:r>
            <a:endParaRPr lang="en-US" altLang="zh-CN" sz="2800" b="0" dirty="0" smtClean="0">
              <a:latin typeface="+mn-ea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800" b="0" dirty="0" smtClean="0">
              <a:latin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0" dirty="0" smtClean="0">
                <a:latin typeface="+mn-ea"/>
              </a:rPr>
              <a:t>③</a:t>
            </a:r>
            <a:r>
              <a:rPr lang="zh-CN" altLang="en-US" sz="2800" b="0" dirty="0" smtClean="0">
                <a:latin typeface="+mn-ea"/>
              </a:rPr>
              <a:t>庙见</a:t>
            </a:r>
            <a:endParaRPr lang="en-US" altLang="zh-CN" sz="2800" b="0" dirty="0" smtClean="0">
              <a:latin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0" dirty="0" smtClean="0">
                <a:latin typeface="+mn-ea"/>
              </a:rPr>
              <a:t>    婚后三个月，婿须择日率新娘至夫家宗庙祭告祖先，以表示婚姻已取得夫家祖先的同意，从此才算加入夫宗，具有参加祭祀和被祭祀的资格。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447800"/>
            <a:ext cx="8686800" cy="50292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800" b="0" dirty="0" smtClean="0">
                <a:latin typeface="+mn-ea"/>
              </a:rPr>
              <a:t>④反马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0" dirty="0" smtClean="0">
                <a:latin typeface="+mn-ea"/>
              </a:rPr>
              <a:t>   “反”通“返”，指送还马匹。新郎在亲迎新娘完成婚礼以后（通常是在三个月内），将新娘来时所坐车的驾车马匹解下，送还给岳家，以示不会让妻子回娘家。而新娘则要保留座车的车厢，以自谦确信会不犯错误，不被休弃。</a:t>
            </a:r>
            <a:endParaRPr lang="en-US" altLang="zh-CN" sz="2800" b="0" dirty="0" smtClean="0">
              <a:latin typeface="+mn-ea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800" b="0" dirty="0" smtClean="0">
              <a:latin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0" dirty="0" smtClean="0">
                <a:latin typeface="+mn-ea"/>
              </a:rPr>
              <a:t>    反马礼后来演化成“回门”礼，也称“归宁”，俗称“回娘家”</a:t>
            </a:r>
            <a:r>
              <a:rPr lang="en-US" altLang="zh-CN" sz="2800" b="0" dirty="0" smtClean="0">
                <a:latin typeface="+mn-ea"/>
              </a:rPr>
              <a:t>——</a:t>
            </a:r>
            <a:r>
              <a:rPr lang="zh-CN" altLang="en-US" sz="2800" b="0" dirty="0" smtClean="0">
                <a:latin typeface="+mn-ea"/>
              </a:rPr>
              <a:t>新妇出嫁后第三天，在丈夫陪同下（有些地方是新妇独自回娘家）返回娘家看望父母，称为“三朝回门”（“三日归宁”）。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2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3</a:t>
            </a: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离婚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334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sz="2800" b="0" dirty="0" smtClean="0">
                <a:latin typeface="+mn-ea"/>
              </a:rPr>
              <a:t>   离婚亦可称为：</a:t>
            </a:r>
            <a:r>
              <a:rPr lang="en-US" altLang="zh-CN" sz="2800" b="0" dirty="0" smtClean="0">
                <a:latin typeface="+mn-ea"/>
              </a:rPr>
              <a:t> “</a:t>
            </a:r>
            <a:r>
              <a:rPr lang="zh-CN" altLang="en-US" sz="2800" b="0" dirty="0" smtClean="0">
                <a:latin typeface="+mn-ea"/>
              </a:rPr>
              <a:t>绝婚” 、“离弃”、“休妻”、“出妻”</a:t>
            </a:r>
          </a:p>
          <a:p>
            <a:pPr>
              <a:buFontTx/>
              <a:buNone/>
            </a:pPr>
            <a:r>
              <a:rPr lang="zh-CN" altLang="en-US" b="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“夫有恶行妻不得去者，地无去天之义。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—《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白虎通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·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嫁娶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》</a:t>
            </a:r>
          </a:p>
          <a:p>
            <a:pPr marL="0" indent="0">
              <a:buNone/>
            </a:pPr>
            <a:endParaRPr lang="en-US" altLang="zh-CN" sz="2800" b="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b="0" dirty="0" smtClean="0">
                <a:latin typeface="+mn-ea"/>
              </a:rPr>
              <a:t>① 七出三不去</a:t>
            </a:r>
          </a:p>
          <a:p>
            <a:pPr marL="0" indent="0">
              <a:buNone/>
            </a:pPr>
            <a:r>
              <a:rPr lang="zh-CN" altLang="en-US" sz="24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妇有七去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顺父母去、无子去、淫去、妒去、有恶疾去、多言去、窃盗去。不顺父母去，为其逆德也；无子，为其绝世也；淫，为其乱族也；妒，为其乱家也；有恶疾，为其不可与共粢盛也；口多言，为其离亲也；盗窃，为其反义也。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妇有三不去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：有所取无所归不去；与更三年丧不去；前贫贱后富贵不去。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             —《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大戴礼记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2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562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0" dirty="0" smtClean="0">
                <a:latin typeface="+mn-ea"/>
              </a:rPr>
              <a:t>②</a:t>
            </a:r>
            <a:r>
              <a:rPr lang="zh-CN" altLang="en-US" sz="2800" b="0" dirty="0" smtClean="0">
                <a:latin typeface="+mn-ea"/>
              </a:rPr>
              <a:t>义绝</a:t>
            </a:r>
            <a:br>
              <a:rPr lang="zh-CN" altLang="en-US" sz="2800" b="0" dirty="0" smtClean="0">
                <a:latin typeface="+mn-ea"/>
              </a:rPr>
            </a:br>
            <a:r>
              <a:rPr lang="zh-CN" altLang="en-US" sz="2800" b="0" dirty="0" smtClean="0">
                <a:latin typeface="+mn-ea"/>
              </a:rPr>
              <a:t>    夫或妻杀伤对方直系尊亲或旁系尊亲的行为，一经官府判决</a:t>
            </a:r>
            <a:r>
              <a:rPr lang="en-US" altLang="zh-CN" sz="2800" b="0" dirty="0" smtClean="0">
                <a:latin typeface="+mn-ea"/>
              </a:rPr>
              <a:t>,</a:t>
            </a:r>
            <a:r>
              <a:rPr lang="zh-CN" altLang="en-US" sz="2800" b="0" dirty="0" smtClean="0">
                <a:latin typeface="+mn-ea"/>
              </a:rPr>
              <a:t>即强制离婚（唐律）。</a:t>
            </a:r>
          </a:p>
          <a:p>
            <a:pPr marL="0" indent="0">
              <a:buNone/>
            </a:pPr>
            <a:r>
              <a:rPr lang="zh-CN" altLang="en-US" sz="2800" b="0" dirty="0" smtClean="0">
                <a:latin typeface="+mn-ea"/>
              </a:rPr>
              <a:t>    夫打或杀妻家人；夫与丈母娘通奸等。</a:t>
            </a:r>
          </a:p>
          <a:p>
            <a:pPr marL="0" indent="0">
              <a:buNone/>
            </a:pPr>
            <a:r>
              <a:rPr lang="zh-CN" altLang="en-US" sz="2800" b="0" dirty="0" smtClean="0">
                <a:latin typeface="+mn-ea"/>
              </a:rPr>
              <a:t>    妻骂公婆；妻与夫家人通奸；妻欲害夫等。 </a:t>
            </a:r>
          </a:p>
          <a:p>
            <a:pPr marL="0" indent="0">
              <a:buNone/>
            </a:pPr>
            <a:endParaRPr lang="en-US" altLang="zh-CN" sz="2800" b="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b="0" dirty="0" smtClean="0">
                <a:latin typeface="+mn-ea"/>
              </a:rPr>
              <a:t>③</a:t>
            </a:r>
            <a:r>
              <a:rPr lang="zh-CN" altLang="en-US" sz="2800" b="0" dirty="0" smtClean="0">
                <a:latin typeface="+mn-ea"/>
              </a:rPr>
              <a:t>和离</a:t>
            </a:r>
            <a:br>
              <a:rPr lang="zh-CN" altLang="en-US" sz="2800" b="0" dirty="0" smtClean="0">
                <a:latin typeface="+mn-ea"/>
              </a:rPr>
            </a:br>
            <a:r>
              <a:rPr lang="zh-CN" altLang="en-US" sz="2800" b="0" dirty="0" smtClean="0">
                <a:latin typeface="+mn-ea"/>
              </a:rPr>
              <a:t>    通过协议离异。</a:t>
            </a:r>
            <a:endParaRPr lang="en-US" altLang="zh-CN" sz="2800" b="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sz="24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若夫妻不相安谐而和离者，不坐。”</a:t>
            </a:r>
            <a:r>
              <a:rPr lang="en-US" altLang="zh-CN" sz="24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—《</a:t>
            </a:r>
            <a:r>
              <a:rPr lang="zh-CN" altLang="en-US" sz="24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唐律</a:t>
            </a:r>
            <a:r>
              <a:rPr lang="en-US" altLang="zh-CN" sz="24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4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户婚下</a:t>
            </a:r>
            <a:r>
              <a:rPr lang="en-US" altLang="zh-CN" sz="24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endParaRPr lang="zh-CN" altLang="en-US" sz="2400" b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9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9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三、传统婚姻缔结的原则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b="1" dirty="0" smtClean="0">
                <a:latin typeface="+mn-ea"/>
              </a:rPr>
              <a:t>父母之命，媒妁之言</a:t>
            </a:r>
            <a:endParaRPr lang="en-US" altLang="zh-CN" b="1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“娶妻如之何？必告父母。”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“娶妻如之何？匪媒不得。”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—《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诗经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齐风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南山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pPr marL="0" indent="0">
              <a:buNone/>
            </a:pP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“男女非有行媒，不相知名。”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—《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礼记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·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曲礼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》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“处女无媒，老且不嫁。”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—《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战国策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》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“为婚之法，必有行媒。”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—《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唐律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》</a:t>
            </a:r>
          </a:p>
          <a:p>
            <a:pPr marL="0" indent="0">
              <a:buNone/>
            </a:pP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1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2. </a:t>
            </a:r>
            <a:r>
              <a:rPr lang="zh-CN" altLang="en-US" b="1" dirty="0" smtClean="0">
                <a:latin typeface="+mn-ea"/>
              </a:rPr>
              <a:t>同姓不婚</a:t>
            </a:r>
            <a:endParaRPr lang="en-US" altLang="zh-CN" b="1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夏殷不嫌一姓之婚，周制始绝同姓之娶。”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—《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魏书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高祖纪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pPr marL="0" indent="0">
              <a:buNone/>
            </a:pP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“娶于异姓，所以附远厚别也。”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—《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礼记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·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郊特牲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》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3. </a:t>
            </a:r>
            <a:r>
              <a:rPr lang="zh-CN" altLang="en-US" b="1" dirty="0" smtClean="0">
                <a:latin typeface="+mn-ea"/>
              </a:rPr>
              <a:t>三从四德</a:t>
            </a:r>
            <a:endParaRPr lang="en-US" altLang="zh-CN" b="1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“妇人有三从之义，无专用之道。故未嫁从父，既嫁从夫，夫死从子。”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—《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仪礼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丧服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子夏传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“九嫔掌妇学之法，以九教御：妇德、妇言、妇容、妇功。”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—《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周礼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天官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九嫔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1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本讲主要内容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一、人类婚姻形态的演变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二、传统婚姻的程序与制度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三、传统婚姻缔结的原则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四、对当代中国婚姻文化的思考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992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91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500" b="1" dirty="0" smtClean="0">
                <a:latin typeface="+mn-ea"/>
              </a:rPr>
              <a:t>4. </a:t>
            </a:r>
            <a:r>
              <a:rPr lang="zh-CN" altLang="en-US" sz="3500" b="1" dirty="0" smtClean="0">
                <a:latin typeface="+mn-ea"/>
              </a:rPr>
              <a:t>妻妾有别</a:t>
            </a:r>
            <a:endParaRPr lang="en-US" altLang="zh-CN" sz="35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30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6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“聘则为妻，奔则为妾”</a:t>
            </a:r>
            <a:r>
              <a:rPr lang="en-US" altLang="zh-CN" sz="26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—《</a:t>
            </a:r>
            <a:r>
              <a:rPr lang="zh-CN" altLang="en-US" sz="26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礼记</a:t>
            </a:r>
            <a:r>
              <a:rPr lang="en-US" altLang="zh-CN" sz="26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6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内则</a:t>
            </a:r>
            <a:r>
              <a:rPr lang="en-US" altLang="zh-CN" sz="26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pPr marL="0" indent="0">
              <a:buNone/>
            </a:pPr>
            <a:endParaRPr lang="en-US" altLang="zh-CN" sz="2600" b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3000" b="0" dirty="0" smtClean="0">
                <a:latin typeface="+mn-ea"/>
              </a:rPr>
              <a:t>①</a:t>
            </a:r>
            <a:r>
              <a:rPr lang="zh-CN" altLang="en-US" sz="3000" b="0" dirty="0" smtClean="0">
                <a:latin typeface="+mn-ea"/>
              </a:rPr>
              <a:t>只能一妻，可以多妾</a:t>
            </a:r>
            <a:endParaRPr lang="en-US" altLang="zh-CN" sz="3000" b="0" dirty="0" smtClean="0">
              <a:latin typeface="+mn-ea"/>
            </a:endParaRPr>
          </a:p>
          <a:p>
            <a:pPr marL="0" indent="0">
              <a:buNone/>
            </a:pPr>
            <a:endParaRPr lang="en-US" altLang="zh-CN" sz="3000" b="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000" b="0" dirty="0" smtClean="0">
                <a:latin typeface="+mn-ea"/>
              </a:rPr>
              <a:t>②</a:t>
            </a:r>
            <a:r>
              <a:rPr lang="zh-CN" altLang="en-US" sz="3000" b="0" dirty="0" smtClean="0">
                <a:latin typeface="+mn-ea"/>
              </a:rPr>
              <a:t>妻需明媒正娶，妾可多种途径获得</a:t>
            </a:r>
            <a:endParaRPr lang="en-US" altLang="zh-CN" sz="3000" b="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000" b="0" dirty="0" smtClean="0">
                <a:latin typeface="+mn-ea"/>
              </a:rPr>
              <a:t>纳妾没有严格聘礼，作为娶妻陪嫁品的媵和君主赏赐外，买、私奔、劫掠、乃至赌、换、典、借，均由纳妾人自己做主。</a:t>
            </a:r>
            <a:endParaRPr lang="en-US" altLang="zh-CN" sz="3000" b="0" dirty="0" smtClean="0">
              <a:latin typeface="+mn-ea"/>
            </a:endParaRPr>
          </a:p>
          <a:p>
            <a:pPr marL="0" indent="0">
              <a:buNone/>
            </a:pPr>
            <a:endParaRPr lang="en-US" altLang="zh-CN" sz="3000" b="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000" b="0" dirty="0" smtClean="0">
                <a:latin typeface="+mn-ea"/>
              </a:rPr>
              <a:t>③</a:t>
            </a:r>
            <a:r>
              <a:rPr lang="zh-CN" altLang="en-US" sz="3000" b="0" dirty="0" smtClean="0">
                <a:latin typeface="+mn-ea"/>
              </a:rPr>
              <a:t>妻与妾的地位不许变换颠倒</a:t>
            </a:r>
            <a:endParaRPr lang="en-US" altLang="zh-CN" sz="3000" b="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6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“妻者齐也，一与之齐，终身不改。”</a:t>
            </a:r>
            <a:r>
              <a:rPr lang="en-US" altLang="zh-CN" sz="26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—《</a:t>
            </a:r>
            <a:r>
              <a:rPr lang="zh-CN" altLang="en-US" sz="26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礼记</a:t>
            </a:r>
            <a:r>
              <a:rPr lang="en-US" altLang="zh-CN" sz="26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6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郊特牲</a:t>
            </a:r>
            <a:r>
              <a:rPr lang="en-US" altLang="zh-CN" sz="26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9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000" b="0" dirty="0" smtClean="0">
                <a:latin typeface="+mn-ea"/>
              </a:rPr>
              <a:t>④需严格遵守妻礼妾规</a:t>
            </a:r>
            <a:endParaRPr lang="en-US" altLang="zh-CN" sz="3000" b="0" dirty="0" smtClean="0">
              <a:latin typeface="+mn-ea"/>
            </a:endParaRPr>
          </a:p>
          <a:p>
            <a:pPr marL="0" indent="0">
              <a:buNone/>
            </a:pPr>
            <a:endParaRPr lang="en-US" altLang="zh-CN" sz="3000" b="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000" dirty="0" smtClean="0">
                <a:latin typeface="+mn-ea"/>
              </a:rPr>
              <a:t>住：妻居正室，妾居侧室。</a:t>
            </a:r>
            <a:endParaRPr lang="en-US" altLang="zh-CN" sz="3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000" dirty="0" smtClean="0">
                <a:latin typeface="+mn-ea"/>
              </a:rPr>
              <a:t>食：妻陪丈夫坐于正席，妾坐侧席；妻可侍奉长辈吃饭，妾无此资格。</a:t>
            </a:r>
            <a:endParaRPr lang="en-US" altLang="zh-CN" sz="3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000" dirty="0" smtClean="0">
                <a:latin typeface="+mn-ea"/>
              </a:rPr>
              <a:t>衣：妻服装多用正色，图案讲究庄重典雅；妾衣多用间色，注重艳丽。</a:t>
            </a:r>
            <a:endParaRPr lang="en-US" altLang="zh-CN" sz="3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000" dirty="0" smtClean="0">
                <a:latin typeface="+mn-ea"/>
              </a:rPr>
              <a:t>行：妻妾外出，妾要随侍。</a:t>
            </a:r>
            <a:endParaRPr lang="en-US" altLang="zh-CN" sz="3000" dirty="0" smtClean="0">
              <a:latin typeface="+mn-ea"/>
            </a:endParaRPr>
          </a:p>
          <a:p>
            <a:pPr marL="0" indent="0">
              <a:buNone/>
            </a:pPr>
            <a:endParaRPr lang="en-US" altLang="zh-CN" sz="3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000" dirty="0" smtClean="0">
                <a:latin typeface="+mn-ea"/>
              </a:rPr>
              <a:t>亲朋宾客来访，只拜见正妻，对于亲朋女眷，也是正妻主持应酬。</a:t>
            </a:r>
            <a:endParaRPr lang="en-US" altLang="zh-CN" sz="30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3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latin typeface="+mn-ea"/>
              </a:rPr>
              <a:t>⑤丧葬礼仪不同</a:t>
            </a:r>
            <a:endParaRPr lang="en-US" altLang="zh-CN" b="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b="0" dirty="0" smtClean="0">
                <a:latin typeface="+mn-ea"/>
              </a:rPr>
              <a:t>丈夫死，妻要守丧三年，汉代以后，妾则守丧一年。</a:t>
            </a:r>
            <a:endParaRPr lang="en-US" altLang="zh-CN" sz="2800" b="0" dirty="0" smtClean="0">
              <a:latin typeface="+mn-ea"/>
            </a:endParaRPr>
          </a:p>
          <a:p>
            <a:pPr marL="0" indent="0">
              <a:buNone/>
            </a:pPr>
            <a:endParaRPr lang="en-US" altLang="zh-CN" sz="2800" b="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妻</a:t>
            </a:r>
            <a:r>
              <a:rPr lang="zh-CN" altLang="en-US" sz="2800" dirty="0" smtClean="0">
                <a:latin typeface="+mn-ea"/>
              </a:rPr>
              <a:t>死与丈夫合主，享受子孙祭祀；遗体与夫合葬。妾死不能与夫合主及合葬。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b="0" dirty="0" smtClean="0">
                <a:latin typeface="+mn-ea"/>
              </a:rPr>
              <a:t>丈夫丧期结束后，妾可以改适他人。</a:t>
            </a:r>
            <a:endParaRPr lang="en-US" altLang="zh-CN" sz="2800" b="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85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9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四、对当代中国婚姻文化的思考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相亲是</a:t>
            </a:r>
            <a:r>
              <a:rPr lang="zh-CN" altLang="en-US" sz="280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中国传统婚礼礼节之一，亦称相门户、对看。即在议婚阶段换过庚帖后，由媒人联系安排，双方长亲见面议亲。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是，看今朝的相亲，已被现代的价值观、婚姻观和社会心理变迁注入了娱乐、商业等元素。相亲更多地成为了一场秀，成为了年轻人社交的一种主要方式。伴随着这样的“开放自由式”相亲，试婚、早婚、闪婚、离婚、多婚等社会现象纷至沓来。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这些你会如何看待？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4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今很多年轻人举行婚礼，都是这样的一种形式：新郎在众多兄弟陪伴之下去新娘家中“迎亲”，新娘的送亲好友们想法儿捉弄新郎讨要红包，迎亲之后去宴请宾朋的酒店，新郎新娘身穿婚纱西服，在婚庆司仪的主持下一拜天地，二拜父母，给父母敬茶，证婚人证婚后宣布礼成。席间新郎新娘给大家敬酒表示感谢。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请就你参加过的婚礼谈谈现在的婚礼形式存在的合理性。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9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324600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600" b="1" dirty="0" smtClean="0">
                <a:latin typeface="+mn-ea"/>
              </a:rPr>
              <a:t>何为婚姻？</a:t>
            </a:r>
            <a:endParaRPr lang="en-US" altLang="zh-CN" sz="36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36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“男女两性的结合，且这种结合还形成了为当时社会制度所确认的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夫妻关系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称为婚姻。”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/>
              <a:t>                                                     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—《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中国历代婚姻与家庭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800" b="0" dirty="0" smtClean="0">
                <a:latin typeface="华文楷体" pitchFamily="2" charset="-122"/>
                <a:ea typeface="华文楷体" pitchFamily="2" charset="-122"/>
              </a:rPr>
              <a:t>“婚，妇家也，礼娶妇以昏时，妇人阴也，故曰婚，从女从昏。”</a:t>
            </a:r>
            <a:endParaRPr lang="en-US" altLang="zh-CN" sz="2800" b="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sz="2800" b="0" dirty="0" smtClean="0">
                <a:latin typeface="华文楷体" pitchFamily="2" charset="-122"/>
                <a:ea typeface="华文楷体" pitchFamily="2" charset="-122"/>
              </a:rPr>
              <a:t>“姻，婿家也，女之所因，故曰姻，从女从因。”</a:t>
            </a:r>
            <a:endParaRPr lang="en-US" altLang="zh-CN" sz="2800" b="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sz="2800" b="0" dirty="0" smtClean="0">
                <a:latin typeface="华文楷体" pitchFamily="2" charset="-122"/>
                <a:ea typeface="华文楷体" pitchFamily="2" charset="-122"/>
              </a:rPr>
              <a:t>                                                                  —《</a:t>
            </a:r>
            <a:r>
              <a:rPr lang="zh-CN" altLang="en-US" sz="2800" b="0" dirty="0" smtClean="0">
                <a:latin typeface="华文楷体" pitchFamily="2" charset="-122"/>
                <a:ea typeface="华文楷体" pitchFamily="2" charset="-122"/>
              </a:rPr>
              <a:t>说文解字</a:t>
            </a:r>
            <a:r>
              <a:rPr lang="en-US" altLang="zh-CN" sz="2800" b="0" dirty="0" smtClean="0">
                <a:latin typeface="华文楷体" pitchFamily="2" charset="-122"/>
                <a:ea typeface="华文楷体" pitchFamily="2" charset="-122"/>
              </a:rPr>
              <a:t>》</a:t>
            </a:r>
          </a:p>
          <a:p>
            <a:pPr marL="0" indent="0">
              <a:buNone/>
            </a:pPr>
            <a:r>
              <a:rPr lang="zh-CN" altLang="en-US" sz="2800" b="0" dirty="0" smtClean="0">
                <a:latin typeface="华文楷体" pitchFamily="2" charset="-122"/>
                <a:ea typeface="华文楷体" pitchFamily="2" charset="-122"/>
              </a:rPr>
              <a:t>“昏姻之故，言就尔居。”</a:t>
            </a:r>
            <a:endParaRPr lang="en-US" altLang="zh-CN" sz="2800" b="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sz="2800" b="0" dirty="0" smtClean="0">
                <a:latin typeface="华文楷体" pitchFamily="2" charset="-122"/>
                <a:ea typeface="华文楷体" pitchFamily="2" charset="-122"/>
              </a:rPr>
              <a:t>                                           —《</a:t>
            </a:r>
            <a:r>
              <a:rPr lang="zh-CN" altLang="en-US" sz="2800" b="0" dirty="0" smtClean="0">
                <a:latin typeface="华文楷体" pitchFamily="2" charset="-122"/>
                <a:ea typeface="华文楷体" pitchFamily="2" charset="-122"/>
              </a:rPr>
              <a:t>诗经</a:t>
            </a:r>
            <a:r>
              <a:rPr lang="en-US" altLang="zh-CN" sz="2800" b="0" dirty="0" smtClean="0">
                <a:latin typeface="华文楷体" pitchFamily="2" charset="-122"/>
                <a:ea typeface="华文楷体" pitchFamily="2" charset="-122"/>
              </a:rPr>
              <a:t>·</a:t>
            </a:r>
            <a:r>
              <a:rPr lang="zh-CN" altLang="en-US" sz="2800" b="0" dirty="0" smtClean="0">
                <a:latin typeface="华文楷体" pitchFamily="2" charset="-122"/>
                <a:ea typeface="华文楷体" pitchFamily="2" charset="-122"/>
              </a:rPr>
              <a:t>小雅</a:t>
            </a:r>
            <a:r>
              <a:rPr lang="en-US" altLang="zh-CN" sz="2800" b="0" dirty="0" smtClean="0">
                <a:latin typeface="华文楷体" pitchFamily="2" charset="-122"/>
                <a:ea typeface="华文楷体" pitchFamily="2" charset="-122"/>
              </a:rPr>
              <a:t>·</a:t>
            </a:r>
            <a:r>
              <a:rPr lang="zh-CN" altLang="en-US" sz="2800" b="0" dirty="0" smtClean="0">
                <a:latin typeface="华文楷体" pitchFamily="2" charset="-122"/>
                <a:ea typeface="华文楷体" pitchFamily="2" charset="-122"/>
              </a:rPr>
              <a:t>我行其野</a:t>
            </a:r>
            <a:r>
              <a:rPr lang="en-US" altLang="zh-CN" sz="2800" b="0" dirty="0" smtClean="0">
                <a:latin typeface="华文楷体" pitchFamily="2" charset="-122"/>
                <a:ea typeface="华文楷体" pitchFamily="2" charset="-122"/>
              </a:rPr>
              <a:t>》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34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8496300" cy="1143000"/>
          </a:xfrm>
        </p:spPr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一、人类婚姻形态的演变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1" y="1524000"/>
            <a:ext cx="9144000" cy="495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48229" y="2182587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族内婚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829300" y="2182587"/>
            <a:ext cx="179795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族外婚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04800" y="3372757"/>
            <a:ext cx="1524000" cy="437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杂乱婚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478314" y="3372758"/>
            <a:ext cx="1636486" cy="442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等辈血缘婚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11485" y="3372758"/>
            <a:ext cx="1333500" cy="43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对偶婚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37457" y="4495800"/>
            <a:ext cx="151674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原始人群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588987" y="4464957"/>
            <a:ext cx="152581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母系氏族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888842" y="4521200"/>
            <a:ext cx="207191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父系氏族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781800" y="3390445"/>
            <a:ext cx="2071914" cy="401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一夫一妻制</a:t>
            </a:r>
            <a:endParaRPr lang="zh-CN" altLang="en-US" sz="2400" dirty="0"/>
          </a:p>
        </p:txBody>
      </p:sp>
      <p:sp>
        <p:nvSpPr>
          <p:cNvPr id="14" name="下箭头 13"/>
          <p:cNvSpPr/>
          <p:nvPr/>
        </p:nvSpPr>
        <p:spPr>
          <a:xfrm>
            <a:off x="907143" y="39315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7627256" y="3869871"/>
            <a:ext cx="297543" cy="442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1879600" y="3466647"/>
            <a:ext cx="508000" cy="20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256313" y="3444196"/>
            <a:ext cx="533401" cy="248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6259286" y="3473338"/>
            <a:ext cx="457200" cy="241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 rot="16200000">
            <a:off x="1905000" y="2133601"/>
            <a:ext cx="457199" cy="1828800"/>
          </a:xfrm>
          <a:prstGeom prst="rightBrace">
            <a:avLst>
              <a:gd name="adj1" fmla="val 8333"/>
              <a:gd name="adj2" fmla="val 5112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 rot="16200000">
            <a:off x="6370864" y="1477737"/>
            <a:ext cx="440872" cy="3124200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 rot="16200000">
            <a:off x="3124200" y="2407556"/>
            <a:ext cx="533402" cy="35814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族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内婚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杂乱婚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6324600"/>
          </a:xfrm>
        </p:spPr>
        <p:txBody>
          <a:bodyPr>
            <a:normAutofit fontScale="40000" lnSpcReduction="20000"/>
          </a:bodyPr>
          <a:lstStyle/>
          <a:p>
            <a:pPr>
              <a:buFontTx/>
              <a:buNone/>
            </a:pPr>
            <a:r>
              <a:rPr lang="zh-CN" altLang="en-US" sz="4500" dirty="0" smtClean="0">
                <a:latin typeface="华文楷体" pitchFamily="2" charset="-122"/>
                <a:ea typeface="华文楷体" pitchFamily="2" charset="-122"/>
              </a:rPr>
              <a:t>   </a:t>
            </a:r>
            <a:endParaRPr lang="en-US" altLang="zh-CN" sz="70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Tx/>
              <a:buNone/>
            </a:pPr>
            <a:r>
              <a:rPr lang="zh-CN" altLang="en-US" sz="7000" b="1" dirty="0" smtClean="0">
                <a:latin typeface="+mn-ea"/>
              </a:rPr>
              <a:t>      </a:t>
            </a:r>
            <a:r>
              <a:rPr lang="zh-CN" altLang="en-US" sz="7000" dirty="0" smtClean="0">
                <a:latin typeface="+mn-ea"/>
              </a:rPr>
              <a:t>原始社会早期阶段的人类，生产力水平极为低下，在这数以百万年计的漫长时期内，任何意义上的婚姻家庭制度都不存在，人们过着毫无限制的、杂乱的两性生活。</a:t>
            </a:r>
            <a:endParaRPr lang="en-US" altLang="zh-CN" sz="7000" dirty="0" smtClean="0">
              <a:latin typeface="+mn-ea"/>
            </a:endParaRPr>
          </a:p>
          <a:p>
            <a:pPr>
              <a:buFontTx/>
              <a:buNone/>
            </a:pPr>
            <a:endParaRPr lang="en-US" altLang="zh-CN" sz="4000" b="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Tx/>
              <a:buNone/>
            </a:pPr>
            <a:endParaRPr lang="en-US" altLang="zh-CN" sz="4000" b="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Tx/>
              <a:buNone/>
            </a:pPr>
            <a:r>
              <a:rPr lang="zh-CN" altLang="en-US" sz="5900" b="0" dirty="0" smtClean="0">
                <a:latin typeface="华文楷体" pitchFamily="2" charset="-122"/>
                <a:ea typeface="华文楷体" pitchFamily="2" charset="-122"/>
              </a:rPr>
              <a:t>“男女群居杂处无二别。”</a:t>
            </a:r>
            <a:r>
              <a:rPr lang="en-US" altLang="zh-CN" sz="5900" b="0" dirty="0" smtClean="0">
                <a:latin typeface="华文楷体" pitchFamily="2" charset="-122"/>
                <a:ea typeface="华文楷体" pitchFamily="2" charset="-122"/>
              </a:rPr>
              <a:t>  —《</a:t>
            </a:r>
            <a:r>
              <a:rPr lang="zh-CN" altLang="en-US" sz="5900" b="0" dirty="0" smtClean="0">
                <a:latin typeface="华文楷体" pitchFamily="2" charset="-122"/>
                <a:ea typeface="华文楷体" pitchFamily="2" charset="-122"/>
              </a:rPr>
              <a:t>淮南子∙本经训</a:t>
            </a:r>
            <a:r>
              <a:rPr lang="en-US" altLang="zh-CN" sz="5900" b="0" dirty="0" smtClean="0">
                <a:latin typeface="华文楷体" pitchFamily="2" charset="-122"/>
                <a:ea typeface="华文楷体" pitchFamily="2" charset="-122"/>
              </a:rPr>
              <a:t>》</a:t>
            </a:r>
          </a:p>
          <a:p>
            <a:pPr>
              <a:buFontTx/>
              <a:buNone/>
            </a:pPr>
            <a:endParaRPr lang="zh-CN" altLang="en-US" sz="5900" b="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Tx/>
              <a:buNone/>
            </a:pPr>
            <a:r>
              <a:rPr lang="zh-CN" altLang="en-US" sz="5900" b="0" dirty="0" smtClean="0">
                <a:latin typeface="华文楷体" pitchFamily="2" charset="-122"/>
                <a:ea typeface="华文楷体" pitchFamily="2" charset="-122"/>
              </a:rPr>
              <a:t>“男女杂游，不聘不媒。” </a:t>
            </a:r>
            <a:r>
              <a:rPr lang="en-US" altLang="zh-CN" sz="5900" b="0" dirty="0" smtClean="0">
                <a:latin typeface="华文楷体" pitchFamily="2" charset="-122"/>
                <a:ea typeface="华文楷体" pitchFamily="2" charset="-122"/>
              </a:rPr>
              <a:t> —《</a:t>
            </a:r>
            <a:r>
              <a:rPr lang="zh-CN" altLang="en-US" sz="5900" b="0" dirty="0" smtClean="0">
                <a:latin typeface="华文楷体" pitchFamily="2" charset="-122"/>
                <a:ea typeface="华文楷体" pitchFamily="2" charset="-122"/>
              </a:rPr>
              <a:t>列子∙汤问</a:t>
            </a:r>
            <a:r>
              <a:rPr lang="en-US" altLang="zh-CN" sz="5900" b="0" dirty="0" smtClean="0">
                <a:latin typeface="华文楷体" pitchFamily="2" charset="-122"/>
                <a:ea typeface="华文楷体" pitchFamily="2" charset="-122"/>
              </a:rPr>
              <a:t>》</a:t>
            </a:r>
          </a:p>
          <a:p>
            <a:pPr>
              <a:buFontTx/>
              <a:buNone/>
            </a:pPr>
            <a:endParaRPr lang="en-US" altLang="zh-CN" sz="5900" b="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Tx/>
              <a:buNone/>
            </a:pPr>
            <a:r>
              <a:rPr lang="zh-CN" altLang="en-US" sz="5900" b="0" dirty="0" smtClean="0">
                <a:latin typeface="华文楷体" pitchFamily="2" charset="-122"/>
                <a:ea typeface="华文楷体" pitchFamily="2" charset="-122"/>
              </a:rPr>
              <a:t>“古者未有君臣上下之别，未有夫妇妃匹之合，兽处群居，以力相征。</a:t>
            </a:r>
            <a:r>
              <a:rPr lang="en-US" altLang="zh-CN" sz="5900" b="0" dirty="0" smtClean="0">
                <a:latin typeface="华文楷体" pitchFamily="2" charset="-122"/>
                <a:ea typeface="华文楷体" pitchFamily="2" charset="-122"/>
              </a:rPr>
              <a:t>—《</a:t>
            </a:r>
            <a:r>
              <a:rPr lang="zh-CN" altLang="en-US" sz="5900" b="0" dirty="0" smtClean="0">
                <a:latin typeface="华文楷体" pitchFamily="2" charset="-122"/>
                <a:ea typeface="华文楷体" pitchFamily="2" charset="-122"/>
              </a:rPr>
              <a:t>管子∙君臣</a:t>
            </a:r>
            <a:r>
              <a:rPr lang="en-US" altLang="zh-CN" sz="5900" b="0" dirty="0" smtClean="0">
                <a:latin typeface="华文楷体" pitchFamily="2" charset="-122"/>
                <a:ea typeface="华文楷体" pitchFamily="2" charset="-122"/>
              </a:rPr>
              <a:t>》</a:t>
            </a:r>
          </a:p>
          <a:p>
            <a:pPr>
              <a:buFontTx/>
              <a:buNone/>
            </a:pPr>
            <a:endParaRPr lang="en-US" altLang="zh-CN" sz="5900" b="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Tx/>
              <a:buNone/>
            </a:pPr>
            <a:r>
              <a:rPr lang="zh-CN" altLang="en-US" sz="5900" b="0" dirty="0" smtClean="0">
                <a:latin typeface="华文楷体" pitchFamily="2" charset="-122"/>
                <a:ea typeface="华文楷体" pitchFamily="2" charset="-122"/>
              </a:rPr>
              <a:t>“昔太古尝无君矣，其民聚生群处，知母不知父，无亲戚兄弟夫妻男女之别，无上下长幼之道。”  </a:t>
            </a:r>
            <a:r>
              <a:rPr lang="en-US" altLang="zh-CN" sz="5900" b="0" dirty="0" smtClean="0">
                <a:latin typeface="华文楷体" pitchFamily="2" charset="-122"/>
                <a:ea typeface="华文楷体" pitchFamily="2" charset="-122"/>
              </a:rPr>
              <a:t>—《</a:t>
            </a:r>
            <a:r>
              <a:rPr lang="zh-CN" altLang="en-US" sz="5900" b="0" dirty="0" smtClean="0">
                <a:latin typeface="华文楷体" pitchFamily="2" charset="-122"/>
                <a:ea typeface="华文楷体" pitchFamily="2" charset="-122"/>
              </a:rPr>
              <a:t>吕氏春秋</a:t>
            </a:r>
            <a:r>
              <a:rPr lang="en-US" altLang="zh-CN" sz="5900" b="0" dirty="0" smtClean="0">
                <a:latin typeface="华文楷体" pitchFamily="2" charset="-122"/>
                <a:ea typeface="华文楷体" pitchFamily="2" charset="-122"/>
              </a:rPr>
              <a:t>·</a:t>
            </a:r>
            <a:r>
              <a:rPr lang="zh-CN" altLang="en-US" sz="5900" b="0" dirty="0" smtClean="0">
                <a:latin typeface="华文楷体" pitchFamily="2" charset="-122"/>
                <a:ea typeface="华文楷体" pitchFamily="2" charset="-122"/>
              </a:rPr>
              <a:t>恃君览</a:t>
            </a:r>
            <a:r>
              <a:rPr lang="en-US" altLang="zh-CN" sz="5900" b="0" dirty="0" smtClean="0">
                <a:latin typeface="华文楷体" pitchFamily="2" charset="-122"/>
                <a:ea typeface="华文楷体" pitchFamily="2" charset="-122"/>
              </a:rPr>
              <a:t>》</a:t>
            </a:r>
            <a:endParaRPr lang="zh-CN" altLang="en-US" sz="5900" b="0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7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族内婚</a:t>
            </a:r>
            <a:r>
              <a:rPr lang="en-US" altLang="zh-CN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等辈血缘婚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dirty="0" smtClean="0">
                <a:latin typeface="+mn-ea"/>
              </a:rPr>
              <a:t>血缘婚，同一原始群体内同辈男女间的集团婚。 血缘婚限于在同行辈（如兄弟姐妹）间互为夫妻，是人类第一个婚姻制度，血缘婚形成的群落是血缘家庭，在血缘家族阶段，还没有产生氏族，是原始群向氏族公社过渡时期的婚姻家庭形态之一。 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华文楷体" pitchFamily="2" charset="-122"/>
                <a:ea typeface="华文楷体" pitchFamily="2" charset="-122"/>
              </a:rPr>
              <a:t>         </a:t>
            </a:r>
          </a:p>
          <a:p>
            <a:pPr marL="0" indent="0">
              <a:buNone/>
            </a:pPr>
            <a:r>
              <a:rPr lang="zh-CN" altLang="en-US" sz="3000" b="0" dirty="0" smtClean="0">
                <a:latin typeface="华文楷体" pitchFamily="2" charset="-122"/>
                <a:ea typeface="华文楷体" pitchFamily="2" charset="-122"/>
              </a:rPr>
              <a:t>伏羲与女娲的神话传说  </a:t>
            </a:r>
            <a:r>
              <a:rPr lang="zh-CN" altLang="en-US" sz="2600" b="0" dirty="0" smtClean="0">
                <a:latin typeface="华文楷体" pitchFamily="2" charset="-122"/>
                <a:ea typeface="华文楷体" pitchFamily="2" charset="-122"/>
              </a:rPr>
              <a:t>（唐</a:t>
            </a:r>
            <a:r>
              <a:rPr lang="en-US" altLang="zh-CN" sz="2600" b="0" dirty="0" smtClean="0">
                <a:latin typeface="华文楷体" pitchFamily="2" charset="-122"/>
                <a:ea typeface="华文楷体" pitchFamily="2" charset="-122"/>
              </a:rPr>
              <a:t>·</a:t>
            </a:r>
            <a:r>
              <a:rPr lang="zh-CN" altLang="en-US" sz="2600" b="0" dirty="0" smtClean="0">
                <a:latin typeface="华文楷体" pitchFamily="2" charset="-122"/>
                <a:ea typeface="华文楷体" pitchFamily="2" charset="-122"/>
              </a:rPr>
              <a:t>李冗</a:t>
            </a:r>
            <a:r>
              <a:rPr lang="en-US" altLang="zh-CN" sz="2600" b="0" dirty="0" smtClean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600" b="0" dirty="0" smtClean="0">
                <a:latin typeface="华文楷体" pitchFamily="2" charset="-122"/>
                <a:ea typeface="华文楷体" pitchFamily="2" charset="-122"/>
              </a:rPr>
              <a:t>独异志</a:t>
            </a:r>
            <a:r>
              <a:rPr lang="en-US" altLang="zh-CN" sz="2600" b="0" dirty="0" smtClean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2600" b="0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sz="3000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sz="3000" b="0" dirty="0" smtClean="0">
                <a:latin typeface="华文楷体" pitchFamily="2" charset="-122"/>
                <a:ea typeface="华文楷体" pitchFamily="2" charset="-122"/>
              </a:rPr>
              <a:t>盘瓠子女相互婚配的传说  </a:t>
            </a:r>
            <a:r>
              <a:rPr lang="zh-CN" altLang="en-US" sz="2600" b="0" dirty="0" smtClean="0">
                <a:latin typeface="华文楷体" pitchFamily="2" charset="-122"/>
                <a:ea typeface="华文楷体" pitchFamily="2" charset="-122"/>
              </a:rPr>
              <a:t>（东晋</a:t>
            </a:r>
            <a:r>
              <a:rPr lang="en-US" altLang="zh-CN" sz="2600" b="0" dirty="0" smtClean="0">
                <a:latin typeface="华文楷体" pitchFamily="2" charset="-122"/>
                <a:ea typeface="华文楷体" pitchFamily="2" charset="-122"/>
              </a:rPr>
              <a:t>·</a:t>
            </a:r>
            <a:r>
              <a:rPr lang="zh-CN" altLang="en-US" sz="2600" b="0" dirty="0" smtClean="0">
                <a:latin typeface="华文楷体" pitchFamily="2" charset="-122"/>
                <a:ea typeface="华文楷体" pitchFamily="2" charset="-122"/>
              </a:rPr>
              <a:t>干宝</a:t>
            </a:r>
            <a:r>
              <a:rPr lang="en-US" altLang="zh-CN" sz="2600" b="0" dirty="0" smtClean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600" b="0" dirty="0" smtClean="0">
                <a:latin typeface="华文楷体" pitchFamily="2" charset="-122"/>
                <a:ea typeface="华文楷体" pitchFamily="2" charset="-122"/>
              </a:rPr>
              <a:t>搜神记</a:t>
            </a:r>
            <a:r>
              <a:rPr lang="en-US" altLang="zh-CN" sz="2600" b="0" dirty="0" smtClean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2600" b="0" dirty="0" smtClean="0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sz="2600" dirty="0" smtClean="0">
                <a:latin typeface="华文楷体" pitchFamily="2" charset="-122"/>
                <a:ea typeface="华文楷体" pitchFamily="2" charset="-122"/>
              </a:rPr>
              <a:t>  </a:t>
            </a:r>
            <a:endParaRPr lang="en-US" altLang="zh-CN" sz="2600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7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族外婚</a:t>
            </a:r>
            <a:r>
              <a:rPr lang="en-US" altLang="zh-CN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对偶婚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3340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>
              <a:buFontTx/>
              <a:buNone/>
            </a:pPr>
            <a:r>
              <a:rPr lang="en-US" altLang="zh-CN" sz="3000" b="1" dirty="0" smtClean="0">
                <a:latin typeface="华文楷体" pitchFamily="2" charset="-122"/>
                <a:ea typeface="华文楷体" pitchFamily="2" charset="-122"/>
              </a:rPr>
              <a:t>            </a:t>
            </a:r>
            <a:r>
              <a:rPr lang="zh-CN" altLang="en-US" sz="3500" dirty="0" smtClean="0">
                <a:latin typeface="+mn-ea"/>
              </a:rPr>
              <a:t>族外婚是由集团内婚发展到集团外婚。不仅禁止同胞兄弟和姊妹之间的性关系，而且进一步禁止旁系的兄弟和姊妹结婚。</a:t>
            </a:r>
            <a:endParaRPr lang="en-US" altLang="zh-CN" sz="3500" dirty="0" smtClean="0">
              <a:latin typeface="+mn-ea"/>
            </a:endParaRPr>
          </a:p>
          <a:p>
            <a:pPr>
              <a:buFontTx/>
              <a:buNone/>
            </a:pPr>
            <a:endParaRPr lang="zh-CN" altLang="en-US" sz="30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Tx/>
              <a:buNone/>
            </a:pPr>
            <a:r>
              <a:rPr lang="zh-CN" altLang="en-US" sz="3000" b="0" dirty="0" smtClean="0">
                <a:latin typeface="华文楷体" pitchFamily="2" charset="-122"/>
                <a:ea typeface="华文楷体" pitchFamily="2" charset="-122"/>
              </a:rPr>
              <a:t>“男女同姓，其生不蕃。” </a:t>
            </a:r>
            <a:r>
              <a:rPr lang="en-US" altLang="zh-CN" sz="3000" b="0" dirty="0" smtClean="0">
                <a:latin typeface="华文楷体" pitchFamily="2" charset="-122"/>
                <a:ea typeface="华文楷体" pitchFamily="2" charset="-122"/>
              </a:rPr>
              <a:t>—《</a:t>
            </a:r>
            <a:r>
              <a:rPr lang="zh-CN" altLang="en-US" sz="3000" b="0" dirty="0" smtClean="0">
                <a:latin typeface="华文楷体" pitchFamily="2" charset="-122"/>
                <a:ea typeface="华文楷体" pitchFamily="2" charset="-122"/>
              </a:rPr>
              <a:t>左传</a:t>
            </a:r>
            <a:r>
              <a:rPr lang="en-US" altLang="zh-CN" sz="3000" b="0" dirty="0" smtClean="0">
                <a:latin typeface="华文楷体" pitchFamily="2" charset="-122"/>
                <a:ea typeface="华文楷体" pitchFamily="2" charset="-122"/>
              </a:rPr>
              <a:t>》</a:t>
            </a:r>
            <a:endParaRPr lang="zh-CN" altLang="en-US" sz="3000" b="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Tx/>
              <a:buNone/>
            </a:pPr>
            <a:r>
              <a:rPr lang="zh-CN" altLang="en-US" sz="3000" b="0" dirty="0" smtClean="0">
                <a:latin typeface="华文楷体" pitchFamily="2" charset="-122"/>
                <a:ea typeface="华文楷体" pitchFamily="2" charset="-122"/>
              </a:rPr>
              <a:t>“同姓不婚，惧不殖也。 ” </a:t>
            </a:r>
            <a:r>
              <a:rPr lang="en-US" altLang="zh-CN" sz="3000" b="0" dirty="0" smtClean="0">
                <a:latin typeface="华文楷体" pitchFamily="2" charset="-122"/>
                <a:ea typeface="华文楷体" pitchFamily="2" charset="-122"/>
              </a:rPr>
              <a:t>—《</a:t>
            </a:r>
            <a:r>
              <a:rPr lang="zh-CN" altLang="en-US" sz="3000" b="0" dirty="0" smtClean="0">
                <a:latin typeface="华文楷体" pitchFamily="2" charset="-122"/>
                <a:ea typeface="华文楷体" pitchFamily="2" charset="-122"/>
              </a:rPr>
              <a:t>国语</a:t>
            </a:r>
            <a:r>
              <a:rPr lang="en-US" altLang="zh-CN" sz="3000" b="0" dirty="0" smtClean="0">
                <a:latin typeface="华文楷体" pitchFamily="2" charset="-122"/>
                <a:ea typeface="华文楷体" pitchFamily="2" charset="-122"/>
              </a:rPr>
              <a:t>·</a:t>
            </a:r>
            <a:r>
              <a:rPr lang="zh-CN" altLang="en-US" sz="3000" b="0" dirty="0" smtClean="0">
                <a:latin typeface="华文楷体" pitchFamily="2" charset="-122"/>
                <a:ea typeface="华文楷体" pitchFamily="2" charset="-122"/>
              </a:rPr>
              <a:t>晋语</a:t>
            </a:r>
            <a:r>
              <a:rPr lang="en-US" altLang="zh-CN" b="0" dirty="0" smtClean="0">
                <a:latin typeface="华文楷体" pitchFamily="2" charset="-122"/>
                <a:ea typeface="华文楷体" pitchFamily="2" charset="-122"/>
              </a:rPr>
              <a:t>》</a:t>
            </a:r>
          </a:p>
          <a:p>
            <a:pPr>
              <a:buFontTx/>
              <a:buNone/>
            </a:pPr>
            <a:r>
              <a:rPr lang="en-US" altLang="zh-CN" b="0" dirty="0" smtClean="0">
                <a:latin typeface="华文楷体" pitchFamily="2" charset="-122"/>
                <a:ea typeface="华文楷体" pitchFamily="2" charset="-122"/>
              </a:rPr>
              <a:t>          </a:t>
            </a:r>
          </a:p>
          <a:p>
            <a:pPr>
              <a:buFontTx/>
              <a:buNone/>
            </a:pPr>
            <a:r>
              <a:rPr lang="zh-CN" altLang="en-US" b="0" dirty="0" smtClean="0">
                <a:latin typeface="+mn-ea"/>
              </a:rPr>
              <a:t>      </a:t>
            </a:r>
            <a:r>
              <a:rPr lang="zh-CN" altLang="en-US" dirty="0" smtClean="0">
                <a:latin typeface="+mn-ea"/>
              </a:rPr>
              <a:t>对偶婚的基本特征是分属不同氏族的成对男女，在一定时间内实行配偶同居，它产生在母系氏族社会向父系氏族社会过渡时期。</a:t>
            </a:r>
            <a:endParaRPr lang="en-US" altLang="zh-CN" dirty="0" smtClean="0">
              <a:latin typeface="+mn-ea"/>
            </a:endParaRPr>
          </a:p>
          <a:p>
            <a:pPr>
              <a:buFontTx/>
              <a:buNone/>
            </a:pPr>
            <a:r>
              <a:rPr lang="en-US" altLang="zh-CN" b="0" dirty="0" smtClean="0">
                <a:latin typeface="华文楷体" pitchFamily="2" charset="-122"/>
                <a:ea typeface="华文楷体" pitchFamily="2" charset="-122"/>
              </a:rPr>
              <a:t>            </a:t>
            </a:r>
            <a:r>
              <a:rPr lang="zh-CN" altLang="en-US" b="0" dirty="0" smtClean="0">
                <a:latin typeface="华文楷体" pitchFamily="2" charset="-122"/>
                <a:ea typeface="华文楷体" pitchFamily="2" charset="-122"/>
              </a:rPr>
              <a:t>摩梭族走婚。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5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族外婚</a:t>
            </a:r>
            <a:r>
              <a:rPr lang="en-US" altLang="zh-CN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一夫一妻制（专偶婚）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10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从妇居        从夫居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800" dirty="0" smtClean="0">
                <a:latin typeface="+mn-ea"/>
              </a:rPr>
              <a:t>在父系氏族社会中一对不同族属的男女，通过社会、政治的媒介，建立了带独占同居性质的牢固持久的婚姻关系。父系专偶婚是受父权制支配下的固定对偶婚姻，故在婚姻实施过程中，男子或丈夫始终掌握着主导权，女子或妻子则处在从属地位。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0" dirty="0" smtClean="0">
                <a:latin typeface="华文楷体" pitchFamily="2" charset="-122"/>
                <a:ea typeface="华文楷体" pitchFamily="2" charset="-122"/>
              </a:rPr>
              <a:t>“一夫一妻制从一开始就具有了它的特殊性质，使它成了只是对妇女而不是对男子的一夫一妻制。 ”</a:t>
            </a:r>
            <a:endParaRPr lang="en-US" altLang="zh-CN" sz="2800" b="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sz="2800" b="0" dirty="0" smtClean="0">
                <a:latin typeface="华文楷体" pitchFamily="2" charset="-122"/>
                <a:ea typeface="华文楷体" pitchFamily="2" charset="-122"/>
              </a:rPr>
              <a:t>                                —《</a:t>
            </a:r>
            <a:r>
              <a:rPr lang="zh-CN" altLang="en-US" sz="2800" b="0" dirty="0" smtClean="0">
                <a:latin typeface="华文楷体" pitchFamily="2" charset="-122"/>
                <a:ea typeface="华文楷体" pitchFamily="2" charset="-122"/>
              </a:rPr>
              <a:t>家庭、私有制和国家的起源</a:t>
            </a:r>
            <a:r>
              <a:rPr lang="en-US" altLang="zh-CN" sz="2800" b="0" dirty="0" smtClean="0">
                <a:latin typeface="华文楷体" pitchFamily="2" charset="-122"/>
                <a:ea typeface="华文楷体" pitchFamily="2" charset="-122"/>
              </a:rPr>
              <a:t>》</a:t>
            </a:r>
          </a:p>
          <a:p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2362200" y="1416957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8991600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二、传统婚姻（聘娶婚）的程序与制度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3340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AutoNum type="arabicPeriod"/>
            </a:pP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婚礼的意义</a:t>
            </a:r>
            <a:endParaRPr lang="en-US" altLang="zh-CN" sz="3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“昏礼者，将合二姓之好，上以事宗庙，而下以继后世也，故君子重之。”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“敬慎重正而后亲之，礼之大体，而所以成男女之别而立夫妇之义也。男女有别而后夫妇有义，夫妇有义而后父子有亲，父子有亲而后君臣有正。故曰：昏礼者，礼之本也。”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“夫礼始于冠，本于昏，重于丧祭，尊于朝聘，和于乡射。此礼之大体也。”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 —《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礼记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昏义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0489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2392</Words>
  <Application>Microsoft Office PowerPoint</Application>
  <PresentationFormat>全屏显示(4:3)</PresentationFormat>
  <Paragraphs>175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中国传统婚姻文化</vt:lpstr>
      <vt:lpstr>本讲主要内容</vt:lpstr>
      <vt:lpstr>PowerPoint 演示文稿</vt:lpstr>
      <vt:lpstr>一、人类婚姻形态的演变</vt:lpstr>
      <vt:lpstr>1. 族内婚·杂乱婚</vt:lpstr>
      <vt:lpstr>2. 族内婚·等辈血缘婚</vt:lpstr>
      <vt:lpstr>3.族外婚·对偶婚</vt:lpstr>
      <vt:lpstr>4. 族外婚·一夫一妻制（专偶婚）</vt:lpstr>
      <vt:lpstr>二、传统婚姻（聘娶婚）的程序与制度</vt:lpstr>
      <vt:lpstr>2. 婚姻程序：三书六礼及其他</vt:lpstr>
      <vt:lpstr>(2)六礼：纳采→问名→纳吉→纳征→请期→亲迎  </vt:lpstr>
      <vt:lpstr>PowerPoint 演示文稿</vt:lpstr>
      <vt:lpstr>（3）其他</vt:lpstr>
      <vt:lpstr>PowerPoint 演示文稿</vt:lpstr>
      <vt:lpstr>3. 离婚</vt:lpstr>
      <vt:lpstr>PowerPoint 演示文稿</vt:lpstr>
      <vt:lpstr>三、传统婚姻缔结的原则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四、对当代中国婚姻文化的思考 </vt:lpstr>
      <vt:lpstr>PowerPoint 演示文稿</vt:lpstr>
    </vt:vector>
  </TitlesOfParts>
  <Company>ITSC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中国传统婚姻文化</dc:title>
  <dc:creator>UIC</dc:creator>
  <cp:lastModifiedBy>UIC</cp:lastModifiedBy>
  <cp:revision>28</cp:revision>
  <dcterms:created xsi:type="dcterms:W3CDTF">2014-09-15T01:20:26Z</dcterms:created>
  <dcterms:modified xsi:type="dcterms:W3CDTF">2014-09-15T07:38:27Z</dcterms:modified>
</cp:coreProperties>
</file>