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0" r:id="rId3"/>
    <p:sldId id="258" r:id="rId4"/>
    <p:sldId id="260" r:id="rId5"/>
    <p:sldId id="262" r:id="rId6"/>
    <p:sldId id="263" r:id="rId7"/>
    <p:sldId id="267" r:id="rId8"/>
    <p:sldId id="268" r:id="rId9"/>
    <p:sldId id="271" r:id="rId10"/>
    <p:sldId id="274" r:id="rId11"/>
    <p:sldId id="276" r:id="rId12"/>
    <p:sldId id="279" r:id="rId13"/>
    <p:sldId id="281" r:id="rId14"/>
    <p:sldId id="283" r:id="rId15"/>
    <p:sldId id="284" r:id="rId16"/>
    <p:sldId id="285" r:id="rId17"/>
    <p:sldId id="288" r:id="rId18"/>
    <p:sldId id="292" r:id="rId19"/>
    <p:sldId id="289" r:id="rId20"/>
    <p:sldId id="297" r:id="rId21"/>
    <p:sldId id="305" r:id="rId22"/>
    <p:sldId id="311" r:id="rId23"/>
    <p:sldId id="300" r:id="rId24"/>
    <p:sldId id="314" r:id="rId25"/>
    <p:sldId id="317" r:id="rId26"/>
    <p:sldId id="318" r:id="rId27"/>
    <p:sldId id="320" r:id="rId28"/>
    <p:sldId id="322" r:id="rId29"/>
    <p:sldId id="324" r:id="rId30"/>
    <p:sldId id="330" r:id="rId31"/>
    <p:sldId id="331" r:id="rId32"/>
    <p:sldId id="332" r:id="rId33"/>
    <p:sldId id="339" r:id="rId34"/>
    <p:sldId id="338" r:id="rId35"/>
    <p:sldId id="336" r:id="rId36"/>
    <p:sldId id="337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048-EFB5-4126-B1F6-5B47F36E5B3D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AAB-2B2E-4A4F-8E70-5E83788D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6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048-EFB5-4126-B1F6-5B47F36E5B3D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AAB-2B2E-4A4F-8E70-5E83788D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4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048-EFB5-4126-B1F6-5B47F36E5B3D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AAB-2B2E-4A4F-8E70-5E83788D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53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1B62-7681-4737-B786-C682B65C6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28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048-EFB5-4126-B1F6-5B47F36E5B3D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AAB-2B2E-4A4F-8E70-5E83788D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37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048-EFB5-4126-B1F6-5B47F36E5B3D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AAB-2B2E-4A4F-8E70-5E83788D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1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048-EFB5-4126-B1F6-5B47F36E5B3D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AAB-2B2E-4A4F-8E70-5E83788D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2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048-EFB5-4126-B1F6-5B47F36E5B3D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AAB-2B2E-4A4F-8E70-5E83788D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7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048-EFB5-4126-B1F6-5B47F36E5B3D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AAB-2B2E-4A4F-8E70-5E83788D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71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048-EFB5-4126-B1F6-5B47F36E5B3D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AAB-2B2E-4A4F-8E70-5E83788D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7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048-EFB5-4126-B1F6-5B47F36E5B3D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AAB-2B2E-4A4F-8E70-5E83788D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2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048-EFB5-4126-B1F6-5B47F36E5B3D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8AAB-2B2E-4A4F-8E70-5E83788D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2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5048-EFB5-4126-B1F6-5B47F36E5B3D}" type="datetimeFigureOut">
              <a:rPr lang="zh-CN" altLang="en-US" smtClean="0"/>
              <a:pPr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8AAB-2B2E-4A4F-8E70-5E83788D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5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E:\2008&#65288;&#19978;&#65289;&#25991;&#21270;&#19987;&#39064;\3&#26381;&#39280;\&#26381;&#39280;&#35838;&#20214;\xiao-zhuangtaiqiusi.mp3" TargetMode="Externa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hyperlink" Target="http://image.baidu.com/i?ct=503316480&amp;z=0&amp;tn=baiduimagedetail&amp;word=%C3%E1%B7%FE&amp;in=10&amp;cl=2&amp;cm=1&amp;sc=0&amp;lm=-1&amp;pn=9&amp;rn=1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hyperlink" Target="http://www.liantong8.cn/C12/4578.ht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sloan.com/2000/2144/2/11.html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fs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508500"/>
            <a:ext cx="1905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 descr="皮弁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8500"/>
            <a:ext cx="2209800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 descr="良渚文化玉冠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508500"/>
            <a:ext cx="2057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9" name="Picture 21" descr="旗鞋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508500"/>
            <a:ext cx="2667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90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330562"/>
              </p:ext>
            </p:extLst>
          </p:nvPr>
        </p:nvGraphicFramePr>
        <p:xfrm>
          <a:off x="900113" y="2133600"/>
          <a:ext cx="7127875" cy="1097254"/>
        </p:xfrm>
        <a:graphic>
          <a:graphicData uri="http://schemas.openxmlformats.org/drawingml/2006/table">
            <a:tbl>
              <a:tblPr/>
              <a:tblGrid>
                <a:gridCol w="7127875"/>
              </a:tblGrid>
              <a:tr h="1096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6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第三章　</a:t>
                      </a:r>
                      <a:r>
                        <a:rPr kumimoji="1" lang="zh-CN" altLang="en-US" sz="6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服饰</a:t>
                      </a:r>
                      <a:endParaRPr kumimoji="1" lang="en-US" sz="6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99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60" name="Text Box 34"/>
          <p:cNvSpPr txBox="1">
            <a:spLocks noChangeArrowheads="1"/>
          </p:cNvSpPr>
          <p:nvPr/>
        </p:nvSpPr>
        <p:spPr bwMode="auto">
          <a:xfrm>
            <a:off x="2176463" y="21717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en-US" altLang="zh-CN"/>
          </a:p>
        </p:txBody>
      </p:sp>
      <p:pic>
        <p:nvPicPr>
          <p:cNvPr id="2086" name="xiao-zhuangtaiqiusi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6308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93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3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3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30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3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23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8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4480" y="2057400"/>
            <a:ext cx="60960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8000"/>
                </a:solidFill>
              </a:rPr>
              <a:t>袴褶是实际上一种上衣下裤的组合，它的基本款式是上身穿大袖衣，下身穿肥腿裤</a:t>
            </a:r>
            <a:r>
              <a:rPr lang="zh-CN" altLang="en-US" sz="2800" b="1" dirty="0" smtClean="0">
                <a:solidFill>
                  <a:srgbClr val="008000"/>
                </a:solidFill>
              </a:rPr>
              <a:t>。是北方游牧民族的传统服装，到了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南北朝</a:t>
            </a:r>
            <a:r>
              <a:rPr lang="zh-CN" altLang="en-US" sz="2800" b="1" dirty="0" smtClean="0">
                <a:solidFill>
                  <a:srgbClr val="008000"/>
                </a:solidFill>
              </a:rPr>
              <a:t>时期，开始在汉族地区广为流行，裤口也越来越大，为了行动方便，人们用锦带在膝盖处系扎，使之形成皱褶，称为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缚裤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”</a:t>
            </a:r>
            <a:r>
              <a:rPr lang="zh-CN" altLang="en-US" sz="2800" b="1" dirty="0" smtClean="0">
                <a:solidFill>
                  <a:srgbClr val="008000"/>
                </a:solidFill>
              </a:rPr>
              <a:t> 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8000"/>
                </a:solidFill>
              </a:rPr>
              <a:t>后来，衣袖和裤口愈加宽大，时称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广袖褶衣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”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大口裤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”</a:t>
            </a:r>
            <a:r>
              <a:rPr lang="zh-CN" altLang="en-US" sz="2800" b="1" dirty="0" smtClean="0">
                <a:solidFill>
                  <a:srgbClr val="008000"/>
                </a:solidFill>
              </a:rPr>
              <a:t>，一时之间成为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南北朝</a:t>
            </a:r>
            <a:r>
              <a:rPr lang="zh-CN" altLang="en-US" sz="2800" b="1" dirty="0" smtClean="0">
                <a:solidFill>
                  <a:srgbClr val="008000"/>
                </a:solidFill>
              </a:rPr>
              <a:t>时期盛行的服饰。</a:t>
            </a:r>
            <a:endParaRPr lang="zh-CN" altLang="en-US" sz="2800" b="1" dirty="0" smtClean="0"/>
          </a:p>
        </p:txBody>
      </p:sp>
      <p:pic>
        <p:nvPicPr>
          <p:cNvPr id="8" name="Picture 3" descr="袴褶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480" y="2057400"/>
            <a:ext cx="2763520" cy="348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248400" y="5791200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800080"/>
                </a:solidFill>
              </a:rPr>
              <a:t>穿袴褶的男子和女子（</a:t>
            </a:r>
            <a:r>
              <a:rPr lang="zh-CN" altLang="en-US" sz="2000" b="1" dirty="0">
                <a:solidFill>
                  <a:schemeClr val="accent2"/>
                </a:solidFill>
              </a:rPr>
              <a:t>北朝</a:t>
            </a:r>
            <a:r>
              <a:rPr lang="zh-CN" altLang="en-US" sz="2000" b="1" dirty="0">
                <a:solidFill>
                  <a:srgbClr val="800080"/>
                </a:solidFill>
              </a:rPr>
              <a:t>陶俑，传世实物）</a:t>
            </a:r>
          </a:p>
        </p:txBody>
      </p:sp>
      <p:sp>
        <p:nvSpPr>
          <p:cNvPr id="6" name="矩形 5"/>
          <p:cNvSpPr/>
          <p:nvPr/>
        </p:nvSpPr>
        <p:spPr>
          <a:xfrm>
            <a:off x="304800" y="282884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8000"/>
                </a:solidFill>
              </a:rPr>
              <a:t>袍服是北方少数民族的特色服装，其特点是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上衣长大</a:t>
            </a:r>
            <a:r>
              <a:rPr lang="zh-CN" altLang="en-US" sz="2800" b="1" dirty="0" smtClean="0">
                <a:solidFill>
                  <a:srgbClr val="008000"/>
                </a:solidFill>
              </a:rPr>
              <a:t>，一般长过膝盖或盖住脚面。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衣领</a:t>
            </a:r>
            <a:r>
              <a:rPr lang="zh-CN" altLang="en-US" sz="2800" b="1" dirty="0" smtClean="0">
                <a:solidFill>
                  <a:srgbClr val="008000"/>
                </a:solidFill>
              </a:rPr>
              <a:t>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交领、圆领</a:t>
            </a:r>
            <a:r>
              <a:rPr lang="zh-CN" altLang="en-US" sz="2800" b="1" dirty="0" smtClean="0">
                <a:solidFill>
                  <a:srgbClr val="008000"/>
                </a:solidFill>
              </a:rPr>
              <a:t>之分。</a:t>
            </a:r>
            <a:r>
              <a:rPr lang="zh-CN" altLang="en-US" sz="2800" b="1" dirty="0">
                <a:solidFill>
                  <a:srgbClr val="008000"/>
                </a:solidFill>
              </a:rPr>
              <a:t>衣袖不</a:t>
            </a:r>
            <a:r>
              <a:rPr lang="zh-CN" altLang="en-US" sz="2800" b="1" dirty="0" smtClean="0">
                <a:solidFill>
                  <a:srgbClr val="008000"/>
                </a:solidFill>
              </a:rPr>
              <a:t>长，均为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窄袖</a:t>
            </a:r>
            <a:r>
              <a:rPr lang="zh-CN" altLang="en-US" sz="2800" b="1" dirty="0" smtClean="0">
                <a:solidFill>
                  <a:srgbClr val="008000"/>
                </a:solidFill>
              </a:rPr>
              <a:t>。魏晋之际袍服传入我国南方，逐渐成为时尚服装。</a:t>
            </a:r>
            <a:endParaRPr lang="zh-CN" altLang="en-US" sz="28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0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58164"/>
              </p:ext>
            </p:extLst>
          </p:nvPr>
        </p:nvGraphicFramePr>
        <p:xfrm>
          <a:off x="2843212" y="304800"/>
          <a:ext cx="3328987" cy="838200"/>
        </p:xfrm>
        <a:graphic>
          <a:graphicData uri="http://schemas.openxmlformats.org/drawingml/2006/table">
            <a:tbl>
              <a:tblPr/>
              <a:tblGrid>
                <a:gridCol w="3328987"/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　</a:t>
                      </a:r>
                      <a:r>
                        <a:rPr kumimoji="1" lang="zh-CN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隋唐</a:t>
                      </a:r>
                      <a:r>
                        <a:rPr kumimoji="1" lang="zh-TW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服</a:t>
                      </a:r>
                      <a:r>
                        <a:rPr kumimoji="1" lang="zh-CN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饰</a:t>
                      </a:r>
                      <a:endParaRPr kumimoji="1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85800" y="1219200"/>
            <a:ext cx="792003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000" b="1" dirty="0">
                <a:solidFill>
                  <a:srgbClr val="008000"/>
                </a:solidFill>
              </a:rPr>
              <a:t>隋朝于公元</a:t>
            </a:r>
            <a:r>
              <a:rPr lang="en-US" altLang="zh-CN" sz="3000" b="1" dirty="0">
                <a:solidFill>
                  <a:srgbClr val="008000"/>
                </a:solidFill>
              </a:rPr>
              <a:t>589</a:t>
            </a:r>
            <a:r>
              <a:rPr lang="zh-CN" altLang="en-US" sz="3000" b="1" dirty="0">
                <a:solidFill>
                  <a:srgbClr val="008000"/>
                </a:solidFill>
              </a:rPr>
              <a:t>年重新统一中国，秦汉时期的服饰制度得到了逐渐的恢复。隋朝将</a:t>
            </a:r>
            <a:r>
              <a:rPr lang="zh-CN" altLang="en-US" sz="3000" b="1" dirty="0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zh-CN" altLang="en-US" sz="3000" b="1" dirty="0">
                <a:solidFill>
                  <a:srgbClr val="FF0000"/>
                </a:solidFill>
              </a:rPr>
              <a:t>日月、星辰</a:t>
            </a:r>
            <a:r>
              <a:rPr lang="zh-CN" altLang="en-US" sz="3000" b="1" dirty="0">
                <a:solidFill>
                  <a:srgbClr val="FF0000"/>
                </a:solidFill>
                <a:latin typeface="Times New Roman" pitchFamily="18" charset="0"/>
              </a:rPr>
              <a:t>”</a:t>
            </a:r>
            <a:r>
              <a:rPr lang="zh-CN" altLang="en-US" sz="3000" b="1" dirty="0">
                <a:solidFill>
                  <a:srgbClr val="008000"/>
                </a:solidFill>
              </a:rPr>
              <a:t>等纹饰放回到皇帝的冕服上，从此</a:t>
            </a:r>
            <a:r>
              <a:rPr lang="zh-CN" altLang="en-US" sz="3000" b="1" dirty="0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zh-CN" altLang="en-US" sz="3000" b="1" dirty="0">
                <a:solidFill>
                  <a:srgbClr val="FF0000"/>
                </a:solidFill>
              </a:rPr>
              <a:t>肩挑日月，背负星辰</a:t>
            </a:r>
            <a:r>
              <a:rPr lang="zh-CN" altLang="en-US" sz="3000" b="1" dirty="0">
                <a:solidFill>
                  <a:srgbClr val="FF0000"/>
                </a:solidFill>
                <a:latin typeface="Times New Roman" pitchFamily="18" charset="0"/>
              </a:rPr>
              <a:t>”</a:t>
            </a:r>
            <a:r>
              <a:rPr lang="zh-CN" altLang="en-US" sz="3000" b="1" dirty="0">
                <a:solidFill>
                  <a:srgbClr val="008000"/>
                </a:solidFill>
              </a:rPr>
              <a:t>成为后世历代帝王冕服的基本形式</a:t>
            </a:r>
            <a:r>
              <a:rPr lang="zh-CN" altLang="en-US" sz="3000" b="1" dirty="0" smtClean="0">
                <a:solidFill>
                  <a:srgbClr val="008000"/>
                </a:solidFill>
              </a:rPr>
              <a:t>。</a:t>
            </a:r>
            <a:endParaRPr lang="zh-CN" altLang="en-US" sz="3000" b="1" dirty="0">
              <a:solidFill>
                <a:srgbClr val="008000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85800" y="3672245"/>
            <a:ext cx="4800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000" b="1" dirty="0">
                <a:solidFill>
                  <a:srgbClr val="008000"/>
                </a:solidFill>
              </a:rPr>
              <a:t>唐代男子服饰以幞头、窄袖袍衫为主，式样差异不大，从材质和颜色可区分穿著者的社会地位。</a:t>
            </a:r>
          </a:p>
        </p:txBody>
      </p:sp>
      <p:pic>
        <p:nvPicPr>
          <p:cNvPr id="7" name="Picture 4" descr="陕西乾县李重润墓壁画"/>
          <p:cNvPicPr>
            <a:picLocks noChangeAspect="1" noChangeArrowheads="1"/>
          </p:cNvPicPr>
          <p:nvPr/>
        </p:nvPicPr>
        <p:blipFill>
          <a:blip r:embed="rId2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956" y="3273552"/>
            <a:ext cx="3019044" cy="358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531435" y="3258512"/>
            <a:ext cx="5334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陕西乾县李重润墓壁画</a:t>
            </a:r>
          </a:p>
        </p:txBody>
      </p:sp>
    </p:spTree>
    <p:extLst>
      <p:ext uri="{BB962C8B-B14F-4D97-AF65-F5344CB8AC3E}">
        <p14:creationId xmlns:p14="http://schemas.microsoft.com/office/powerpoint/2010/main" val="8489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7235825" y="45085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/>
              <a:t>大袖衫裙</a:t>
            </a:r>
            <a:r>
              <a:rPr lang="zh-CN" altLang="en-US"/>
              <a:t> 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2484438" y="4437063"/>
            <a:ext cx="1944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>
                <a:ea typeface="幼圆" pitchFamily="49" charset="-122"/>
              </a:rPr>
              <a:t>襦裙</a:t>
            </a:r>
            <a:r>
              <a:rPr lang="zh-TW" altLang="en-US" sz="2000" b="1">
                <a:ea typeface="幼圆" pitchFamily="49" charset="-122"/>
              </a:rPr>
              <a:t>和</a:t>
            </a:r>
            <a:r>
              <a:rPr lang="zh-CN" altLang="en-US" sz="2000" b="1">
                <a:ea typeface="幼圆" pitchFamily="49" charset="-122"/>
              </a:rPr>
              <a:t>圆领衫</a:t>
            </a:r>
            <a:r>
              <a:rPr lang="zh-CN" altLang="en-US"/>
              <a:t> 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971550" y="5157788"/>
            <a:ext cx="7056438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TW" altLang="en-US" b="1">
                <a:solidFill>
                  <a:srgbClr val="FF6600"/>
                </a:solidFill>
                <a:ea typeface="宋体" pitchFamily="2" charset="-122"/>
              </a:rPr>
              <a:t>唐代女装以襦裙披帛为基础，在不同的时代有许多流行变化；同时也将男装、胡风等特点加入服饰当中。</a:t>
            </a:r>
          </a:p>
        </p:txBody>
      </p:sp>
      <p:pic>
        <p:nvPicPr>
          <p:cNvPr id="24581" name="Picture 14" descr="章怀太子墓壁画观鸟捕蝉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33375"/>
            <a:ext cx="2786063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7" descr="露臂女俑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3375"/>
            <a:ext cx="1695450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Rectangle 18"/>
          <p:cNvSpPr>
            <a:spLocks noChangeArrowheads="1"/>
          </p:cNvSpPr>
          <p:nvPr/>
        </p:nvSpPr>
        <p:spPr bwMode="auto">
          <a:xfrm>
            <a:off x="0" y="46116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</a:rPr>
              <a:t>窄袖半臂襦裙</a:t>
            </a:r>
          </a:p>
        </p:txBody>
      </p:sp>
      <p:pic>
        <p:nvPicPr>
          <p:cNvPr id="24584" name="Picture 19" descr="敦煌莫高窟五代壁画"/>
          <p:cNvPicPr>
            <a:picLocks noChangeAspect="1" noChangeArrowheads="1"/>
          </p:cNvPicPr>
          <p:nvPr/>
        </p:nvPicPr>
        <p:blipFill>
          <a:blip r:embed="rId4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38" y="333375"/>
            <a:ext cx="2684462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20" descr="戴胡帽、佩蹀躞帶的婦女（陜西西安出土石刻摹本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33375"/>
            <a:ext cx="1323975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6" name="Text Box 21"/>
          <p:cNvSpPr txBox="1">
            <a:spLocks noChangeArrowheads="1"/>
          </p:cNvSpPr>
          <p:nvPr/>
        </p:nvSpPr>
        <p:spPr bwMode="auto">
          <a:xfrm>
            <a:off x="5219700" y="4581525"/>
            <a:ext cx="1223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000" b="1">
                <a:ea typeface="幼圆" pitchFamily="49" charset="-122"/>
              </a:rPr>
              <a:t>胡服</a:t>
            </a:r>
          </a:p>
        </p:txBody>
      </p:sp>
    </p:spTree>
    <p:extLst>
      <p:ext uri="{BB962C8B-B14F-4D97-AF65-F5344CB8AC3E}">
        <p14:creationId xmlns:p14="http://schemas.microsoft.com/office/powerpoint/2010/main" val="417715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/>
      <p:bldP spid="36875" grpId="0"/>
      <p:bldP spid="368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44726" y="3926935"/>
            <a:ext cx="5739063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700" b="1" dirty="0" smtClean="0">
                <a:solidFill>
                  <a:srgbClr val="009900"/>
                </a:solidFill>
              </a:rPr>
              <a:t>官服</a:t>
            </a:r>
            <a:r>
              <a:rPr lang="zh-CN" altLang="en-US" sz="2700" b="1" dirty="0">
                <a:solidFill>
                  <a:srgbClr val="009900"/>
                </a:solidFill>
              </a:rPr>
              <a:t>服式大致近于晚唐的大袖长袍，但首服（冠帽等）已是平翅乌纱帽，名</a:t>
            </a:r>
            <a:r>
              <a:rPr lang="zh-CN" altLang="en-US" sz="2700" b="1" dirty="0">
                <a:solidFill>
                  <a:srgbClr val="FF0000"/>
                </a:solidFill>
              </a:rPr>
              <a:t>直脚幞头</a:t>
            </a:r>
            <a:r>
              <a:rPr lang="zh-CN" altLang="en-US" sz="2700" b="1" dirty="0">
                <a:solidFill>
                  <a:srgbClr val="009900"/>
                </a:solidFill>
              </a:rPr>
              <a:t>，君臣通服，成为定制。</a:t>
            </a:r>
          </a:p>
        </p:txBody>
      </p:sp>
      <p:pic>
        <p:nvPicPr>
          <p:cNvPr id="26628" name="Picture 4" descr="展翅幞头、圆领黄袍、红带、皂靴帝王宋太祖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943" y="41112"/>
            <a:ext cx="2468880" cy="296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562600" y="34581"/>
            <a:ext cx="117382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</a:rPr>
              <a:t>直脚幞头、圆领黄袍、红带、皂靴帝王宋太祖像（南薰殿旧藏</a:t>
            </a:r>
            <a:r>
              <a:rPr lang="en-US" altLang="zh-CN" sz="1800" b="1" dirty="0">
                <a:solidFill>
                  <a:schemeClr val="accent2"/>
                </a:solidFill>
              </a:rPr>
              <a:t>《</a:t>
            </a:r>
            <a:r>
              <a:rPr lang="zh-CN" altLang="en-US" sz="1800" b="1" dirty="0">
                <a:solidFill>
                  <a:schemeClr val="accent2"/>
                </a:solidFill>
              </a:rPr>
              <a:t>历代帝王像</a:t>
            </a:r>
            <a:r>
              <a:rPr lang="en-US" altLang="zh-CN" sz="1800" b="1" dirty="0">
                <a:solidFill>
                  <a:schemeClr val="accent2"/>
                </a:solidFill>
              </a:rPr>
              <a:t>》</a:t>
            </a:r>
            <a:r>
              <a:rPr lang="zh-CN" altLang="en-US" sz="1800" b="1" dirty="0">
                <a:solidFill>
                  <a:schemeClr val="accent2"/>
                </a:solidFill>
              </a:rPr>
              <a:t>）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64320" y="5338112"/>
            <a:ext cx="5578643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700" b="1" dirty="0" smtClean="0">
                <a:solidFill>
                  <a:srgbClr val="009900"/>
                </a:solidFill>
              </a:rPr>
              <a:t>宋代</a:t>
            </a:r>
            <a:r>
              <a:rPr lang="zh-TW" altLang="en-US" sz="2700" b="1" dirty="0" smtClean="0">
                <a:solidFill>
                  <a:srgbClr val="009900"/>
                </a:solidFill>
              </a:rPr>
              <a:t>男子</a:t>
            </a:r>
            <a:r>
              <a:rPr lang="zh-CN" altLang="en-US" sz="2700" b="1" dirty="0" smtClean="0">
                <a:solidFill>
                  <a:srgbClr val="009900"/>
                </a:solidFill>
              </a:rPr>
              <a:t>便服</a:t>
            </a:r>
            <a:r>
              <a:rPr lang="zh-CN" altLang="en-US" sz="2700" b="1" dirty="0">
                <a:solidFill>
                  <a:srgbClr val="009900"/>
                </a:solidFill>
              </a:rPr>
              <a:t>主要是小袖圆领衫和帽带下垂的软翅幞头，依然唐式，脚下改穿便于平时起居的便鞋。</a:t>
            </a:r>
          </a:p>
        </p:txBody>
      </p:sp>
      <p:pic>
        <p:nvPicPr>
          <p:cNvPr id="9" name="Picture 4" descr="戴软脚幞头、穿圆领袍衫的文吏（赵佶《听琴图》局部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3093431"/>
            <a:ext cx="2468880" cy="371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682002" y="3884878"/>
            <a:ext cx="102233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</a:rPr>
              <a:t>戴软脚幞头、穿圆领袍衫的文吏（赵佶</a:t>
            </a:r>
            <a:r>
              <a:rPr lang="en-US" altLang="zh-CN" sz="1800" b="1" dirty="0">
                <a:solidFill>
                  <a:schemeClr val="accent2"/>
                </a:solidFill>
              </a:rPr>
              <a:t>《</a:t>
            </a:r>
            <a:r>
              <a:rPr lang="zh-CN" altLang="en-US" sz="1800" b="1" dirty="0">
                <a:solidFill>
                  <a:schemeClr val="accent2"/>
                </a:solidFill>
              </a:rPr>
              <a:t>听琴图</a:t>
            </a:r>
            <a:r>
              <a:rPr lang="en-US" altLang="zh-CN" sz="1800" b="1" dirty="0">
                <a:solidFill>
                  <a:schemeClr val="accent2"/>
                </a:solidFill>
              </a:rPr>
              <a:t>》</a:t>
            </a:r>
            <a:r>
              <a:rPr lang="zh-CN" altLang="en-US" sz="1800" b="1" dirty="0">
                <a:solidFill>
                  <a:schemeClr val="accent2"/>
                </a:solidFill>
              </a:rPr>
              <a:t>局部）</a:t>
            </a:r>
          </a:p>
        </p:txBody>
      </p:sp>
      <p:graphicFrame>
        <p:nvGraphicFramePr>
          <p:cNvPr id="12" name="Group 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466415719"/>
              </p:ext>
            </p:extLst>
          </p:nvPr>
        </p:nvGraphicFramePr>
        <p:xfrm>
          <a:off x="1143000" y="56352"/>
          <a:ext cx="3108325" cy="701040"/>
        </p:xfrm>
        <a:graphic>
          <a:graphicData uri="http://schemas.openxmlformats.org/drawingml/2006/table">
            <a:tbl>
              <a:tblPr/>
              <a:tblGrid>
                <a:gridCol w="3108325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　</a:t>
                      </a:r>
                      <a:r>
                        <a:rPr kumimoji="1" lang="zh-TW" altLang="zh-TW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宋</a:t>
                      </a:r>
                      <a:r>
                        <a:rPr kumimoji="1" lang="zh-TW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代服</a:t>
                      </a: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饰</a:t>
                      </a:r>
                      <a:endParaRPr kumimoji="1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44726" y="884057"/>
            <a:ext cx="5502442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700" b="1" dirty="0">
                <a:solidFill>
                  <a:srgbClr val="008000"/>
                </a:solidFill>
              </a:rPr>
              <a:t>多姿多彩的唐没落了，取而代之的是宋。</a:t>
            </a:r>
            <a:r>
              <a:rPr lang="zh-CN" altLang="en-US" sz="2700" b="1" dirty="0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zh-CN" altLang="en-US" sz="2700" b="1" dirty="0">
                <a:solidFill>
                  <a:srgbClr val="FF0000"/>
                </a:solidFill>
              </a:rPr>
              <a:t>偃武修文</a:t>
            </a:r>
            <a:r>
              <a:rPr lang="zh-CN" altLang="en-US" sz="2700" b="1" dirty="0">
                <a:solidFill>
                  <a:srgbClr val="FF0000"/>
                </a:solidFill>
                <a:latin typeface="Times New Roman" pitchFamily="18" charset="0"/>
              </a:rPr>
              <a:t>”</a:t>
            </a:r>
            <a:r>
              <a:rPr lang="zh-CN" altLang="en-US" sz="2700" b="1" dirty="0">
                <a:solidFill>
                  <a:srgbClr val="008000"/>
                </a:solidFill>
              </a:rPr>
              <a:t>的基本国策，使</a:t>
            </a:r>
            <a:r>
              <a:rPr lang="zh-CN" altLang="en-US" sz="2700" b="1" dirty="0">
                <a:solidFill>
                  <a:srgbClr val="FF0000"/>
                </a:solidFill>
              </a:rPr>
              <a:t>程朱理学</a:t>
            </a:r>
            <a:r>
              <a:rPr lang="zh-CN" altLang="en-US" sz="2700" b="1" dirty="0">
                <a:solidFill>
                  <a:srgbClr val="008000"/>
                </a:solidFill>
              </a:rPr>
              <a:t>逐步居于统治地位，在这种思想的支配下，人们的美学观念也相应发生变化，服饰开始</a:t>
            </a:r>
            <a:r>
              <a:rPr lang="zh-CN" altLang="en-US" sz="2700" b="1" dirty="0">
                <a:solidFill>
                  <a:srgbClr val="FF0000"/>
                </a:solidFill>
              </a:rPr>
              <a:t>崇尚俭朴，重视沿袭传统</a:t>
            </a:r>
            <a:r>
              <a:rPr lang="zh-CN" altLang="en-US" sz="2700" b="1" dirty="0">
                <a:solidFill>
                  <a:srgbClr val="008000"/>
                </a:solidFill>
              </a:rPr>
              <a:t>，</a:t>
            </a:r>
            <a:r>
              <a:rPr lang="zh-CN" altLang="en-US" sz="2700" b="1" dirty="0">
                <a:solidFill>
                  <a:srgbClr val="FF0000"/>
                </a:solidFill>
              </a:rPr>
              <a:t>朴素和理性</a:t>
            </a:r>
            <a:r>
              <a:rPr lang="zh-CN" altLang="en-US" sz="2700" b="1" dirty="0">
                <a:solidFill>
                  <a:srgbClr val="008000"/>
                </a:solidFill>
              </a:rPr>
              <a:t>成为宋朝服饰的主要特征</a:t>
            </a:r>
            <a:r>
              <a:rPr lang="zh-CN" altLang="en-US" sz="2700" b="1" dirty="0" smtClean="0">
                <a:solidFill>
                  <a:srgbClr val="008000"/>
                </a:solidFill>
              </a:rPr>
              <a:t>。</a:t>
            </a:r>
            <a:endParaRPr lang="zh-CN" altLang="en-US" sz="27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9" descr="200605171328513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88913"/>
            <a:ext cx="3276600" cy="371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11" descr="2006051713285077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8913"/>
            <a:ext cx="3317875" cy="371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5651500" y="3213100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褙子 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611188" y="3284538"/>
            <a:ext cx="282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1"/>
                </a:solidFill>
              </a:rPr>
              <a:t>宋代妇女裙装 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23850" y="4221163"/>
            <a:ext cx="4176713" cy="247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3399"/>
                </a:solidFill>
                <a:ea typeface="宋体" pitchFamily="2" charset="-122"/>
              </a:rPr>
              <a:t>宋代的襦裙样式和唐代的襦裙大体相同。有披帛，在腰间正中部位佩的飘带上佩戴一个玉制圆环饰物，史书所称的</a:t>
            </a:r>
            <a:r>
              <a:rPr lang="zh-TW" altLang="en-US" sz="2600" b="1">
                <a:solidFill>
                  <a:srgbClr val="003399"/>
                </a:solidFill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600" b="1">
                <a:solidFill>
                  <a:srgbClr val="003399"/>
                </a:solidFill>
                <a:ea typeface="宋体" pitchFamily="2" charset="-122"/>
              </a:rPr>
              <a:t>玉环绶</a:t>
            </a:r>
            <a:r>
              <a:rPr lang="zh-CN" altLang="en-US" sz="2600" b="1">
                <a:solidFill>
                  <a:srgbClr val="003399"/>
                </a:solidFill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600" b="1">
                <a:solidFill>
                  <a:srgbClr val="003399"/>
                </a:solidFill>
                <a:ea typeface="宋体" pitchFamily="2" charset="-122"/>
              </a:rPr>
              <a:t>，就是这种装饰。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4787900" y="4221163"/>
            <a:ext cx="4176713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6600"/>
                </a:solidFill>
                <a:latin typeface="宋体" pitchFamily="2" charset="-122"/>
                <a:ea typeface="宋体" pitchFamily="2" charset="-122"/>
              </a:rPr>
              <a:t>长袖、长衣身，腋下开</a:t>
            </a:r>
            <a:r>
              <a:rPr lang="zh-TW" altLang="en-US" sz="2600" b="1">
                <a:solidFill>
                  <a:srgbClr val="006600"/>
                </a:solidFill>
                <a:latin typeface="宋体" pitchFamily="2" charset="-122"/>
                <a:ea typeface="宋体" pitchFamily="2" charset="-122"/>
              </a:rPr>
              <a:t>衩</a:t>
            </a:r>
            <a:r>
              <a:rPr lang="zh-CN" altLang="en-US" sz="2600" b="1">
                <a:solidFill>
                  <a:srgbClr val="006600"/>
                </a:solidFill>
                <a:latin typeface="宋体" pitchFamily="2" charset="-122"/>
                <a:ea typeface="宋体" pitchFamily="2" charset="-122"/>
              </a:rPr>
              <a:t>，即衣服前后襟不缝合，而在腋下和背后缀有带子。模仿古代中单（内衣）交带的形式，表示</a:t>
            </a:r>
            <a:r>
              <a:rPr lang="en-US" altLang="zh-TW" sz="2600" b="1">
                <a:solidFill>
                  <a:srgbClr val="006600"/>
                </a:solidFill>
                <a:latin typeface="宋体" pitchFamily="2" charset="-122"/>
                <a:ea typeface="PMingLiU" pitchFamily="18" charset="-120"/>
              </a:rPr>
              <a:t> </a:t>
            </a:r>
            <a:r>
              <a:rPr lang="zh-TW" altLang="en-US" sz="2600" b="1">
                <a:solidFill>
                  <a:srgbClr val="006600"/>
                </a:solidFill>
                <a:latin typeface="宋体" pitchFamily="2" charset="-122"/>
                <a:ea typeface="PMingLiU" pitchFamily="18" charset="-120"/>
              </a:rPr>
              <a:t>“</a:t>
            </a:r>
            <a:r>
              <a:rPr lang="zh-CN" altLang="en-US" sz="2600" b="1">
                <a:solidFill>
                  <a:srgbClr val="006600"/>
                </a:solidFill>
              </a:rPr>
              <a:t>好古存旧</a:t>
            </a:r>
            <a:r>
              <a:rPr lang="en-US" altLang="zh-TW" sz="2600" b="1">
                <a:solidFill>
                  <a:srgbClr val="006600"/>
                </a:solidFill>
                <a:latin typeface="Times New Roman" pitchFamily="18" charset="0"/>
              </a:rPr>
              <a:t>”</a:t>
            </a:r>
            <a:endParaRPr lang="zh-CN" altLang="en-US" sz="2600" b="1">
              <a:solidFill>
                <a:srgbClr val="006600"/>
              </a:solidFill>
            </a:endParaRPr>
          </a:p>
        </p:txBody>
      </p:sp>
      <p:pic>
        <p:nvPicPr>
          <p:cNvPr id="28680" name="Picture 18" descr="穿襦裙 披帛的妇女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28775"/>
            <a:ext cx="10572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9" descr="背子塑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628775"/>
            <a:ext cx="960437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4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0" grpId="0"/>
      <p:bldP spid="37901" grpId="0"/>
      <p:bldP spid="37904" grpId="0"/>
      <p:bldP spid="379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72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TW" altLang="en-US" b="1" smtClean="0">
                <a:solidFill>
                  <a:srgbClr val="009900"/>
                </a:solidFill>
              </a:rPr>
              <a:t>三寸金蓮</a:t>
            </a:r>
          </a:p>
        </p:txBody>
      </p:sp>
      <p:pic>
        <p:nvPicPr>
          <p:cNvPr id="29699" name="Picture 3" descr="4eac4bf045dff429539c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789363"/>
            <a:ext cx="3825875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4eac4bf045dff472bfe6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789363"/>
            <a:ext cx="3336925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11188" y="1035050"/>
            <a:ext cx="7777162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35000"/>
              </a:spcAft>
            </a:pPr>
            <a:r>
              <a:rPr lang="zh-CN" altLang="en-US" sz="2600" b="1">
                <a:solidFill>
                  <a:srgbClr val="006600"/>
                </a:solidFill>
                <a:latin typeface="Arial" charset="0"/>
                <a:ea typeface="宋体" pitchFamily="2" charset="-122"/>
                <a:cs typeface="Arial" charset="0"/>
              </a:rPr>
              <a:t>从宋朝开始，缠足的风气逐渐在中上阶层妇女之间流行开来，元明以后普及到一般阶层。</a:t>
            </a:r>
            <a:endParaRPr lang="zh-CN" altLang="zh-TW" sz="2600" b="1">
              <a:solidFill>
                <a:srgbClr val="006600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600" b="1">
                <a:solidFill>
                  <a:srgbClr val="006600"/>
                </a:solidFill>
                <a:latin typeface="Arial" charset="0"/>
                <a:ea typeface="宋体" pitchFamily="2" charset="-122"/>
                <a:cs typeface="Arial" charset="0"/>
              </a:rPr>
              <a:t>清朝曾多次下令禁止缠足，但成效不彰，直到清末西风东渐，缠足被视为中国社会落后的象征之一，知识份子倡导不缠足运动，加上民国政府积极推广劝导，长达千年的缠足风气才逐渐消失。</a:t>
            </a:r>
          </a:p>
          <a:p>
            <a:pPr>
              <a:spcBef>
                <a:spcPct val="0"/>
              </a:spcBef>
            </a:pPr>
            <a:endParaRPr lang="zh-CN" altLang="en-US" sz="2600" b="1">
              <a:solidFill>
                <a:srgbClr val="006600"/>
              </a:solidFill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40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39750" y="333375"/>
            <a:ext cx="2160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元代服饰</a:t>
            </a:r>
          </a:p>
        </p:txBody>
      </p:sp>
      <p:pic>
        <p:nvPicPr>
          <p:cNvPr id="6" name="Picture 5" descr="甘肃安西榆林窟元壁画，穿翻折领小袖袍的行香蒙古贵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80" y="2140610"/>
            <a:ext cx="3200400" cy="471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941423" y="403592"/>
            <a:ext cx="317282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</a:rPr>
              <a:t>戴宽檐钹笠，脑后垂辨环，穿窄袖长袍、比肩、靴的行香贵族男子及戴</a:t>
            </a:r>
            <a:r>
              <a:rPr lang="zh-CN" altLang="en-US" sz="2000" b="1" dirty="0">
                <a:solidFill>
                  <a:srgbClr val="FF0000"/>
                </a:solidFill>
              </a:rPr>
              <a:t>顾姑冠</a:t>
            </a:r>
            <a:r>
              <a:rPr lang="zh-CN" altLang="en-US" sz="2000" b="1" dirty="0">
                <a:solidFill>
                  <a:schemeClr val="accent2"/>
                </a:solidFill>
              </a:rPr>
              <a:t>，穿红色窄袖、宽袍的贵族妇女（甘肃元代壁画）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04800" y="1219200"/>
            <a:ext cx="5297646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660033"/>
                </a:solidFill>
                <a:latin typeface="宋体" pitchFamily="2" charset="-122"/>
                <a:ea typeface="宋体" pitchFamily="2" charset="-122"/>
              </a:rPr>
              <a:t>元代服装，也以长袍为主，其样式较辽制为大。男子公服多从汉俗；燕居穿 “</a:t>
            </a:r>
            <a:r>
              <a:rPr lang="zh-CN" altLang="en-US" sz="2800" b="1" dirty="0">
                <a:solidFill>
                  <a:srgbClr val="FF0000"/>
                </a:solidFill>
              </a:rPr>
              <a:t>辫线袄子</a:t>
            </a:r>
            <a:r>
              <a:rPr lang="zh-CN" altLang="en-US" sz="2800" b="1" dirty="0">
                <a:solidFill>
                  <a:srgbClr val="660033"/>
                </a:solidFill>
                <a:latin typeface="宋体" pitchFamily="2" charset="-122"/>
                <a:ea typeface="宋体" pitchFamily="2" charset="-122"/>
              </a:rPr>
              <a:t>”；内廷大宴，上下都穿织金织物</a:t>
            </a:r>
            <a:r>
              <a:rPr lang="en-US" altLang="zh-CN" sz="2800" b="1" dirty="0">
                <a:solidFill>
                  <a:srgbClr val="660033"/>
                </a:solidFill>
                <a:latin typeface="宋体" pitchFamily="2" charset="-122"/>
                <a:ea typeface="宋体" pitchFamily="2" charset="-122"/>
              </a:rPr>
              <a:t>——“</a:t>
            </a:r>
            <a:r>
              <a:rPr lang="zh-CN" altLang="en-US" sz="2800" b="1" dirty="0">
                <a:solidFill>
                  <a:srgbClr val="660033"/>
                </a:solidFill>
                <a:latin typeface="宋体" pitchFamily="2" charset="-122"/>
                <a:ea typeface="宋体" pitchFamily="2" charset="-122"/>
              </a:rPr>
              <a:t>纳石矢”制成的质孙服</a:t>
            </a:r>
            <a:r>
              <a:rPr lang="zh-CN" altLang="en-US" sz="2800" b="1" dirty="0" smtClean="0">
                <a:solidFill>
                  <a:srgbClr val="660033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800" b="1" dirty="0">
              <a:solidFill>
                <a:srgbClr val="660033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endParaRPr lang="zh-CN" altLang="en-US" sz="1000" b="1" dirty="0">
              <a:solidFill>
                <a:srgbClr val="660033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sz="2800" b="1" dirty="0" smtClean="0">
                <a:solidFill>
                  <a:srgbClr val="660033"/>
                </a:solidFill>
                <a:latin typeface="宋体" pitchFamily="2" charset="-122"/>
                <a:ea typeface="宋体" pitchFamily="2" charset="-122"/>
              </a:rPr>
              <a:t>元代</a:t>
            </a:r>
            <a:r>
              <a:rPr lang="zh-CN" altLang="en-US" sz="2800" b="1" dirty="0">
                <a:solidFill>
                  <a:srgbClr val="660033"/>
                </a:solidFill>
                <a:latin typeface="宋体" pitchFamily="2" charset="-122"/>
                <a:ea typeface="宋体" pitchFamily="2" charset="-122"/>
              </a:rPr>
              <a:t>建国之初，以蒙古传统服饰为主，男女皆着长袍，但是后来受到汉族文化的影响，开始实行汉族的服装制度。不过一般蒙古人衣襟习惯开左衽，或者穿着汉服却留着蒙古式样的发型。</a:t>
            </a:r>
          </a:p>
        </p:txBody>
      </p:sp>
    </p:spTree>
    <p:extLst>
      <p:ext uri="{BB962C8B-B14F-4D97-AF65-F5344CB8AC3E}">
        <p14:creationId xmlns:p14="http://schemas.microsoft.com/office/powerpoint/2010/main" val="40062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62268"/>
              </p:ext>
            </p:extLst>
          </p:nvPr>
        </p:nvGraphicFramePr>
        <p:xfrm>
          <a:off x="3018021" y="152400"/>
          <a:ext cx="3024188" cy="719138"/>
        </p:xfrm>
        <a:graphic>
          <a:graphicData uri="http://schemas.openxmlformats.org/drawingml/2006/table">
            <a:tbl>
              <a:tblPr/>
              <a:tblGrid>
                <a:gridCol w="3024188"/>
              </a:tblGrid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zh-TW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明</a:t>
                      </a:r>
                      <a:r>
                        <a:rPr kumimoji="1" lang="zh-CN" altLang="zh-TW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代</a:t>
                      </a:r>
                      <a:r>
                        <a:rPr kumimoji="1" lang="zh-CN" altLang="zh-TW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1" lang="zh-TW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服 </a:t>
                      </a:r>
                      <a:r>
                        <a:rPr kumimoji="1" lang="zh-CN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饰</a:t>
                      </a:r>
                      <a:endParaRPr kumimoji="1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52400" y="990600"/>
            <a:ext cx="89154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700" b="1" dirty="0">
                <a:solidFill>
                  <a:srgbClr val="009900"/>
                </a:solidFill>
              </a:rPr>
              <a:t>明朝从蒙古贵族手中夺取政权，对整顿和恢复礼仪非常重视。废弃了元朝的服制，并根据汉族人民的习俗，将服饰制度重新规定，</a:t>
            </a:r>
            <a:r>
              <a:rPr lang="zh-CN" altLang="en-US" sz="2700" b="1" dirty="0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zh-CN" altLang="en-US" sz="2700" b="1" dirty="0">
                <a:solidFill>
                  <a:srgbClr val="FF0000"/>
                </a:solidFill>
              </a:rPr>
              <a:t>悉命复衣冠如唐制</a:t>
            </a:r>
            <a:r>
              <a:rPr lang="zh-CN" altLang="en-US" sz="2700" b="1" dirty="0">
                <a:solidFill>
                  <a:srgbClr val="FF0000"/>
                </a:solidFill>
                <a:latin typeface="Times New Roman" pitchFamily="18" charset="0"/>
              </a:rPr>
              <a:t>”</a:t>
            </a:r>
            <a:r>
              <a:rPr lang="zh-CN" altLang="en-US" sz="2700" b="1" dirty="0">
                <a:solidFill>
                  <a:srgbClr val="009900"/>
                </a:solidFill>
              </a:rPr>
              <a:t>。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2390625"/>
            <a:ext cx="6712131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700" b="1" dirty="0">
                <a:solidFill>
                  <a:srgbClr val="009900"/>
                </a:solidFill>
              </a:rPr>
              <a:t>明朝建国二十五年以后，朝廷对官吏</a:t>
            </a:r>
            <a:r>
              <a:rPr lang="zh-CN" altLang="en-US" sz="2700" b="1" dirty="0">
                <a:solidFill>
                  <a:srgbClr val="FF0000"/>
                </a:solidFill>
              </a:rPr>
              <a:t>常服</a:t>
            </a:r>
            <a:r>
              <a:rPr lang="zh-CN" altLang="en-US" sz="2700" b="1" dirty="0">
                <a:solidFill>
                  <a:srgbClr val="009900"/>
                </a:solidFill>
              </a:rPr>
              <a:t>作了新的规定，凡文武官员，不论级别，都必须在袍服的胸前和后背缀一方</a:t>
            </a:r>
            <a:r>
              <a:rPr lang="zh-CN" altLang="en-US" sz="2700" b="1" dirty="0">
                <a:solidFill>
                  <a:srgbClr val="FF0000"/>
                </a:solidFill>
              </a:rPr>
              <a:t>补子</a:t>
            </a:r>
            <a:r>
              <a:rPr lang="zh-CN" altLang="en-US" sz="2700" b="1" dirty="0">
                <a:solidFill>
                  <a:srgbClr val="009900"/>
                </a:solidFill>
              </a:rPr>
              <a:t>，文官用</a:t>
            </a:r>
            <a:r>
              <a:rPr lang="zh-CN" altLang="en-US" sz="2700" b="1" dirty="0">
                <a:solidFill>
                  <a:srgbClr val="FF0000"/>
                </a:solidFill>
              </a:rPr>
              <a:t>飞禽</a:t>
            </a:r>
            <a:r>
              <a:rPr lang="zh-CN" altLang="en-US" sz="2700" b="1" dirty="0">
                <a:solidFill>
                  <a:srgbClr val="009900"/>
                </a:solidFill>
              </a:rPr>
              <a:t>，武官用</a:t>
            </a:r>
            <a:r>
              <a:rPr lang="zh-CN" altLang="en-US" sz="2700" b="1" dirty="0">
                <a:solidFill>
                  <a:srgbClr val="FF0000"/>
                </a:solidFill>
              </a:rPr>
              <a:t>走兽</a:t>
            </a:r>
            <a:r>
              <a:rPr lang="zh-CN" altLang="en-US" sz="2700" b="1" dirty="0">
                <a:solidFill>
                  <a:srgbClr val="009900"/>
                </a:solidFill>
              </a:rPr>
              <a:t>，以示区别。这是明代官服中最有特色的装束。 </a:t>
            </a:r>
          </a:p>
        </p:txBody>
      </p:sp>
      <p:pic>
        <p:nvPicPr>
          <p:cNvPr id="5" name="Picture 5" descr="明代官吏常服 戴乌纱帽、身穿盘补服的官吏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1981199"/>
            <a:ext cx="2103120" cy="303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52400" y="4567316"/>
            <a:ext cx="573124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 dirty="0" smtClean="0">
                <a:solidFill>
                  <a:srgbClr val="009900"/>
                </a:solidFill>
              </a:rPr>
              <a:t>明代男子的</a:t>
            </a:r>
            <a:r>
              <a:rPr lang="zh-CN" altLang="en-US" sz="2700" b="1" dirty="0" smtClean="0">
                <a:solidFill>
                  <a:srgbClr val="FF0000"/>
                </a:solidFill>
              </a:rPr>
              <a:t>便服</a:t>
            </a:r>
            <a:r>
              <a:rPr lang="zh-CN" altLang="en-US" sz="2700" b="1" dirty="0" smtClean="0">
                <a:solidFill>
                  <a:srgbClr val="009900"/>
                </a:solidFill>
              </a:rPr>
              <a:t>，多用</a:t>
            </a:r>
            <a:r>
              <a:rPr lang="zh-CN" altLang="en-US" sz="2700" b="1" dirty="0" smtClean="0">
                <a:solidFill>
                  <a:srgbClr val="FF0000"/>
                </a:solidFill>
              </a:rPr>
              <a:t>袍衫</a:t>
            </a:r>
            <a:r>
              <a:rPr lang="zh-CN" altLang="en-US" sz="2700" b="1" dirty="0" smtClean="0">
                <a:solidFill>
                  <a:srgbClr val="009900"/>
                </a:solidFill>
              </a:rPr>
              <a:t>，其制为大襟、右衽、宽袖，下长过膝。袍衫上的纹样，</a:t>
            </a:r>
            <a:r>
              <a:rPr lang="zh-CN" altLang="en-US" sz="2700" b="1" dirty="0" smtClean="0">
                <a:solidFill>
                  <a:srgbClr val="FF0000"/>
                </a:solidFill>
              </a:rPr>
              <a:t>多寓有吉祥之意，</a:t>
            </a:r>
            <a:r>
              <a:rPr lang="zh-CN" altLang="en-US" sz="2700" b="1" dirty="0" smtClean="0">
                <a:solidFill>
                  <a:srgbClr val="009900"/>
                </a:solidFill>
              </a:rPr>
              <a:t>比较常见的团云和蝙蝠中间，嵌一团型</a:t>
            </a:r>
            <a:r>
              <a:rPr lang="zh-CN" altLang="en-US" sz="2700" b="1" dirty="0" smtClean="0">
                <a:solidFill>
                  <a:srgbClr val="009900"/>
                </a:solidFill>
                <a:latin typeface="Times New Roman" pitchFamily="18" charset="0"/>
              </a:rPr>
              <a:t>“</a:t>
            </a:r>
            <a:r>
              <a:rPr lang="zh-CN" altLang="en-US" sz="2700" b="1" dirty="0" smtClean="0">
                <a:solidFill>
                  <a:srgbClr val="009900"/>
                </a:solidFill>
              </a:rPr>
              <a:t>寿</a:t>
            </a:r>
            <a:r>
              <a:rPr lang="zh-CN" altLang="en-US" sz="2700" b="1" dirty="0" smtClean="0">
                <a:solidFill>
                  <a:srgbClr val="009900"/>
                </a:solidFill>
                <a:latin typeface="Times New Roman" pitchFamily="18" charset="0"/>
              </a:rPr>
              <a:t>”</a:t>
            </a:r>
            <a:r>
              <a:rPr lang="zh-CN" altLang="en-US" sz="2700" b="1" dirty="0" smtClean="0">
                <a:solidFill>
                  <a:srgbClr val="009900"/>
                </a:solidFill>
              </a:rPr>
              <a:t>字，意为</a:t>
            </a:r>
            <a:r>
              <a:rPr lang="zh-CN" altLang="en-US" sz="2700" b="1" dirty="0" smtClean="0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zh-CN" altLang="en-US" sz="2700" b="1" dirty="0" smtClean="0">
                <a:solidFill>
                  <a:srgbClr val="FF0000"/>
                </a:solidFill>
              </a:rPr>
              <a:t>五蝠捧寿</a:t>
            </a:r>
            <a:r>
              <a:rPr lang="zh-CN" altLang="en-US" sz="2700" b="1" dirty="0" smtClean="0">
                <a:solidFill>
                  <a:srgbClr val="FF0000"/>
                </a:solidFill>
                <a:latin typeface="Times New Roman" pitchFamily="18" charset="0"/>
              </a:rPr>
              <a:t>”</a:t>
            </a:r>
            <a:r>
              <a:rPr lang="zh-CN" altLang="en-US" sz="2700" b="1" dirty="0" smtClean="0">
                <a:solidFill>
                  <a:srgbClr val="009900"/>
                </a:solidFill>
              </a:rPr>
              <a:t>。</a:t>
            </a:r>
            <a:endParaRPr lang="zh-CN" altLang="en-US" sz="2700" dirty="0"/>
          </a:p>
        </p:txBody>
      </p:sp>
      <p:pic>
        <p:nvPicPr>
          <p:cNvPr id="7" name="Picture 5" descr="untitl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35" y="4997767"/>
            <a:ext cx="3034665" cy="186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5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3058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b="1" dirty="0">
                <a:solidFill>
                  <a:srgbClr val="009900"/>
                </a:solidFill>
              </a:rPr>
              <a:t>明代妇女的服装，主要有衫、袄、霞帔、褙子、比甲及裙子等。衣服的基本样式，大多仿自唐宋，一般都为</a:t>
            </a:r>
            <a:r>
              <a:rPr lang="zh-CN" altLang="en-US" sz="2600" b="1" dirty="0">
                <a:solidFill>
                  <a:srgbClr val="FF0000"/>
                </a:solidFill>
              </a:rPr>
              <a:t>右衽</a:t>
            </a:r>
            <a:r>
              <a:rPr lang="zh-CN" altLang="en-US" sz="2600" b="1" dirty="0">
                <a:solidFill>
                  <a:srgbClr val="009900"/>
                </a:solidFill>
              </a:rPr>
              <a:t>，恢复了汉族的习俗。其中霞帔、褙子、比甲为对襟，左右两侧开衩。</a:t>
            </a:r>
          </a:p>
        </p:txBody>
      </p:sp>
      <p:pic>
        <p:nvPicPr>
          <p:cNvPr id="6" name="Picture 11" descr="20061028141116558"/>
          <p:cNvPicPr>
            <a:picLocks noChangeAspect="1" noChangeArrowheads="1"/>
          </p:cNvPicPr>
          <p:nvPr/>
        </p:nvPicPr>
        <p:blipFill>
          <a:blip r:embed="rId2" cstate="print"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811" y="3147060"/>
            <a:ext cx="3215640" cy="373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69" y="3147060"/>
            <a:ext cx="2468880" cy="371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2035" y="2131397"/>
            <a:ext cx="548238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明代宫廷画中，女子衣着上衣多在裙外。这种服装风格影响了明朝的属国，如朝鲜礼服的“唐衣”，就是仿造中国服饰加以变化。</a:t>
            </a:r>
          </a:p>
        </p:txBody>
      </p:sp>
      <p:pic>
        <p:nvPicPr>
          <p:cNvPr id="10" name="Picture 3" descr="明代妇女水田衣（周汛绘，选自周汛、高春明著《中国历代妇女装饰》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34" y="2217420"/>
            <a:ext cx="2263140" cy="464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689734" y="2639228"/>
            <a:ext cx="1219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9900"/>
                </a:solidFill>
              </a:rPr>
              <a:t>明代水田衣是一般妇女服饰，是一种以各色零碎锦料拼合缝制成的服装，因整件服装织料色彩互相交错形如水田而得名。</a:t>
            </a:r>
            <a:endParaRPr lang="zh-CN" altLang="en-US" sz="20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1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8032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TW" altLang="en-US" sz="4800" b="1" smtClean="0"/>
              <a:t>中国古代的衣料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475138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Aft>
                <a:spcPct val="25000"/>
              </a:spcAft>
            </a:pPr>
            <a:r>
              <a:rPr kumimoji="1" lang="zh-TW" altLang="en-US" sz="2500" b="1" dirty="0">
                <a:latin typeface="宋体" pitchFamily="2" charset="-122"/>
                <a:ea typeface="宋体" pitchFamily="2" charset="-122"/>
              </a:rPr>
              <a:t>中国很早就开始养蚕缫丝，考古学家在距今五千五百多年的仰韶文化遗迹中，已经发现了大量丝绸残片。绸、缎、绫、绮</a:t>
            </a:r>
            <a:r>
              <a:rPr kumimoji="1" lang="en-US" altLang="zh-TW" sz="2500" b="1" dirty="0">
                <a:latin typeface="宋体" pitchFamily="2" charset="-122"/>
                <a:ea typeface="宋体" pitchFamily="2" charset="-122"/>
              </a:rPr>
              <a:t>……</a:t>
            </a:r>
            <a:r>
              <a:rPr kumimoji="1" lang="zh-TW" altLang="en-US" sz="2500" b="1" dirty="0">
                <a:latin typeface="宋体" pitchFamily="2" charset="-122"/>
                <a:ea typeface="宋体" pitchFamily="2" charset="-122"/>
              </a:rPr>
              <a:t>代表了各式各样不同的美丽丝织品，很长的时间里，中国一直独占丝的生产知识和技术。</a:t>
            </a:r>
            <a:endParaRPr kumimoji="1" lang="en-US" altLang="zh-TW" sz="2500" b="1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25000"/>
              </a:spcAft>
            </a:pPr>
            <a:r>
              <a:rPr kumimoji="1" lang="zh-TW" altLang="en-US" sz="2500" b="1" dirty="0">
                <a:latin typeface="宋体" pitchFamily="2" charset="-122"/>
                <a:ea typeface="宋体" pitchFamily="2" charset="-122"/>
              </a:rPr>
              <a:t>麻是唐宋以前百姓主要使用的衣料，一般所谓的“布”即指麻布。除了麻以外，葛、芭蕉、羊毛等也作为衣料，但是产量较少。</a:t>
            </a:r>
            <a:endParaRPr kumimoji="1" lang="en-US" altLang="zh-TW" sz="2500" b="1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spcAft>
                <a:spcPct val="25000"/>
              </a:spcAft>
            </a:pPr>
            <a:r>
              <a:rPr kumimoji="1" lang="en-US" altLang="zh-CN" sz="2500" b="1" dirty="0" err="1">
                <a:latin typeface="宋体" pitchFamily="2" charset="-122"/>
                <a:ea typeface="宋体" pitchFamily="2" charset="-122"/>
              </a:rPr>
              <a:t>唐代以前</a:t>
            </a:r>
            <a:r>
              <a:rPr kumimoji="1" lang="en-US" altLang="zh-CN" sz="25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zh-TW" altLang="en-US" sz="2500" b="1" dirty="0">
                <a:latin typeface="宋体" pitchFamily="2" charset="-122"/>
                <a:ea typeface="宋体" pitchFamily="2" charset="-122"/>
              </a:rPr>
              <a:t>棉布被称为“白叠”，非常少见而珍贵。唐代开始，棉布制作方式逐渐由西南地区进入中国。宋朝时有一位叫黄道婆的女性在黎族学会了先进的棉纺织</a:t>
            </a:r>
            <a:r>
              <a:rPr kumimoji="1" lang="zh-TW" altLang="en-US" sz="2500" b="1" dirty="0" smtClean="0">
                <a:latin typeface="宋体" pitchFamily="2" charset="-122"/>
                <a:ea typeface="宋体" pitchFamily="2" charset="-122"/>
              </a:rPr>
              <a:t>方法，并在南方流传了开来。</a:t>
            </a:r>
            <a:endParaRPr kumimoji="1" lang="en-US" altLang="zh-TW" sz="25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spcAft>
                <a:spcPct val="25000"/>
              </a:spcAft>
            </a:pPr>
            <a:r>
              <a:rPr kumimoji="1" lang="zh-TW" altLang="en-US" sz="2500" b="1" dirty="0" smtClean="0">
                <a:latin typeface="宋体" pitchFamily="2" charset="-122"/>
                <a:ea typeface="宋体" pitchFamily="2" charset="-122"/>
              </a:rPr>
              <a:t>到了明代，</a:t>
            </a:r>
            <a:r>
              <a:rPr lang="zh-CN" altLang="en-US" sz="2500" b="1" dirty="0" smtClean="0"/>
              <a:t>政府推广植棉，棉布得到普及，</a:t>
            </a:r>
            <a:r>
              <a:rPr lang="zh-TW" altLang="en-US" sz="2500" b="1" dirty="0" smtClean="0"/>
              <a:t>便</a:t>
            </a:r>
            <a:r>
              <a:rPr lang="zh-TW" altLang="en-US" sz="2500" b="1" dirty="0"/>
              <a:t>取</a:t>
            </a:r>
            <a:r>
              <a:rPr kumimoji="1" lang="zh-TW" altLang="en-US" sz="2500" b="1" dirty="0">
                <a:latin typeface="宋体" pitchFamily="2" charset="-122"/>
                <a:ea typeface="宋体" pitchFamily="2" charset="-122"/>
              </a:rPr>
              <a:t>代了丝与麻，成为中国人最普遍的衣料了。</a:t>
            </a:r>
          </a:p>
        </p:txBody>
      </p:sp>
    </p:spTree>
    <p:extLst>
      <p:ext uri="{BB962C8B-B14F-4D97-AF65-F5344CB8AC3E}">
        <p14:creationId xmlns:p14="http://schemas.microsoft.com/office/powerpoint/2010/main" val="416934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b="1" dirty="0"/>
              <a:t>一</a:t>
            </a:r>
            <a:r>
              <a:rPr lang="zh-TW" altLang="en-US" b="1" dirty="0" smtClean="0"/>
              <a:t>、</a:t>
            </a:r>
            <a:r>
              <a:rPr lang="zh-CN" altLang="en-US" b="1" dirty="0"/>
              <a:t>中国服饰发展</a:t>
            </a:r>
            <a:r>
              <a:rPr lang="zh-CN" altLang="en-US" b="1" dirty="0" smtClean="0"/>
              <a:t>简史</a:t>
            </a:r>
            <a:endParaRPr lang="en-US" altLang="zh-CN" b="1" dirty="0" smtClean="0"/>
          </a:p>
          <a:p>
            <a:r>
              <a:rPr lang="zh-CN" altLang="en-US" b="1" dirty="0"/>
              <a:t>二、中国服饰文化的</a:t>
            </a:r>
            <a:r>
              <a:rPr lang="zh-CN" altLang="en-US" b="1" dirty="0" smtClean="0"/>
              <a:t>内涵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TW" altLang="en-US" sz="2800" b="1" dirty="0" smtClean="0"/>
              <a:t>　　　　</a:t>
            </a:r>
            <a:r>
              <a:rPr lang="en-US" altLang="zh-CN" sz="2800" b="1" dirty="0" smtClean="0"/>
              <a:t>2.1 </a:t>
            </a:r>
            <a:r>
              <a:rPr lang="zh-CN" altLang="en-US" sz="2800" b="1" dirty="0"/>
              <a:t>天人合一的文化理念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zh-TW" altLang="en-US" sz="2800" b="1" dirty="0" smtClean="0"/>
              <a:t>　　　　</a:t>
            </a:r>
            <a:r>
              <a:rPr lang="en-US" altLang="zh-CN" sz="2800" b="1" dirty="0" smtClean="0"/>
              <a:t>2.2 </a:t>
            </a:r>
            <a:r>
              <a:rPr lang="zh-CN" altLang="en-US" sz="2800" b="1" dirty="0"/>
              <a:t>服饰艺术中的“礼乐”文化</a:t>
            </a:r>
          </a:p>
          <a:p>
            <a:r>
              <a:rPr lang="zh-CN" altLang="en-US" b="1" dirty="0" smtClean="0"/>
              <a:t>三</a:t>
            </a:r>
            <a:r>
              <a:rPr lang="zh-CN" altLang="en-US" b="1" dirty="0"/>
              <a:t>、中国古代服饰的文化形态</a:t>
            </a:r>
          </a:p>
          <a:p>
            <a:pPr marL="0" indent="0">
              <a:buNone/>
            </a:pPr>
            <a:r>
              <a:rPr lang="zh-TW" altLang="en-US" sz="2800" b="1" dirty="0" smtClean="0"/>
              <a:t>　　　　</a:t>
            </a:r>
            <a:r>
              <a:rPr lang="en-US" altLang="zh-CN" sz="2800" b="1" dirty="0" smtClean="0"/>
              <a:t>3.1 </a:t>
            </a:r>
            <a:r>
              <a:rPr lang="zh-CN" altLang="en-US" sz="2800" b="1" dirty="0"/>
              <a:t>服饰文化所体现的社会文化形态</a:t>
            </a:r>
          </a:p>
          <a:p>
            <a:pPr marL="0" indent="0">
              <a:buNone/>
            </a:pPr>
            <a:r>
              <a:rPr lang="zh-TW" altLang="en-US" sz="2800" b="1" dirty="0" smtClean="0"/>
              <a:t>　　　　</a:t>
            </a:r>
            <a:r>
              <a:rPr lang="en-US" altLang="zh-CN" sz="2800" b="1" dirty="0" smtClean="0"/>
              <a:t>3.2 </a:t>
            </a:r>
            <a:r>
              <a:rPr lang="zh-CN" altLang="en-US" sz="2800" b="1" dirty="0"/>
              <a:t>服饰文化所体现的人性自然形态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854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87409" y="886953"/>
            <a:ext cx="651185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600" b="1" dirty="0">
                <a:solidFill>
                  <a:srgbClr val="009900"/>
                </a:solidFill>
              </a:rPr>
              <a:t>清代是由满族人所建立的王朝，满清入关后，强迫汉人必须剃发，改穿清装，为此曾杀了大量的汉人，最后妥协为</a:t>
            </a:r>
            <a:r>
              <a:rPr lang="zh-CN" altLang="en-US" sz="2600" b="1" dirty="0">
                <a:solidFill>
                  <a:srgbClr val="FF0000"/>
                </a:solidFill>
              </a:rPr>
              <a:t>男子必须剃发</a:t>
            </a:r>
            <a:r>
              <a:rPr lang="zh-TW" altLang="en-US" sz="2600" b="1" dirty="0">
                <a:solidFill>
                  <a:srgbClr val="FF0000"/>
                </a:solidFill>
              </a:rPr>
              <a:t>異服</a:t>
            </a:r>
            <a:r>
              <a:rPr lang="zh-CN" altLang="en-US" sz="2600" b="1" dirty="0">
                <a:solidFill>
                  <a:srgbClr val="009900"/>
                </a:solidFill>
              </a:rPr>
              <a:t>，而</a:t>
            </a:r>
            <a:r>
              <a:rPr lang="zh-CN" altLang="en-US" sz="2600" b="1" dirty="0">
                <a:solidFill>
                  <a:srgbClr val="FF0000"/>
                </a:solidFill>
              </a:rPr>
              <a:t>女子仍可以穿着汉装。</a:t>
            </a:r>
            <a:r>
              <a:rPr lang="zh-CN" altLang="en-US" sz="2600" b="1" dirty="0">
                <a:solidFill>
                  <a:srgbClr val="009900"/>
                </a:solidFill>
              </a:rPr>
              <a:t>满族男子礼服规定很复杂，男子的礼冠状</a:t>
            </a:r>
            <a:r>
              <a:rPr lang="zh-TW" altLang="en-US" sz="2600" b="1" dirty="0">
                <a:solidFill>
                  <a:srgbClr val="009900"/>
                </a:solidFill>
              </a:rPr>
              <a:t>似</a:t>
            </a:r>
            <a:r>
              <a:rPr lang="zh-CN" altLang="en-US" sz="2600" b="1" dirty="0">
                <a:solidFill>
                  <a:srgbClr val="009900"/>
                </a:solidFill>
              </a:rPr>
              <a:t>斗笠，顶端缀有宝石，宝石的颜色和品种可以用来区别官阶。</a:t>
            </a:r>
            <a:r>
              <a:rPr lang="zh-CN" altLang="en-US" sz="2600" dirty="0">
                <a:solidFill>
                  <a:srgbClr val="009900"/>
                </a:solidFill>
              </a:rPr>
              <a:t> </a:t>
            </a:r>
          </a:p>
        </p:txBody>
      </p:sp>
      <p:graphicFrame>
        <p:nvGraphicFramePr>
          <p:cNvPr id="146435" name="Group 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878782442"/>
              </p:ext>
            </p:extLst>
          </p:nvPr>
        </p:nvGraphicFramePr>
        <p:xfrm>
          <a:off x="1447800" y="106680"/>
          <a:ext cx="3200399" cy="731837"/>
        </p:xfrm>
        <a:graphic>
          <a:graphicData uri="http://schemas.openxmlformats.org/drawingml/2006/table">
            <a:tbl>
              <a:tblPr/>
              <a:tblGrid>
                <a:gridCol w="3200399"/>
              </a:tblGrid>
              <a:tr h="731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zh-TW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清</a:t>
                      </a:r>
                      <a:r>
                        <a:rPr kumimoji="1" lang="zh-CN" altLang="zh-TW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代</a:t>
                      </a:r>
                      <a:r>
                        <a:rPr kumimoji="1" lang="zh-CN" altLang="zh-TW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TW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服 </a:t>
                      </a:r>
                      <a:r>
                        <a:rPr kumimoji="1" lang="zh-CN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饰</a:t>
                      </a:r>
                      <a:endParaRPr kumimoji="1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3019" name="Picture 11" descr="清《万树园赐宴图》中穿吉服袍外罩补褂的官员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70" y="593952"/>
            <a:ext cx="2398030" cy="266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6699264" y="9177"/>
            <a:ext cx="24447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chemeClr val="accent2"/>
                </a:solidFill>
              </a:rPr>
              <a:t>清</a:t>
            </a:r>
            <a:r>
              <a:rPr lang="en-US" altLang="zh-CN" sz="1600" b="1" dirty="0">
                <a:solidFill>
                  <a:schemeClr val="accent2"/>
                </a:solidFill>
              </a:rPr>
              <a:t>《</a:t>
            </a:r>
            <a:r>
              <a:rPr lang="zh-CN" altLang="en-US" sz="1600" b="1" dirty="0">
                <a:solidFill>
                  <a:schemeClr val="accent2"/>
                </a:solidFill>
              </a:rPr>
              <a:t>万树园赐宴图</a:t>
            </a:r>
            <a:r>
              <a:rPr lang="en-US" altLang="zh-CN" sz="1600" b="1" dirty="0">
                <a:solidFill>
                  <a:schemeClr val="accent2"/>
                </a:solidFill>
              </a:rPr>
              <a:t>》</a:t>
            </a:r>
            <a:r>
              <a:rPr lang="zh-CN" altLang="en-US" sz="1600" b="1" dirty="0">
                <a:solidFill>
                  <a:schemeClr val="accent2"/>
                </a:solidFill>
              </a:rPr>
              <a:t>中穿吉服袍外罩补褂的官员们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87407" y="3384560"/>
            <a:ext cx="6975391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600" b="1" dirty="0">
                <a:solidFill>
                  <a:srgbClr val="009900"/>
                </a:solidFill>
              </a:rPr>
              <a:t>男子服装有袍、</a:t>
            </a:r>
            <a:r>
              <a:rPr lang="zh-TW" altLang="en-US" sz="2600" b="1" dirty="0">
                <a:solidFill>
                  <a:srgbClr val="009900"/>
                </a:solidFill>
              </a:rPr>
              <a:t>褂</a:t>
            </a:r>
            <a:r>
              <a:rPr lang="zh-CN" altLang="en-US" sz="2600" b="1" dirty="0">
                <a:solidFill>
                  <a:srgbClr val="009900"/>
                </a:solidFill>
              </a:rPr>
              <a:t>、袄、衫、裤等。袍挂是主要的礼服，长袍多开衩，官吏开双衩，皇族开四衩，</a:t>
            </a:r>
            <a:r>
              <a:rPr lang="zh-CN" altLang="en-US" sz="2600" b="1" dirty="0" smtClean="0">
                <a:solidFill>
                  <a:srgbClr val="009900"/>
                </a:solidFill>
              </a:rPr>
              <a:t>袖口形似马蹄故称马蹄袖，便于</a:t>
            </a:r>
            <a:r>
              <a:rPr lang="zh-CN" altLang="en-US" sz="2600" b="1" dirty="0">
                <a:solidFill>
                  <a:srgbClr val="009900"/>
                </a:solidFill>
              </a:rPr>
              <a:t>骑马射箭</a:t>
            </a:r>
            <a:r>
              <a:rPr lang="zh-CN" altLang="en-US" sz="2600" b="1" dirty="0" smtClean="0">
                <a:solidFill>
                  <a:srgbClr val="009900"/>
                </a:solidFill>
              </a:rPr>
              <a:t>，不</a:t>
            </a:r>
            <a:r>
              <a:rPr lang="zh-CN" altLang="en-US" sz="2600" b="1" dirty="0">
                <a:solidFill>
                  <a:srgbClr val="009900"/>
                </a:solidFill>
              </a:rPr>
              <a:t>开衩之袍称一裹圆，为平时百姓之服</a:t>
            </a:r>
            <a:r>
              <a:rPr lang="zh-CN" altLang="en-US" sz="2600" b="1" dirty="0" smtClean="0">
                <a:solidFill>
                  <a:srgbClr val="009900"/>
                </a:solidFill>
              </a:rPr>
              <a:t>。</a:t>
            </a:r>
            <a:endParaRPr lang="en-US" altLang="zh-CN" sz="2600" b="1" dirty="0" smtClean="0">
              <a:solidFill>
                <a:srgbClr val="0099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600" b="1" dirty="0">
                <a:solidFill>
                  <a:srgbClr val="009900"/>
                </a:solidFill>
              </a:rPr>
              <a:t>马褂是穿在长袍外面的短褂子，长度只到腰际</a:t>
            </a:r>
            <a:r>
              <a:rPr lang="zh-CN" altLang="en-US" sz="2600" b="1" dirty="0" smtClean="0">
                <a:solidFill>
                  <a:srgbClr val="009900"/>
                </a:solidFill>
              </a:rPr>
              <a:t>。长袍</a:t>
            </a:r>
            <a:r>
              <a:rPr lang="zh-CN" altLang="en-US" sz="2600" b="1" dirty="0">
                <a:solidFill>
                  <a:srgbClr val="009900"/>
                </a:solidFill>
              </a:rPr>
              <a:t>马褂为清代满族男子最常用的服饰之一，与之搭配的是布靴和瓜皮帽。 </a:t>
            </a:r>
          </a:p>
        </p:txBody>
      </p:sp>
      <p:pic>
        <p:nvPicPr>
          <p:cNvPr id="11" name="Picture 4" descr="穿对襟马褂及行袍者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60" y="3260431"/>
            <a:ext cx="1920240" cy="359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1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4572000" cy="2514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700" b="1" dirty="0" smtClean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满族妇女着“旗装”，穿“花盆底”旗鞋</a:t>
            </a:r>
            <a:r>
              <a:rPr kumimoji="1" lang="zh-TW" altLang="en-US" sz="2700" b="1" dirty="0" smtClean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700" b="1" dirty="0" smtClean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盘辫</a:t>
            </a:r>
            <a:r>
              <a:rPr kumimoji="1" lang="zh-TW" altLang="en-US" sz="2700" b="1" dirty="0" smtClean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US" sz="2700" b="1" dirty="0" smtClean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黑巾包头戴钿子</a:t>
            </a:r>
            <a:r>
              <a:rPr kumimoji="1" lang="zh-TW" altLang="en-US" sz="2700" b="1" dirty="0" smtClean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，后期</a:t>
            </a:r>
            <a:r>
              <a:rPr kumimoji="1" lang="zh-CN" altLang="en-US" sz="2700" b="1" dirty="0" smtClean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梳旗髻（俗称两把头</a:t>
            </a:r>
            <a:r>
              <a:rPr kumimoji="1" lang="zh-TW" altLang="en-US" sz="2700" b="1" dirty="0" smtClean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2700" b="1" dirty="0" smtClean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en-US" altLang="zh-CN" sz="2700" b="1" dirty="0" smtClean="0">
              <a:solidFill>
                <a:srgbClr val="0099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kumimoji="1" lang="zh-CN" altLang="en-US" sz="2700" b="1" dirty="0" smtClean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便服</a:t>
            </a:r>
            <a:r>
              <a:rPr kumimoji="1" lang="zh-CN" altLang="en-US" sz="27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与常服最大的区别，就是</a:t>
            </a:r>
            <a:r>
              <a:rPr kumimoji="1" lang="zh-CN" altLang="en-US" sz="2700" b="1" dirty="0">
                <a:latin typeface="楷体_GB2312" pitchFamily="49" charset="-122"/>
                <a:ea typeface="楷体_GB2312" pitchFamily="49" charset="-122"/>
              </a:rPr>
              <a:t>平袖端，无马蹄袖</a:t>
            </a:r>
            <a:r>
              <a:rPr kumimoji="1" lang="zh-CN" altLang="en-US" sz="2700" b="1" dirty="0" smtClean="0">
                <a:latin typeface="楷体_GB2312" pitchFamily="49" charset="-122"/>
                <a:ea typeface="楷体_GB2312" pitchFamily="49" charset="-122"/>
              </a:rPr>
              <a:t>，无</a:t>
            </a:r>
            <a:r>
              <a:rPr kumimoji="1" lang="zh-CN" altLang="en-US" sz="2700" b="1" dirty="0">
                <a:latin typeface="楷体_GB2312" pitchFamily="49" charset="-122"/>
                <a:ea typeface="楷体_GB2312" pitchFamily="49" charset="-122"/>
              </a:rPr>
              <a:t>外褂</a:t>
            </a:r>
            <a:r>
              <a:rPr kumimoji="1" lang="zh-CN" altLang="en-US" sz="2700" b="1" dirty="0" smtClean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TW" altLang="en-US" sz="2700" b="1" dirty="0">
              <a:solidFill>
                <a:srgbClr val="00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90117" name="Picture 8" descr="ch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5181600"/>
            <a:ext cx="2897187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0" name="Picture 8" descr="清初至清中期 吉服头饰从辫发到钿子的形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209615"/>
            <a:ext cx="620904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6934200" y="6488668"/>
            <a:ext cx="18117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花盆式的高底鞋</a:t>
            </a:r>
            <a:endParaRPr lang="en-US" altLang="zh-CN" b="1" dirty="0"/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1547813" y="6504991"/>
            <a:ext cx="25090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ea typeface="宋体" pitchFamily="2" charset="-122"/>
              </a:rPr>
              <a:t>盘辫</a:t>
            </a:r>
            <a:r>
              <a:rPr lang="zh-TW" altLang="en-US" b="1" dirty="0">
                <a:ea typeface="宋体" pitchFamily="2" charset="-122"/>
              </a:rPr>
              <a:t>和</a:t>
            </a:r>
            <a:r>
              <a:rPr lang="zh-CN" altLang="en-US" b="1" dirty="0">
                <a:ea typeface="宋体" pitchFamily="2" charset="-122"/>
              </a:rPr>
              <a:t>黑巾包头戴钿子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17" y="2362200"/>
            <a:ext cx="4484583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5137891" y="4533296"/>
            <a:ext cx="403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ea typeface="宋体" pitchFamily="2" charset="-122"/>
              </a:rPr>
              <a:t>八团龙穿寿字吉服褂和吉服袍一</a:t>
            </a:r>
            <a:r>
              <a:rPr lang="zh-CN" altLang="en-US" sz="2000" b="1" dirty="0" smtClean="0">
                <a:ea typeface="宋体" pitchFamily="2" charset="-122"/>
              </a:rPr>
              <a:t>套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28600" y="304800"/>
            <a:ext cx="8462211" cy="2133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TW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满族女装大致可分为礼服、吉服、常服、便服四类，分别对应祭祀朝会、节庆筵宴、日常闲居等场合。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TW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八旗妇女一般在隆重场合穿礼服（或吉服），而日常则穿常服或便服。除了便服以外，基本样式均包括马蹄袖长袍和外褂一套两件。 </a:t>
            </a:r>
          </a:p>
        </p:txBody>
      </p:sp>
    </p:spTree>
    <p:extLst>
      <p:ext uri="{BB962C8B-B14F-4D97-AF65-F5344CB8AC3E}">
        <p14:creationId xmlns:p14="http://schemas.microsoft.com/office/powerpoint/2010/main" val="117130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5" descr="清慈禧太后竹子纹样紧身小样四种 (北京故宫博物院藏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19575"/>
            <a:ext cx="32893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5029200"/>
            <a:ext cx="1524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chemeClr val="accent2"/>
                </a:solidFill>
              </a:rPr>
              <a:t>慈禧太后竹子纹样紧身小样四种 </a:t>
            </a:r>
            <a:r>
              <a:rPr lang="en-US" altLang="zh-CN" sz="1800" b="1" dirty="0">
                <a:solidFill>
                  <a:schemeClr val="accent2"/>
                </a:solidFill>
              </a:rPr>
              <a:t>(</a:t>
            </a:r>
            <a:r>
              <a:rPr lang="zh-CN" altLang="en-US" sz="1800" b="1" dirty="0">
                <a:solidFill>
                  <a:schemeClr val="accent2"/>
                </a:solidFill>
              </a:rPr>
              <a:t>北京故宫博物院藏</a:t>
            </a:r>
            <a:r>
              <a:rPr lang="en-US" altLang="zh-CN" sz="18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228600" y="2399928"/>
            <a:ext cx="4572000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2500" b="1" dirty="0">
                <a:solidFill>
                  <a:srgbClr val="006600"/>
                </a:solidFill>
              </a:rPr>
              <a:t>清代满族妇女所穿的旗装长袍外面常加罩一件马甲，与男式马甲一样，也有大襟、一字襟、对襟及琵琶襟等形制，长度多到腰际。</a:t>
            </a:r>
          </a:p>
        </p:txBody>
      </p:sp>
      <p:pic>
        <p:nvPicPr>
          <p:cNvPr id="50187" name="Picture 11" descr="20080810876186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746182"/>
            <a:ext cx="4286250" cy="31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28600" y="83463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500" b="1" dirty="0">
                <a:solidFill>
                  <a:srgbClr val="006600"/>
                </a:solidFill>
              </a:rPr>
              <a:t>清代后期，便服的装饰、镶滚大量增加，袖口越来越宽阔，“衬衣”发展出舒袖和挽袖样式，并装上立领。两侧开裾套穿在衬衣外的“氅衣”也越发奢华。</a:t>
            </a:r>
            <a:endParaRPr lang="zh-TW" altLang="en-US" sz="2500" b="1" dirty="0">
              <a:solidFill>
                <a:srgbClr val="006600"/>
              </a:solidFill>
            </a:endParaRPr>
          </a:p>
        </p:txBody>
      </p:sp>
      <p:pic>
        <p:nvPicPr>
          <p:cNvPr id="8" name="Picture 5" descr="晚清衬衣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0"/>
            <a:ext cx="4286250" cy="140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晚清同、光年间氅衣实物，镶滚逐渐增加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7750" y="1371600"/>
            <a:ext cx="4286250" cy="159305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6096000" y="2971800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宋体" pitchFamily="2" charset="-122"/>
                <a:ea typeface="宋体" pitchFamily="2" charset="-122"/>
              </a:rPr>
              <a:t>晚清襯衣與氅衣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34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2031" y="31667"/>
            <a:ext cx="277724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srgbClr val="009900"/>
                </a:solidFill>
              </a:rPr>
              <a:t>清代女装，汉、满族发展情况不一。汉族妇女在康熙、雍正时期还保留明代款式，时兴小袖衣和长裙。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211638" y="6521450"/>
            <a:ext cx="187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</a:rPr>
              <a:t>馬面裙（传世实物）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8827"/>
            <a:ext cx="2801303" cy="4809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4064" y="5138320"/>
            <a:ext cx="503237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雍正美人图</a:t>
            </a:r>
            <a:r>
              <a:rPr lang="zh-CN" altLang="en-US" sz="26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Picture 4" descr="云肩（传世实物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53" y="1651505"/>
            <a:ext cx="23812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909953" y="49731"/>
            <a:ext cx="250208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srgbClr val="006600"/>
                </a:solidFill>
                <a:latin typeface="+mn-lt"/>
                <a:ea typeface="+mn-ea"/>
              </a:rPr>
              <a:t>乾隆以后，衣服渐肥渐短，袖口日宽，再加云肩，花样翻新无可底止。</a:t>
            </a:r>
            <a:endParaRPr lang="en-US" altLang="zh-CN" sz="2200" b="1" dirty="0">
              <a:solidFill>
                <a:srgbClr val="006600"/>
              </a:solidFill>
              <a:latin typeface="+mn-lt"/>
              <a:ea typeface="+mn-ea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525412" y="49731"/>
            <a:ext cx="357322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srgbClr val="009900"/>
                </a:solidFill>
                <a:latin typeface="宋体" pitchFamily="2" charset="-122"/>
                <a:ea typeface="宋体" pitchFamily="2" charset="-122"/>
              </a:rPr>
              <a:t>到晚清时都市妇女已去裙着裤，衣上镶花边、滚牙子，一衣之贵大都花在这上面。</a:t>
            </a:r>
            <a:endParaRPr lang="en-US" altLang="zh-CN" sz="2200" b="1" dirty="0">
              <a:solidFill>
                <a:srgbClr val="0099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7" name="Picture 4" descr="11"/>
          <p:cNvPicPr>
            <a:picLocks noChangeAspect="1" noChangeArrowheads="1"/>
          </p:cNvPicPr>
          <p:nvPr/>
        </p:nvPicPr>
        <p:blipFill>
          <a:blip r:embed="rId4" cstate="print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32765"/>
            <a:ext cx="2834640" cy="331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423" y="4549295"/>
            <a:ext cx="3963144" cy="228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046" y="3217545"/>
            <a:ext cx="2332196" cy="363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16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457200" y="0"/>
            <a:ext cx="80581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000" b="1" dirty="0"/>
              <a:t>二、中国服饰文化的内涵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381000" y="710063"/>
            <a:ext cx="84582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TW" altLang="en-US" sz="2400" b="1" dirty="0" smtClean="0"/>
              <a:t>古代</a:t>
            </a:r>
            <a:r>
              <a:rPr lang="zh-CN" altLang="en-US" sz="2400" b="1" dirty="0"/>
              <a:t>中国素有“</a:t>
            </a:r>
            <a:r>
              <a:rPr lang="zh-CN" altLang="en-US" sz="2400" b="1" dirty="0">
                <a:solidFill>
                  <a:srgbClr val="FF0000"/>
                </a:solidFill>
              </a:rPr>
              <a:t>衣冠礼仪之邦</a:t>
            </a:r>
            <a:r>
              <a:rPr lang="zh-CN" altLang="en-US" sz="2400" b="1" dirty="0"/>
              <a:t>”的美誉，它是中国深厚人文传统的重要组成部分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eaLnBrk="1" hangingPunct="1">
              <a:spcBef>
                <a:spcPct val="0"/>
              </a:spcBef>
            </a:pPr>
            <a:endParaRPr lang="en-US" altLang="zh-CN" sz="1200" b="1" dirty="0" smtClean="0">
              <a:solidFill>
                <a:srgbClr val="CC00FF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 smtClean="0"/>
              <a:t>2.1</a:t>
            </a:r>
            <a:r>
              <a:rPr lang="zh-TW" altLang="en-US" b="1" dirty="0" smtClean="0"/>
              <a:t> </a:t>
            </a:r>
            <a:r>
              <a:rPr lang="zh-CN" altLang="en-US" b="1" dirty="0" smtClean="0"/>
              <a:t>天人合一的文化理念</a:t>
            </a:r>
            <a:endParaRPr lang="en-US" altLang="zh-CN" b="1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2400" b="1" dirty="0" smtClean="0"/>
              <a:t>在古人眼里，人世是天道的展现，所以人们的服饰也应该要合于天理。所以无论是在服饰的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形制</a:t>
            </a:r>
            <a:r>
              <a:rPr lang="zh-CN" altLang="en-US" sz="2400" b="1" dirty="0" smtClean="0"/>
              <a:t>上</a:t>
            </a:r>
            <a:r>
              <a:rPr lang="zh-TW" altLang="en-US" sz="2400" b="1" dirty="0" smtClean="0"/>
              <a:t>，</a:t>
            </a:r>
            <a:r>
              <a:rPr lang="zh-CN" altLang="en-US" sz="2400" b="1" dirty="0" smtClean="0"/>
              <a:t>还是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颜色、纹样</a:t>
            </a:r>
            <a:r>
              <a:rPr lang="zh-CN" altLang="en-US" sz="2400" b="1" dirty="0" smtClean="0"/>
              <a:t>上，都蕴含有深刻的</a:t>
            </a:r>
            <a:r>
              <a:rPr lang="zh-CN" altLang="en-US" sz="2400" b="1" dirty="0" smtClean="0">
                <a:latin typeface="宋体"/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天人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合一</a:t>
            </a:r>
            <a:r>
              <a:rPr lang="zh-CN" altLang="en-US" sz="2400" b="1" dirty="0" smtClean="0">
                <a:latin typeface="宋体"/>
              </a:rPr>
              <a:t>”</a:t>
            </a:r>
            <a:r>
              <a:rPr lang="zh-TW" altLang="en-US" sz="2400" b="1" dirty="0" smtClean="0"/>
              <a:t>的</a:t>
            </a:r>
            <a:r>
              <a:rPr lang="zh-CN" altLang="en-US" sz="2400" b="1" dirty="0" smtClean="0"/>
              <a:t>理念。</a:t>
            </a:r>
            <a:r>
              <a:rPr lang="zh-CN" altLang="en-US" sz="2400" dirty="0" smtClean="0"/>
              <a:t> </a:t>
            </a:r>
            <a:endParaRPr lang="zh-CN" altLang="en-US" sz="2400" b="1" dirty="0"/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684213" y="4788227"/>
            <a:ext cx="7272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6600"/>
                </a:solidFill>
              </a:rPr>
              <a:t>    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  <p:pic>
        <p:nvPicPr>
          <p:cNvPr id="5" name="Picture 6" descr="u=3534218355,1512874253&amp;gp=38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38" y="3326164"/>
            <a:ext cx="22104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04949" y="3429000"/>
            <a:ext cx="652925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TW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衣裳</a:t>
            </a:r>
            <a:r>
              <a:rPr kumimoji="1"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制</a:t>
            </a:r>
            <a:r>
              <a:rPr kumimoji="1" lang="zh-TW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上衣象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天</a:t>
            </a:r>
            <a:r>
              <a:rPr kumimoji="1"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，下裳象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地</a:t>
            </a:r>
            <a:r>
              <a:rPr kumimoji="1"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，代表“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天地之法</a:t>
            </a:r>
            <a:r>
              <a:rPr kumimoji="1"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”；中国人上衣下裳的穿法就是对天地之别的认识，这一秩序不可颠倒。</a:t>
            </a:r>
          </a:p>
          <a:p>
            <a:pPr>
              <a:spcBef>
                <a:spcPct val="0"/>
              </a:spcBef>
              <a:defRPr/>
            </a:pPr>
            <a:r>
              <a:rPr kumimoji="1"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帝王的上衣多为玄色，玄为黑色；下裳多为纁（</a:t>
            </a:r>
            <a:r>
              <a:rPr kumimoji="1" lang="en-US" altLang="zh-CN" sz="2000" b="1" dirty="0" err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xūn</a:t>
            </a:r>
            <a:r>
              <a:rPr kumimoji="1"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）色，纁为绛红色。冕服采用了两种颜色，上以象征未明之天，下以象征黄昏之地。蕴含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天人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合一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kumimoji="1" lang="zh-TW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理念。        </a:t>
            </a:r>
          </a:p>
        </p:txBody>
      </p:sp>
      <p:sp>
        <p:nvSpPr>
          <p:cNvPr id="7" name="矩形 6"/>
          <p:cNvSpPr/>
          <p:nvPr/>
        </p:nvSpPr>
        <p:spPr>
          <a:xfrm>
            <a:off x="404949" y="54102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深衣制：深</a:t>
            </a:r>
            <a:r>
              <a:rPr kumimoji="1"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衣是将上</a:t>
            </a:r>
            <a:r>
              <a:rPr kumimoji="1" lang="zh-TW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衣与下裳分别裁剪后缝合</a:t>
            </a:r>
            <a:r>
              <a:rPr kumimoji="1"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；上衣用布四幅，象征一年</a:t>
            </a:r>
            <a:r>
              <a:rPr lang="zh-CN" altLang="en-US" sz="20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四季</a:t>
            </a:r>
            <a:r>
              <a:rPr kumimoji="1"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，下裳用布十二幅，象征一年</a:t>
            </a:r>
            <a:r>
              <a:rPr lang="zh-CN" altLang="en-US" sz="20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十二月</a:t>
            </a:r>
            <a:r>
              <a:rPr kumimoji="1"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；袖口宽大，象征</a:t>
            </a:r>
            <a:r>
              <a:rPr lang="zh-CN" altLang="en-US" sz="20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天道圆融</a:t>
            </a:r>
            <a:r>
              <a:rPr kumimoji="1"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，领口直角相交，象征</a:t>
            </a:r>
            <a:r>
              <a:rPr lang="zh-CN" altLang="en-US" sz="20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地道方正</a:t>
            </a:r>
            <a:r>
              <a:rPr kumimoji="1"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，以应“天圆地方”；背后一条直缝贯通上下，象征</a:t>
            </a:r>
            <a:r>
              <a:rPr lang="zh-CN" altLang="en-US" sz="20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人道正直</a:t>
            </a:r>
            <a:r>
              <a:rPr kumimoji="1"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，表示人</a:t>
            </a:r>
            <a:r>
              <a:rPr kumimoji="1" lang="zh-TW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要</a:t>
            </a:r>
            <a:r>
              <a:rPr kumimoji="1" lang="zh-CN" altLang="en-US" sz="20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正直向上 。</a:t>
            </a:r>
            <a:endParaRPr kumimoji="1" lang="zh-TW" altLang="en-US" sz="2000" b="1" dirty="0">
              <a:solidFill>
                <a:srgbClr val="00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86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/>
      <p:bldP spid="158723" grpId="0"/>
      <p:bldP spid="1587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609600" y="1768733"/>
            <a:ext cx="8153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000" b="1" dirty="0" smtClean="0">
                <a:latin typeface="宋体" pitchFamily="2" charset="-122"/>
              </a:rPr>
              <a:t>“</a:t>
            </a:r>
            <a:r>
              <a:rPr lang="zh-CN" altLang="en-US" sz="3000" b="1" dirty="0">
                <a:latin typeface="宋体" pitchFamily="2" charset="-122"/>
              </a:rPr>
              <a:t>礼”是统治阶级规定的秩序，其本质内涵是等级观念和等级制度；在深受“礼”文化影响的阶级社会中</a:t>
            </a:r>
            <a:r>
              <a:rPr lang="zh-TW" altLang="en-US" sz="3000" b="1" dirty="0">
                <a:latin typeface="宋体" pitchFamily="2" charset="-122"/>
              </a:rPr>
              <a:t>，</a:t>
            </a:r>
            <a:r>
              <a:rPr lang="zh-CN" altLang="en-US" sz="3000" b="1" dirty="0">
                <a:latin typeface="宋体" pitchFamily="2" charset="-122"/>
              </a:rPr>
              <a:t>有着森严的等级制度。各阶层的成员，从衣食住行到穿衣戴帽，都有严格的等级规定，不可随便逾越。而服饰则成为“</a:t>
            </a:r>
            <a:r>
              <a:rPr lang="zh-CN" altLang="en-US" sz="3000" b="1" dirty="0">
                <a:solidFill>
                  <a:srgbClr val="FF0000"/>
                </a:solidFill>
                <a:latin typeface="宋体" pitchFamily="2" charset="-122"/>
              </a:rPr>
              <a:t>昭名分，辨等威</a:t>
            </a:r>
            <a:r>
              <a:rPr lang="zh-CN" altLang="en-US" sz="3000" b="1" dirty="0">
                <a:latin typeface="宋体" pitchFamily="2" charset="-122"/>
              </a:rPr>
              <a:t>”的重要工具。</a:t>
            </a:r>
            <a:endParaRPr lang="zh-CN" altLang="en-US" sz="3000" b="1" dirty="0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09600" y="4876800"/>
            <a:ext cx="8064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0066FF"/>
                </a:solidFill>
              </a:rPr>
              <a:t>中</a:t>
            </a:r>
            <a:r>
              <a:rPr lang="zh-CN" altLang="en-US" b="1" dirty="0">
                <a:solidFill>
                  <a:srgbClr val="0066FF"/>
                </a:solidFill>
              </a:rPr>
              <a:t>国服饰艺术中的</a:t>
            </a:r>
            <a:r>
              <a:rPr lang="zh-CN" altLang="en-US" b="1" dirty="0">
                <a:solidFill>
                  <a:srgbClr val="FF0000"/>
                </a:solidFill>
              </a:rPr>
              <a:t>颜色、纹样、配饰</a:t>
            </a:r>
            <a:r>
              <a:rPr lang="zh-CN" altLang="en-US" b="1" dirty="0">
                <a:solidFill>
                  <a:srgbClr val="0066FF"/>
                </a:solidFill>
              </a:rPr>
              <a:t>等特征，便是</a:t>
            </a:r>
            <a:r>
              <a:rPr lang="zh-CN" altLang="en-US" b="1" dirty="0">
                <a:solidFill>
                  <a:srgbClr val="0066FF"/>
                </a:solidFill>
                <a:latin typeface="宋体" pitchFamily="2" charset="-122"/>
              </a:rPr>
              <a:t>“</a:t>
            </a:r>
            <a:r>
              <a:rPr lang="zh-CN" altLang="en-US" b="1" dirty="0">
                <a:solidFill>
                  <a:srgbClr val="0066FF"/>
                </a:solidFill>
              </a:rPr>
              <a:t>礼</a:t>
            </a:r>
            <a:r>
              <a:rPr lang="zh-CN" altLang="en-US" b="1" dirty="0">
                <a:solidFill>
                  <a:srgbClr val="0066FF"/>
                </a:solidFill>
                <a:latin typeface="宋体" pitchFamily="2" charset="-122"/>
              </a:rPr>
              <a:t>”</a:t>
            </a:r>
            <a:r>
              <a:rPr lang="zh-CN" altLang="en-US" b="1" dirty="0">
                <a:solidFill>
                  <a:srgbClr val="0066FF"/>
                </a:solidFill>
              </a:rPr>
              <a:t>文化的鲜明物化形式。</a:t>
            </a:r>
            <a:endParaRPr lang="en-US" altLang="zh-CN" b="1" dirty="0">
              <a:solidFill>
                <a:srgbClr val="0066FF"/>
              </a:solidFill>
            </a:endParaRP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609600" y="667434"/>
            <a:ext cx="8064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600" b="1" dirty="0" smtClean="0"/>
              <a:t>2.2</a:t>
            </a:r>
            <a:r>
              <a:rPr lang="zh-TW" altLang="en-US" sz="3600" b="1" dirty="0"/>
              <a:t> </a:t>
            </a:r>
            <a:r>
              <a:rPr lang="zh-CN" altLang="en-US" sz="3600" b="1" dirty="0" smtClean="0"/>
              <a:t>服饰</a:t>
            </a:r>
            <a:r>
              <a:rPr lang="zh-CN" altLang="en-US" sz="3600" b="1" dirty="0"/>
              <a:t>艺术中的</a:t>
            </a:r>
            <a:r>
              <a:rPr lang="zh-CN" altLang="en-US" sz="3600" b="1" dirty="0">
                <a:latin typeface="宋体" pitchFamily="2" charset="-122"/>
              </a:rPr>
              <a:t>“</a:t>
            </a:r>
            <a:r>
              <a:rPr lang="zh-CN" altLang="en-US" sz="3600" b="1" dirty="0"/>
              <a:t>礼乐</a:t>
            </a:r>
            <a:r>
              <a:rPr lang="zh-CN" altLang="en-US" sz="3600" b="1" dirty="0">
                <a:latin typeface="宋体" pitchFamily="2" charset="-122"/>
              </a:rPr>
              <a:t>”</a:t>
            </a:r>
            <a:r>
              <a:rPr lang="zh-CN" altLang="en-US" sz="3600" b="1" dirty="0"/>
              <a:t>文化</a:t>
            </a:r>
          </a:p>
        </p:txBody>
      </p:sp>
    </p:spTree>
    <p:extLst>
      <p:ext uri="{BB962C8B-B14F-4D97-AF65-F5344CB8AC3E}">
        <p14:creationId xmlns:p14="http://schemas.microsoft.com/office/powerpoint/2010/main" val="112451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/>
      <p:bldP spid="1617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04800" y="1219200"/>
            <a:ext cx="853440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500" b="1" dirty="0">
                <a:latin typeface="宋体" pitchFamily="2" charset="-122"/>
                <a:ea typeface="宋体" pitchFamily="2" charset="-122"/>
              </a:rPr>
              <a:t>大约自周朝起，颜色就被赋予了文化意涵，原色被称为正色，被认为比较高贵，调和色被称为间色。如“</a:t>
            </a:r>
            <a:r>
              <a:rPr lang="zh-CN" altLang="en-US" sz="25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恶紫夺朱</a:t>
            </a:r>
            <a:r>
              <a:rPr lang="zh-CN" altLang="en-US" sz="2500" b="1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TW" altLang="en-US" sz="2500" b="1" dirty="0">
                <a:latin typeface="宋体" pitchFamily="2" charset="-122"/>
                <a:ea typeface="宋体" pitchFamily="2" charset="-122"/>
              </a:rPr>
              <a:t>指</a:t>
            </a:r>
            <a:r>
              <a:rPr lang="zh-CN" altLang="en-US" sz="2500" b="1" dirty="0">
                <a:latin typeface="宋体" pitchFamily="2" charset="-122"/>
                <a:ea typeface="宋体" pitchFamily="2" charset="-122"/>
              </a:rPr>
              <a:t>紫色因为受到人们喜爱，夺去了原本红色的高贵地位，就带有“贵贱错位”的隐喻。</a:t>
            </a:r>
            <a:r>
              <a:rPr lang="zh-TW" altLang="en-US" sz="2500" b="1" dirty="0">
                <a:ea typeface="宋体" pitchFamily="2" charset="-122"/>
              </a:rPr>
              <a:t>在不同的季节和场合，穿着不同颜色的衣服也有相当讲究。</a:t>
            </a:r>
            <a:endParaRPr lang="zh-CN" altLang="en-US" sz="2500" b="1" dirty="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2590800" y="0"/>
            <a:ext cx="449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五行：木、火、土、金、水</a:t>
            </a:r>
          </a:p>
          <a:p>
            <a:pPr>
              <a:defRPr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五方：东、南、中、西、北</a:t>
            </a:r>
          </a:p>
          <a:p>
            <a:pPr>
              <a:defRPr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五色：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青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赤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黄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白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黑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124200"/>
            <a:ext cx="8534400" cy="288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  <a:spcAft>
                <a:spcPct val="25000"/>
              </a:spcAft>
              <a:defRPr/>
            </a:pPr>
            <a:r>
              <a:rPr lang="zh-CN" altLang="en-US" sz="2500" b="1" dirty="0"/>
              <a:t>从</a:t>
            </a:r>
            <a:r>
              <a:rPr lang="zh-CN" altLang="en-US" sz="2500" b="1" dirty="0">
                <a:solidFill>
                  <a:srgbClr val="FF0000"/>
                </a:solidFill>
              </a:rPr>
              <a:t>唐朝</a:t>
            </a:r>
            <a:r>
              <a:rPr lang="zh-CN" altLang="en-US" sz="2500" b="1" dirty="0"/>
              <a:t>开始，黄色逐渐成为皇帝专用色。五代后</a:t>
            </a:r>
            <a:r>
              <a:rPr lang="zh-TW" altLang="en-US" sz="25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500" b="1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5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黄袍加身</a:t>
            </a:r>
            <a:r>
              <a:rPr lang="zh-CN" altLang="en-US" sz="2500" b="1" dirty="0">
                <a:latin typeface="宋体" pitchFamily="2" charset="-122"/>
                <a:ea typeface="宋体" pitchFamily="2" charset="-122"/>
              </a:rPr>
              <a:t>”就意味着登上了龙位</a:t>
            </a:r>
            <a:r>
              <a:rPr lang="en-US" altLang="zh-CN" sz="25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500" b="1" dirty="0">
                <a:latin typeface="宋体" pitchFamily="2" charset="-122"/>
                <a:ea typeface="宋体" pitchFamily="2" charset="-122"/>
              </a:rPr>
              <a:t>一直延续到清朝灭亡</a:t>
            </a:r>
            <a:r>
              <a:rPr lang="en-US" altLang="zh-CN" sz="25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500" b="1" dirty="0">
                <a:latin typeface="宋体" pitchFamily="2" charset="-122"/>
                <a:ea typeface="宋体" pitchFamily="2" charset="-122"/>
              </a:rPr>
              <a:t>黄袍始终是皇权的象征。</a:t>
            </a:r>
            <a:endParaRPr lang="zh-CN" altLang="zh-TW" sz="2500" b="1" dirty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2500" b="1" dirty="0">
                <a:solidFill>
                  <a:srgbClr val="FF0000"/>
                </a:solidFill>
              </a:rPr>
              <a:t>赤黄色</a:t>
            </a:r>
            <a:r>
              <a:rPr lang="zh-CN" altLang="en-US" sz="2500" b="1" dirty="0"/>
              <a:t>是至尊之色，除了皇帝外任何人都不能随便乱用；</a:t>
            </a:r>
            <a:r>
              <a:rPr lang="zh-CN" altLang="en-US" sz="2500" b="1" dirty="0">
                <a:solidFill>
                  <a:srgbClr val="FF0000"/>
                </a:solidFill>
              </a:rPr>
              <a:t>红、紫</a:t>
            </a:r>
            <a:r>
              <a:rPr lang="zh-CN" altLang="en-US" sz="2500" b="1" dirty="0"/>
              <a:t>是官服之色；</a:t>
            </a:r>
            <a:r>
              <a:rPr lang="zh-CN" altLang="en-US" sz="2500" b="1" dirty="0">
                <a:solidFill>
                  <a:srgbClr val="FF0000"/>
                </a:solidFill>
              </a:rPr>
              <a:t>黑色</a:t>
            </a:r>
            <a:r>
              <a:rPr lang="zh-CN" altLang="en-US" sz="2500" b="1" dirty="0"/>
              <a:t>，多为小吏之服色；</a:t>
            </a:r>
            <a:r>
              <a:rPr lang="zh-CN" altLang="en-US" sz="2500" b="1" dirty="0">
                <a:solidFill>
                  <a:srgbClr val="FF0000"/>
                </a:solidFill>
              </a:rPr>
              <a:t>青蓝</a:t>
            </a:r>
            <a:r>
              <a:rPr lang="zh-CN" altLang="en-US" sz="2500" b="1" dirty="0"/>
              <a:t>，多为低品位的服色，常为婢女所用。诸如此类，在中国传统服色上已形成了固定的体制。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5851524"/>
            <a:ext cx="8001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总之，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金黄红紫</a:t>
            </a:r>
            <a:r>
              <a:rPr lang="zh-CN" altLang="en-US" sz="28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等艳丽之色，多属于达官贵人；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青蓝黑白</a:t>
            </a:r>
            <a:r>
              <a:rPr lang="zh-CN" altLang="en-US" sz="28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，则属于平民。</a:t>
            </a:r>
            <a:endParaRPr lang="en-US" altLang="zh-CN" sz="2800" b="1" dirty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99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十二章纹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0"/>
            <a:ext cx="2272749" cy="676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381000" y="1524000"/>
            <a:ext cx="5400675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700" b="1" dirty="0"/>
              <a:t> </a:t>
            </a:r>
            <a:r>
              <a:rPr lang="en-US" altLang="zh-CN" sz="2700" b="1" dirty="0">
                <a:latin typeface="Times New Roman" pitchFamily="18" charset="0"/>
              </a:rPr>
              <a:t>“</a:t>
            </a:r>
            <a:r>
              <a:rPr lang="zh-CN" altLang="en-US" sz="2700" b="1" dirty="0"/>
              <a:t>十二章</a:t>
            </a:r>
            <a:r>
              <a:rPr lang="zh-CN" altLang="en-US" sz="2700" b="1" dirty="0">
                <a:latin typeface="Times New Roman" pitchFamily="18" charset="0"/>
              </a:rPr>
              <a:t>”</a:t>
            </a:r>
            <a:r>
              <a:rPr lang="zh-CN" altLang="en-US" sz="2700" b="1" dirty="0"/>
              <a:t>就是以十二种固定的文饰，或画、或织、或绣在天子及诸侯的官服上。一种文饰称为一章，并以饰章的多寡来表示等威，而且一章有一个含义。十二章来源于图腾崇拜，与君子应有的美德相结合，反映出天人合一的思想</a:t>
            </a:r>
            <a:r>
              <a:rPr lang="zh-CN" altLang="en-US" sz="2700" b="1" dirty="0" smtClean="0"/>
              <a:t>。</a:t>
            </a:r>
            <a:endParaRPr lang="en-US" altLang="zh-CN" sz="2700" b="1" dirty="0" smtClean="0"/>
          </a:p>
          <a:p>
            <a:pPr eaLnBrk="1" hangingPunct="1"/>
            <a:endParaRPr lang="en-US" altLang="zh-CN" sz="1000" b="1" dirty="0" smtClean="0">
              <a:solidFill>
                <a:srgbClr val="FF3300"/>
              </a:solidFill>
            </a:endParaRPr>
          </a:p>
          <a:p>
            <a:pPr eaLnBrk="1" hangingPunct="1"/>
            <a:r>
              <a:rPr lang="zh-TW" altLang="en-US" sz="2700" b="1" dirty="0" smtClean="0"/>
              <a:t>皇帝冕服上的</a:t>
            </a:r>
            <a:r>
              <a:rPr lang="zh-CN" altLang="en-US" sz="2700" b="1" dirty="0" smtClean="0"/>
              <a:t>十二章纹包含了至善至美的帝德，象征皇帝是大地的主宰，其权力</a:t>
            </a:r>
            <a:r>
              <a:rPr lang="zh-CN" altLang="en-US" sz="2700" b="1" dirty="0" smtClean="0">
                <a:latin typeface="Times New Roman" pitchFamily="18" charset="0"/>
              </a:rPr>
              <a:t>“</a:t>
            </a:r>
            <a:r>
              <a:rPr lang="zh-CN" altLang="en-US" sz="2700" b="1" dirty="0" smtClean="0"/>
              <a:t>如天地之大，万物涵复载之中，如日月之明，八方照临之内</a:t>
            </a:r>
            <a:r>
              <a:rPr lang="zh-CN" altLang="en-US" sz="2700" b="1" dirty="0" smtClean="0">
                <a:latin typeface="Times New Roman" pitchFamily="18" charset="0"/>
              </a:rPr>
              <a:t>”</a:t>
            </a:r>
            <a:r>
              <a:rPr lang="zh-CN" altLang="en-US" sz="2700" b="1" dirty="0" smtClean="0"/>
              <a:t>。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319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）十二章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7851338" y="0"/>
            <a:ext cx="1292662" cy="676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</a:rPr>
              <a:t>日、月、星辰，照临；山，稳重；龙，应变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；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/>
            </a:r>
            <a:br>
              <a:rPr lang="en-US" altLang="zh-CN" sz="2400" b="1" dirty="0" smtClean="0">
                <a:solidFill>
                  <a:schemeClr val="accent2"/>
                </a:solidFill>
              </a:rPr>
            </a:br>
            <a:r>
              <a:rPr lang="zh-CN" altLang="en-US" sz="2400" b="1" dirty="0" smtClean="0">
                <a:solidFill>
                  <a:schemeClr val="accent2"/>
                </a:solidFill>
              </a:rPr>
              <a:t>华</a:t>
            </a:r>
            <a:r>
              <a:rPr lang="zh-CN" altLang="en-US" sz="2400" b="1" dirty="0">
                <a:solidFill>
                  <a:schemeClr val="accent2"/>
                </a:solidFill>
              </a:rPr>
              <a:t>虫，文丽；宗彝，忠孝；藻，洁净；火，光明；粉米，滋养；黼，决断，黻，明辨。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457200" y="152400"/>
            <a:ext cx="5399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C00000"/>
                </a:solidFill>
              </a:rPr>
              <a:t>服饰纹样彰显等威</a:t>
            </a:r>
          </a:p>
        </p:txBody>
      </p:sp>
    </p:spTree>
    <p:extLst>
      <p:ext uri="{BB962C8B-B14F-4D97-AF65-F5344CB8AC3E}">
        <p14:creationId xmlns:p14="http://schemas.microsoft.com/office/powerpoint/2010/main" val="150882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/>
      <p:bldP spid="16589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34716" y="1066800"/>
            <a:ext cx="78486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b="1" dirty="0"/>
              <a:t>    </a:t>
            </a:r>
            <a:r>
              <a:rPr lang="zh-CN" altLang="en-US" b="1" dirty="0"/>
              <a:t>最典型的要数龙纹，皇帝衣服用</a:t>
            </a:r>
            <a:r>
              <a:rPr lang="zh-CN" altLang="en-US" b="1" dirty="0">
                <a:solidFill>
                  <a:srgbClr val="CC00CC"/>
                </a:solidFill>
              </a:rPr>
              <a:t>五爪</a:t>
            </a:r>
            <a:r>
              <a:rPr lang="zh-CN" altLang="en-US" b="1" dirty="0"/>
              <a:t>龙纹样装饰，即</a:t>
            </a:r>
            <a:r>
              <a:rPr lang="zh-CN" altLang="en-US" b="1" dirty="0">
                <a:solidFill>
                  <a:srgbClr val="CC00CC"/>
                </a:solidFill>
              </a:rPr>
              <a:t>龙袍，</a:t>
            </a:r>
            <a:r>
              <a:rPr lang="zh-CN" altLang="en-US" b="1" dirty="0"/>
              <a:t>而其他人一般情况下是不能穿着龙纹服装的，只有少数高官可以穿</a:t>
            </a:r>
            <a:r>
              <a:rPr lang="zh-CN" altLang="en-US" b="1" dirty="0">
                <a:solidFill>
                  <a:srgbClr val="CC00CC"/>
                </a:solidFill>
              </a:rPr>
              <a:t>三或四爪</a:t>
            </a:r>
            <a:r>
              <a:rPr lang="zh-CN" altLang="en-US" b="1" dirty="0"/>
              <a:t>龙纹服装，称为</a:t>
            </a:r>
            <a:r>
              <a:rPr lang="zh-CN" altLang="en-US" b="1" dirty="0">
                <a:solidFill>
                  <a:srgbClr val="CC00FF"/>
                </a:solidFill>
              </a:rPr>
              <a:t>蟒袍</a:t>
            </a:r>
            <a:r>
              <a:rPr lang="zh-CN" altLang="en-US" b="1" dirty="0"/>
              <a:t>。</a:t>
            </a: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503238" y="259556"/>
            <a:ext cx="4679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）龙纹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FF0000"/>
                </a:solidFill>
              </a:rPr>
              <a:t>九五之尊</a:t>
            </a:r>
          </a:p>
        </p:txBody>
      </p:sp>
      <p:pic>
        <p:nvPicPr>
          <p:cNvPr id="61444" name="Picture 4" descr="清雍正 明黄缎地绣万寿金龙纹袍料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307181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7127875" y="4292600"/>
            <a:ext cx="20161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009900"/>
                </a:solidFill>
              </a:rPr>
              <a:t>清雍正 明黄缎地绣万寿金龙纹袍料</a:t>
            </a:r>
          </a:p>
        </p:txBody>
      </p:sp>
      <p:pic>
        <p:nvPicPr>
          <p:cNvPr id="61446" name="Picture 6" descr="明万历有翼三眼龙、对襟、窄袖藏式洒线绣龙袍（出土实物），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57563"/>
            <a:ext cx="3449637" cy="328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2843213" y="4652963"/>
            <a:ext cx="1655762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009900"/>
                </a:solidFill>
              </a:rPr>
              <a:t>明 万历有翼三眼龙、对襟、窄袖藏式洒线绣龙袍（出土实物）</a:t>
            </a:r>
          </a:p>
        </p:txBody>
      </p:sp>
    </p:spTree>
    <p:extLst>
      <p:ext uri="{BB962C8B-B14F-4D97-AF65-F5344CB8AC3E}">
        <p14:creationId xmlns:p14="http://schemas.microsoft.com/office/powerpoint/2010/main" val="15440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/>
      <p:bldP spid="1689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3168650" cy="8826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成语</a:t>
            </a:r>
            <a:r>
              <a:rPr lang="zh-CN" altLang="en-US" sz="2800" b="1" dirty="0" smtClean="0">
                <a:solidFill>
                  <a:srgbClr val="CC00CC"/>
                </a:solidFill>
                <a:ea typeface="楷体_GB2312" pitchFamily="49" charset="-122"/>
              </a:rPr>
              <a:t>“</a:t>
            </a:r>
            <a:r>
              <a:rPr lang="zh-CN" altLang="en-US" sz="2800" b="1" dirty="0" smtClean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衣冠禽兽</a:t>
            </a:r>
            <a:r>
              <a:rPr lang="zh-CN" altLang="en-US" sz="2800" b="1" dirty="0" smtClean="0">
                <a:solidFill>
                  <a:srgbClr val="CC00CC"/>
                </a:solidFill>
                <a:ea typeface="楷体_GB2312" pitchFamily="49" charset="-122"/>
              </a:rPr>
              <a:t>”</a:t>
            </a:r>
            <a:r>
              <a:rPr lang="zh-CN" altLang="en-US" sz="2800" dirty="0" smtClean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920037" cy="3471862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3500" b="1" dirty="0" smtClean="0">
                <a:solidFill>
                  <a:srgbClr val="CC00FF"/>
                </a:solidFill>
                <a:latin typeface="宋体" pitchFamily="2" charset="-122"/>
                <a:ea typeface="楷体_GB2312" pitchFamily="49" charset="-122"/>
              </a:rPr>
              <a:t>       </a:t>
            </a:r>
            <a:endParaRPr lang="en-US" altLang="zh-CN" sz="3500" b="1" dirty="0" smtClean="0">
              <a:solidFill>
                <a:srgbClr val="0033CC"/>
              </a:solidFill>
              <a:latin typeface="宋体" pitchFamily="2" charset="-122"/>
              <a:ea typeface="楷体_GB2312" pitchFamily="49" charset="-122"/>
            </a:endParaRP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395288" y="1524001"/>
            <a:ext cx="855821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</a:rPr>
              <a:t>唐代</a:t>
            </a:r>
            <a:r>
              <a:rPr lang="zh-CN" altLang="en-US" sz="2600" b="1" dirty="0"/>
              <a:t>时女皇武则天曾赐百官绣袍，以文官绣禽，武官绣兽。 </a:t>
            </a:r>
          </a:p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</a:rPr>
              <a:t>明朝</a:t>
            </a:r>
            <a:r>
              <a:rPr lang="zh-CN" altLang="en-US" sz="2600" b="1" dirty="0"/>
              <a:t>对此加以仿效，开始在官服</a:t>
            </a:r>
            <a:r>
              <a:rPr lang="zh-CN" altLang="en-US" sz="2600" b="1" dirty="0">
                <a:solidFill>
                  <a:srgbClr val="FF0000"/>
                </a:solidFill>
              </a:rPr>
              <a:t>前胸、后背</a:t>
            </a:r>
            <a:r>
              <a:rPr lang="zh-CN" altLang="en-US" sz="2600" b="1" dirty="0"/>
              <a:t>处分别装饰一块</a:t>
            </a:r>
            <a:r>
              <a:rPr lang="zh-CN" altLang="en-US" sz="2600" b="1" dirty="0">
                <a:solidFill>
                  <a:srgbClr val="FF0000"/>
                </a:solidFill>
              </a:rPr>
              <a:t>补子</a:t>
            </a:r>
            <a:r>
              <a:rPr lang="zh-CN" altLang="en-US" sz="2600" b="1" dirty="0"/>
              <a:t>来区分文武官员的品级。</a:t>
            </a:r>
          </a:p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</a:rPr>
              <a:t>清代</a:t>
            </a:r>
            <a:r>
              <a:rPr lang="zh-CN" altLang="en-US" sz="2600" b="1" dirty="0"/>
              <a:t>胸前绣 “补子”的</a:t>
            </a:r>
            <a:r>
              <a:rPr lang="zh-CN" altLang="en-US" sz="2600" b="1" dirty="0" smtClean="0"/>
              <a:t>做法直接</a:t>
            </a:r>
            <a:r>
              <a:rPr lang="zh-CN" altLang="en-US" sz="2600" b="1" dirty="0"/>
              <a:t>取自前代明朝。</a:t>
            </a:r>
          </a:p>
          <a:p>
            <a:pPr eaLnBrk="1" hangingPunct="1"/>
            <a:endParaRPr lang="en-US" altLang="zh-CN" sz="1000" b="1" dirty="0" smtClean="0">
              <a:solidFill>
                <a:srgbClr val="009900"/>
              </a:solidFill>
            </a:endParaRPr>
          </a:p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衣冠禽兽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itchFamily="18" charset="0"/>
              </a:rPr>
              <a:t>”</a:t>
            </a:r>
            <a:r>
              <a:rPr lang="zh-CN" altLang="en-US" sz="2600" b="1" dirty="0"/>
              <a:t>的成语源出于此</a:t>
            </a:r>
            <a:r>
              <a:rPr lang="zh-TW" altLang="en-US" sz="2600" b="1" dirty="0"/>
              <a:t>，</a:t>
            </a:r>
            <a:r>
              <a:rPr lang="zh-CN" altLang="en-US" sz="2600" b="1" dirty="0"/>
              <a:t>指的是官服上所绣的禽或兽</a:t>
            </a:r>
            <a:r>
              <a:rPr lang="zh-TW" altLang="en-US" sz="2600" b="1" dirty="0"/>
              <a:t>，</a:t>
            </a:r>
            <a:r>
              <a:rPr lang="zh-CN" altLang="en-US" sz="2600" b="1" dirty="0"/>
              <a:t>以区分文、武之意</a:t>
            </a:r>
            <a:r>
              <a:rPr lang="zh-TW" altLang="en-US" sz="2600" b="1" dirty="0"/>
              <a:t>，</a:t>
            </a:r>
            <a:r>
              <a:rPr lang="zh-CN" altLang="en-US" sz="2600" b="1" dirty="0"/>
              <a:t>只是到了后来被用来形容某种行为的败坏</a:t>
            </a:r>
            <a:r>
              <a:rPr lang="zh-TW" altLang="en-US" sz="2600" b="1" dirty="0"/>
              <a:t>，</a:t>
            </a:r>
            <a:r>
              <a:rPr lang="zh-CN" altLang="en-US" sz="2600" b="1" dirty="0"/>
              <a:t>而成了贬义词。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800" b="1" dirty="0">
              <a:solidFill>
                <a:srgbClr val="009900"/>
              </a:solidFill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23850" y="188913"/>
            <a:ext cx="3816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(3)</a:t>
            </a:r>
            <a:r>
              <a:rPr lang="zh-CN" altLang="en-US" b="1">
                <a:solidFill>
                  <a:srgbClr val="FF0000"/>
                </a:solidFill>
              </a:rPr>
              <a:t>官服中的纹样</a:t>
            </a:r>
          </a:p>
        </p:txBody>
      </p:sp>
      <p:pic>
        <p:nvPicPr>
          <p:cNvPr id="6" name="Picture 2" descr="明早期六品文官鹭鸶纹缂丝方补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222750"/>
            <a:ext cx="3024187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763000" y="3810000"/>
            <a:ext cx="381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b="1" dirty="0" smtClean="0">
                <a:solidFill>
                  <a:schemeClr val="accent2"/>
                </a:solidFill>
              </a:rPr>
              <a:t>明六</a:t>
            </a:r>
            <a:r>
              <a:rPr lang="zh-CN" altLang="en-US" sz="1600" b="1" dirty="0">
                <a:solidFill>
                  <a:schemeClr val="accent2"/>
                </a:solidFill>
              </a:rPr>
              <a:t>品文官鹭鸶纹缂丝方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补</a:t>
            </a:r>
            <a:endParaRPr lang="en-US" altLang="zh-CN" sz="1600" b="1" dirty="0" smtClean="0">
              <a:solidFill>
                <a:schemeClr val="accent2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7200" y="4953000"/>
            <a:ext cx="53482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660033"/>
                </a:solidFill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b="1" dirty="0">
                <a:solidFill>
                  <a:srgbClr val="660033"/>
                </a:solidFill>
                <a:ea typeface="宋体" pitchFamily="2" charset="-122"/>
              </a:rPr>
              <a:t>补子</a:t>
            </a:r>
            <a:r>
              <a:rPr lang="zh-CN" altLang="en-US" b="1" dirty="0">
                <a:solidFill>
                  <a:srgbClr val="660033"/>
                </a:solidFill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b="1" dirty="0">
                <a:solidFill>
                  <a:srgbClr val="660033"/>
                </a:solidFill>
                <a:ea typeface="宋体" pitchFamily="2" charset="-122"/>
              </a:rPr>
              <a:t>是</a:t>
            </a:r>
            <a:r>
              <a:rPr lang="zh-TW" altLang="en-US" b="1" dirty="0">
                <a:solidFill>
                  <a:srgbClr val="CC00FF"/>
                </a:solidFill>
                <a:ea typeface="宋体" pitchFamily="2" charset="-122"/>
              </a:rPr>
              <a:t>明清</a:t>
            </a:r>
            <a:r>
              <a:rPr lang="zh-CN" altLang="en-US" b="1" dirty="0">
                <a:solidFill>
                  <a:srgbClr val="CC00FF"/>
                </a:solidFill>
                <a:ea typeface="宋体" pitchFamily="2" charset="-122"/>
              </a:rPr>
              <a:t>官服</a:t>
            </a:r>
            <a:r>
              <a:rPr lang="zh-CN" altLang="en-US" b="1" dirty="0">
                <a:solidFill>
                  <a:srgbClr val="660033"/>
                </a:solidFill>
                <a:ea typeface="宋体" pitchFamily="2" charset="-122"/>
              </a:rPr>
              <a:t>前后胸的方形动物织样，使人一望而知其品级。</a:t>
            </a:r>
            <a:r>
              <a:rPr lang="zh-CN" altLang="en-US" b="1" dirty="0">
                <a:solidFill>
                  <a:srgbClr val="0033C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436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  <p:bldP spid="17203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76463" y="21717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752600" y="228600"/>
            <a:ext cx="6192838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TW" altLang="en-US" sz="4800" b="1" dirty="0">
                <a:latin typeface="Times New Roman" pitchFamily="18" charset="0"/>
              </a:rPr>
              <a:t>一</a:t>
            </a:r>
            <a:r>
              <a:rPr lang="zh-CN" altLang="en-US" sz="4800" b="1" dirty="0">
                <a:latin typeface="Times New Roman" pitchFamily="18" charset="0"/>
              </a:rPr>
              <a:t>、</a:t>
            </a:r>
            <a:r>
              <a:rPr lang="zh-TW" altLang="en-US" sz="4400" b="1" dirty="0">
                <a:latin typeface="Times New Roman" pitchFamily="18" charset="0"/>
              </a:rPr>
              <a:t>中国服饰</a:t>
            </a:r>
            <a:r>
              <a:rPr lang="zh-CN" altLang="en-US" sz="4400" b="1" dirty="0">
                <a:latin typeface="Times New Roman" pitchFamily="18" charset="0"/>
              </a:rPr>
              <a:t>发展简史</a:t>
            </a:r>
            <a:endParaRPr lang="zh-TW" altLang="en-US" sz="4400" b="1" dirty="0">
              <a:latin typeface="Times New Roman" pitchFamily="18" charset="0"/>
            </a:endParaRPr>
          </a:p>
        </p:txBody>
      </p:sp>
      <p:graphicFrame>
        <p:nvGraphicFramePr>
          <p:cNvPr id="798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9556"/>
              </p:ext>
            </p:extLst>
          </p:nvPr>
        </p:nvGraphicFramePr>
        <p:xfrm>
          <a:off x="533400" y="1280159"/>
          <a:ext cx="2808287" cy="701040"/>
        </p:xfrm>
        <a:graphic>
          <a:graphicData uri="http://schemas.openxmlformats.org/drawingml/2006/table">
            <a:tbl>
              <a:tblPr/>
              <a:tblGrid>
                <a:gridCol w="2808287"/>
              </a:tblGrid>
              <a:tr h="685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服饰的起源</a:t>
                      </a:r>
                      <a:endParaRPr kumimoji="1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988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349500"/>
            <a:ext cx="8299450" cy="3517900"/>
          </a:xfrm>
          <a:noFill/>
        </p:spPr>
        <p:txBody>
          <a:bodyPr>
            <a:normAutofit lnSpcReduction="10000"/>
          </a:bodyPr>
          <a:lstStyle/>
          <a:p>
            <a:pPr algn="l" eaLnBrk="1" hangingPunct="1">
              <a:lnSpc>
                <a:spcPct val="90000"/>
              </a:lnSpc>
            </a:pPr>
            <a:r>
              <a:rPr lang="zh-TW" altLang="en-US" sz="2800" b="1" dirty="0">
                <a:solidFill>
                  <a:srgbClr val="006600"/>
                </a:solidFill>
                <a:ea typeface="楷体_GB2312" pitchFamily="49" charset="-122"/>
              </a:rPr>
              <a:t>　</a:t>
            </a:r>
            <a:r>
              <a:rPr lang="zh-TW" altLang="en-US" sz="2800" b="1" dirty="0" smtClean="0">
                <a:solidFill>
                  <a:srgbClr val="006600"/>
                </a:solidFill>
                <a:ea typeface="楷体_GB2312" pitchFamily="49" charset="-122"/>
              </a:rPr>
              <a:t>　</a:t>
            </a:r>
            <a:r>
              <a:rPr lang="zh-CN" altLang="en-US" sz="2800" b="1" dirty="0" smtClean="0">
                <a:solidFill>
                  <a:srgbClr val="006600"/>
                </a:solidFill>
                <a:ea typeface="楷体_GB2312" pitchFamily="49" charset="-122"/>
              </a:rPr>
              <a:t>远古时期，人类生活在深山密林中，人们自然也就利用一些能够随手得到的东西来护身御寒，比如</a:t>
            </a:r>
            <a:r>
              <a:rPr lang="zh-CN" altLang="en-US" sz="2800" b="1" dirty="0" smtClean="0">
                <a:solidFill>
                  <a:srgbClr val="CC00CC"/>
                </a:solidFill>
                <a:ea typeface="楷体_GB2312" pitchFamily="49" charset="-122"/>
              </a:rPr>
              <a:t>树叶、茅草以及狩猎得来的兽皮</a:t>
            </a:r>
            <a:r>
              <a:rPr lang="zh-CN" altLang="en-US" sz="2800" b="1" dirty="0" smtClean="0">
                <a:solidFill>
                  <a:srgbClr val="006600"/>
                </a:solidFill>
                <a:ea typeface="楷体_GB2312" pitchFamily="49" charset="-122"/>
              </a:rPr>
              <a:t>，穿着方式是最简单的</a:t>
            </a:r>
            <a:r>
              <a:rPr lang="zh-CN" altLang="en-US" sz="2800" b="1" dirty="0" smtClean="0">
                <a:solidFill>
                  <a:srgbClr val="CC00CC"/>
                </a:solidFill>
                <a:ea typeface="楷体_GB2312" pitchFamily="49" charset="-122"/>
              </a:rPr>
              <a:t>披挂</a:t>
            </a:r>
            <a:r>
              <a:rPr lang="zh-CN" altLang="en-US" sz="2800" b="1" dirty="0" smtClean="0">
                <a:solidFill>
                  <a:srgbClr val="006600"/>
                </a:solidFill>
                <a:ea typeface="楷体_GB2312" pitchFamily="49" charset="-122"/>
              </a:rPr>
              <a:t>。</a:t>
            </a:r>
            <a:r>
              <a:rPr lang="en-US" altLang="zh-CN" sz="2800" b="1" dirty="0" smtClean="0">
                <a:solidFill>
                  <a:srgbClr val="006600"/>
                </a:solidFill>
                <a:ea typeface="楷体_GB2312" pitchFamily="49" charset="-122"/>
              </a:rPr>
              <a:t/>
            </a:r>
            <a:br>
              <a:rPr lang="en-US" altLang="zh-CN" sz="2800" b="1" dirty="0" smtClean="0">
                <a:solidFill>
                  <a:srgbClr val="006600"/>
                </a:solidFill>
                <a:ea typeface="楷体_GB2312" pitchFamily="49" charset="-122"/>
              </a:rPr>
            </a:br>
            <a:r>
              <a:rPr lang="zh-TW" altLang="en-US" sz="2800" b="1" dirty="0" smtClean="0">
                <a:solidFill>
                  <a:srgbClr val="006600"/>
                </a:solidFill>
                <a:ea typeface="楷体_GB2312" pitchFamily="49" charset="-122"/>
              </a:rPr>
              <a:t>　　</a:t>
            </a:r>
            <a:r>
              <a:rPr lang="zh-CN" altLang="en-US" sz="2800" b="1" dirty="0" smtClean="0">
                <a:solidFill>
                  <a:srgbClr val="336600"/>
                </a:solidFill>
                <a:latin typeface="宋体" pitchFamily="2" charset="-122"/>
              </a:rPr>
              <a:t>之后人类发明了</a:t>
            </a:r>
            <a:r>
              <a:rPr lang="zh-CN" altLang="en-US" sz="2800" b="1" dirty="0" smtClean="0">
                <a:solidFill>
                  <a:srgbClr val="CC0099"/>
                </a:solidFill>
                <a:latin typeface="宋体" pitchFamily="2" charset="-122"/>
              </a:rPr>
              <a:t>骨针、骨锥</a:t>
            </a:r>
            <a:r>
              <a:rPr lang="zh-CN" altLang="en-US" sz="2800" b="1" dirty="0" smtClean="0">
                <a:solidFill>
                  <a:srgbClr val="336600"/>
                </a:solidFill>
                <a:latin typeface="宋体" pitchFamily="2" charset="-122"/>
              </a:rPr>
              <a:t>等工具，开始了对兽皮的初步缝制，从而使披挂物能够逐渐适合身体的形状。</a:t>
            </a:r>
            <a:r>
              <a:rPr lang="zh-CN" altLang="en-US" sz="2800" b="1" dirty="0" smtClean="0">
                <a:solidFill>
                  <a:srgbClr val="336600"/>
                </a:solidFill>
                <a:latin typeface="Times New Roman" pitchFamily="18" charset="0"/>
              </a:rPr>
              <a:t>但是兽皮来源有限，而一般的树皮、树叶性脆易烂，所以</a:t>
            </a:r>
            <a:r>
              <a:rPr lang="zh-CN" altLang="en-US" sz="2800" b="1" dirty="0" smtClean="0">
                <a:solidFill>
                  <a:srgbClr val="CC0099"/>
                </a:solidFill>
                <a:latin typeface="Times New Roman" pitchFamily="18" charset="0"/>
              </a:rPr>
              <a:t>韧性纤维</a:t>
            </a:r>
            <a:r>
              <a:rPr lang="zh-CN" altLang="en-US" sz="2800" b="1" dirty="0" smtClean="0">
                <a:solidFill>
                  <a:srgbClr val="336600"/>
                </a:solidFill>
                <a:latin typeface="Times New Roman" pitchFamily="18" charset="0"/>
              </a:rPr>
              <a:t>就开始被利用，这就扩大了人类服饰材料的来源</a:t>
            </a:r>
            <a:r>
              <a:rPr lang="zh-CN" altLang="en-US" sz="2800" b="1" dirty="0" smtClean="0"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ct val="90000"/>
              </a:lnSpc>
            </a:pPr>
            <a:endParaRPr lang="zh-CN" altLang="en-US" sz="2400" dirty="0" smtClean="0"/>
          </a:p>
        </p:txBody>
      </p:sp>
      <p:graphicFrame>
        <p:nvGraphicFramePr>
          <p:cNvPr id="12" name="Group 3"/>
          <p:cNvGraphicFramePr>
            <a:graphicFrameLocks noGrp="1"/>
          </p:cNvGraphicFramePr>
          <p:nvPr/>
        </p:nvGraphicFramePr>
        <p:xfrm>
          <a:off x="900113" y="5661025"/>
          <a:ext cx="7456487" cy="640034"/>
        </p:xfrm>
        <a:graphic>
          <a:graphicData uri="http://schemas.openxmlformats.org/drawingml/2006/table">
            <a:tbl>
              <a:tblPr/>
              <a:tblGrid>
                <a:gridCol w="7456487"/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亚麻、羊毛、蚕丝</a:t>
                      </a: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成为主要衣料。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48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228600" y="1038732"/>
            <a:ext cx="5334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0033CC"/>
                </a:solidFill>
                <a:latin typeface="宋体" pitchFamily="2" charset="-122"/>
                <a:ea typeface="宋体" pitchFamily="2" charset="-122"/>
              </a:rPr>
              <a:t>天子、诸侯穿衮服，戴冕；大夫穿裨衣，戴冕；士人以素积为裳，戴白鹿皮做的皮弁；平民则只能穿布衣。</a:t>
            </a:r>
            <a:endParaRPr lang="zh-CN" altLang="zh-TW" b="1" dirty="0">
              <a:solidFill>
                <a:srgbClr val="0033CC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在配饰上，金钗、翠翘、系在绶带末端的金坠子等等都是贵族饰物，持笏佩玉也是贵族服饰的一种风尚，当时的平民则要遵照“非命妇不得以为首饰，冶工所用器悉送官”。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 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533400" y="228600"/>
            <a:ext cx="3890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C00000"/>
                </a:solidFill>
              </a:rPr>
              <a:t>服饰形制彰显等威</a:t>
            </a:r>
          </a:p>
        </p:txBody>
      </p:sp>
      <p:pic>
        <p:nvPicPr>
          <p:cNvPr id="194564" name="Picture 4" descr="200610110100289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7600"/>
            <a:ext cx="2286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65" name="Picture 5" descr="u=2453059529,3319005148&amp;gp=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33400"/>
            <a:ext cx="253523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6934200" y="60960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/>
              <a:t>皮弁</a:t>
            </a:r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6781800" y="31242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/>
              <a:t>衮服</a:t>
            </a:r>
          </a:p>
        </p:txBody>
      </p:sp>
    </p:spTree>
    <p:extLst>
      <p:ext uri="{BB962C8B-B14F-4D97-AF65-F5344CB8AC3E}">
        <p14:creationId xmlns:p14="http://schemas.microsoft.com/office/powerpoint/2010/main" val="9980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u=3987376846,1453098876&amp;gp=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0"/>
            <a:ext cx="305276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304800" y="1447800"/>
            <a:ext cx="5029200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古代服饰的发明和流传</a:t>
            </a:r>
            <a:r>
              <a:rPr lang="zh-TW" altLang="en-US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初衷是</a:t>
            </a:r>
            <a:r>
              <a:rPr lang="zh-CN" altLang="en-US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御寒和生存</a:t>
            </a:r>
            <a:r>
              <a:rPr lang="zh-TW" altLang="en-US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而后逐渐增加了</a:t>
            </a:r>
            <a:r>
              <a:rPr lang="zh-CN" altLang="en-US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舒适美观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的功能。古人思索服饰与生存的关系而出</a:t>
            </a:r>
            <a:r>
              <a:rPr lang="zh-CN" altLang="en-US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厚生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的观念。统治者推广服饰</a:t>
            </a:r>
            <a:r>
              <a:rPr lang="zh-TW" altLang="en-US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关怀民生</a:t>
            </a:r>
            <a:r>
              <a:rPr lang="zh-TW" altLang="en-US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同时又通过服饰</a:t>
            </a:r>
            <a:r>
              <a:rPr lang="zh-CN" altLang="en-US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辨等威而定秩序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。所谓“</a:t>
            </a:r>
            <a:r>
              <a:rPr lang="zh-CN" altLang="en-US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垂衣裳而天下治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 。 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1219200" y="301695"/>
            <a:ext cx="68739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TW" altLang="en-US" sz="4000" b="1" dirty="0"/>
              <a:t>三</a:t>
            </a:r>
            <a:r>
              <a:rPr lang="zh-CN" altLang="en-US" sz="4000" b="1" dirty="0" smtClean="0"/>
              <a:t>、</a:t>
            </a:r>
            <a:r>
              <a:rPr lang="zh-CN" altLang="en-US" sz="4000" b="1" dirty="0"/>
              <a:t>中国古代服饰的文化形态</a:t>
            </a:r>
          </a:p>
        </p:txBody>
      </p:sp>
    </p:spTree>
    <p:extLst>
      <p:ext uri="{BB962C8B-B14F-4D97-AF65-F5344CB8AC3E}">
        <p14:creationId xmlns:p14="http://schemas.microsoft.com/office/powerpoint/2010/main" val="215509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9661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/>
      <p:bldP spid="1966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228600" y="3962400"/>
            <a:ext cx="89154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中国古代社会的服饰</a:t>
            </a:r>
            <a:r>
              <a:rPr lang="zh-TW" altLang="en-US" sz="28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在周之后的历朝历代</a:t>
            </a:r>
            <a:r>
              <a:rPr lang="zh-TW" altLang="en-US" sz="28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都</a:t>
            </a:r>
            <a:r>
              <a:rPr lang="zh-TW" altLang="en-US" sz="2800" b="1" dirty="0">
                <a:latin typeface="宋体" pitchFamily="2" charset="-122"/>
                <a:ea typeface="宋体" pitchFamily="2" charset="-122"/>
              </a:rPr>
              <a:t>努力地制定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森严的</a:t>
            </a:r>
            <a:r>
              <a:rPr lang="zh-CN" altLang="en-US" sz="28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等级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制度。“引等级差别”不得僭越</a:t>
            </a:r>
            <a:r>
              <a:rPr lang="zh-TW" altLang="en-US" sz="28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国家颁布舆服制</a:t>
            </a:r>
            <a:r>
              <a:rPr lang="zh-TW" altLang="en-US" sz="28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对形制和服色进行严格规定。君臣、庶民的款式、质地、色泽、穿着方式被写进了国家法典和历史。</a:t>
            </a:r>
            <a:r>
              <a:rPr lang="zh-CN" altLang="en-US" sz="28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国家政治借助于服饰</a:t>
            </a:r>
            <a:r>
              <a:rPr lang="zh-TW" altLang="en-US" sz="28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将君主、公卿、士人和平民的角色身份区分开来。 </a:t>
            </a:r>
          </a:p>
        </p:txBody>
      </p:sp>
      <p:pic>
        <p:nvPicPr>
          <p:cNvPr id="71683" name="Picture 3" descr="w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4724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4800600" y="1233488"/>
            <a:ext cx="4343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600" b="1" dirty="0">
                <a:solidFill>
                  <a:srgbClr val="FF6600"/>
                </a:solidFill>
              </a:rPr>
              <a:t>3</a:t>
            </a:r>
            <a:r>
              <a:rPr lang="en-US" altLang="zh-CN" sz="3600" b="1" dirty="0">
                <a:solidFill>
                  <a:srgbClr val="FF6600"/>
                </a:solidFill>
              </a:rPr>
              <a:t>.1 </a:t>
            </a:r>
            <a:r>
              <a:rPr lang="zh-CN" altLang="en-US" sz="3600" b="1" dirty="0">
                <a:solidFill>
                  <a:srgbClr val="FF6600"/>
                </a:solidFill>
              </a:rPr>
              <a:t>服饰文化所体现的社会文化</a:t>
            </a:r>
            <a:r>
              <a:rPr lang="zh-CN" altLang="en-US" sz="3600" b="1" dirty="0" smtClean="0">
                <a:solidFill>
                  <a:srgbClr val="FF6600"/>
                </a:solidFill>
              </a:rPr>
              <a:t>形态</a:t>
            </a:r>
            <a:endParaRPr lang="zh-CN" altLang="en-US" sz="36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9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/>
      <p:bldP spid="1976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200701031647143346"/>
          <p:cNvPicPr>
            <a:picLocks noChangeAspect="1" noChangeArrowheads="1"/>
          </p:cNvPicPr>
          <p:nvPr/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45339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7" name="Picture 3" descr="2007010316474297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24375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4931013"/>
            <a:ext cx="472440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600" b="1" dirty="0">
                <a:latin typeface="宋体" charset="-122"/>
                <a:ea typeface="宋体" charset="-122"/>
                <a:cs typeface="Arial" charset="0"/>
              </a:rPr>
              <a:t>景佑二年，诏：市肆造作缕金为妇人首饰等物者禁</a:t>
            </a:r>
            <a:r>
              <a:rPr lang="en-US" altLang="zh-CN" sz="2600" b="1" dirty="0">
                <a:latin typeface="宋体" charset="-122"/>
                <a:ea typeface="宋体" charset="-122"/>
                <a:cs typeface="Arial" charset="0"/>
              </a:rPr>
              <a:t>……</a:t>
            </a:r>
            <a:r>
              <a:rPr lang="zh-CN" altLang="en-US" sz="2600" b="1" dirty="0">
                <a:latin typeface="宋体" charset="-122"/>
                <a:ea typeface="宋体" charset="-122"/>
                <a:cs typeface="Arial" charset="0"/>
              </a:rPr>
              <a:t>仍毋得为牙鱼、飞鱼、奇巧飞动若龙形者。（宋</a:t>
            </a:r>
            <a:r>
              <a:rPr lang="zh-CN" altLang="en-US" sz="2600" b="1" dirty="0" smtClean="0">
                <a:latin typeface="宋体" charset="-122"/>
                <a:ea typeface="宋体" charset="-122"/>
                <a:cs typeface="Arial" charset="0"/>
              </a:rPr>
              <a:t>史</a:t>
            </a:r>
            <a:r>
              <a:rPr lang="en-US" altLang="zh-TW" sz="2800" b="1" dirty="0">
                <a:latin typeface="宋体" charset="-122"/>
                <a:ea typeface="宋体" charset="-122"/>
              </a:rPr>
              <a:t>‧</a:t>
            </a:r>
            <a:r>
              <a:rPr lang="zh-CN" altLang="en-US" sz="2600" b="1" dirty="0" smtClean="0">
                <a:latin typeface="宋体" charset="-122"/>
                <a:ea typeface="宋体" charset="-122"/>
                <a:cs typeface="Arial" charset="0"/>
              </a:rPr>
              <a:t>舆服</a:t>
            </a:r>
            <a:r>
              <a:rPr lang="zh-TW" altLang="en-US" sz="2600" b="1" dirty="0">
                <a:latin typeface="宋体" charset="-122"/>
                <a:ea typeface="宋体" charset="-122"/>
                <a:cs typeface="Arial" charset="0"/>
              </a:rPr>
              <a:t>志</a:t>
            </a:r>
            <a:r>
              <a:rPr lang="zh-CN" altLang="en-US" sz="2600" b="1" dirty="0">
                <a:latin typeface="宋体" charset="-122"/>
                <a:ea typeface="宋体" charset="-122"/>
                <a:cs typeface="Arial" charset="0"/>
              </a:rPr>
              <a:t>）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5867400" y="-10646"/>
            <a:ext cx="3276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b="1" dirty="0">
                <a:ea typeface="宋体" charset="-122"/>
              </a:rPr>
              <a:t>端拱二年</a:t>
            </a:r>
            <a:r>
              <a:rPr lang="en-US" altLang="zh-CN" sz="2400" b="1" dirty="0">
                <a:latin typeface="宋体" charset="-122"/>
                <a:ea typeface="宋体" charset="-122"/>
              </a:rPr>
              <a:t>……</a:t>
            </a:r>
            <a:r>
              <a:rPr lang="zh-CN" altLang="en-US" sz="2400" b="1" dirty="0">
                <a:ea typeface="宋体" charset="-122"/>
              </a:rPr>
              <a:t>妇人假髻并宜禁断，仍不得作高髻及高冠</a:t>
            </a:r>
            <a:r>
              <a:rPr lang="en-US" altLang="zh-CN" sz="2400" b="1" dirty="0">
                <a:latin typeface="宋体" charset="-122"/>
                <a:ea typeface="宋体" charset="-122"/>
              </a:rPr>
              <a:t>……</a:t>
            </a:r>
            <a:r>
              <a:rPr lang="zh-CN" altLang="en-US" sz="2400" b="1" dirty="0">
                <a:latin typeface="宋体" charset="-122"/>
                <a:ea typeface="宋体" charset="-122"/>
              </a:rPr>
              <a:t>皇佑元年，诏妇人冠高毋得逾四寸。（宋</a:t>
            </a:r>
            <a:r>
              <a:rPr lang="zh-CN" altLang="en-US" sz="2400" b="1" dirty="0" smtClean="0">
                <a:latin typeface="宋体" charset="-122"/>
                <a:ea typeface="宋体" charset="-122"/>
              </a:rPr>
              <a:t>史</a:t>
            </a:r>
            <a:r>
              <a:rPr lang="en-US" altLang="zh-TW" sz="2400" b="1" dirty="0" smtClean="0">
                <a:latin typeface="宋体" charset="-122"/>
                <a:ea typeface="宋体" charset="-122"/>
              </a:rPr>
              <a:t>‧</a:t>
            </a:r>
            <a:r>
              <a:rPr lang="zh-CN" altLang="en-US" sz="2400" b="1" dirty="0" smtClean="0">
                <a:latin typeface="宋体" charset="-122"/>
                <a:ea typeface="宋体" charset="-122"/>
              </a:rPr>
              <a:t>舆</a:t>
            </a:r>
            <a:r>
              <a:rPr lang="zh-CN" altLang="en-US" sz="2400" b="1" dirty="0">
                <a:latin typeface="宋体" charset="-122"/>
                <a:ea typeface="宋体" charset="-122"/>
              </a:rPr>
              <a:t>服</a:t>
            </a:r>
            <a:r>
              <a:rPr lang="zh-TW" altLang="en-US" sz="2400" b="1" dirty="0">
                <a:latin typeface="宋体" charset="-122"/>
                <a:ea typeface="宋体" charset="-122"/>
              </a:rPr>
              <a:t>志</a:t>
            </a:r>
            <a:r>
              <a:rPr lang="zh-CN" altLang="en-US" sz="2400" b="1" dirty="0">
                <a:latin typeface="宋体" charset="-122"/>
                <a:ea typeface="宋体" charset="-122"/>
              </a:rPr>
              <a:t>）</a:t>
            </a:r>
          </a:p>
        </p:txBody>
      </p:sp>
      <p:pic>
        <p:nvPicPr>
          <p:cNvPr id="72710" name="Picture 6" descr="花冠"/>
          <p:cNvPicPr>
            <a:picLocks noChangeAspect="1" noChangeArrowheads="1"/>
          </p:cNvPicPr>
          <p:nvPr/>
        </p:nvPicPr>
        <p:blipFill>
          <a:blip r:embed="rId4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057400"/>
            <a:ext cx="2982913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4800600" y="0"/>
            <a:ext cx="838200" cy="667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5400" b="1">
                <a:solidFill>
                  <a:srgbClr val="990000"/>
                </a:solidFill>
                <a:latin typeface="宋体" charset="-122"/>
                <a:ea typeface="宋体" charset="-122"/>
              </a:rPr>
              <a:t>制度和现实的落差</a:t>
            </a:r>
          </a:p>
        </p:txBody>
      </p:sp>
    </p:spTree>
    <p:extLst>
      <p:ext uri="{BB962C8B-B14F-4D97-AF65-F5344CB8AC3E}">
        <p14:creationId xmlns:p14="http://schemas.microsoft.com/office/powerpoint/2010/main" val="3536574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533400" y="228600"/>
            <a:ext cx="8153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rgbClr val="C00000"/>
                </a:solidFill>
                <a:latin typeface="宋体" charset="-122"/>
                <a:ea typeface="宋体" charset="-122"/>
              </a:rPr>
              <a:t>（</a:t>
            </a:r>
            <a:r>
              <a:rPr lang="en-US" altLang="zh-CN" sz="2200" dirty="0" err="1">
                <a:solidFill>
                  <a:srgbClr val="C00000"/>
                </a:solidFill>
                <a:latin typeface="宋体" charset="-122"/>
                <a:ea typeface="宋体" charset="-122"/>
              </a:rPr>
              <a:t>政和）七年，臣僚上言</a:t>
            </a:r>
            <a:r>
              <a:rPr lang="en-US" altLang="zh-CN" sz="2200" dirty="0">
                <a:solidFill>
                  <a:srgbClr val="C00000"/>
                </a:solidFill>
                <a:latin typeface="宋体" charset="-122"/>
                <a:ea typeface="宋体" charset="-122"/>
              </a:rPr>
              <a:t>：「</a:t>
            </a:r>
            <a:r>
              <a:rPr lang="en-US" altLang="zh-CN" sz="2200" dirty="0" err="1">
                <a:solidFill>
                  <a:srgbClr val="C00000"/>
                </a:solidFill>
                <a:latin typeface="宋体" charset="-122"/>
                <a:ea typeface="宋体" charset="-122"/>
              </a:rPr>
              <a:t>辇毂之下，奔竞侈靡，有未革者</a:t>
            </a:r>
            <a:r>
              <a:rPr lang="zh-TW" altLang="en-US" sz="2200" dirty="0">
                <a:solidFill>
                  <a:srgbClr val="C00000"/>
                </a:solidFill>
                <a:latin typeface="宋体" charset="-122"/>
                <a:ea typeface="宋体" charset="-122"/>
              </a:rPr>
              <a:t>。居室服用以壮丽相夸，珠玑金玉以奇巧相胜，不独贵近，比比纷纷，日益滋甚</a:t>
            </a:r>
            <a:r>
              <a:rPr lang="en-US" altLang="zh-CN" sz="2200" dirty="0">
                <a:solidFill>
                  <a:srgbClr val="C00000"/>
                </a:solidFill>
                <a:latin typeface="宋体" charset="-122"/>
                <a:ea typeface="宋体" charset="-122"/>
              </a:rPr>
              <a:t>……</a:t>
            </a:r>
            <a:r>
              <a:rPr lang="en-US" altLang="zh-CN" sz="2200" dirty="0" err="1">
                <a:solidFill>
                  <a:srgbClr val="C00000"/>
                </a:solidFill>
                <a:latin typeface="宋体" charset="-122"/>
                <a:ea typeface="宋体" charset="-122"/>
              </a:rPr>
              <a:t>如民庶之家不得乘轿，今京城内暖轿，非命官至富民、娼优、下贱，遂以为常</a:t>
            </a:r>
            <a:r>
              <a:rPr lang="en-US" altLang="zh-CN" sz="2200" dirty="0">
                <a:solidFill>
                  <a:srgbClr val="C00000"/>
                </a:solidFill>
                <a:latin typeface="宋体" charset="-122"/>
                <a:ea typeface="宋体" charset="-122"/>
              </a:rPr>
              <a:t>……</a:t>
            </a:r>
            <a:r>
              <a:rPr lang="en-US" altLang="zh-CN" sz="2200" dirty="0" err="1">
                <a:solidFill>
                  <a:srgbClr val="C00000"/>
                </a:solidFill>
                <a:latin typeface="宋体" charset="-122"/>
                <a:ea typeface="宋体" charset="-122"/>
              </a:rPr>
              <a:t>衣服之制，尤不可缓</a:t>
            </a:r>
            <a:r>
              <a:rPr lang="zh-TW" altLang="en-US" sz="2200" dirty="0">
                <a:solidFill>
                  <a:srgbClr val="C00000"/>
                </a:solidFill>
                <a:latin typeface="宋体" charset="-122"/>
                <a:ea typeface="宋体" charset="-122"/>
              </a:rPr>
              <a:t>。今闾阎之卑，倡优之贱，男子服带犀玉，妇人涂饰金珠，尚多僭侈，未合古制</a:t>
            </a:r>
            <a:r>
              <a:rPr lang="en-US" altLang="zh-CN" sz="2200" dirty="0">
                <a:solidFill>
                  <a:srgbClr val="C00000"/>
                </a:solidFill>
                <a:latin typeface="宋体" charset="-122"/>
                <a:ea typeface="宋体" charset="-122"/>
              </a:rPr>
              <a:t>……」</a:t>
            </a:r>
            <a:r>
              <a:rPr lang="zh-CN" altLang="en-US" sz="2200" dirty="0">
                <a:solidFill>
                  <a:srgbClr val="C00000"/>
                </a:solidFill>
                <a:latin typeface="宋体" charset="-122"/>
                <a:ea typeface="宋体" charset="-122"/>
              </a:rPr>
              <a:t>（宋</a:t>
            </a:r>
            <a:r>
              <a:rPr lang="zh-CN" altLang="en-US" sz="22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史</a:t>
            </a:r>
            <a:r>
              <a:rPr lang="en-US" altLang="zh-TW" sz="2200" dirty="0">
                <a:solidFill>
                  <a:srgbClr val="C00000"/>
                </a:solidFill>
                <a:latin typeface="宋体" charset="-122"/>
                <a:ea typeface="宋体" charset="-122"/>
              </a:rPr>
              <a:t>‧</a:t>
            </a:r>
            <a:r>
              <a:rPr lang="zh-CN" altLang="en-US" sz="22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舆服</a:t>
            </a:r>
            <a:r>
              <a:rPr lang="zh-TW" altLang="en-US" sz="2200" dirty="0">
                <a:solidFill>
                  <a:srgbClr val="C00000"/>
                </a:solidFill>
                <a:latin typeface="宋体" charset="-122"/>
                <a:ea typeface="宋体" charset="-122"/>
              </a:rPr>
              <a:t>志</a:t>
            </a:r>
            <a:r>
              <a:rPr lang="zh-CN" altLang="en-US" sz="2200" dirty="0">
                <a:solidFill>
                  <a:srgbClr val="C00000"/>
                </a:solidFill>
                <a:latin typeface="宋体" charset="-122"/>
                <a:ea typeface="宋体" charset="-122"/>
              </a:rPr>
              <a:t>）</a:t>
            </a:r>
            <a:endParaRPr lang="en-US" altLang="zh-CN" sz="2200" dirty="0">
              <a:solidFill>
                <a:srgbClr val="C00000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2895600" y="2514600"/>
            <a:ext cx="6248400" cy="361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5000"/>
              </a:spcAft>
            </a:pPr>
            <a:r>
              <a:rPr lang="zh-CN" altLang="en-US" sz="2800" b="1">
                <a:latin typeface="Arial" charset="0"/>
                <a:ea typeface="宋体" charset="-122"/>
                <a:cs typeface="Arial" charset="0"/>
              </a:rPr>
              <a:t>虽然政府努力对服饰进行各种规范，以</a:t>
            </a:r>
            <a:r>
              <a:rPr lang="zh-CN" altLang="en-US" sz="2800" b="1">
                <a:solidFill>
                  <a:srgbClr val="FF6600"/>
                </a:solidFill>
                <a:latin typeface="Arial" charset="0"/>
                <a:ea typeface="宋体" charset="-122"/>
                <a:cs typeface="Arial" charset="0"/>
              </a:rPr>
              <a:t>区分贵贱、建立分明的等级制度</a:t>
            </a:r>
            <a:r>
              <a:rPr lang="zh-CN" altLang="en-US" sz="2800" b="1">
                <a:latin typeface="Arial" charset="0"/>
                <a:ea typeface="宋体" charset="-122"/>
                <a:cs typeface="Arial" charset="0"/>
              </a:rPr>
              <a:t>，但是实际效果并不显著。人们有意无意地忽略或挑战着国家的规定，并创造新的流行风潮，将自己打扮得更为亮丽。</a:t>
            </a:r>
            <a:endParaRPr lang="zh-CN" altLang="zh-TW" sz="2800" b="1">
              <a:latin typeface="Arial" charset="0"/>
              <a:ea typeface="宋体" charset="-122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ct val="25000"/>
              </a:spcAft>
            </a:pPr>
            <a:r>
              <a:rPr lang="zh-CN" altLang="en-US" sz="2800" b="1">
                <a:latin typeface="Arial" charset="0"/>
                <a:ea typeface="宋体" charset="-122"/>
                <a:cs typeface="Arial" charset="0"/>
              </a:rPr>
              <a:t>士大夫们对于世俗的侈靡流行难以认同，称为</a:t>
            </a:r>
            <a:r>
              <a:rPr lang="zh-CN" altLang="en-US" sz="2800" b="1">
                <a:latin typeface="宋体" charset="-122"/>
                <a:ea typeface="宋体" charset="-122"/>
                <a:cs typeface="Arial" charset="0"/>
              </a:rPr>
              <a:t>“</a:t>
            </a:r>
            <a:r>
              <a:rPr lang="zh-CN" altLang="en-US" sz="2800" b="1">
                <a:solidFill>
                  <a:srgbClr val="FF6600"/>
                </a:solidFill>
                <a:latin typeface="Arial" charset="0"/>
                <a:ea typeface="宋体" charset="-122"/>
                <a:cs typeface="Arial" charset="0"/>
              </a:rPr>
              <a:t>服妖</a:t>
            </a:r>
            <a:r>
              <a:rPr lang="zh-CN" altLang="en-US" sz="2800" b="1">
                <a:latin typeface="宋体" charset="-122"/>
                <a:ea typeface="宋体" charset="-122"/>
                <a:cs typeface="Arial" charset="0"/>
              </a:rPr>
              <a:t>”</a:t>
            </a:r>
            <a:r>
              <a:rPr lang="zh-TW" altLang="en-US" sz="2800" b="1">
                <a:latin typeface="Arial" charset="0"/>
                <a:ea typeface="宋体" charset="-122"/>
                <a:cs typeface="Arial" charset="0"/>
              </a:rPr>
              <a:t>。</a:t>
            </a:r>
            <a:endParaRPr lang="zh-CN" altLang="en-US" sz="2800" b="1">
              <a:latin typeface="Times New Roman" pitchFamily="18" charset="0"/>
              <a:ea typeface="宋体" charset="-122"/>
              <a:cs typeface="Arial" charset="0"/>
            </a:endParaRPr>
          </a:p>
        </p:txBody>
      </p:sp>
      <p:pic>
        <p:nvPicPr>
          <p:cNvPr id="74756" name="Picture 4" descr="W0200802294813141110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2343150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533400" y="6172200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宋体" charset="-122"/>
                <a:ea typeface="宋体" charset="-122"/>
              </a:rPr>
              <a:t>一年景花冠</a:t>
            </a:r>
          </a:p>
        </p:txBody>
      </p:sp>
    </p:spTree>
    <p:extLst>
      <p:ext uri="{BB962C8B-B14F-4D97-AF65-F5344CB8AC3E}">
        <p14:creationId xmlns:p14="http://schemas.microsoft.com/office/powerpoint/2010/main" val="1028013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684213" y="1632060"/>
            <a:ext cx="79200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50000"/>
              </a:spcAft>
            </a:pPr>
            <a:r>
              <a:rPr lang="zh-CN" altLang="en-US" sz="2800" b="1" dirty="0" smtClean="0"/>
              <a:t>原始社会</a:t>
            </a:r>
            <a:r>
              <a:rPr lang="zh-CN" altLang="en-US" sz="2800" b="1" dirty="0"/>
              <a:t>的感性生活丰富多彩</a:t>
            </a:r>
            <a:r>
              <a:rPr lang="zh-TW" altLang="en-US" sz="2800" b="1" dirty="0"/>
              <a:t>，</a:t>
            </a:r>
            <a:r>
              <a:rPr lang="zh-CN" altLang="en-US" sz="2800" b="1" dirty="0"/>
              <a:t>人与人之间的关系则表现出</a:t>
            </a:r>
            <a:r>
              <a:rPr lang="zh-CN" altLang="en-US" sz="2800" b="1" dirty="0">
                <a:solidFill>
                  <a:srgbClr val="FF6600"/>
                </a:solidFill>
              </a:rPr>
              <a:t>心性向善</a:t>
            </a:r>
            <a:r>
              <a:rPr lang="zh-CN" altLang="en-US" sz="2800" b="1" dirty="0"/>
              <a:t>的端倪。这个善</a:t>
            </a:r>
            <a:r>
              <a:rPr lang="zh-TW" altLang="en-US" sz="2800" b="1" dirty="0"/>
              <a:t>，</a:t>
            </a:r>
            <a:r>
              <a:rPr lang="zh-CN" altLang="en-US" sz="2800" b="1" dirty="0"/>
              <a:t>完全可以超出道德层次</a:t>
            </a:r>
            <a:r>
              <a:rPr lang="zh-TW" altLang="en-US" sz="2800" b="1" dirty="0"/>
              <a:t>，</a:t>
            </a:r>
            <a:r>
              <a:rPr lang="zh-CN" altLang="en-US" sz="2800" b="1" dirty="0"/>
              <a:t>包括人类</a:t>
            </a:r>
            <a:r>
              <a:rPr lang="zh-CN" altLang="en-US" sz="2800" b="1" dirty="0">
                <a:solidFill>
                  <a:srgbClr val="FF6600"/>
                </a:solidFill>
              </a:rPr>
              <a:t>相依为命的互悦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FF6600"/>
                </a:solidFill>
              </a:rPr>
              <a:t>求得生命延续的原始情欲</a:t>
            </a:r>
            <a:r>
              <a:rPr lang="zh-TW" altLang="en-US" sz="2800" b="1" dirty="0"/>
              <a:t>，</a:t>
            </a:r>
            <a:r>
              <a:rPr lang="zh-CN" altLang="en-US" sz="2800" b="1" dirty="0"/>
              <a:t>或称之为原生意识。</a:t>
            </a:r>
            <a:r>
              <a:rPr lang="zh-CN" altLang="en-US" sz="2800" dirty="0"/>
              <a:t> </a:t>
            </a: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539750" y="689660"/>
            <a:ext cx="76001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600" b="1" dirty="0" smtClean="0">
                <a:solidFill>
                  <a:srgbClr val="FF6600"/>
                </a:solidFill>
              </a:rPr>
              <a:t>3.2</a:t>
            </a:r>
            <a:r>
              <a:rPr lang="zh-TW" altLang="en-US" sz="3600" b="1" dirty="0" smtClean="0">
                <a:solidFill>
                  <a:srgbClr val="FF6600"/>
                </a:solidFill>
              </a:rPr>
              <a:t> </a:t>
            </a:r>
            <a:r>
              <a:rPr lang="zh-CN" altLang="en-US" sz="3600" b="1" dirty="0" smtClean="0">
                <a:solidFill>
                  <a:srgbClr val="FF6600"/>
                </a:solidFill>
              </a:rPr>
              <a:t>服饰</a:t>
            </a:r>
            <a:r>
              <a:rPr lang="zh-CN" altLang="en-US" sz="3600" b="1" dirty="0">
                <a:solidFill>
                  <a:srgbClr val="FF6600"/>
                </a:solidFill>
              </a:rPr>
              <a:t>文化所体现的人性自然形态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84213" y="3581400"/>
            <a:ext cx="7991475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FF6600"/>
                </a:solidFill>
              </a:rPr>
              <a:t>蔽</a:t>
            </a:r>
            <a:r>
              <a:rPr lang="zh-CN" altLang="en-US" sz="2800" b="1" dirty="0">
                <a:solidFill>
                  <a:srgbClr val="FF6600"/>
                </a:solidFill>
              </a:rPr>
              <a:t>体遮羞</a:t>
            </a:r>
            <a:r>
              <a:rPr lang="zh-CN" altLang="en-US" sz="2800" b="1" dirty="0"/>
              <a:t>是服饰</a:t>
            </a:r>
            <a:r>
              <a:rPr lang="zh-TW" altLang="en-US" sz="2800" b="1" dirty="0"/>
              <a:t>功能</a:t>
            </a:r>
            <a:r>
              <a:rPr lang="zh-CN" altLang="en-US" sz="2800" b="1" dirty="0"/>
              <a:t>的一个方面</a:t>
            </a:r>
            <a:r>
              <a:rPr lang="zh-TW" altLang="en-US" sz="2800" b="1" dirty="0"/>
              <a:t>，</a:t>
            </a:r>
            <a:r>
              <a:rPr lang="zh-CN" altLang="en-US" sz="2800" b="1" dirty="0"/>
              <a:t>而</a:t>
            </a:r>
            <a:r>
              <a:rPr lang="zh-CN" altLang="en-US" sz="2800" b="1" dirty="0">
                <a:solidFill>
                  <a:srgbClr val="FF6600"/>
                </a:solidFill>
              </a:rPr>
              <a:t>著美服取悦异性</a:t>
            </a:r>
            <a:r>
              <a:rPr lang="zh-CN" altLang="en-US" sz="2800" b="1" dirty="0"/>
              <a:t>则又是另外一个方面。</a:t>
            </a:r>
            <a:r>
              <a:rPr lang="zh-CN" altLang="en-US" sz="3000" dirty="0"/>
              <a:t> 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684213" y="4876800"/>
            <a:ext cx="79200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b="1" dirty="0" smtClean="0"/>
              <a:t>《</a:t>
            </a:r>
            <a:r>
              <a:rPr lang="zh-CN" altLang="en-US" sz="2800" b="1" dirty="0"/>
              <a:t>诗经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中就有不少通过描写装饰表现男女爱情的诗句</a:t>
            </a:r>
            <a:r>
              <a:rPr lang="zh-TW" altLang="en-US" sz="2800" b="1" dirty="0"/>
              <a:t>，</a:t>
            </a:r>
            <a:r>
              <a:rPr lang="zh-CN" altLang="en-US" sz="2800" b="1" dirty="0">
                <a:latin typeface="宋体" pitchFamily="2" charset="-122"/>
              </a:rPr>
              <a:t>透过对服饰的描写来传达</a:t>
            </a:r>
            <a:r>
              <a:rPr lang="zh-TW" altLang="en-US" sz="2800" b="1" dirty="0">
                <a:latin typeface="宋体" pitchFamily="2" charset="-122"/>
              </a:rPr>
              <a:t>思慕之情</a:t>
            </a:r>
            <a:r>
              <a:rPr lang="zh-CN" altLang="en-US" sz="2800" b="1" dirty="0">
                <a:latin typeface="宋体" pitchFamily="2" charset="-122"/>
              </a:rPr>
              <a:t>，分外有种委婉与含蓄的美</a:t>
            </a:r>
            <a:r>
              <a:rPr lang="zh-TW" altLang="en-US" sz="2800" b="1" dirty="0">
                <a:latin typeface="宋体" pitchFamily="2" charset="-122"/>
              </a:rPr>
              <a:t>。</a:t>
            </a:r>
            <a:endParaRPr lang="zh-CN" altLang="en-US" sz="2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60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/>
      <p:bldP spid="183299" grpId="0"/>
      <p:bldP spid="183300" grpId="0"/>
      <p:bldP spid="18330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381000" y="3962400"/>
            <a:ext cx="861060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1">
                <a:solidFill>
                  <a:srgbClr val="FF6600"/>
                </a:solidFill>
                <a:ea typeface="宋体" pitchFamily="2" charset="-122"/>
              </a:rPr>
              <a:t>从充斥着奇妆丽步、艳情</a:t>
            </a:r>
            <a:endParaRPr lang="zh-CN" altLang="zh-TW" b="1">
              <a:solidFill>
                <a:srgbClr val="FF6600"/>
              </a:solidFill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b="1">
                <a:solidFill>
                  <a:srgbClr val="FF6600"/>
                </a:solidFill>
                <a:ea typeface="宋体" pitchFamily="2" charset="-122"/>
              </a:rPr>
              <a:t>爱欲的元宵词中</a:t>
            </a:r>
            <a:r>
              <a:rPr lang="zh-TW" altLang="en-US" b="1">
                <a:solidFill>
                  <a:srgbClr val="FF6600"/>
                </a:solidFill>
                <a:ea typeface="宋体" pitchFamily="2" charset="-122"/>
              </a:rPr>
              <a:t>，可以</a:t>
            </a:r>
            <a:r>
              <a:rPr lang="zh-CN" altLang="en-US" b="1">
                <a:solidFill>
                  <a:srgbClr val="FF6600"/>
                </a:solidFill>
                <a:ea typeface="宋体" pitchFamily="2" charset="-122"/>
              </a:rPr>
              <a:t>看到上元之夜的男女人物似乎特别潇洒倜傥、妩媚多情</a:t>
            </a:r>
            <a:r>
              <a:rPr lang="zh-TW" altLang="en-US" b="1">
                <a:solidFill>
                  <a:srgbClr val="FF6600"/>
                </a:solidFill>
                <a:ea typeface="宋体" pitchFamily="2" charset="-122"/>
              </a:rPr>
              <a:t>。</a:t>
            </a:r>
            <a:r>
              <a:rPr lang="zh-CN" altLang="en-US" b="1">
                <a:solidFill>
                  <a:srgbClr val="FF6600"/>
                </a:solidFill>
                <a:ea typeface="宋体" pitchFamily="2" charset="-122"/>
              </a:rPr>
              <a:t>罗绮丛中</a:t>
            </a:r>
            <a:r>
              <a:rPr lang="zh-TW" altLang="en-US" b="1">
                <a:solidFill>
                  <a:srgbClr val="FF6600"/>
                </a:solidFill>
                <a:ea typeface="宋体" pitchFamily="2" charset="-122"/>
              </a:rPr>
              <a:t>，</a:t>
            </a:r>
            <a:r>
              <a:rPr lang="zh-CN" altLang="en-US" b="1">
                <a:solidFill>
                  <a:srgbClr val="FF6600"/>
                </a:solidFill>
                <a:ea typeface="宋体" pitchFamily="2" charset="-122"/>
              </a:rPr>
              <a:t>华丽的春衫下流动的</a:t>
            </a:r>
            <a:r>
              <a:rPr lang="zh-TW" altLang="en-US" b="1">
                <a:solidFill>
                  <a:srgbClr val="FF6600"/>
                </a:solidFill>
                <a:ea typeface="宋体" pitchFamily="2" charset="-122"/>
              </a:rPr>
              <a:t>，</a:t>
            </a:r>
            <a:r>
              <a:rPr lang="zh-CN" altLang="en-US" b="1">
                <a:solidFill>
                  <a:srgbClr val="FF6600"/>
                </a:solidFill>
                <a:ea typeface="宋体" pitchFamily="2" charset="-122"/>
              </a:rPr>
              <a:t>是一种多么强烈的生命意识。</a:t>
            </a:r>
          </a:p>
        </p:txBody>
      </p:sp>
      <p:pic>
        <p:nvPicPr>
          <p:cNvPr id="76803" name="Picture 3" descr="1139210249">
            <a:hlinkClick r:id="rId2" tooltip="又是上元夜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192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228600" y="1143000"/>
            <a:ext cx="5181600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zh-CN" altLang="en-US" sz="2500" b="1">
                <a:latin typeface="宋体" pitchFamily="2" charset="-122"/>
                <a:ea typeface="宋体" pitchFamily="2" charset="-122"/>
              </a:rPr>
              <a:t>　东风夜放花千树，更吹落星如雨。宝马雕车香满路，凤箫声动，玉壶光转，一夜鱼龙舞。</a:t>
            </a:r>
            <a:endParaRPr lang="zh-TW" altLang="en-US" sz="2500" b="1">
              <a:latin typeface="宋体" pitchFamily="2" charset="-122"/>
              <a:ea typeface="宋体" pitchFamily="2" charset="-122"/>
            </a:endParaRPr>
          </a:p>
          <a:p>
            <a:pPr eaLnBrk="1" hangingPunct="1">
              <a:spcAft>
                <a:spcPct val="25000"/>
              </a:spcAft>
            </a:pPr>
            <a:r>
              <a:rPr lang="zh-CN" altLang="en-US" sz="2500" b="1">
                <a:latin typeface="宋体" pitchFamily="2" charset="-122"/>
                <a:ea typeface="宋体" pitchFamily="2" charset="-122"/>
              </a:rPr>
              <a:t>　蛾儿雪柳黄金缕，笑语盈盈暗香去。众里寻他千百度，蓦然回首，那人却在，灯火阑珊处。 </a:t>
            </a:r>
          </a:p>
        </p:txBody>
      </p:sp>
    </p:spTree>
    <p:extLst>
      <p:ext uri="{BB962C8B-B14F-4D97-AF65-F5344CB8AC3E}">
        <p14:creationId xmlns:p14="http://schemas.microsoft.com/office/powerpoint/2010/main" val="64847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6512"/>
            <a:ext cx="8218488" cy="202088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ea typeface="楷体_GB2312" pitchFamily="49" charset="-122"/>
              </a:rPr>
              <a:t>进入新石器时代，产生了农业，又逐步创造出</a:t>
            </a:r>
            <a:r>
              <a:rPr lang="zh-CN" altLang="en-US" sz="2800" b="1" dirty="0" smtClean="0">
                <a:solidFill>
                  <a:srgbClr val="CC0099"/>
                </a:solidFill>
                <a:ea typeface="楷体_GB2312" pitchFamily="49" charset="-122"/>
              </a:rPr>
              <a:t>纺轮</a:t>
            </a:r>
            <a:r>
              <a:rPr lang="zh-CN" altLang="en-US" sz="2800" b="1" dirty="0" smtClean="0">
                <a:ea typeface="楷体_GB2312" pitchFamily="49" charset="-122"/>
              </a:rPr>
              <a:t>等最早的纺织工具。</a:t>
            </a:r>
            <a:r>
              <a:rPr lang="en-US" altLang="zh-CN" sz="2800" b="1" dirty="0" smtClean="0">
                <a:ea typeface="楷体_GB2312" pitchFamily="49" charset="-122"/>
              </a:rPr>
              <a:t/>
            </a:r>
            <a:br>
              <a:rPr lang="en-US" altLang="zh-CN" sz="2800" b="1" dirty="0" smtClean="0">
                <a:ea typeface="楷体_GB2312" pitchFamily="49" charset="-122"/>
              </a:rPr>
            </a:br>
            <a:r>
              <a:rPr lang="zh-CN" altLang="en-US" sz="2800" b="1" dirty="0" smtClean="0">
                <a:solidFill>
                  <a:srgbClr val="336600"/>
                </a:solidFill>
                <a:ea typeface="楷体_GB2312" pitchFamily="49" charset="-122"/>
              </a:rPr>
              <a:t>纺织品出现以后，人类又学会采用天然染料</a:t>
            </a:r>
            <a:r>
              <a:rPr lang="zh-CN" altLang="en-US" sz="2800" b="1" dirty="0" smtClean="0">
                <a:solidFill>
                  <a:srgbClr val="CC0099"/>
                </a:solidFill>
                <a:ea typeface="楷体_GB2312" pitchFamily="49" charset="-122"/>
              </a:rPr>
              <a:t>染色</a:t>
            </a:r>
            <a:r>
              <a:rPr lang="zh-CN" altLang="en-US" sz="2800" b="1" dirty="0" smtClean="0">
                <a:solidFill>
                  <a:srgbClr val="336600"/>
                </a:solidFill>
                <a:ea typeface="楷体_GB2312" pitchFamily="49" charset="-122"/>
              </a:rPr>
              <a:t>，染料取自植物、水果、花朵。</a:t>
            </a:r>
            <a:endParaRPr lang="zh-CN" altLang="en-US" sz="2800" b="1" dirty="0" smtClean="0">
              <a:ea typeface="楷体_GB2312" pitchFamily="49" charset="-122"/>
            </a:endParaRP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539750" y="2057400"/>
            <a:ext cx="67754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服饰的发展过程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lang="zh-CN" altLang="en-US" sz="2800" b="1" dirty="0" smtClean="0">
                <a:latin typeface="Times New Roman" pitchFamily="18" charset="0"/>
              </a:rPr>
              <a:t>自然物</a:t>
            </a:r>
            <a:r>
              <a:rPr lang="en-US" altLang="zh-CN" sz="2800" b="1" dirty="0">
                <a:latin typeface="Times New Roman" pitchFamily="18" charset="0"/>
              </a:rPr>
              <a:t>—</a:t>
            </a:r>
            <a:r>
              <a:rPr lang="zh-CN" altLang="en-US" sz="2800" b="1" dirty="0">
                <a:latin typeface="Times New Roman" pitchFamily="18" charset="0"/>
              </a:rPr>
              <a:t>亚麻、蚕丝、羊毛</a:t>
            </a:r>
            <a:r>
              <a:rPr lang="en-US" altLang="zh-CN" sz="2800" b="1" dirty="0">
                <a:latin typeface="Times New Roman" pitchFamily="18" charset="0"/>
              </a:rPr>
              <a:t>—</a:t>
            </a:r>
            <a:r>
              <a:rPr lang="zh-CN" altLang="en-US" sz="2800" b="1" dirty="0">
                <a:latin typeface="Times New Roman" pitchFamily="18" charset="0"/>
              </a:rPr>
              <a:t>纺织、染色技术的发明</a:t>
            </a:r>
          </a:p>
        </p:txBody>
      </p:sp>
      <p:pic>
        <p:nvPicPr>
          <p:cNvPr id="10" name="Picture 8" descr="DSC01900"/>
          <p:cNvPicPr>
            <a:picLocks noChangeAspect="1" noChangeArrowheads="1"/>
          </p:cNvPicPr>
          <p:nvPr/>
        </p:nvPicPr>
        <p:blipFill>
          <a:blip r:embed="rId2" cstate="print">
            <a:lum bright="-6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082" y="2568251"/>
            <a:ext cx="1629918" cy="426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315200" y="1960384"/>
            <a:ext cx="18288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1800" b="1" dirty="0">
                <a:solidFill>
                  <a:srgbClr val="000099"/>
                </a:solidFill>
              </a:rPr>
              <a:t>台湾原住民服饰</a:t>
            </a:r>
            <a:endParaRPr lang="zh-CN" altLang="zh-TW" sz="1800" b="1" dirty="0">
              <a:solidFill>
                <a:srgbClr val="000099"/>
              </a:solidFill>
            </a:endParaRPr>
          </a:p>
          <a:p>
            <a:pPr algn="ctr" eaLnBrk="1" hangingPunct="1"/>
            <a:r>
              <a:rPr lang="zh-CN" altLang="en-US" sz="1600" b="1" dirty="0">
                <a:solidFill>
                  <a:srgbClr val="FF3300"/>
                </a:solidFill>
              </a:rPr>
              <a:t>条纹方衣与遮阴布</a:t>
            </a:r>
            <a:endParaRPr lang="en-US" altLang="zh-CN" sz="1600" b="1" dirty="0">
              <a:solidFill>
                <a:srgbClr val="FF330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9750" y="3361308"/>
            <a:ext cx="66230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TW" altLang="en-US" sz="2800" b="1" dirty="0" smtClean="0">
                <a:solidFill>
                  <a:srgbClr val="990033"/>
                </a:solidFill>
                <a:latin typeface="宋体" pitchFamily="2" charset="-122"/>
                <a:ea typeface="宋体" pitchFamily="2" charset="-122"/>
              </a:rPr>
              <a:t>初民服</a:t>
            </a:r>
            <a:r>
              <a:rPr lang="zh-CN" altLang="en-US" sz="2800" b="1" dirty="0" smtClean="0">
                <a:solidFill>
                  <a:srgbClr val="990033"/>
                </a:solidFill>
                <a:latin typeface="宋体" pitchFamily="2" charset="-122"/>
                <a:ea typeface="宋体" pitchFamily="2" charset="-122"/>
              </a:rPr>
              <a:t>饰</a:t>
            </a:r>
            <a:r>
              <a:rPr lang="zh-TW" altLang="en-US" sz="2800" b="1" dirty="0" smtClean="0">
                <a:solidFill>
                  <a:srgbClr val="990033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800" b="1" dirty="0" smtClean="0">
              <a:solidFill>
                <a:srgbClr val="990033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800" b="1" dirty="0" smtClean="0">
                <a:ea typeface="宋体" pitchFamily="2" charset="-122"/>
              </a:rPr>
              <a:t>由于</a:t>
            </a:r>
            <a:r>
              <a:rPr lang="zh-CN" altLang="en-US" sz="2800" b="1" dirty="0">
                <a:ea typeface="宋体" pitchFamily="2" charset="-122"/>
              </a:rPr>
              <a:t>早期技术较为原始，服装剪裁与结构都相当简单，如上衣、下裳的组合，保护生殖器的遮阴布</a:t>
            </a:r>
            <a:r>
              <a:rPr lang="zh-TW" altLang="en-US" sz="2800" b="1" dirty="0">
                <a:ea typeface="宋体" pitchFamily="2" charset="-122"/>
              </a:rPr>
              <a:t>（</a:t>
            </a:r>
            <a:r>
              <a:rPr lang="zh-CN" altLang="en-US" sz="2800" b="1" dirty="0">
                <a:ea typeface="宋体" pitchFamily="2" charset="-122"/>
              </a:rPr>
              <a:t>蔽膝</a:t>
            </a:r>
            <a:r>
              <a:rPr lang="zh-TW" altLang="en-US" sz="2800" b="1" dirty="0">
                <a:ea typeface="宋体" pitchFamily="2" charset="-122"/>
              </a:rPr>
              <a:t>）</a:t>
            </a:r>
            <a:r>
              <a:rPr lang="zh-CN" altLang="en-US" sz="2800" b="1" dirty="0">
                <a:ea typeface="宋体" pitchFamily="2" charset="-122"/>
              </a:rPr>
              <a:t>、保护和装饰头部的冠帽等。这些构件被当作一种传统，保留在后代服装的形式之中。</a:t>
            </a:r>
          </a:p>
        </p:txBody>
      </p:sp>
    </p:spTree>
    <p:extLst>
      <p:ext uri="{BB962C8B-B14F-4D97-AF65-F5344CB8AC3E}">
        <p14:creationId xmlns:p14="http://schemas.microsoft.com/office/powerpoint/2010/main" val="348082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20068111136419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125538"/>
            <a:ext cx="35560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7" name="Picture 3" descr="200681111393379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910013"/>
            <a:ext cx="3908425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28599" y="1020809"/>
            <a:ext cx="491966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周朝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已经形成了完整的冠服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制度</a:t>
            </a:r>
            <a:r>
              <a:rPr lang="zh-TW" altLang="en-US" sz="2800" b="1" dirty="0" smtClean="0">
                <a:latin typeface="宋体" pitchFamily="2" charset="-122"/>
                <a:ea typeface="宋体" pitchFamily="2" charset="-122"/>
              </a:rPr>
              <a:t>，天子、诸侯与各级贵族在不同场合与仪式活动中，都要穿戴与其阶级相对应的冠冕及服饰。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812088" y="4941888"/>
            <a:ext cx="671512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C00FF"/>
                </a:solidFill>
              </a:rPr>
              <a:t>紫绶金章</a:t>
            </a:r>
            <a:r>
              <a:rPr lang="zh-CN" altLang="en-US" b="1">
                <a:solidFill>
                  <a:srgbClr val="CC00FF"/>
                </a:solidFill>
              </a:rPr>
              <a:t> 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534275" y="1052513"/>
            <a:ext cx="5492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C00FF"/>
                </a:solidFill>
              </a:rPr>
              <a:t>冠冕堂皇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228600" y="3267578"/>
            <a:ext cx="491966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礼记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·</a:t>
            </a:r>
            <a:r>
              <a:rPr lang="zh-TW" altLang="en-US" sz="2000" b="1" dirty="0">
                <a:latin typeface="宋体" pitchFamily="2" charset="-122"/>
                <a:ea typeface="宋体" pitchFamily="2" charset="-122"/>
              </a:rPr>
              <a:t>玉藻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》: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TW" altLang="en-US" sz="2000" b="1" dirty="0">
                <a:latin typeface="宋体" pitchFamily="2" charset="-122"/>
                <a:ea typeface="宋体" pitchFamily="2" charset="-122"/>
              </a:rPr>
              <a:t>天子玉藻，十有二旒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……</a:t>
            </a:r>
            <a:r>
              <a:rPr lang="zh-TW" altLang="en-US" sz="2000" b="1" dirty="0">
                <a:latin typeface="宋体" pitchFamily="2" charset="-122"/>
                <a:ea typeface="宋体" pitchFamily="2" charset="-122"/>
              </a:rPr>
              <a:t>玄冠朱组缨，天子之冠也。缁布冠缋緌，诸侯之冠也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……</a:t>
            </a:r>
            <a:r>
              <a:rPr lang="zh-TW" altLang="en-US" sz="2000" b="1" dirty="0">
                <a:latin typeface="宋体" pitchFamily="2" charset="-122"/>
                <a:ea typeface="宋体" pitchFamily="2" charset="-122"/>
              </a:rPr>
              <a:t>朝玄端，夕深衣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……</a:t>
            </a:r>
            <a:r>
              <a:rPr lang="zh-TW" altLang="en-US" sz="2000" b="1" dirty="0">
                <a:latin typeface="宋体" pitchFamily="2" charset="-122"/>
                <a:ea typeface="宋体" pitchFamily="2" charset="-122"/>
              </a:rPr>
              <a:t>衣正色，裳间色。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”</a:t>
            </a:r>
            <a:endParaRPr lang="zh-CN" altLang="zh-TW" sz="2000" b="1" dirty="0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礼记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·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冠仪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》: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冠而后服备</a:t>
            </a:r>
            <a:r>
              <a:rPr lang="zh-TW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服备而容体正</a:t>
            </a:r>
            <a:r>
              <a:rPr lang="zh-TW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颜色齐</a:t>
            </a:r>
            <a:r>
              <a:rPr lang="zh-TW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辞令顺。”</a:t>
            </a:r>
            <a:endParaRPr lang="zh-CN" altLang="zh-TW" sz="2000" b="1" dirty="0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礼记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·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列传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：</a:t>
            </a:r>
            <a:endParaRPr lang="zh-CN" altLang="zh-TW" sz="2000" b="1" dirty="0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“怀黄金之印</a:t>
            </a:r>
            <a:r>
              <a:rPr lang="zh-TW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结紫绶于腰。”</a:t>
            </a:r>
          </a:p>
        </p:txBody>
      </p:sp>
      <p:graphicFrame>
        <p:nvGraphicFramePr>
          <p:cNvPr id="82952" name="Group 8"/>
          <p:cNvGraphicFramePr>
            <a:graphicFrameLocks noGrp="1"/>
          </p:cNvGraphicFramePr>
          <p:nvPr>
            <p:ph type="tbl" idx="4294967295"/>
          </p:nvPr>
        </p:nvGraphicFramePr>
        <p:xfrm>
          <a:off x="2411413" y="115888"/>
          <a:ext cx="3311525" cy="792162"/>
        </p:xfrm>
        <a:graphic>
          <a:graphicData uri="http://schemas.openxmlformats.org/drawingml/2006/table">
            <a:tbl>
              <a:tblPr/>
              <a:tblGrid>
                <a:gridCol w="3311525"/>
              </a:tblGrid>
              <a:tr h="792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周</a:t>
                      </a:r>
                      <a:r>
                        <a:rPr kumimoji="1" lang="zh-TW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代服</a:t>
                      </a: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饰</a:t>
                      </a:r>
                      <a:endParaRPr kumimoji="1" 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1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  <p:bldP spid="82949" grpId="0"/>
      <p:bldP spid="82950" grpId="0"/>
      <p:bldP spid="829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981075"/>
            <a:ext cx="915988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800" b="1">
                <a:latin typeface="宋体" pitchFamily="2" charset="-122"/>
              </a:rPr>
              <a:t>春</a:t>
            </a:r>
            <a:r>
              <a:rPr lang="zh-TW" altLang="en-US" sz="4800" b="1">
                <a:latin typeface="宋体" pitchFamily="2" charset="-122"/>
              </a:rPr>
              <a:t>　</a:t>
            </a:r>
            <a:r>
              <a:rPr lang="zh-CN" altLang="en-US" sz="4800" b="1">
                <a:latin typeface="宋体" pitchFamily="2" charset="-122"/>
              </a:rPr>
              <a:t>秋</a:t>
            </a:r>
            <a:r>
              <a:rPr lang="zh-TW" altLang="en-US" sz="4800" b="1">
                <a:latin typeface="宋体" pitchFamily="2" charset="-122"/>
              </a:rPr>
              <a:t>　</a:t>
            </a:r>
            <a:r>
              <a:rPr lang="zh-CN" altLang="en-US" sz="4800" b="1">
                <a:latin typeface="宋体" pitchFamily="2" charset="-122"/>
              </a:rPr>
              <a:t>战</a:t>
            </a:r>
            <a:r>
              <a:rPr lang="zh-TW" altLang="en-US" sz="4800" b="1">
                <a:latin typeface="宋体" pitchFamily="2" charset="-122"/>
              </a:rPr>
              <a:t>　</a:t>
            </a:r>
            <a:r>
              <a:rPr lang="zh-CN" altLang="en-US" sz="4800" b="1">
                <a:latin typeface="宋体" pitchFamily="2" charset="-122"/>
              </a:rPr>
              <a:t>国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55650" y="1125538"/>
            <a:ext cx="3671888" cy="420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700" b="1">
                <a:solidFill>
                  <a:srgbClr val="006600"/>
                </a:solidFill>
                <a:latin typeface="宋体" pitchFamily="2" charset="-122"/>
                <a:ea typeface="宋体" pitchFamily="2" charset="-122"/>
              </a:rPr>
              <a:t>春秋战国时期“百家争鸣”的氛围，推动了文化学术的发展，亦促进了精美服饰的流行。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700" b="1">
                <a:solidFill>
                  <a:srgbClr val="006600"/>
                </a:solidFill>
                <a:latin typeface="宋体" pitchFamily="2" charset="-122"/>
                <a:ea typeface="宋体" pitchFamily="2" charset="-122"/>
              </a:rPr>
              <a:t>春秋战国时期的衣着，上层人物的宽博，下层社会的窄小，已趋迥然。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700" b="1">
                <a:solidFill>
                  <a:srgbClr val="006600"/>
                </a:solidFill>
                <a:latin typeface="宋体" pitchFamily="2" charset="-122"/>
                <a:ea typeface="宋体" pitchFamily="2" charset="-122"/>
              </a:rPr>
              <a:t>在形式上，值得注意的一是深衣，二是胡服。</a:t>
            </a:r>
          </a:p>
        </p:txBody>
      </p:sp>
      <p:pic>
        <p:nvPicPr>
          <p:cNvPr id="8196" name="Picture 4" descr="楚国妇女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0"/>
            <a:ext cx="3059113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716463" y="260350"/>
            <a:ext cx="733425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800080"/>
                </a:solidFill>
              </a:rPr>
              <a:t>楚国妇女的曲裾深衣（按照湖南长沙楚墓出土彩绘木俑摹绘）</a:t>
            </a:r>
          </a:p>
        </p:txBody>
      </p:sp>
      <p:pic>
        <p:nvPicPr>
          <p:cNvPr id="8198" name="Picture 6" descr="2008080904313937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2663825" cy="315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7308850" y="3716338"/>
            <a:ext cx="15113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</a:rPr>
              <a:t>头戴峨冠，冠带系于颌下，身穿大袖袍服，衣襟盘曲而下，形成曲裾，是典型的深衣样式。</a:t>
            </a:r>
            <a:r>
              <a:rPr lang="zh-CN" altLang="en-US" sz="200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97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Group 2"/>
          <p:cNvGraphicFramePr>
            <a:graphicFrameLocks noGrp="1"/>
          </p:cNvGraphicFramePr>
          <p:nvPr/>
        </p:nvGraphicFramePr>
        <p:xfrm>
          <a:off x="3492500" y="260350"/>
          <a:ext cx="3024188" cy="701675"/>
        </p:xfrm>
        <a:graphic>
          <a:graphicData uri="http://schemas.openxmlformats.org/drawingml/2006/table">
            <a:tbl>
              <a:tblPr/>
              <a:tblGrid>
                <a:gridCol w="3024188"/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秦 汉</a:t>
                      </a:r>
                      <a:r>
                        <a:rPr kumimoji="1" lang="zh-CN" altLang="zh-TW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1" lang="zh-TW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服 </a:t>
                      </a: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饰</a:t>
                      </a:r>
                      <a:endParaRPr kumimoji="1" 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755650" y="1341438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 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23850" y="1557338"/>
            <a:ext cx="540067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汉代冠服在因袭旧制的基础上，发展成为区别等级的基本标识。</a:t>
            </a:r>
            <a:r>
              <a:rPr lang="zh-CN" altLang="en-US" sz="2800" b="1" dirty="0">
                <a:solidFill>
                  <a:schemeClr val="accent2"/>
                </a:solidFill>
              </a:rPr>
              <a:t>冕冠</a:t>
            </a:r>
            <a:r>
              <a:rPr lang="zh-CN" altLang="en-US" sz="2800" b="1" dirty="0"/>
              <a:t>，是古代帝王臣僚的冕服；</a:t>
            </a:r>
            <a:r>
              <a:rPr lang="zh-CN" altLang="en-US" sz="2800" b="1" dirty="0">
                <a:solidFill>
                  <a:schemeClr val="accent2"/>
                </a:solidFill>
              </a:rPr>
              <a:t>长冠</a:t>
            </a:r>
            <a:r>
              <a:rPr lang="zh-CN" altLang="en-US" sz="2800" b="1" dirty="0"/>
              <a:t>，形如鹊尾，故俗称</a:t>
            </a:r>
            <a:r>
              <a:rPr lang="zh-CN" altLang="en-US" sz="2800" b="1" dirty="0">
                <a:latin typeface="Times New Roman" pitchFamily="18" charset="0"/>
              </a:rPr>
              <a:t>“</a:t>
            </a:r>
            <a:r>
              <a:rPr lang="zh-CN" altLang="en-US" sz="2800" b="1" dirty="0"/>
              <a:t>鹊尾冠</a:t>
            </a:r>
            <a:r>
              <a:rPr lang="zh-CN" altLang="en-US" sz="2800" b="1" dirty="0">
                <a:latin typeface="Times New Roman" pitchFamily="18" charset="0"/>
              </a:rPr>
              <a:t>”</a:t>
            </a:r>
            <a:r>
              <a:rPr lang="zh-CN" altLang="en-US" sz="2800" b="1" dirty="0"/>
              <a:t>，是楚国旧有形式</a:t>
            </a:r>
            <a:r>
              <a:rPr lang="zh-CN" altLang="en-US" sz="2800" b="1" dirty="0">
                <a:solidFill>
                  <a:schemeClr val="accent2"/>
                </a:solidFill>
              </a:rPr>
              <a:t>（屈原，峨冠博带），</a:t>
            </a:r>
            <a:r>
              <a:rPr lang="zh-CN" altLang="en-US" sz="2800" b="1" dirty="0"/>
              <a:t>西汉时定为公乘以上官员的祭服；</a:t>
            </a:r>
            <a:r>
              <a:rPr lang="zh-CN" altLang="en-US" sz="2800" b="1" dirty="0">
                <a:solidFill>
                  <a:schemeClr val="accent2"/>
                </a:solidFill>
              </a:rPr>
              <a:t>漆纱冠</a:t>
            </a:r>
            <a:r>
              <a:rPr lang="zh-CN" altLang="en-US" sz="2800" b="1" dirty="0"/>
              <a:t>，多为武士所戴，此后到南北朝流行共</a:t>
            </a:r>
            <a:r>
              <a:rPr lang="en-US" altLang="zh-CN" sz="2800" b="1" dirty="0"/>
              <a:t>600</a:t>
            </a:r>
            <a:r>
              <a:rPr lang="zh-CN" altLang="en-US" sz="2800" b="1" dirty="0"/>
              <a:t>余年，基本制度延续到明代不废；一般男子平时冠巾约发且不裹额，或只是束发加笄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pic>
        <p:nvPicPr>
          <p:cNvPr id="12298" name="Picture 10" descr="戴冕冠、穿晚服的皇帝及戴龍冠、穿禮服的侍臣（閻立本《歷代帝王圖》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628775"/>
            <a:ext cx="3011487" cy="381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724525" y="5445125"/>
            <a:ext cx="295116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400" b="1">
                <a:solidFill>
                  <a:schemeClr val="accent2"/>
                </a:solidFill>
              </a:rPr>
              <a:t>戴冕冠、穿</a:t>
            </a:r>
            <a:r>
              <a:rPr lang="zh-CN" altLang="en-US" sz="1400" b="1">
                <a:solidFill>
                  <a:schemeClr val="accent2"/>
                </a:solidFill>
              </a:rPr>
              <a:t>冕</a:t>
            </a:r>
            <a:r>
              <a:rPr lang="zh-TW" altLang="en-US" sz="1400" b="1">
                <a:solidFill>
                  <a:schemeClr val="accent2"/>
                </a:solidFill>
              </a:rPr>
              <a:t>服的皇帝及戴</a:t>
            </a:r>
            <a:r>
              <a:rPr lang="zh-CN" altLang="en-US" sz="1400" b="1">
                <a:solidFill>
                  <a:schemeClr val="accent2"/>
                </a:solidFill>
              </a:rPr>
              <a:t>笼</a:t>
            </a:r>
            <a:r>
              <a:rPr lang="zh-TW" altLang="en-US" sz="1400" b="1">
                <a:solidFill>
                  <a:schemeClr val="accent2"/>
                </a:solidFill>
              </a:rPr>
              <a:t>冠、穿</a:t>
            </a:r>
            <a:r>
              <a:rPr lang="zh-CN" altLang="en-US" sz="1400" b="1">
                <a:solidFill>
                  <a:schemeClr val="accent2"/>
                </a:solidFill>
              </a:rPr>
              <a:t>礼</a:t>
            </a:r>
            <a:r>
              <a:rPr lang="zh-TW" altLang="en-US" sz="1400" b="1">
                <a:solidFill>
                  <a:schemeClr val="accent2"/>
                </a:solidFill>
              </a:rPr>
              <a:t>服的侍臣（</a:t>
            </a:r>
            <a:r>
              <a:rPr lang="zh-CN" altLang="en-US" sz="1400" b="1">
                <a:solidFill>
                  <a:schemeClr val="accent2"/>
                </a:solidFill>
              </a:rPr>
              <a:t>阎</a:t>
            </a:r>
            <a:r>
              <a:rPr lang="zh-TW" altLang="en-US" sz="1400" b="1">
                <a:solidFill>
                  <a:schemeClr val="accent2"/>
                </a:solidFill>
              </a:rPr>
              <a:t>立本</a:t>
            </a:r>
            <a:r>
              <a:rPr lang="en-US" altLang="zh-TW" sz="1400" b="1">
                <a:solidFill>
                  <a:schemeClr val="accent2"/>
                </a:solidFill>
              </a:rPr>
              <a:t>《</a:t>
            </a:r>
            <a:r>
              <a:rPr lang="zh-CN" altLang="en-US" sz="1400" b="1">
                <a:solidFill>
                  <a:schemeClr val="accent2"/>
                </a:solidFill>
              </a:rPr>
              <a:t>历</a:t>
            </a:r>
            <a:r>
              <a:rPr lang="zh-TW" altLang="en-US" sz="1400" b="1">
                <a:solidFill>
                  <a:schemeClr val="accent2"/>
                </a:solidFill>
              </a:rPr>
              <a:t>代帝王</a:t>
            </a:r>
            <a:r>
              <a:rPr lang="zh-CN" altLang="en-US" sz="1400" b="1">
                <a:solidFill>
                  <a:schemeClr val="accent2"/>
                </a:solidFill>
              </a:rPr>
              <a:t>图</a:t>
            </a:r>
            <a:r>
              <a:rPr lang="en-US" altLang="zh-TW" sz="1400" b="1">
                <a:solidFill>
                  <a:schemeClr val="accent2"/>
                </a:solidFill>
              </a:rPr>
              <a:t>》</a:t>
            </a:r>
            <a:r>
              <a:rPr lang="zh-TW" altLang="en-US" sz="1400" b="1">
                <a:solidFill>
                  <a:schemeClr val="accent2"/>
                </a:solidFill>
              </a:rPr>
              <a:t>）</a:t>
            </a:r>
            <a:endParaRPr lang="zh-CN" altLang="en-US" sz="14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df6aae8ead6ac7df15991190019124e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17" y="2507123"/>
            <a:ext cx="2743200" cy="436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07950" y="115888"/>
            <a:ext cx="517815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660033"/>
                </a:solidFill>
              </a:rPr>
              <a:t>汉代的男子的服装样式，大致分为</a:t>
            </a:r>
            <a:r>
              <a:rPr lang="zh-CN" altLang="en-US" sz="2400" b="1" dirty="0">
                <a:solidFill>
                  <a:srgbClr val="CC00FF"/>
                </a:solidFill>
              </a:rPr>
              <a:t>曲裾、直裾</a:t>
            </a:r>
            <a:r>
              <a:rPr lang="zh-CN" altLang="en-US" sz="2400" b="1" dirty="0">
                <a:solidFill>
                  <a:srgbClr val="660033"/>
                </a:solidFill>
              </a:rPr>
              <a:t>两种。曲裾，即为战国时期流行的深衣。汉代仍然沿用，但多见于西汉早期。到东汉，男子穿深衣者已经少见，一般多为直裾之衣，但并不能作为正式礼服。</a:t>
            </a:r>
          </a:p>
        </p:txBody>
      </p:sp>
      <p:pic>
        <p:nvPicPr>
          <p:cNvPr id="34825" name="Picture 9" descr="000113685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03" y="3125656"/>
            <a:ext cx="2743200" cy="37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333999" y="3489577"/>
            <a:ext cx="36957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660033"/>
                </a:solidFill>
              </a:rPr>
              <a:t>汉代女装 </a:t>
            </a:r>
            <a:endParaRPr lang="zh-CN" altLang="zh-TW" sz="2400" b="1" dirty="0">
              <a:solidFill>
                <a:srgbClr val="660033"/>
              </a:solidFill>
            </a:endParaRPr>
          </a:p>
          <a:p>
            <a:pPr eaLnBrk="1" hangingPunct="1"/>
            <a:r>
              <a:rPr lang="zh-TW" altLang="en-US" sz="2400" b="1" dirty="0">
                <a:solidFill>
                  <a:srgbClr val="660033"/>
                </a:solidFill>
              </a:rPr>
              <a:t>穿深衣或襦裙。</a:t>
            </a:r>
            <a:r>
              <a:rPr lang="zh-CN" altLang="en-US" sz="2400" b="1" dirty="0">
                <a:solidFill>
                  <a:srgbClr val="660033"/>
                </a:solidFill>
              </a:rPr>
              <a:t>襦</a:t>
            </a:r>
            <a:r>
              <a:rPr lang="zh-TW" altLang="en-US" sz="2400" b="1" dirty="0">
                <a:solidFill>
                  <a:srgbClr val="660033"/>
                </a:solidFill>
              </a:rPr>
              <a:t>裙即</a:t>
            </a:r>
            <a:r>
              <a:rPr lang="zh-CN" altLang="en-US" sz="2400" b="1" dirty="0">
                <a:solidFill>
                  <a:srgbClr val="660033"/>
                </a:solidFill>
              </a:rPr>
              <a:t>短上衣</a:t>
            </a:r>
            <a:r>
              <a:rPr lang="zh-TW" altLang="en-US" sz="2400" b="1" dirty="0">
                <a:solidFill>
                  <a:srgbClr val="660033"/>
                </a:solidFill>
              </a:rPr>
              <a:t>加長裙</a:t>
            </a:r>
            <a:r>
              <a:rPr lang="zh-CN" altLang="en-US" sz="2400" b="1" dirty="0">
                <a:solidFill>
                  <a:srgbClr val="660033"/>
                </a:solidFill>
              </a:rPr>
              <a:t>。腰带用丝或革制成，起固定作用。领口外观如英文</a:t>
            </a:r>
            <a:r>
              <a:rPr lang="zh-TW" altLang="en-US" sz="2400" b="1" dirty="0">
                <a:solidFill>
                  <a:srgbClr val="660033"/>
                </a:solidFill>
              </a:rPr>
              <a:t>ｙ</a:t>
            </a:r>
            <a:r>
              <a:rPr lang="zh-CN" altLang="en-US" sz="2400" b="1" dirty="0">
                <a:solidFill>
                  <a:srgbClr val="660033"/>
                </a:solidFill>
              </a:rPr>
              <a:t>，</a:t>
            </a:r>
            <a:r>
              <a:rPr lang="zh-TW" altLang="en-US" sz="2400" b="1" dirty="0">
                <a:solidFill>
                  <a:srgbClr val="660033"/>
                </a:solidFill>
              </a:rPr>
              <a:t>即</a:t>
            </a:r>
            <a:r>
              <a:rPr lang="zh-CN" altLang="en-US" sz="2300" b="1" dirty="0">
                <a:solidFill>
                  <a:srgbClr val="9900CC"/>
                </a:solidFill>
                <a:latin typeface="宋体" pitchFamily="2" charset="-122"/>
                <a:ea typeface="宋体" pitchFamily="2" charset="-122"/>
              </a:rPr>
              <a:t>交领右衽</a:t>
            </a:r>
            <a:r>
              <a:rPr lang="zh-CN" altLang="en-US" sz="2400" b="1" dirty="0">
                <a:solidFill>
                  <a:srgbClr val="660033"/>
                </a:solidFill>
              </a:rPr>
              <a:t>。方向不可以相反，孔子说“微管仲，吾其被发左衽矣”，左衽为异族或死者的样式。</a:t>
            </a:r>
          </a:p>
        </p:txBody>
      </p:sp>
      <p:pic>
        <p:nvPicPr>
          <p:cNvPr id="13318" name="Picture 13" descr="untit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12" y="81054"/>
            <a:ext cx="3267075" cy="333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6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34827" grpId="0"/>
      <p:bldP spid="3482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Group 2"/>
          <p:cNvGraphicFramePr>
            <a:graphicFrameLocks noGrp="1"/>
          </p:cNvGraphicFramePr>
          <p:nvPr>
            <p:ph/>
          </p:nvPr>
        </p:nvGraphicFramePr>
        <p:xfrm>
          <a:off x="685800" y="620713"/>
          <a:ext cx="4030663" cy="720725"/>
        </p:xfrm>
        <a:graphic>
          <a:graphicData uri="http://schemas.openxmlformats.org/drawingml/2006/table">
            <a:tbl>
              <a:tblPr/>
              <a:tblGrid>
                <a:gridCol w="4030663"/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魏晋</a:t>
                      </a:r>
                      <a:r>
                        <a:rPr kumimoji="1" lang="zh-TW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南北</a:t>
                      </a: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朝</a:t>
                      </a:r>
                      <a:r>
                        <a:rPr kumimoji="1" lang="zh-TW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服</a:t>
                      </a: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饰</a:t>
                      </a:r>
                      <a:endParaRPr kumimoji="1" 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23850" y="1557338"/>
            <a:ext cx="4681538" cy="44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000" b="1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魏晋南北朝时期，由于政权更迭，少数民族入主中原，带来了北方民族的服饰；中原汉族的服饰对少数民族也有一定影响，比如北魏孝文帝改制“群臣皆服汉魏衣冠”。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0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民族大融合</a:t>
            </a:r>
            <a:r>
              <a:rPr lang="zh-CN" altLang="en-US" sz="3000" b="1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是这一时期服饰的最大特点。</a:t>
            </a:r>
          </a:p>
        </p:txBody>
      </p:sp>
      <p:pic>
        <p:nvPicPr>
          <p:cNvPr id="16393" name="Picture 9" descr="戴梁冠、穿衫子的文吏（顾恺之《洛神赋图》局部）。《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1844675"/>
            <a:ext cx="4318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435600" y="5876925"/>
            <a:ext cx="29527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FF0000"/>
                </a:solidFill>
              </a:rPr>
              <a:t>顾恺之 </a:t>
            </a:r>
            <a:r>
              <a:rPr lang="en-US" altLang="zh-CN" sz="1800" b="1">
                <a:solidFill>
                  <a:srgbClr val="FF0000"/>
                </a:solidFill>
              </a:rPr>
              <a:t>《</a:t>
            </a:r>
            <a:r>
              <a:rPr lang="zh-CN" altLang="en-US" sz="1800" b="1">
                <a:solidFill>
                  <a:srgbClr val="FF0000"/>
                </a:solidFill>
              </a:rPr>
              <a:t>洛神赋图</a:t>
            </a:r>
            <a:r>
              <a:rPr lang="en-US" altLang="zh-CN" sz="1800" b="1">
                <a:solidFill>
                  <a:srgbClr val="FF0000"/>
                </a:solidFill>
              </a:rPr>
              <a:t>》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</a:rPr>
              <a:t>戴漆纱冠、穿衫子的文吏</a:t>
            </a:r>
          </a:p>
        </p:txBody>
      </p:sp>
    </p:spTree>
    <p:extLst>
      <p:ext uri="{BB962C8B-B14F-4D97-AF65-F5344CB8AC3E}">
        <p14:creationId xmlns:p14="http://schemas.microsoft.com/office/powerpoint/2010/main" val="45370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4345</Words>
  <Application>Microsoft Office PowerPoint</Application>
  <PresentationFormat>全屏显示(4:3)</PresentationFormat>
  <Paragraphs>173</Paragraphs>
  <Slides>36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主题​​</vt:lpstr>
      <vt:lpstr>PowerPoint 演示文稿</vt:lpstr>
      <vt:lpstr>PowerPoint 演示文稿</vt:lpstr>
      <vt:lpstr>PowerPoint 演示文稿</vt:lpstr>
      <vt:lpstr>进入新石器时代，产生了农业，又逐步创造出纺轮等最早的纺织工具。 纺织品出现以后，人类又学会采用天然染料染色，染料取自植物、水果、花朵。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三寸金蓮</vt:lpstr>
      <vt:lpstr>PowerPoint 演示文稿</vt:lpstr>
      <vt:lpstr>PowerPoint 演示文稿</vt:lpstr>
      <vt:lpstr>PowerPoint 演示文稿</vt:lpstr>
      <vt:lpstr>中国古代的衣料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成语“衣冠禽兽”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UIC</dc:creator>
  <cp:lastModifiedBy>UIC</cp:lastModifiedBy>
  <cp:revision>28</cp:revision>
  <dcterms:created xsi:type="dcterms:W3CDTF">2014-04-07T05:24:23Z</dcterms:created>
  <dcterms:modified xsi:type="dcterms:W3CDTF">2014-09-11T08:16:03Z</dcterms:modified>
</cp:coreProperties>
</file>