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545" r:id="rId3"/>
    <p:sldId id="668" r:id="rId4"/>
    <p:sldId id="538" r:id="rId5"/>
    <p:sldId id="437" r:id="rId6"/>
    <p:sldId id="453" r:id="rId7"/>
    <p:sldId id="454" r:id="rId8"/>
    <p:sldId id="547" r:id="rId9"/>
    <p:sldId id="677" r:id="rId10"/>
    <p:sldId id="548" r:id="rId11"/>
    <p:sldId id="678" r:id="rId12"/>
    <p:sldId id="680" r:id="rId13"/>
    <p:sldId id="681" r:id="rId14"/>
    <p:sldId id="682" r:id="rId15"/>
    <p:sldId id="683" r:id="rId16"/>
    <p:sldId id="684" r:id="rId17"/>
    <p:sldId id="685" r:id="rId18"/>
    <p:sldId id="669" r:id="rId19"/>
    <p:sldId id="670" r:id="rId20"/>
    <p:sldId id="549" r:id="rId21"/>
    <p:sldId id="686" r:id="rId22"/>
    <p:sldId id="323" r:id="rId23"/>
    <p:sldId id="324" r:id="rId24"/>
    <p:sldId id="325" r:id="rId25"/>
    <p:sldId id="326" r:id="rId26"/>
    <p:sldId id="327" r:id="rId27"/>
    <p:sldId id="341" r:id="rId28"/>
    <p:sldId id="328" r:id="rId29"/>
    <p:sldId id="329" r:id="rId30"/>
    <p:sldId id="330" r:id="rId31"/>
    <p:sldId id="334" r:id="rId32"/>
    <p:sldId id="335" r:id="rId33"/>
    <p:sldId id="336" r:id="rId34"/>
    <p:sldId id="337" r:id="rId35"/>
    <p:sldId id="338" r:id="rId36"/>
    <p:sldId id="339" r:id="rId37"/>
    <p:sldId id="340" r:id="rId38"/>
    <p:sldId id="331" r:id="rId39"/>
    <p:sldId id="332" r:id="rId40"/>
    <p:sldId id="333" r:id="rId41"/>
    <p:sldId id="342" r:id="rId42"/>
    <p:sldId id="343" r:id="rId43"/>
    <p:sldId id="688" r:id="rId44"/>
    <p:sldId id="689" r:id="rId45"/>
    <p:sldId id="690" r:id="rId46"/>
    <p:sldId id="691" r:id="rId47"/>
    <p:sldId id="257" r:id="rId48"/>
    <p:sldId id="258" r:id="rId49"/>
    <p:sldId id="259" r:id="rId50"/>
    <p:sldId id="263" r:id="rId51"/>
    <p:sldId id="265" r:id="rId52"/>
    <p:sldId id="692" r:id="rId53"/>
    <p:sldId id="266" r:id="rId54"/>
    <p:sldId id="267" r:id="rId55"/>
    <p:sldId id="268" r:id="rId56"/>
    <p:sldId id="269" r:id="rId57"/>
    <p:sldId id="270" r:id="rId58"/>
    <p:sldId id="271" r:id="rId59"/>
    <p:sldId id="272" r:id="rId60"/>
    <p:sldId id="273" r:id="rId61"/>
    <p:sldId id="274" r:id="rId62"/>
    <p:sldId id="317" r:id="rId63"/>
    <p:sldId id="275" r:id="rId64"/>
    <p:sldId id="276" r:id="rId65"/>
    <p:sldId id="277" r:id="rId66"/>
    <p:sldId id="278" r:id="rId67"/>
    <p:sldId id="279" r:id="rId68"/>
    <p:sldId id="280" r:id="rId69"/>
    <p:sldId id="281" r:id="rId70"/>
    <p:sldId id="282" r:id="rId71"/>
    <p:sldId id="283" r:id="rId72"/>
    <p:sldId id="284" r:id="rId73"/>
    <p:sldId id="285" r:id="rId74"/>
    <p:sldId id="286" r:id="rId75"/>
    <p:sldId id="287" r:id="rId76"/>
    <p:sldId id="288" r:id="rId77"/>
    <p:sldId id="289" r:id="rId78"/>
    <p:sldId id="290" r:id="rId79"/>
    <p:sldId id="291" r:id="rId80"/>
    <p:sldId id="292" r:id="rId81"/>
    <p:sldId id="293" r:id="rId82"/>
    <p:sldId id="693" r:id="rId83"/>
    <p:sldId id="294" r:id="rId84"/>
    <p:sldId id="295" r:id="rId85"/>
    <p:sldId id="307" r:id="rId86"/>
    <p:sldId id="296" r:id="rId87"/>
    <p:sldId id="297" r:id="rId88"/>
    <p:sldId id="298" r:id="rId89"/>
    <p:sldId id="299" r:id="rId90"/>
    <p:sldId id="300" r:id="rId91"/>
    <p:sldId id="301" r:id="rId92"/>
    <p:sldId id="302" r:id="rId93"/>
    <p:sldId id="303" r:id="rId94"/>
    <p:sldId id="304" r:id="rId95"/>
    <p:sldId id="305" r:id="rId96"/>
    <p:sldId id="306" r:id="rId97"/>
    <p:sldId id="308" r:id="rId98"/>
    <p:sldId id="309" r:id="rId99"/>
    <p:sldId id="316" r:id="rId100"/>
    <p:sldId id="310" r:id="rId101"/>
    <p:sldId id="311" r:id="rId102"/>
    <p:sldId id="315" r:id="rId103"/>
    <p:sldId id="312" r:id="rId104"/>
    <p:sldId id="313" r:id="rId105"/>
    <p:sldId id="314" r:id="rId106"/>
    <p:sldId id="321" r:id="rId107"/>
    <p:sldId id="322"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C861C-C017-444D-B87C-D2B52CA5D0AC}" type="datetimeFigureOut">
              <a:rPr lang="en-US" smtClean="0"/>
              <a:t>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282FB-79DF-482C-B057-0E8ABE06CA10}" type="slidenum">
              <a:rPr lang="en-US" smtClean="0"/>
              <a:t>‹#›</a:t>
            </a:fld>
            <a:endParaRPr lang="en-US"/>
          </a:p>
        </p:txBody>
      </p:sp>
    </p:spTree>
    <p:extLst>
      <p:ext uri="{BB962C8B-B14F-4D97-AF65-F5344CB8AC3E}">
        <p14:creationId xmlns:p14="http://schemas.microsoft.com/office/powerpoint/2010/main" val="386613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fld id="{CE31518E-3431-418E-A59E-8732EE1826AE}" type="slidenum">
              <a:rPr lang="en-US" altLang="zh-CN"/>
              <a:pPr eaLnBrk="1" hangingPunct="1"/>
              <a:t>2</a:t>
            </a:fld>
            <a:endParaRPr lang="en-US" altLang="zh-CN"/>
          </a:p>
        </p:txBody>
      </p:sp>
      <p:sp>
        <p:nvSpPr>
          <p:cNvPr id="129027" name="Rectangle 3"/>
          <p:cNvSpPr txBox="1">
            <a:spLocks noGrp="1"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F9E32D84-78A5-489A-8889-FC6A67705A9C}" type="datetime1">
              <a:rPr lang="en-US" altLang="en-US" sz="1100">
                <a:latin typeface="Times" pitchFamily="18" charset="0"/>
              </a:rPr>
              <a:pPr algn="r"/>
              <a:t>1/5/2022</a:t>
            </a:fld>
            <a:endParaRPr lang="en-US" altLang="en-US" sz="1100">
              <a:latin typeface="Times" pitchFamily="18" charset="0"/>
            </a:endParaRPr>
          </a:p>
        </p:txBody>
      </p:sp>
      <p:sp>
        <p:nvSpPr>
          <p:cNvPr id="129028" name="Rectangle 7"/>
          <p:cNvSpPr txBox="1">
            <a:spLocks noGrp="1"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nchor="b"/>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A6BEBC80-FBDB-4164-BA71-C908C48227BB}" type="slidenum">
              <a:rPr lang="en-US" altLang="en-US" sz="1100">
                <a:latin typeface="Times" pitchFamily="18" charset="0"/>
              </a:rPr>
              <a:pPr algn="r"/>
              <a:t>2</a:t>
            </a:fld>
            <a:endParaRPr lang="en-US" altLang="en-US" sz="1100">
              <a:latin typeface="Times" pitchFamily="18" charset="0"/>
            </a:endParaRPr>
          </a:p>
        </p:txBody>
      </p:sp>
      <p:sp>
        <p:nvSpPr>
          <p:cNvPr id="129029" name="Rectangle 2"/>
          <p:cNvSpPr>
            <a:spLocks noGrp="1" noRot="1" noChangeAspect="1" noChangeArrowheads="1" noTextEdit="1"/>
          </p:cNvSpPr>
          <p:nvPr>
            <p:ph type="sldImg"/>
          </p:nvPr>
        </p:nvSpPr>
        <p:spPr>
          <a:xfrm>
            <a:off x="1144588" y="684213"/>
            <a:ext cx="4572000" cy="3429000"/>
          </a:xfrm>
          <a:ln/>
        </p:spPr>
      </p:sp>
      <p:sp>
        <p:nvSpPr>
          <p:cNvPr id="129030" name="Rectangle 3"/>
          <p:cNvSpPr>
            <a:spLocks noGrp="1" noChangeArrowheads="1"/>
          </p:cNvSpPr>
          <p:nvPr>
            <p:ph type="body" idx="1"/>
          </p:nvPr>
        </p:nvSpPr>
        <p:spPr>
          <a:xfrm>
            <a:off x="915988" y="4343400"/>
            <a:ext cx="502602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p>
            <a:pPr eaLnBrk="1" hangingPunct="1"/>
            <a:r>
              <a:rPr lang="en-US" altLang="zh-CN" dirty="0">
                <a:latin typeface="Arial" pitchFamily="34" charset="0"/>
              </a:rPr>
              <a:t>The term "psychosis" denotes a variety of mental disorders: the presence of delusions (false beliefs), various types of hallucinations, usually auditory or visual, but sometimes tactile or olfactory, and grossly disorganized thinking in a clear sensorium. Many pathologies cause psychosis: brain tumor, dementia, multiple sclerosis, AD, PD, electrolyte disorders, malaria, etc. </a:t>
            </a:r>
          </a:p>
          <a:p>
            <a:pPr eaLnBrk="1" hangingPunct="1"/>
            <a:r>
              <a:rPr lang="en-US" altLang="zh-CN" dirty="0">
                <a:latin typeface="Arial" pitchFamily="34" charset="0"/>
              </a:rPr>
              <a:t>Psychosis is not unique to schizophrenia and is not present in all patients with schizophrenia at all times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fld id="{76A8808F-85BA-4160-B53F-8AC6D8B2DD3A}" type="slidenum">
              <a:rPr lang="en-US" altLang="zh-CN"/>
              <a:pPr eaLnBrk="1" hangingPunct="1"/>
              <a:t>8</a:t>
            </a:fld>
            <a:endParaRPr lang="en-US" altLang="zh-CN"/>
          </a:p>
        </p:txBody>
      </p:sp>
      <p:sp>
        <p:nvSpPr>
          <p:cNvPr id="131075" name="Rectangle 3"/>
          <p:cNvSpPr txBox="1">
            <a:spLocks noGrp="1"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CB96A5EF-D647-4876-B80D-1F26B6FABDC2}" type="datetime1">
              <a:rPr lang="en-US" altLang="en-US" sz="1100">
                <a:latin typeface="Times" pitchFamily="18" charset="0"/>
              </a:rPr>
              <a:pPr algn="r"/>
              <a:t>1/5/2022</a:t>
            </a:fld>
            <a:endParaRPr lang="en-US" altLang="en-US" sz="1100">
              <a:latin typeface="Times" pitchFamily="18" charset="0"/>
            </a:endParaRPr>
          </a:p>
        </p:txBody>
      </p:sp>
      <p:sp>
        <p:nvSpPr>
          <p:cNvPr id="131076" name="Rectangle 7"/>
          <p:cNvSpPr txBox="1">
            <a:spLocks noGrp="1"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nchor="b"/>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B54223E1-6A75-4375-B3EB-88CF6B038C91}" type="slidenum">
              <a:rPr lang="en-US" altLang="en-US" sz="1100">
                <a:latin typeface="Times" pitchFamily="18" charset="0"/>
              </a:rPr>
              <a:pPr algn="r"/>
              <a:t>8</a:t>
            </a:fld>
            <a:endParaRPr lang="en-US" altLang="en-US" sz="1100">
              <a:latin typeface="Times" pitchFamily="18" charset="0"/>
            </a:endParaRPr>
          </a:p>
        </p:txBody>
      </p:sp>
      <p:sp>
        <p:nvSpPr>
          <p:cNvPr id="131077" name="Rectangle 2"/>
          <p:cNvSpPr>
            <a:spLocks noGrp="1" noRot="1" noChangeAspect="1" noChangeArrowheads="1" noTextEdit="1"/>
          </p:cNvSpPr>
          <p:nvPr>
            <p:ph type="sldImg"/>
          </p:nvPr>
        </p:nvSpPr>
        <p:spPr>
          <a:xfrm>
            <a:off x="1144588" y="684213"/>
            <a:ext cx="4572000" cy="3429000"/>
          </a:xfrm>
          <a:ln/>
        </p:spPr>
      </p:sp>
      <p:sp>
        <p:nvSpPr>
          <p:cNvPr id="131078"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p>
            <a:pPr eaLnBrk="1" hangingPunct="1"/>
            <a:r>
              <a:rPr lang="en-US" altLang="zh-CN" dirty="0">
                <a:latin typeface="Arial" pitchFamily="34" charset="0"/>
              </a:rPr>
              <a:t>Hereditary trend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fld id="{6AB1C9E5-C399-4C9C-81F8-7181CC69FE05}" type="slidenum">
              <a:rPr lang="en-US" altLang="zh-CN"/>
              <a:pPr eaLnBrk="1" hangingPunct="1"/>
              <a:t>10</a:t>
            </a:fld>
            <a:endParaRPr lang="en-US" altLang="zh-CN"/>
          </a:p>
        </p:txBody>
      </p:sp>
      <p:sp>
        <p:nvSpPr>
          <p:cNvPr id="132099" name="Rectangle 3"/>
          <p:cNvSpPr txBox="1">
            <a:spLocks noGrp="1"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CD87B7FF-D25D-407D-88CD-76CECEF1474D}" type="datetime1">
              <a:rPr lang="en-US" altLang="en-US" sz="1100">
                <a:latin typeface="Times" pitchFamily="18" charset="0"/>
              </a:rPr>
              <a:pPr algn="r"/>
              <a:t>1/5/2022</a:t>
            </a:fld>
            <a:endParaRPr lang="en-US" altLang="en-US" sz="1100">
              <a:latin typeface="Times" pitchFamily="18" charset="0"/>
            </a:endParaRPr>
          </a:p>
        </p:txBody>
      </p:sp>
      <p:sp>
        <p:nvSpPr>
          <p:cNvPr id="132100" name="Rectangle 7"/>
          <p:cNvSpPr txBox="1">
            <a:spLocks noGrp="1"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nchor="b"/>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4F752102-E6B4-4E8D-A8BC-F4F69A3145DC}" type="slidenum">
              <a:rPr lang="en-US" altLang="en-US" sz="1100">
                <a:latin typeface="Times" pitchFamily="18" charset="0"/>
              </a:rPr>
              <a:pPr algn="r"/>
              <a:t>10</a:t>
            </a:fld>
            <a:endParaRPr lang="en-US" altLang="en-US" sz="1100">
              <a:latin typeface="Times" pitchFamily="18" charset="0"/>
            </a:endParaRPr>
          </a:p>
        </p:txBody>
      </p:sp>
      <p:sp>
        <p:nvSpPr>
          <p:cNvPr id="132101" name="Rectangle 2"/>
          <p:cNvSpPr>
            <a:spLocks noGrp="1" noRot="1" noChangeAspect="1" noChangeArrowheads="1" noTextEdit="1"/>
          </p:cNvSpPr>
          <p:nvPr>
            <p:ph type="sldImg"/>
          </p:nvPr>
        </p:nvSpPr>
        <p:spPr>
          <a:xfrm>
            <a:off x="1144588" y="684213"/>
            <a:ext cx="4572000" cy="3429000"/>
          </a:xfrm>
          <a:ln/>
        </p:spPr>
      </p:sp>
      <p:sp>
        <p:nvSpPr>
          <p:cNvPr id="132102"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p>
            <a:pPr eaLnBrk="1" hangingPunct="1"/>
            <a:r>
              <a:rPr lang="en-US" sz="1200" b="0" i="0" kern="1200" dirty="0">
                <a:solidFill>
                  <a:schemeClr val="tx1"/>
                </a:solidFill>
                <a:effectLst/>
                <a:latin typeface="+mn-lt"/>
                <a:ea typeface="+mn-ea"/>
                <a:cs typeface="+mn-cs"/>
              </a:rPr>
              <a:t>Hallucinations: an experience involving the apparent perception of something not present</a:t>
            </a:r>
          </a:p>
          <a:p>
            <a:pPr eaLnBrk="1" hangingPunct="1"/>
            <a:r>
              <a:rPr lang="en-US" altLang="zh-CN" sz="1200" b="0" i="0" kern="1200" dirty="0">
                <a:solidFill>
                  <a:schemeClr val="tx1"/>
                </a:solidFill>
                <a:effectLst/>
                <a:latin typeface="+mn-lt"/>
                <a:ea typeface="+mn-ea"/>
                <a:cs typeface="+mn-cs"/>
              </a:rPr>
              <a:t>Delusion: </a:t>
            </a:r>
            <a:r>
              <a:rPr lang="en-US" sz="1200" b="0" i="0" kern="1200" dirty="0">
                <a:solidFill>
                  <a:schemeClr val="tx1"/>
                </a:solidFill>
                <a:effectLst/>
                <a:latin typeface="+mn-lt"/>
                <a:ea typeface="+mn-ea"/>
                <a:cs typeface="+mn-cs"/>
              </a:rPr>
              <a:t>an idiosyncratic belief or impression maintained despite being contradicted by reality or rational argument, typically as a symptom of mental disorder</a:t>
            </a:r>
            <a:endParaRPr lang="zh-CN" altLang="zh-CN" dirty="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fld id="{A5A3C54A-0552-4795-980F-1F984D2512A9}" type="slidenum">
              <a:rPr lang="en-US" altLang="zh-CN"/>
              <a:pPr eaLnBrk="1" hangingPunct="1"/>
              <a:t>20</a:t>
            </a:fld>
            <a:endParaRPr lang="en-US" altLang="zh-CN"/>
          </a:p>
        </p:txBody>
      </p:sp>
      <p:sp>
        <p:nvSpPr>
          <p:cNvPr id="133123" name="Rectangle 3"/>
          <p:cNvSpPr txBox="1">
            <a:spLocks noGrp="1"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B93B5478-169E-4361-A770-F6CC80003F5F}" type="datetime1">
              <a:rPr lang="en-US" altLang="en-US" sz="1100">
                <a:latin typeface="Times" pitchFamily="18" charset="0"/>
              </a:rPr>
              <a:pPr algn="r"/>
              <a:t>1/5/2022</a:t>
            </a:fld>
            <a:endParaRPr lang="en-US" altLang="en-US" sz="1100">
              <a:latin typeface="Times" pitchFamily="18" charset="0"/>
            </a:endParaRPr>
          </a:p>
        </p:txBody>
      </p:sp>
      <p:sp>
        <p:nvSpPr>
          <p:cNvPr id="133124" name="Rectangle 7"/>
          <p:cNvSpPr txBox="1">
            <a:spLocks noGrp="1"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4" tIns="45713" rIns="91424" bIns="45713" anchor="b"/>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r"/>
            <a:fld id="{E2689948-B075-43B5-BE95-2DE1ADF222D1}" type="slidenum">
              <a:rPr lang="en-US" altLang="en-US" sz="1100">
                <a:latin typeface="Times" pitchFamily="18" charset="0"/>
              </a:rPr>
              <a:pPr algn="r"/>
              <a:t>20</a:t>
            </a:fld>
            <a:endParaRPr lang="en-US" altLang="en-US" sz="1100">
              <a:latin typeface="Times" pitchFamily="18" charset="0"/>
            </a:endParaRPr>
          </a:p>
        </p:txBody>
      </p:sp>
      <p:sp>
        <p:nvSpPr>
          <p:cNvPr id="133125" name="Rectangle 2"/>
          <p:cNvSpPr>
            <a:spLocks noGrp="1" noRot="1" noChangeAspect="1" noChangeArrowheads="1" noTextEdit="1"/>
          </p:cNvSpPr>
          <p:nvPr>
            <p:ph type="sldImg"/>
          </p:nvPr>
        </p:nvSpPr>
        <p:spPr>
          <a:xfrm>
            <a:off x="1144588" y="684213"/>
            <a:ext cx="4572000" cy="3429000"/>
          </a:xfrm>
          <a:ln/>
        </p:spPr>
      </p:sp>
      <p:sp>
        <p:nvSpPr>
          <p:cNvPr id="133126"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p>
            <a:pPr eaLnBrk="1" hangingPunct="1"/>
            <a:endParaRPr lang="zh-CN" altLang="zh-CN">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8282FB-79DF-482C-B057-0E8ABE06CA10}" type="slidenum">
              <a:rPr lang="en-US" smtClean="0"/>
              <a:t>32</a:t>
            </a:fld>
            <a:endParaRPr lang="en-US"/>
          </a:p>
        </p:txBody>
      </p:sp>
    </p:spTree>
    <p:extLst>
      <p:ext uri="{BB962C8B-B14F-4D97-AF65-F5344CB8AC3E}">
        <p14:creationId xmlns:p14="http://schemas.microsoft.com/office/powerpoint/2010/main" val="410071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BAB583-BFA3-48C7-9AD2-EAEB13215E17}"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AB583-BFA3-48C7-9AD2-EAEB13215E17}"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AB583-BFA3-48C7-9AD2-EAEB13215E17}"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AB583-BFA3-48C7-9AD2-EAEB13215E17}"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BAB583-BFA3-48C7-9AD2-EAEB13215E17}"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AB583-BFA3-48C7-9AD2-EAEB13215E17}"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BAB583-BFA3-48C7-9AD2-EAEB13215E17}" type="datetimeFigureOut">
              <a:rPr lang="en-US" smtClean="0"/>
              <a:pPr/>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BAB583-BFA3-48C7-9AD2-EAEB13215E17}"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AB583-BFA3-48C7-9AD2-EAEB13215E17}" type="datetimeFigureOut">
              <a:rPr lang="en-US" smtClean="0"/>
              <a:pPr/>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BAB583-BFA3-48C7-9AD2-EAEB13215E17}"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BAB583-BFA3-48C7-9AD2-EAEB13215E17}"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C51A0-5469-43A7-B296-6675134250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AB583-BFA3-48C7-9AD2-EAEB13215E17}" type="datetimeFigureOut">
              <a:rPr lang="en-US" smtClean="0"/>
              <a:pPr/>
              <a:t>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C51A0-5469-43A7-B296-667513425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ANTIPSYCOTICS</a:t>
            </a:r>
          </a:p>
        </p:txBody>
      </p:sp>
      <p:sp>
        <p:nvSpPr>
          <p:cNvPr id="3" name="Subtitle 2"/>
          <p:cNvSpPr>
            <a:spLocks noGrp="1"/>
          </p:cNvSpPr>
          <p:nvPr>
            <p:ph type="subTitle" idx="1"/>
          </p:nvPr>
        </p:nvSpPr>
        <p:spPr/>
        <p:txBody>
          <a:bodyPr/>
          <a:lstStyle/>
          <a:p>
            <a:r>
              <a:rPr lang="en-US" dirty="0" smtClean="0"/>
              <a:t>NDAWA SYA KUIITA NDUUKA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idx="4294967295"/>
          </p:nvPr>
        </p:nvSpPr>
        <p:spPr>
          <a:xfrm>
            <a:off x="1046163" y="476250"/>
            <a:ext cx="7267575" cy="685800"/>
          </a:xfrm>
        </p:spPr>
        <p:txBody>
          <a:bodyPr anchor="b">
            <a:normAutofit fontScale="90000"/>
          </a:bodyPr>
          <a:lstStyle/>
          <a:p>
            <a:pPr eaLnBrk="1" hangingPunct="1">
              <a:defRPr/>
            </a:pPr>
            <a:r>
              <a:rPr lang="en-US" altLang="zh-CN" sz="4000">
                <a:solidFill>
                  <a:srgbClr val="000000"/>
                </a:solidFill>
                <a:effectLst>
                  <a:outerShdw blurRad="38100" dist="38100" dir="2700000" algn="tl">
                    <a:srgbClr val="FFFFFF"/>
                  </a:outerShdw>
                </a:effectLst>
                <a:ea typeface="+mj-ea"/>
                <a:cs typeface="Times" charset="0"/>
              </a:rPr>
              <a:t>Signs &amp; Symptoms</a:t>
            </a:r>
          </a:p>
        </p:txBody>
      </p:sp>
      <p:sp>
        <p:nvSpPr>
          <p:cNvPr id="8195" name="Rectangle 3"/>
          <p:cNvSpPr>
            <a:spLocks noGrp="1" noChangeArrowheads="1"/>
          </p:cNvSpPr>
          <p:nvPr>
            <p:ph type="body" idx="4294967295"/>
          </p:nvPr>
        </p:nvSpPr>
        <p:spPr>
          <a:xfrm>
            <a:off x="152400" y="1295400"/>
            <a:ext cx="8610600" cy="4953000"/>
          </a:xfrm>
        </p:spPr>
        <p:txBody>
          <a:bodyPr/>
          <a:lstStyle/>
          <a:p>
            <a:pPr marL="179388" lvl="1" indent="0" eaLnBrk="1" hangingPunct="1">
              <a:buClr>
                <a:srgbClr val="000000"/>
              </a:buClr>
              <a:buFontTx/>
              <a:buNone/>
              <a:tabLst>
                <a:tab pos="355600" algn="l"/>
              </a:tabLst>
            </a:pPr>
            <a:r>
              <a:rPr lang="en-US" altLang="zh-CN" b="1" dirty="0">
                <a:solidFill>
                  <a:srgbClr val="000000"/>
                </a:solidFill>
              </a:rPr>
              <a:t>1. Positive</a:t>
            </a:r>
            <a:r>
              <a:rPr lang="en-US" altLang="zh-CN" dirty="0">
                <a:solidFill>
                  <a:srgbClr val="000000"/>
                </a:solidFill>
              </a:rPr>
              <a:t> </a:t>
            </a:r>
            <a:r>
              <a:rPr lang="en-US" altLang="zh-CN" b="1" dirty="0">
                <a:solidFill>
                  <a:srgbClr val="000000"/>
                </a:solidFill>
              </a:rPr>
              <a:t>symptoms</a:t>
            </a:r>
            <a:endParaRPr lang="en-US" altLang="zh-CN" dirty="0">
              <a:solidFill>
                <a:srgbClr val="000000"/>
              </a:solidFill>
            </a:endParaRPr>
          </a:p>
          <a:p>
            <a:pPr marL="723900" lvl="2" indent="-365125" eaLnBrk="1" hangingPunct="1">
              <a:buClr>
                <a:srgbClr val="000000"/>
              </a:buClr>
              <a:tabLst>
                <a:tab pos="355600" algn="l"/>
              </a:tabLst>
            </a:pPr>
            <a:r>
              <a:rPr lang="en-US" altLang="zh-CN" b="1" dirty="0">
                <a:solidFill>
                  <a:srgbClr val="000000"/>
                </a:solidFill>
              </a:rPr>
              <a:t>Delusions</a:t>
            </a:r>
            <a:r>
              <a:rPr lang="en-US" altLang="zh-CN" dirty="0">
                <a:solidFill>
                  <a:srgbClr val="000000"/>
                </a:solidFill>
              </a:rPr>
              <a:t> - fixed false beliefs outside cultural norm (bizarre vs. non bizarre) </a:t>
            </a:r>
          </a:p>
          <a:p>
            <a:pPr marL="723900" lvl="2" indent="-365125" eaLnBrk="1" hangingPunct="1">
              <a:buClr>
                <a:srgbClr val="000000"/>
              </a:buClr>
              <a:tabLst>
                <a:tab pos="355600" algn="l"/>
              </a:tabLst>
            </a:pPr>
            <a:r>
              <a:rPr lang="en-US" altLang="zh-CN" b="1" dirty="0">
                <a:solidFill>
                  <a:srgbClr val="000000"/>
                </a:solidFill>
              </a:rPr>
              <a:t>Hallucinations</a:t>
            </a:r>
            <a:r>
              <a:rPr lang="en-US" altLang="zh-CN" dirty="0">
                <a:solidFill>
                  <a:srgbClr val="000000"/>
                </a:solidFill>
              </a:rPr>
              <a:t>- perceptual (hearing), have no outside source </a:t>
            </a:r>
          </a:p>
          <a:p>
            <a:pPr marL="1168400" lvl="3" indent="-88900" eaLnBrk="1" hangingPunct="1">
              <a:buClr>
                <a:srgbClr val="000000"/>
              </a:buClr>
              <a:buFontTx/>
              <a:buChar char="•"/>
              <a:tabLst>
                <a:tab pos="355600" algn="l"/>
              </a:tabLst>
            </a:pPr>
            <a:r>
              <a:rPr lang="en-US" altLang="zh-CN" dirty="0">
                <a:solidFill>
                  <a:srgbClr val="000000"/>
                </a:solidFill>
                <a:latin typeface="Arial" pitchFamily="34" charset="0"/>
              </a:rPr>
              <a:t>“</a:t>
            </a:r>
            <a:r>
              <a:rPr lang="en-US" altLang="zh-CN" dirty="0">
                <a:solidFill>
                  <a:srgbClr val="000000"/>
                </a:solidFill>
              </a:rPr>
              <a:t>Like my voice</a:t>
            </a:r>
            <a:r>
              <a:rPr lang="en-US" altLang="zh-CN" dirty="0">
                <a:solidFill>
                  <a:srgbClr val="000000"/>
                </a:solidFill>
                <a:latin typeface="Arial" pitchFamily="34" charset="0"/>
              </a:rPr>
              <a:t>”</a:t>
            </a:r>
            <a:endParaRPr lang="en-US" altLang="zh-CN" dirty="0">
              <a:solidFill>
                <a:srgbClr val="000000"/>
              </a:solidFill>
            </a:endParaRPr>
          </a:p>
          <a:p>
            <a:pPr marL="1168400" lvl="3" indent="-88900" eaLnBrk="1" hangingPunct="1">
              <a:buClr>
                <a:srgbClr val="000000"/>
              </a:buClr>
              <a:buFontTx/>
              <a:buChar char="•"/>
              <a:tabLst>
                <a:tab pos="355600" algn="l"/>
              </a:tabLst>
            </a:pPr>
            <a:r>
              <a:rPr lang="en-US" altLang="zh-CN" dirty="0">
                <a:solidFill>
                  <a:srgbClr val="000000"/>
                </a:solidFill>
              </a:rPr>
              <a:t> Not an illusion (a mistaken perception for which there is an actual external stimulus) </a:t>
            </a:r>
          </a:p>
          <a:p>
            <a:pPr marL="723900" lvl="2" indent="-365125" eaLnBrk="1" hangingPunct="1">
              <a:buClr>
                <a:srgbClr val="000000"/>
              </a:buClr>
              <a:tabLst>
                <a:tab pos="355600" algn="l"/>
              </a:tabLst>
            </a:pPr>
            <a:r>
              <a:rPr lang="en-US" altLang="zh-CN" b="1" dirty="0">
                <a:solidFill>
                  <a:srgbClr val="000000"/>
                </a:solidFill>
              </a:rPr>
              <a:t>Disorganization</a:t>
            </a:r>
            <a:r>
              <a:rPr lang="en-US" altLang="zh-CN" dirty="0">
                <a:solidFill>
                  <a:srgbClr val="000000"/>
                </a:solidFill>
              </a:rPr>
              <a:t> </a:t>
            </a:r>
            <a:r>
              <a:rPr lang="en-US" altLang="zh-CN" dirty="0">
                <a:solidFill>
                  <a:srgbClr val="000000"/>
                </a:solidFill>
                <a:latin typeface="Arial" pitchFamily="34" charset="0"/>
              </a:rPr>
              <a:t>–</a:t>
            </a:r>
            <a:r>
              <a:rPr lang="en-US" altLang="zh-CN" dirty="0">
                <a:solidFill>
                  <a:srgbClr val="000000"/>
                </a:solidFill>
              </a:rPr>
              <a:t> pattern of speech/thought/behavior, making up words without a meaning (neologisms) </a:t>
            </a:r>
          </a:p>
        </p:txBody>
      </p:sp>
    </p:spTree>
    <p:extLst>
      <p:ext uri="{BB962C8B-B14F-4D97-AF65-F5344CB8AC3E}">
        <p14:creationId xmlns:p14="http://schemas.microsoft.com/office/powerpoint/2010/main" val="2852550867"/>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RISPERIDONE(</a:t>
            </a:r>
            <a:r>
              <a:rPr lang="en-US" dirty="0" err="1"/>
              <a:t>risperdal</a:t>
            </a:r>
            <a:r>
              <a:rPr lang="en-US" dirty="0"/>
              <a:t>)</a:t>
            </a:r>
            <a:endParaRPr lang="sw-KE" dirty="0"/>
          </a:p>
        </p:txBody>
      </p:sp>
      <p:sp>
        <p:nvSpPr>
          <p:cNvPr id="3" name="Content Placeholder 2"/>
          <p:cNvSpPr>
            <a:spLocks noGrp="1"/>
          </p:cNvSpPr>
          <p:nvPr>
            <p:ph idx="1"/>
          </p:nvPr>
        </p:nvSpPr>
        <p:spPr/>
        <p:txBody>
          <a:bodyPr>
            <a:normAutofit/>
          </a:bodyPr>
          <a:lstStyle/>
          <a:p>
            <a:r>
              <a:rPr lang="en-US" dirty="0"/>
              <a:t>Clinical potency high</a:t>
            </a:r>
          </a:p>
          <a:p>
            <a:r>
              <a:rPr lang="en-US" dirty="0" err="1"/>
              <a:t>Extrapyramidal</a:t>
            </a:r>
            <a:r>
              <a:rPr lang="en-US" dirty="0"/>
              <a:t> toxicity low</a:t>
            </a:r>
          </a:p>
          <a:p>
            <a:r>
              <a:rPr lang="en-US" dirty="0"/>
              <a:t>Sedative action low</a:t>
            </a:r>
          </a:p>
          <a:p>
            <a:r>
              <a:rPr lang="en-US" dirty="0"/>
              <a:t>Hypotension effect low</a:t>
            </a:r>
          </a:p>
          <a:p>
            <a:r>
              <a:rPr lang="en-US" dirty="0"/>
              <a:t>ACTIVITY:</a:t>
            </a:r>
          </a:p>
          <a:p>
            <a:r>
              <a:rPr lang="en-US" dirty="0"/>
              <a:t>Broad efficacy</a:t>
            </a:r>
          </a:p>
          <a:p>
            <a:r>
              <a:rPr lang="en-US" dirty="0"/>
              <a:t>For acute and chronic psychoses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idx="1"/>
          </p:nvPr>
        </p:nvSpPr>
        <p:spPr/>
        <p:txBody>
          <a:bodyPr/>
          <a:lstStyle/>
          <a:p>
            <a:r>
              <a:rPr lang="en-US" dirty="0"/>
              <a:t>Causes </a:t>
            </a:r>
            <a:r>
              <a:rPr lang="en-US" dirty="0" err="1"/>
              <a:t>extrapyramidal</a:t>
            </a:r>
            <a:r>
              <a:rPr lang="en-US" dirty="0"/>
              <a:t> system dysfunction and hypotension at high doses</a:t>
            </a:r>
          </a:p>
          <a:p>
            <a:r>
              <a:rPr lang="en-US" dirty="0"/>
              <a:t>Doses – initially 2 mg in 1-2 divided doses, usual range 4-6mg/d, max 16mg/d. </a:t>
            </a:r>
            <a:endParaRPr lang="sw-KE"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side effects:</a:t>
            </a:r>
            <a:endParaRPr lang="sw-KE" dirty="0"/>
          </a:p>
        </p:txBody>
      </p:sp>
      <p:sp>
        <p:nvSpPr>
          <p:cNvPr id="3" name="Content Placeholder 2"/>
          <p:cNvSpPr>
            <a:spLocks noGrp="1"/>
          </p:cNvSpPr>
          <p:nvPr>
            <p:ph idx="1"/>
          </p:nvPr>
        </p:nvSpPr>
        <p:spPr/>
        <p:txBody>
          <a:bodyPr/>
          <a:lstStyle/>
          <a:p>
            <a:r>
              <a:rPr lang="en-US" dirty="0"/>
              <a:t>Insomnia, agitation, anxiety headache, fatigue, blurred vision, GIT effects, dyspepsia, </a:t>
            </a:r>
            <a:r>
              <a:rPr lang="en-US" dirty="0" err="1"/>
              <a:t>priapism</a:t>
            </a:r>
            <a:r>
              <a:rPr lang="en-US" dirty="0"/>
              <a:t>, urinary incontinence, tachycardia, hypertension,, CVAs, </a:t>
            </a:r>
            <a:r>
              <a:rPr lang="en-US" dirty="0" err="1"/>
              <a:t>neutropenia</a:t>
            </a:r>
            <a:r>
              <a:rPr lang="en-US" dirty="0"/>
              <a:t>, thrombocytopenia, rarely </a:t>
            </a:r>
            <a:r>
              <a:rPr lang="en-US" dirty="0" err="1"/>
              <a:t>hyponatremia</a:t>
            </a:r>
            <a:r>
              <a:rPr lang="en-US" dirty="0"/>
              <a:t>, temperature </a:t>
            </a:r>
            <a:r>
              <a:rPr lang="en-US" dirty="0" err="1"/>
              <a:t>dyscontrol</a:t>
            </a:r>
            <a:r>
              <a:rPr lang="en-US" dirty="0"/>
              <a:t>.</a:t>
            </a:r>
            <a:endParaRPr lang="sw-KE"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QUETIAPINE(</a:t>
            </a:r>
            <a:r>
              <a:rPr lang="en-US" dirty="0" err="1"/>
              <a:t>quitipine</a:t>
            </a:r>
            <a:r>
              <a:rPr lang="en-US" dirty="0"/>
              <a:t>)</a:t>
            </a:r>
            <a:endParaRPr lang="sw-KE" dirty="0"/>
          </a:p>
        </p:txBody>
      </p:sp>
      <p:sp>
        <p:nvSpPr>
          <p:cNvPr id="3" name="Content Placeholder 2"/>
          <p:cNvSpPr>
            <a:spLocks noGrp="1"/>
          </p:cNvSpPr>
          <p:nvPr>
            <p:ph idx="1"/>
          </p:nvPr>
        </p:nvSpPr>
        <p:spPr/>
        <p:txBody>
          <a:bodyPr/>
          <a:lstStyle/>
          <a:p>
            <a:r>
              <a:rPr lang="en-US" dirty="0"/>
              <a:t>Clinical potency low</a:t>
            </a:r>
          </a:p>
          <a:p>
            <a:r>
              <a:rPr lang="en-US" dirty="0"/>
              <a:t>Very little </a:t>
            </a:r>
            <a:r>
              <a:rPr lang="en-US" dirty="0" err="1"/>
              <a:t>extrapyramidal</a:t>
            </a:r>
            <a:r>
              <a:rPr lang="en-US" dirty="0"/>
              <a:t> toxicity</a:t>
            </a:r>
          </a:p>
          <a:p>
            <a:r>
              <a:rPr lang="en-US" dirty="0"/>
              <a:t>Sedative action medium</a:t>
            </a:r>
          </a:p>
          <a:p>
            <a:r>
              <a:rPr lang="en-US" dirty="0" err="1"/>
              <a:t>Hypotensive</a:t>
            </a:r>
            <a:r>
              <a:rPr lang="en-US" dirty="0"/>
              <a:t> action low to medium</a:t>
            </a:r>
          </a:p>
          <a:p>
            <a:r>
              <a:rPr lang="en-US" dirty="0"/>
              <a:t>Effective against negative as well as positive symptoms.</a:t>
            </a:r>
          </a:p>
          <a:p>
            <a:r>
              <a:rPr lang="en-US" dirty="0"/>
              <a:t>Causes less weight gain. May lower seizure threshold at high doses</a:t>
            </a:r>
            <a:endParaRPr lang="sw-KE"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idx="1"/>
          </p:nvPr>
        </p:nvSpPr>
        <p:spPr/>
        <p:txBody>
          <a:bodyPr/>
          <a:lstStyle/>
          <a:p>
            <a:r>
              <a:rPr lang="en-US" dirty="0"/>
              <a:t>Has a shorter half life and requires twice daily dosing per day.</a:t>
            </a:r>
          </a:p>
          <a:p>
            <a:r>
              <a:rPr lang="en-US" dirty="0"/>
              <a:t>Doses – initially 25mg BD, day 2 50mg BD, day 3 100mg BD, day 4 150mg BD, then adjusted according to response. Usual range 300-450mg /d in 2 doses, max 750mg/d. Elderly initially 25mg/d. Not used in children/</a:t>
            </a:r>
            <a:r>
              <a:rPr lang="en-US" dirty="0" err="1"/>
              <a:t>Adole</a:t>
            </a:r>
            <a:endParaRPr lang="en-US" dirty="0"/>
          </a:p>
          <a:p>
            <a:r>
              <a:rPr lang="en-US" dirty="0"/>
              <a:t>Indicated for schizophrenia and mania.</a:t>
            </a:r>
            <a:endParaRPr lang="sw-KE"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side effects;</a:t>
            </a:r>
            <a:endParaRPr lang="sw-KE" dirty="0"/>
          </a:p>
        </p:txBody>
      </p:sp>
      <p:sp>
        <p:nvSpPr>
          <p:cNvPr id="3" name="Content Placeholder 2"/>
          <p:cNvSpPr>
            <a:spLocks noGrp="1"/>
          </p:cNvSpPr>
          <p:nvPr>
            <p:ph idx="1"/>
          </p:nvPr>
        </p:nvSpPr>
        <p:spPr/>
        <p:txBody>
          <a:bodyPr/>
          <a:lstStyle/>
          <a:p>
            <a:r>
              <a:rPr lang="en-US" dirty="0"/>
              <a:t>Drowsiness, dyspepsia, dry mouth, asthenia, hypertension, tachycardia, fever, </a:t>
            </a:r>
            <a:r>
              <a:rPr lang="en-US" dirty="0" err="1"/>
              <a:t>myalgia</a:t>
            </a:r>
            <a:r>
              <a:rPr lang="en-US" dirty="0"/>
              <a:t>, skin rash, </a:t>
            </a:r>
            <a:r>
              <a:rPr lang="en-US" dirty="0" err="1"/>
              <a:t>neutropenia</a:t>
            </a:r>
            <a:r>
              <a:rPr lang="en-US" dirty="0"/>
              <a:t>, rarely elevated cholesterol and TGs.</a:t>
            </a:r>
            <a:endParaRPr lang="sw-KE"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USES</a:t>
            </a:r>
          </a:p>
        </p:txBody>
      </p:sp>
      <p:sp>
        <p:nvSpPr>
          <p:cNvPr id="3" name="Content Placeholder 2"/>
          <p:cNvSpPr>
            <a:spLocks noGrp="1"/>
          </p:cNvSpPr>
          <p:nvPr>
            <p:ph idx="1"/>
          </p:nvPr>
        </p:nvSpPr>
        <p:spPr/>
        <p:txBody>
          <a:bodyPr/>
          <a:lstStyle/>
          <a:p>
            <a:r>
              <a:rPr lang="en-GB" dirty="0"/>
              <a:t>Antipsychotics mainly for schizophrenia. Many show no response or little response.</a:t>
            </a:r>
          </a:p>
          <a:p>
            <a:r>
              <a:rPr lang="en-GB" dirty="0"/>
              <a:t>Used for schizoaffective disorders also. May be combined with antidepressants. Lithium or </a:t>
            </a:r>
            <a:r>
              <a:rPr lang="en-GB" dirty="0" err="1"/>
              <a:t>valproic</a:t>
            </a:r>
            <a:r>
              <a:rPr lang="en-GB" dirty="0"/>
              <a:t> acid.</a:t>
            </a:r>
          </a:p>
          <a:p>
            <a:r>
              <a:rPr lang="en-GB" dirty="0"/>
              <a:t>Milder cases of mania can respond to lithium or </a:t>
            </a:r>
            <a:r>
              <a:rPr lang="en-GB" dirty="0" err="1"/>
              <a:t>valproate</a:t>
            </a:r>
            <a:r>
              <a:rPr lang="en-GB" dirty="0"/>
              <a:t> combined with high potency </a:t>
            </a:r>
            <a:r>
              <a:rPr lang="en-GB" dirty="0" err="1"/>
              <a:t>benzodiazepins</a:t>
            </a:r>
            <a:r>
              <a:rPr lang="en-GB" dirty="0"/>
              <a:t> </a:t>
            </a:r>
            <a:r>
              <a:rPr lang="en-GB" dirty="0" err="1"/>
              <a:t>eg</a:t>
            </a:r>
            <a:r>
              <a:rPr lang="en-GB" dirty="0"/>
              <a:t> </a:t>
            </a:r>
            <a:r>
              <a:rPr lang="en-GB" dirty="0" err="1"/>
              <a:t>lorazepam</a:t>
            </a:r>
            <a:r>
              <a:rPr lang="en-GB" dirty="0"/>
              <a:t> or </a:t>
            </a:r>
            <a:r>
              <a:rPr lang="en-GB" dirty="0" err="1"/>
              <a:t>clonazepam</a:t>
            </a:r>
            <a:endParaRPr lang="en-GB"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Atypical antipsychotics today used alone, especially </a:t>
            </a:r>
            <a:r>
              <a:rPr lang="en-GB" dirty="0" err="1"/>
              <a:t>olanzapine</a:t>
            </a:r>
            <a:r>
              <a:rPr lang="en-GB" dirty="0"/>
              <a:t>, in mania.</a:t>
            </a:r>
          </a:p>
          <a:p>
            <a:r>
              <a:rPr lang="en-GB" dirty="0"/>
              <a:t>Non manic excited states can be managed with combined antipsychotics and benzodiazepines</a:t>
            </a:r>
          </a:p>
          <a:p>
            <a:r>
              <a:rPr lang="en-GB" dirty="0"/>
              <a:t>Other indications – Gilles De La </a:t>
            </a:r>
            <a:r>
              <a:rPr lang="en-GB" dirty="0" err="1"/>
              <a:t>Tourette</a:t>
            </a:r>
            <a:r>
              <a:rPr lang="en-GB" dirty="0"/>
              <a:t> syndrome, disturbed behaviour in Alzheimer’s disease, with antidepressants in depressive psychosis.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E3A3C-D1AA-4886-9354-7B15F0C0FC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73A3D31-32DA-40E3-9CB9-E289A3CE7042}"/>
              </a:ext>
            </a:extLst>
          </p:cNvPr>
          <p:cNvSpPr>
            <a:spLocks noGrp="1"/>
          </p:cNvSpPr>
          <p:nvPr>
            <p:ph idx="1"/>
          </p:nvPr>
        </p:nvSpPr>
        <p:spPr/>
        <p:txBody>
          <a:bodyPr/>
          <a:lstStyle/>
          <a:p>
            <a:r>
              <a:rPr lang="en-US" dirty="0"/>
              <a:t>Hallucinations: an experience involving the apparent perception of something not present</a:t>
            </a:r>
          </a:p>
          <a:p>
            <a:r>
              <a:rPr lang="en-US" dirty="0"/>
              <a:t>Delusion: an idiosyncratic belief or impression maintained despite being contradicted by reality or rational argument, typically as a symptom of mental disorder</a:t>
            </a:r>
          </a:p>
          <a:p>
            <a:endParaRPr lang="en-US" dirty="0"/>
          </a:p>
        </p:txBody>
      </p:sp>
    </p:spTree>
    <p:extLst>
      <p:ext uri="{BB962C8B-B14F-4D97-AF65-F5344CB8AC3E}">
        <p14:creationId xmlns:p14="http://schemas.microsoft.com/office/powerpoint/2010/main" val="3080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8F5FF-B971-47E9-B5F3-1C00A184C066}"/>
              </a:ext>
            </a:extLst>
          </p:cNvPr>
          <p:cNvSpPr>
            <a:spLocks noGrp="1"/>
          </p:cNvSpPr>
          <p:nvPr>
            <p:ph type="title"/>
          </p:nvPr>
        </p:nvSpPr>
        <p:spPr/>
        <p:txBody>
          <a:bodyPr>
            <a:normAutofit/>
          </a:bodyPr>
          <a:lstStyle/>
          <a:p>
            <a:r>
              <a:rPr lang="en-US" dirty="0"/>
              <a:t>Delusions</a:t>
            </a:r>
          </a:p>
        </p:txBody>
      </p:sp>
      <p:sp>
        <p:nvSpPr>
          <p:cNvPr id="3" name="Content Placeholder 2">
            <a:extLst>
              <a:ext uri="{FF2B5EF4-FFF2-40B4-BE49-F238E27FC236}">
                <a16:creationId xmlns:a16="http://schemas.microsoft.com/office/drawing/2014/main" xmlns="" id="{B9C4C732-D601-4428-A217-CACB45F84DCD}"/>
              </a:ext>
            </a:extLst>
          </p:cNvPr>
          <p:cNvSpPr>
            <a:spLocks noGrp="1"/>
          </p:cNvSpPr>
          <p:nvPr>
            <p:ph idx="1"/>
          </p:nvPr>
        </p:nvSpPr>
        <p:spPr/>
        <p:txBody>
          <a:bodyPr>
            <a:normAutofit/>
          </a:bodyPr>
          <a:lstStyle/>
          <a:p>
            <a:r>
              <a:rPr lang="en-US" dirty="0"/>
              <a:t> </a:t>
            </a:r>
            <a:r>
              <a:rPr lang="en-US" b="1" dirty="0"/>
              <a:t>Erotomanic</a:t>
            </a:r>
          </a:p>
          <a:p>
            <a:r>
              <a:rPr lang="en-US" dirty="0"/>
              <a:t>In this type of delusion, individuals believe that a person—usually with a higher social standing—is in love with them. </a:t>
            </a:r>
          </a:p>
          <a:p>
            <a:r>
              <a:rPr lang="en-US" dirty="0"/>
              <a:t>An example of this type of delusion would be someone who believes an actress loves them and that they are communicating with them via secret hand gestures during their TV show.</a:t>
            </a:r>
          </a:p>
          <a:p>
            <a:pPr marL="0" indent="0">
              <a:buNone/>
            </a:pPr>
            <a:endParaRPr lang="en-US" dirty="0"/>
          </a:p>
        </p:txBody>
      </p:sp>
    </p:spTree>
    <p:extLst>
      <p:ext uri="{BB962C8B-B14F-4D97-AF65-F5344CB8AC3E}">
        <p14:creationId xmlns:p14="http://schemas.microsoft.com/office/powerpoint/2010/main" val="320549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B4CB2-60F2-482B-8C7F-55A0C778A3B6}"/>
              </a:ext>
            </a:extLst>
          </p:cNvPr>
          <p:cNvSpPr>
            <a:spLocks noGrp="1"/>
          </p:cNvSpPr>
          <p:nvPr>
            <p:ph type="title"/>
          </p:nvPr>
        </p:nvSpPr>
        <p:spPr/>
        <p:txBody>
          <a:bodyPr>
            <a:normAutofit fontScale="90000"/>
          </a:bodyPr>
          <a:lstStyle/>
          <a:p>
            <a:r>
              <a:rPr lang="en-US" dirty="0"/>
              <a:t>Grandiose</a:t>
            </a:r>
            <a:br>
              <a:rPr lang="en-US" dirty="0"/>
            </a:br>
            <a:endParaRPr lang="en-US" dirty="0"/>
          </a:p>
        </p:txBody>
      </p:sp>
      <p:sp>
        <p:nvSpPr>
          <p:cNvPr id="3" name="Content Placeholder 2">
            <a:extLst>
              <a:ext uri="{FF2B5EF4-FFF2-40B4-BE49-F238E27FC236}">
                <a16:creationId xmlns:a16="http://schemas.microsoft.com/office/drawing/2014/main" xmlns="" id="{BD386520-F06D-47F7-A4A7-4DB66A7F593D}"/>
              </a:ext>
            </a:extLst>
          </p:cNvPr>
          <p:cNvSpPr>
            <a:spLocks noGrp="1"/>
          </p:cNvSpPr>
          <p:nvPr>
            <p:ph idx="1"/>
          </p:nvPr>
        </p:nvSpPr>
        <p:spPr/>
        <p:txBody>
          <a:bodyPr>
            <a:normAutofit/>
          </a:bodyPr>
          <a:lstStyle/>
          <a:p>
            <a:r>
              <a:rPr lang="en-US" dirty="0"/>
              <a:t>In grandiose delusions, individuals believe they have extraordinary talent, fame, wealth, or power despite the lack of evidence. </a:t>
            </a:r>
          </a:p>
          <a:p>
            <a:r>
              <a:rPr lang="en-US" dirty="0"/>
              <a:t>An instance of this type of delusion would be someone who believes God gave them the power to save the universe and every day they complete certain tasks that will help the planet continue on.</a:t>
            </a:r>
          </a:p>
        </p:txBody>
      </p:sp>
    </p:spTree>
    <p:extLst>
      <p:ext uri="{BB962C8B-B14F-4D97-AF65-F5344CB8AC3E}">
        <p14:creationId xmlns:p14="http://schemas.microsoft.com/office/powerpoint/2010/main" val="132466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A570-5850-4DC8-A7A2-84C206E8599C}"/>
              </a:ext>
            </a:extLst>
          </p:cNvPr>
          <p:cNvSpPr>
            <a:spLocks noGrp="1"/>
          </p:cNvSpPr>
          <p:nvPr>
            <p:ph type="title"/>
          </p:nvPr>
        </p:nvSpPr>
        <p:spPr/>
        <p:txBody>
          <a:bodyPr>
            <a:normAutofit fontScale="90000"/>
          </a:bodyPr>
          <a:lstStyle/>
          <a:p>
            <a:r>
              <a:rPr lang="en-US" dirty="0"/>
              <a:t>Persecutory</a:t>
            </a:r>
            <a:br>
              <a:rPr lang="en-US" dirty="0"/>
            </a:br>
            <a:endParaRPr lang="en-US" dirty="0"/>
          </a:p>
        </p:txBody>
      </p:sp>
      <p:sp>
        <p:nvSpPr>
          <p:cNvPr id="3" name="Content Placeholder 2">
            <a:extLst>
              <a:ext uri="{FF2B5EF4-FFF2-40B4-BE49-F238E27FC236}">
                <a16:creationId xmlns:a16="http://schemas.microsoft.com/office/drawing/2014/main" xmlns="" id="{9C6BA639-F522-483D-B9C2-A9690E27DDC0}"/>
              </a:ext>
            </a:extLst>
          </p:cNvPr>
          <p:cNvSpPr>
            <a:spLocks noGrp="1"/>
          </p:cNvSpPr>
          <p:nvPr>
            <p:ph idx="1"/>
          </p:nvPr>
        </p:nvSpPr>
        <p:spPr/>
        <p:txBody>
          <a:bodyPr>
            <a:normAutofit/>
          </a:bodyPr>
          <a:lstStyle/>
          <a:p>
            <a:r>
              <a:rPr lang="en-US" dirty="0"/>
              <a:t>Individuals with persecutory delusions believe they are being spied on, drugged, followed, slandered, cheated on, or somehow mistreated. </a:t>
            </a:r>
          </a:p>
          <a:p>
            <a:r>
              <a:rPr lang="en-US" dirty="0"/>
              <a:t>An example might include someone who believes their boss is drugging the employees by adding a substance to the water cooler that makes people work harder. </a:t>
            </a:r>
          </a:p>
          <a:p>
            <a:endParaRPr lang="en-US" dirty="0"/>
          </a:p>
        </p:txBody>
      </p:sp>
    </p:spTree>
    <p:extLst>
      <p:ext uri="{BB962C8B-B14F-4D97-AF65-F5344CB8AC3E}">
        <p14:creationId xmlns:p14="http://schemas.microsoft.com/office/powerpoint/2010/main" val="107434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7AD886-944B-4B15-AFF0-CC81D9778E3D}"/>
              </a:ext>
            </a:extLst>
          </p:cNvPr>
          <p:cNvSpPr>
            <a:spLocks noGrp="1"/>
          </p:cNvSpPr>
          <p:nvPr>
            <p:ph type="title"/>
          </p:nvPr>
        </p:nvSpPr>
        <p:spPr/>
        <p:txBody>
          <a:bodyPr/>
          <a:lstStyle/>
          <a:p>
            <a:r>
              <a:rPr lang="en-US" dirty="0"/>
              <a:t>Jealous</a:t>
            </a:r>
          </a:p>
        </p:txBody>
      </p:sp>
      <p:sp>
        <p:nvSpPr>
          <p:cNvPr id="3" name="Content Placeholder 2">
            <a:extLst>
              <a:ext uri="{FF2B5EF4-FFF2-40B4-BE49-F238E27FC236}">
                <a16:creationId xmlns:a16="http://schemas.microsoft.com/office/drawing/2014/main" xmlns="" id="{D2F1701D-DFAD-4501-9D28-B5379CBD8AD2}"/>
              </a:ext>
            </a:extLst>
          </p:cNvPr>
          <p:cNvSpPr>
            <a:spLocks noGrp="1"/>
          </p:cNvSpPr>
          <p:nvPr>
            <p:ph idx="1"/>
          </p:nvPr>
        </p:nvSpPr>
        <p:spPr/>
        <p:txBody>
          <a:bodyPr>
            <a:normAutofit lnSpcReduction="10000"/>
          </a:bodyPr>
          <a:lstStyle/>
          <a:p>
            <a:r>
              <a:rPr lang="en-US" dirty="0"/>
              <a:t>With this type of delusion, individuals might believe their partners are unfaithful. </a:t>
            </a:r>
          </a:p>
          <a:p>
            <a:r>
              <a:rPr lang="en-US" dirty="0"/>
              <a:t>For instance, someone with this type of delusion might believe their partner is meeting their lover every time they use the restroom in public settings—they also think that they are sending their lover secret messages through other people (like the cashier in a grocery store). </a:t>
            </a:r>
          </a:p>
          <a:p>
            <a:endParaRPr lang="en-US" dirty="0"/>
          </a:p>
        </p:txBody>
      </p:sp>
    </p:spTree>
    <p:extLst>
      <p:ext uri="{BB962C8B-B14F-4D97-AF65-F5344CB8AC3E}">
        <p14:creationId xmlns:p14="http://schemas.microsoft.com/office/powerpoint/2010/main" val="268228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585A5-B047-4513-9DCA-E32330BD51EA}"/>
              </a:ext>
            </a:extLst>
          </p:cNvPr>
          <p:cNvSpPr>
            <a:spLocks noGrp="1"/>
          </p:cNvSpPr>
          <p:nvPr>
            <p:ph type="title"/>
          </p:nvPr>
        </p:nvSpPr>
        <p:spPr/>
        <p:txBody>
          <a:bodyPr/>
          <a:lstStyle/>
          <a:p>
            <a:r>
              <a:rPr lang="en-US" dirty="0"/>
              <a:t>Hallucinations</a:t>
            </a:r>
          </a:p>
        </p:txBody>
      </p:sp>
      <p:sp>
        <p:nvSpPr>
          <p:cNvPr id="3" name="Content Placeholder 2">
            <a:extLst>
              <a:ext uri="{FF2B5EF4-FFF2-40B4-BE49-F238E27FC236}">
                <a16:creationId xmlns:a16="http://schemas.microsoft.com/office/drawing/2014/main" xmlns="" id="{1C89E614-D20D-47D2-8811-87683E41D628}"/>
              </a:ext>
            </a:extLst>
          </p:cNvPr>
          <p:cNvSpPr>
            <a:spLocks noGrp="1"/>
          </p:cNvSpPr>
          <p:nvPr>
            <p:ph idx="1"/>
          </p:nvPr>
        </p:nvSpPr>
        <p:spPr/>
        <p:txBody>
          <a:bodyPr>
            <a:normAutofit fontScale="85000" lnSpcReduction="20000"/>
          </a:bodyPr>
          <a:lstStyle/>
          <a:p>
            <a:r>
              <a:rPr lang="en-US" dirty="0"/>
              <a:t>Visual hallucinations</a:t>
            </a:r>
          </a:p>
          <a:p>
            <a:r>
              <a:rPr lang="en-US" dirty="0"/>
              <a:t>Involve seeing things that aren’t there. The hallucinations may be of objects, visual patterns, people, or lights.</a:t>
            </a:r>
          </a:p>
          <a:p>
            <a:r>
              <a:rPr lang="en-US" dirty="0" err="1"/>
              <a:t>Eg</a:t>
            </a:r>
            <a:r>
              <a:rPr lang="en-US" dirty="0"/>
              <a:t>: One might see a person who’s not in the room or flashing lights that no one else can see.</a:t>
            </a:r>
          </a:p>
          <a:p>
            <a:r>
              <a:rPr lang="en-US" dirty="0"/>
              <a:t>Olfactory hallucinations</a:t>
            </a:r>
          </a:p>
          <a:p>
            <a:r>
              <a:rPr lang="en-US" dirty="0"/>
              <a:t>Involve the sense of smell. One might smell an unpleasant odor when waking up in the middle of the night or feel that his body smells bad when it doesn’t.</a:t>
            </a:r>
          </a:p>
          <a:p>
            <a:r>
              <a:rPr lang="en-US" dirty="0"/>
              <a:t>Can also include scents one finds enjoyable, like the smell of flowers.</a:t>
            </a:r>
          </a:p>
          <a:p>
            <a:endParaRPr lang="en-US" dirty="0"/>
          </a:p>
        </p:txBody>
      </p:sp>
    </p:spTree>
    <p:extLst>
      <p:ext uri="{BB962C8B-B14F-4D97-AF65-F5344CB8AC3E}">
        <p14:creationId xmlns:p14="http://schemas.microsoft.com/office/powerpoint/2010/main" val="1556689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4593C-A235-4ACC-9E9B-28F35BB218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07AF80C-F45F-48DC-9F38-B2A5480169CA}"/>
              </a:ext>
            </a:extLst>
          </p:cNvPr>
          <p:cNvSpPr>
            <a:spLocks noGrp="1"/>
          </p:cNvSpPr>
          <p:nvPr>
            <p:ph idx="1"/>
          </p:nvPr>
        </p:nvSpPr>
        <p:spPr/>
        <p:txBody>
          <a:bodyPr>
            <a:normAutofit fontScale="77500" lnSpcReduction="20000"/>
          </a:bodyPr>
          <a:lstStyle/>
          <a:p>
            <a:r>
              <a:rPr lang="en-US" dirty="0"/>
              <a:t>Auditory hallucinations</a:t>
            </a:r>
          </a:p>
          <a:p>
            <a:r>
              <a:rPr lang="en-US" dirty="0"/>
              <a:t>Among the most common type of hallucination. One may hear someone speaking to them or telling them to do certain things. </a:t>
            </a:r>
          </a:p>
          <a:p>
            <a:r>
              <a:rPr lang="en-US" dirty="0"/>
              <a:t>The voice may be angry, neutral, or warm.</a:t>
            </a:r>
          </a:p>
          <a:p>
            <a:r>
              <a:rPr lang="en-US" dirty="0"/>
              <a:t>Tactile hallucinations</a:t>
            </a:r>
          </a:p>
          <a:p>
            <a:r>
              <a:rPr lang="en-US" dirty="0"/>
              <a:t>Involve the feeling of touch or movement in one’s body. </a:t>
            </a:r>
          </a:p>
          <a:p>
            <a:r>
              <a:rPr lang="en-US" dirty="0" err="1"/>
              <a:t>Eg</a:t>
            </a:r>
            <a:r>
              <a:rPr lang="en-US" dirty="0"/>
              <a:t> : one may feel that bugs are crawling on their skin or that the internal organs are moving around. </a:t>
            </a:r>
          </a:p>
          <a:p>
            <a:r>
              <a:rPr lang="en-US" dirty="0"/>
              <a:t>One may also feel the imagined touch of someone’s hands on his body. </a:t>
            </a:r>
          </a:p>
          <a:p>
            <a:endParaRPr lang="en-US" dirty="0"/>
          </a:p>
        </p:txBody>
      </p:sp>
    </p:spTree>
    <p:extLst>
      <p:ext uri="{BB962C8B-B14F-4D97-AF65-F5344CB8AC3E}">
        <p14:creationId xmlns:p14="http://schemas.microsoft.com/office/powerpoint/2010/main" val="64868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609600"/>
            <a:ext cx="4114800" cy="594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77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4" y="1985963"/>
            <a:ext cx="5853261"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51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468313" y="836613"/>
            <a:ext cx="8229600" cy="1143000"/>
          </a:xfrm>
          <a:ln>
            <a:solidFill>
              <a:srgbClr val="FFCC00"/>
            </a:solidFill>
            <a:miter lim="800000"/>
            <a:headEnd/>
            <a:tailEnd/>
          </a:ln>
        </p:spPr>
        <p:txBody>
          <a:bodyPr/>
          <a:lstStyle/>
          <a:p>
            <a:pPr eaLnBrk="1" hangingPunct="1"/>
            <a:r>
              <a:rPr lang="en-US" altLang="zh-CN"/>
              <a:t>Antipsychotic agents</a:t>
            </a:r>
          </a:p>
        </p:txBody>
      </p:sp>
      <p:sp>
        <p:nvSpPr>
          <p:cNvPr id="1028" name="Text Box 5"/>
          <p:cNvSpPr txBox="1">
            <a:spLocks noChangeArrowheads="1"/>
          </p:cNvSpPr>
          <p:nvPr/>
        </p:nvSpPr>
        <p:spPr bwMode="auto">
          <a:xfrm>
            <a:off x="609600" y="259080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pPr>
            <a:r>
              <a:rPr kumimoji="1" lang="en-US" altLang="zh-CN" sz="2400" dirty="0">
                <a:latin typeface="Helvetica" pitchFamily="34" charset="0"/>
              </a:rPr>
              <a:t>----Schizophrenia is a particular kind of psychosis characterized by a clear sensorium but a marked </a:t>
            </a:r>
            <a:r>
              <a:rPr kumimoji="1" lang="en-US" altLang="zh-CN" sz="2400" u="sng" dirty="0">
                <a:latin typeface="Helvetica" pitchFamily="34" charset="0"/>
              </a:rPr>
              <a:t>thinking disturbance</a:t>
            </a:r>
          </a:p>
        </p:txBody>
      </p:sp>
      <p:graphicFrame>
        <p:nvGraphicFramePr>
          <p:cNvPr id="1026" name="Object 7"/>
          <p:cNvGraphicFramePr>
            <a:graphicFrameLocks noGrp="1" noChangeAspect="1"/>
          </p:cNvGraphicFramePr>
          <p:nvPr>
            <p:ph idx="4294967295"/>
          </p:nvPr>
        </p:nvGraphicFramePr>
        <p:xfrm>
          <a:off x="6429375" y="3886200"/>
          <a:ext cx="2378075" cy="2971800"/>
        </p:xfrm>
        <a:graphic>
          <a:graphicData uri="http://schemas.openxmlformats.org/presentationml/2006/ole">
            <mc:AlternateContent xmlns:mc="http://schemas.openxmlformats.org/markup-compatibility/2006">
              <mc:Choice xmlns:v="urn:schemas-microsoft-com:vml" Requires="v">
                <p:oleObj spid="_x0000_s1030" name="Photo Editor 照片" r:id="rId4" imgW="1523810" imgH="1905266" progId="">
                  <p:embed/>
                </p:oleObj>
              </mc:Choice>
              <mc:Fallback>
                <p:oleObj name="Photo Editor 照片" r:id="rId4" imgW="1523810" imgH="1905266" progId="">
                  <p:embed/>
                  <p:pic>
                    <p:nvPicPr>
                      <p:cNvPr id="1026" name="Object 7"/>
                      <p:cNvPicPr>
                        <a:picLocks noChangeAspect="1" noChangeArrowheads="1"/>
                      </p:cNvPicPr>
                      <p:nvPr/>
                    </p:nvPicPr>
                    <p:blipFill>
                      <a:blip r:embed="rId5">
                        <a:lum bright="-18000" contrast="24000"/>
                        <a:extLst>
                          <a:ext uri="{28A0092B-C50C-407E-A947-70E740481C1C}">
                            <a14:useLocalDpi xmlns:a14="http://schemas.microsoft.com/office/drawing/2010/main" val="0"/>
                          </a:ext>
                        </a:extLst>
                      </a:blip>
                      <a:srcRect/>
                      <a:stretch>
                        <a:fillRect/>
                      </a:stretch>
                    </p:blipFill>
                    <p:spPr bwMode="auto">
                      <a:xfrm>
                        <a:off x="6429375" y="3886200"/>
                        <a:ext cx="2378075" cy="2971800"/>
                      </a:xfrm>
                      <a:prstGeom prst="rect">
                        <a:avLst/>
                      </a:prstGeom>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2139907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3"/>
          <p:cNvSpPr>
            <a:spLocks noGrp="1" noChangeArrowheads="1"/>
          </p:cNvSpPr>
          <p:nvPr>
            <p:ph type="body" idx="4294967295"/>
          </p:nvPr>
        </p:nvSpPr>
        <p:spPr>
          <a:xfrm>
            <a:off x="304800" y="1676400"/>
            <a:ext cx="8534400" cy="4114800"/>
          </a:xfrm>
        </p:spPr>
        <p:txBody>
          <a:bodyPr/>
          <a:lstStyle/>
          <a:p>
            <a:pPr marL="355600" lvl="1" indent="-176213" eaLnBrk="1" hangingPunct="1">
              <a:buClr>
                <a:srgbClr val="000000"/>
              </a:buClr>
              <a:buFontTx/>
              <a:buNone/>
              <a:tabLst>
                <a:tab pos="177800" algn="l"/>
              </a:tabLst>
            </a:pPr>
            <a:r>
              <a:rPr lang="en-US" altLang="zh-CN" b="1" dirty="0">
                <a:solidFill>
                  <a:srgbClr val="000000"/>
                </a:solidFill>
                <a:cs typeface="Times" pitchFamily="18" charset="0"/>
              </a:rPr>
              <a:t>2. Negative</a:t>
            </a:r>
            <a:r>
              <a:rPr lang="en-US" altLang="zh-CN" dirty="0">
                <a:solidFill>
                  <a:srgbClr val="000000"/>
                </a:solidFill>
                <a:cs typeface="Times" pitchFamily="18" charset="0"/>
              </a:rPr>
              <a:t> </a:t>
            </a:r>
            <a:r>
              <a:rPr lang="en-US" altLang="zh-CN" b="1" dirty="0">
                <a:solidFill>
                  <a:srgbClr val="000000"/>
                </a:solidFill>
                <a:cs typeface="Times" pitchFamily="18" charset="0"/>
              </a:rPr>
              <a:t>symptoms</a:t>
            </a:r>
            <a:endParaRPr lang="en-US" altLang="zh-CN" dirty="0">
              <a:solidFill>
                <a:srgbClr val="000000"/>
              </a:solidFill>
              <a:cs typeface="Times" pitchFamily="18" charset="0"/>
            </a:endParaRPr>
          </a:p>
          <a:p>
            <a:pPr marL="723900" lvl="2" indent="-188913" eaLnBrk="1" hangingPunct="1">
              <a:buClr>
                <a:srgbClr val="000000"/>
              </a:buClr>
              <a:tabLst>
                <a:tab pos="177800" algn="l"/>
              </a:tabLst>
            </a:pPr>
            <a:r>
              <a:rPr lang="en-US" altLang="zh-CN" dirty="0">
                <a:solidFill>
                  <a:srgbClr val="000000"/>
                </a:solidFill>
                <a:cs typeface="Times" pitchFamily="18" charset="0"/>
              </a:rPr>
              <a:t>Affective flattening (absence of emotional expressiveness)</a:t>
            </a:r>
          </a:p>
          <a:p>
            <a:pPr marL="723900" lvl="2" indent="-188913" eaLnBrk="1" hangingPunct="1">
              <a:buClr>
                <a:srgbClr val="000000"/>
              </a:buClr>
              <a:tabLst>
                <a:tab pos="177800" algn="l"/>
              </a:tabLst>
            </a:pPr>
            <a:r>
              <a:rPr lang="en-US" altLang="zh-CN" dirty="0" err="1">
                <a:solidFill>
                  <a:srgbClr val="000000"/>
                </a:solidFill>
                <a:cs typeface="Times" pitchFamily="18" charset="0"/>
              </a:rPr>
              <a:t>Avol</a:t>
            </a:r>
            <a:r>
              <a:rPr lang="en-US" altLang="zh-CN" b="1" dirty="0" err="1">
                <a:solidFill>
                  <a:srgbClr val="000000"/>
                </a:solidFill>
                <a:effectLst>
                  <a:outerShdw blurRad="38100" dist="38100" dir="2700000" algn="tl">
                    <a:srgbClr val="C0C0C0"/>
                  </a:outerShdw>
                </a:effectLst>
                <a:cs typeface="Times" pitchFamily="18" charset="0"/>
              </a:rPr>
              <a:t>i</a:t>
            </a:r>
            <a:r>
              <a:rPr lang="en-US" altLang="zh-CN" dirty="0" err="1">
                <a:solidFill>
                  <a:srgbClr val="000000"/>
                </a:solidFill>
                <a:cs typeface="Times" pitchFamily="18" charset="0"/>
              </a:rPr>
              <a:t>tion</a:t>
            </a:r>
            <a:r>
              <a:rPr lang="en-US" altLang="zh-CN" dirty="0">
                <a:solidFill>
                  <a:srgbClr val="000000"/>
                </a:solidFill>
                <a:cs typeface="Times" pitchFamily="18" charset="0"/>
              </a:rPr>
              <a:t>/</a:t>
            </a:r>
            <a:r>
              <a:rPr lang="en-US" altLang="zh-CN" dirty="0" err="1">
                <a:solidFill>
                  <a:srgbClr val="000000"/>
                </a:solidFill>
                <a:cs typeface="Times" pitchFamily="18" charset="0"/>
              </a:rPr>
              <a:t>Amotivation</a:t>
            </a:r>
            <a:r>
              <a:rPr lang="en-US" altLang="zh-CN" dirty="0">
                <a:solidFill>
                  <a:srgbClr val="000000"/>
                </a:solidFill>
                <a:cs typeface="Times" pitchFamily="18" charset="0"/>
              </a:rPr>
              <a:t> (decreased motivation)</a:t>
            </a:r>
          </a:p>
          <a:p>
            <a:pPr marL="723900" lvl="2" indent="-188913" eaLnBrk="1" hangingPunct="1">
              <a:buClr>
                <a:srgbClr val="000000"/>
              </a:buClr>
              <a:tabLst>
                <a:tab pos="177800" algn="l"/>
              </a:tabLst>
            </a:pPr>
            <a:r>
              <a:rPr lang="en-US" altLang="zh-CN" dirty="0">
                <a:solidFill>
                  <a:srgbClr val="000000"/>
                </a:solidFill>
                <a:cs typeface="Times" pitchFamily="18" charset="0"/>
              </a:rPr>
              <a:t>Autistic behaviors (social withdrawal)</a:t>
            </a:r>
          </a:p>
          <a:p>
            <a:pPr marL="723900" lvl="2" indent="-188913" eaLnBrk="1" hangingPunct="1">
              <a:buClr>
                <a:srgbClr val="000000"/>
              </a:buClr>
              <a:tabLst>
                <a:tab pos="177800" algn="l"/>
              </a:tabLst>
            </a:pPr>
            <a:r>
              <a:rPr lang="en-US" altLang="zh-CN" dirty="0" err="1">
                <a:solidFill>
                  <a:srgbClr val="000000"/>
                </a:solidFill>
                <a:cs typeface="Times" pitchFamily="18" charset="0"/>
              </a:rPr>
              <a:t>Anhed</a:t>
            </a:r>
            <a:r>
              <a:rPr lang="en-US" altLang="zh-CN" b="1" dirty="0" err="1">
                <a:solidFill>
                  <a:srgbClr val="000000"/>
                </a:solidFill>
                <a:effectLst>
                  <a:outerShdw blurRad="38100" dist="38100" dir="2700000" algn="tl">
                    <a:srgbClr val="C0C0C0"/>
                  </a:outerShdw>
                </a:effectLst>
                <a:cs typeface="Times" pitchFamily="18" charset="0"/>
              </a:rPr>
              <a:t>o</a:t>
            </a:r>
            <a:r>
              <a:rPr lang="en-US" altLang="zh-CN" dirty="0" err="1">
                <a:solidFill>
                  <a:srgbClr val="000000"/>
                </a:solidFill>
                <a:cs typeface="Times" pitchFamily="18" charset="0"/>
              </a:rPr>
              <a:t>nia</a:t>
            </a:r>
            <a:r>
              <a:rPr lang="en-US" altLang="zh-CN" dirty="0">
                <a:solidFill>
                  <a:srgbClr val="000000"/>
                </a:solidFill>
                <a:cs typeface="Times" pitchFamily="18" charset="0"/>
              </a:rPr>
              <a:t> (inability to experience pleasure )</a:t>
            </a:r>
          </a:p>
          <a:p>
            <a:pPr marL="723900" lvl="2" indent="-188913" eaLnBrk="1" hangingPunct="1">
              <a:buClr>
                <a:srgbClr val="000000"/>
              </a:buClr>
              <a:tabLst>
                <a:tab pos="177800" algn="l"/>
              </a:tabLst>
            </a:pPr>
            <a:r>
              <a:rPr lang="en-US" altLang="zh-CN" dirty="0">
                <a:solidFill>
                  <a:srgbClr val="000000"/>
                </a:solidFill>
                <a:cs typeface="Times" pitchFamily="18" charset="0"/>
              </a:rPr>
              <a:t>Amb</a:t>
            </a:r>
            <a:r>
              <a:rPr lang="en-US" altLang="zh-CN" b="1" dirty="0">
                <a:solidFill>
                  <a:srgbClr val="000000"/>
                </a:solidFill>
                <a:effectLst>
                  <a:outerShdw blurRad="38100" dist="38100" dir="2700000" algn="tl">
                    <a:srgbClr val="C0C0C0"/>
                  </a:outerShdw>
                </a:effectLst>
                <a:cs typeface="Times" pitchFamily="18" charset="0"/>
              </a:rPr>
              <a:t>i</a:t>
            </a:r>
            <a:r>
              <a:rPr lang="en-US" altLang="zh-CN" dirty="0">
                <a:solidFill>
                  <a:srgbClr val="000000"/>
                </a:solidFill>
                <a:cs typeface="Times" pitchFamily="18" charset="0"/>
              </a:rPr>
              <a:t>valence (coexistence of opposing attitudes or feelings) </a:t>
            </a:r>
          </a:p>
          <a:p>
            <a:pPr marL="723900" lvl="2" indent="-188913" eaLnBrk="1" hangingPunct="1">
              <a:buClr>
                <a:srgbClr val="000000"/>
              </a:buClr>
              <a:tabLst>
                <a:tab pos="177800" algn="l"/>
              </a:tabLst>
            </a:pPr>
            <a:r>
              <a:rPr lang="en-US" altLang="zh-CN" dirty="0" err="1">
                <a:solidFill>
                  <a:srgbClr val="000000"/>
                </a:solidFill>
                <a:cs typeface="Times" pitchFamily="18" charset="0"/>
              </a:rPr>
              <a:t>Anosogn</a:t>
            </a:r>
            <a:r>
              <a:rPr lang="en-US" altLang="zh-CN" b="1" dirty="0" err="1">
                <a:solidFill>
                  <a:srgbClr val="000000"/>
                </a:solidFill>
                <a:effectLst>
                  <a:outerShdw blurRad="38100" dist="38100" dir="2700000" algn="tl">
                    <a:srgbClr val="C0C0C0"/>
                  </a:outerShdw>
                </a:effectLst>
                <a:cs typeface="Times" pitchFamily="18" charset="0"/>
              </a:rPr>
              <a:t>o</a:t>
            </a:r>
            <a:r>
              <a:rPr lang="en-US" altLang="zh-CN" dirty="0" err="1">
                <a:solidFill>
                  <a:srgbClr val="000000"/>
                </a:solidFill>
                <a:cs typeface="Times" pitchFamily="18" charset="0"/>
              </a:rPr>
              <a:t>sia</a:t>
            </a:r>
            <a:r>
              <a:rPr lang="en-US" altLang="zh-CN" dirty="0">
                <a:solidFill>
                  <a:srgbClr val="000000"/>
                </a:solidFill>
                <a:cs typeface="Times" pitchFamily="18" charset="0"/>
              </a:rPr>
              <a:t> (impaired awareness of illness )</a:t>
            </a:r>
          </a:p>
        </p:txBody>
      </p:sp>
      <p:sp>
        <p:nvSpPr>
          <p:cNvPr id="234507" name="Rectangle 11"/>
          <p:cNvSpPr>
            <a:spLocks noGrp="1" noChangeArrowheads="1"/>
          </p:cNvSpPr>
          <p:nvPr>
            <p:ph type="title" idx="4294967295"/>
          </p:nvPr>
        </p:nvSpPr>
        <p:spPr>
          <a:xfrm>
            <a:off x="685800" y="647700"/>
            <a:ext cx="6934200" cy="800100"/>
          </a:xfrm>
        </p:spPr>
        <p:txBody>
          <a:bodyPr anchor="b"/>
          <a:lstStyle/>
          <a:p>
            <a:pPr eaLnBrk="1" hangingPunct="1">
              <a:defRPr/>
            </a:pPr>
            <a:r>
              <a:rPr lang="en-US" altLang="zh-CN" sz="4000">
                <a:solidFill>
                  <a:srgbClr val="000000"/>
                </a:solidFill>
                <a:effectLst>
                  <a:outerShdw blurRad="38100" dist="38100" dir="2700000" algn="tl">
                    <a:srgbClr val="FFFFFF"/>
                  </a:outerShdw>
                </a:effectLst>
                <a:ea typeface="+mj-ea"/>
                <a:cs typeface="Times" charset="0"/>
              </a:rPr>
              <a:t>Signs &amp; Symptoms</a:t>
            </a:r>
          </a:p>
        </p:txBody>
      </p:sp>
    </p:spTree>
    <p:extLst>
      <p:ext uri="{BB962C8B-B14F-4D97-AF65-F5344CB8AC3E}">
        <p14:creationId xmlns:p14="http://schemas.microsoft.com/office/powerpoint/2010/main" val="21764573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ED892-88E0-48BD-87F9-0CF10EA6CB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B90C15F-E7DF-4F27-BECA-035F795A8B71}"/>
              </a:ext>
            </a:extLst>
          </p:cNvPr>
          <p:cNvSpPr>
            <a:spLocks noGrp="1"/>
          </p:cNvSpPr>
          <p:nvPr>
            <p:ph idx="1"/>
          </p:nvPr>
        </p:nvSpPr>
        <p:spPr/>
        <p:txBody>
          <a:bodyPr/>
          <a:lstStyle/>
          <a:p>
            <a:pPr marL="0" indent="0">
              <a:buNone/>
            </a:pPr>
            <a:r>
              <a:rPr lang="en-US" sz="3300" dirty="0"/>
              <a:t>“I used </a:t>
            </a:r>
            <a:r>
              <a:rPr lang="en-US" sz="3600" i="1" dirty="0"/>
              <a:t>to have a beautiful girlfriend who loved and cherished me before I got diagnosed with Schizophrenia Then they put me on some pills and she disappeared” </a:t>
            </a:r>
          </a:p>
        </p:txBody>
      </p:sp>
    </p:spTree>
    <p:extLst>
      <p:ext uri="{BB962C8B-B14F-4D97-AF65-F5344CB8AC3E}">
        <p14:creationId xmlns:p14="http://schemas.microsoft.com/office/powerpoint/2010/main" val="3353600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PSYCHOTROPIC DRUGS</a:t>
            </a:r>
          </a:p>
        </p:txBody>
      </p:sp>
      <p:sp>
        <p:nvSpPr>
          <p:cNvPr id="3" name="Content Placeholder 2"/>
          <p:cNvSpPr>
            <a:spLocks noGrp="1"/>
          </p:cNvSpPr>
          <p:nvPr>
            <p:ph idx="1"/>
          </p:nvPr>
        </p:nvSpPr>
        <p:spPr/>
        <p:txBody>
          <a:bodyPr/>
          <a:lstStyle/>
          <a:p>
            <a:r>
              <a:rPr lang="en-GB" dirty="0"/>
              <a:t>These are drugs which have effect on the mind. Include:</a:t>
            </a:r>
          </a:p>
          <a:p>
            <a:r>
              <a:rPr lang="en-GB" dirty="0"/>
              <a:t>1. Tranquillizers- </a:t>
            </a:r>
          </a:p>
          <a:p>
            <a:r>
              <a:rPr lang="en-GB" dirty="0"/>
              <a:t>- Minor Tranquillizers- sedative /hypnotics</a:t>
            </a:r>
          </a:p>
          <a:p>
            <a:r>
              <a:rPr lang="en-GB" dirty="0"/>
              <a:t>- Major tranquillizers- anti-psychotics (</a:t>
            </a:r>
            <a:r>
              <a:rPr lang="en-GB" dirty="0" err="1"/>
              <a:t>neuroleptics</a:t>
            </a:r>
            <a:r>
              <a:rPr lang="en-GB" dirty="0"/>
              <a:t>)</a:t>
            </a:r>
          </a:p>
          <a:p>
            <a:r>
              <a:rPr lang="en-GB" dirty="0"/>
              <a:t>2.Anti-depressants (</a:t>
            </a:r>
            <a:r>
              <a:rPr lang="en-GB" dirty="0" err="1"/>
              <a:t>thymoleptics</a:t>
            </a:r>
            <a:r>
              <a:rPr lang="en-GB" dirty="0"/>
              <a:t>)</a:t>
            </a:r>
          </a:p>
          <a:p>
            <a:r>
              <a:rPr lang="en-GB" dirty="0"/>
              <a:t>3.Psychotomimetics- Drugs of abuse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PSYCHIATRIC DISEASES</a:t>
            </a:r>
          </a:p>
        </p:txBody>
      </p:sp>
      <p:sp>
        <p:nvSpPr>
          <p:cNvPr id="3" name="Content Placeholder 2"/>
          <p:cNvSpPr>
            <a:spLocks noGrp="1"/>
          </p:cNvSpPr>
          <p:nvPr>
            <p:ph idx="1"/>
          </p:nvPr>
        </p:nvSpPr>
        <p:spPr/>
        <p:txBody>
          <a:bodyPr>
            <a:normAutofit fontScale="92500"/>
          </a:bodyPr>
          <a:lstStyle/>
          <a:p>
            <a:r>
              <a:rPr lang="en-GB" dirty="0"/>
              <a:t>Primary-Cause unknown- neurosis, psychosis</a:t>
            </a:r>
          </a:p>
          <a:p>
            <a:r>
              <a:rPr lang="en-GB" dirty="0"/>
              <a:t>Secondary – cause known- neurosis, psychosis</a:t>
            </a:r>
          </a:p>
          <a:p>
            <a:r>
              <a:rPr lang="en-GB" b="1" dirty="0"/>
              <a:t>NEUROSIS</a:t>
            </a:r>
            <a:r>
              <a:rPr lang="en-GB" dirty="0"/>
              <a:t>-(minor psychiatric illnesses)- patient knows he is sick and seeks for treatment. Includes anxiety states, mild depression, neurasthenia, obsessions, hysteria, phobias, personality disorders(psychopaths, narcissists, night runners, anti-socials), sexual </a:t>
            </a:r>
            <a:r>
              <a:rPr lang="en-GB" dirty="0" err="1"/>
              <a:t>peversions</a:t>
            </a:r>
            <a:r>
              <a:rPr lang="en-GB" dirty="0"/>
              <a:t>. Treated with </a:t>
            </a:r>
            <a:r>
              <a:rPr lang="en-GB" dirty="0" err="1"/>
              <a:t>anxiolytics</a:t>
            </a:r>
            <a:r>
              <a:rPr lang="en-GB" dirty="0"/>
              <a:t> and psychotherapy.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b="1" dirty="0"/>
              <a:t>PSYCHOSIS</a:t>
            </a:r>
            <a:r>
              <a:rPr lang="en-GB" dirty="0"/>
              <a:t> (major psychiatric illnesses)</a:t>
            </a:r>
          </a:p>
          <a:p>
            <a:r>
              <a:rPr lang="en-GB" dirty="0"/>
              <a:t>There is loss of touch with reality</a:t>
            </a:r>
          </a:p>
          <a:p>
            <a:r>
              <a:rPr lang="en-GB" dirty="0"/>
              <a:t>Depressive psychosis</a:t>
            </a:r>
          </a:p>
          <a:p>
            <a:r>
              <a:rPr lang="en-GB" dirty="0"/>
              <a:t>Manic psychosis</a:t>
            </a:r>
          </a:p>
          <a:p>
            <a:r>
              <a:rPr lang="en-GB" dirty="0"/>
              <a:t>Manic-depressive psychosis(bipolar)</a:t>
            </a:r>
          </a:p>
          <a:p>
            <a:r>
              <a:rPr lang="en-GB" dirty="0"/>
              <a:t>Schizophrenia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AETIOLOGY</a:t>
            </a:r>
          </a:p>
        </p:txBody>
      </p:sp>
      <p:sp>
        <p:nvSpPr>
          <p:cNvPr id="3" name="Content Placeholder 2"/>
          <p:cNvSpPr>
            <a:spLocks noGrp="1"/>
          </p:cNvSpPr>
          <p:nvPr>
            <p:ph idx="1"/>
          </p:nvPr>
        </p:nvSpPr>
        <p:spPr/>
        <p:txBody>
          <a:bodyPr/>
          <a:lstStyle/>
          <a:p>
            <a:r>
              <a:rPr lang="en-GB" dirty="0"/>
              <a:t>1. Due to toxins – alcoholism, </a:t>
            </a:r>
            <a:r>
              <a:rPr lang="en-GB" dirty="0" err="1"/>
              <a:t>morphinism</a:t>
            </a:r>
            <a:r>
              <a:rPr lang="en-GB" dirty="0"/>
              <a:t>, </a:t>
            </a:r>
            <a:r>
              <a:rPr lang="en-GB" dirty="0" err="1"/>
              <a:t>cocainism</a:t>
            </a:r>
            <a:r>
              <a:rPr lang="en-GB" dirty="0"/>
              <a:t>, Bhang use, other drugs</a:t>
            </a:r>
          </a:p>
          <a:p>
            <a:r>
              <a:rPr lang="en-GB" dirty="0"/>
              <a:t>2. Due to infections – syphilis, encephalitis, HIV</a:t>
            </a:r>
          </a:p>
          <a:p>
            <a:r>
              <a:rPr lang="en-GB" dirty="0"/>
              <a:t>3. Gross brain lesions- head trauma, tumours</a:t>
            </a:r>
          </a:p>
          <a:p>
            <a:r>
              <a:rPr lang="en-GB" dirty="0"/>
              <a:t>4. Endocrine diseases- hypothyroidism,</a:t>
            </a:r>
          </a:p>
          <a:p>
            <a:r>
              <a:rPr lang="en-GB" dirty="0"/>
              <a:t>5. Genetic abnormalities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PATHOLOGY</a:t>
            </a:r>
          </a:p>
        </p:txBody>
      </p:sp>
      <p:sp>
        <p:nvSpPr>
          <p:cNvPr id="3" name="Content Placeholder 2"/>
          <p:cNvSpPr>
            <a:spLocks noGrp="1"/>
          </p:cNvSpPr>
          <p:nvPr>
            <p:ph idx="1"/>
          </p:nvPr>
        </p:nvSpPr>
        <p:spPr/>
        <p:txBody>
          <a:bodyPr>
            <a:normAutofit/>
          </a:bodyPr>
          <a:lstStyle/>
          <a:p>
            <a:r>
              <a:rPr lang="en-GB" dirty="0"/>
              <a:t>CNS neurotransmitters act at different sites and modulation of these transmission brings sickness or treatment.</a:t>
            </a:r>
          </a:p>
          <a:p>
            <a:r>
              <a:rPr lang="en-GB" dirty="0"/>
              <a:t>CNS neurotransmitters include: Nor-adrenaline, acetylcholine, dopamine, serotonin, GABA, </a:t>
            </a:r>
            <a:r>
              <a:rPr lang="en-GB" dirty="0" err="1"/>
              <a:t>glycine</a:t>
            </a:r>
            <a:r>
              <a:rPr lang="en-GB" dirty="0"/>
              <a:t>, glutamate, </a:t>
            </a:r>
            <a:r>
              <a:rPr lang="en-GB" dirty="0" err="1"/>
              <a:t>aspartate</a:t>
            </a:r>
            <a:r>
              <a:rPr lang="en-GB" dirty="0"/>
              <a:t>, </a:t>
            </a:r>
            <a:r>
              <a:rPr lang="en-GB" dirty="0" err="1"/>
              <a:t>endomorphins</a:t>
            </a:r>
            <a:r>
              <a:rPr lang="en-GB" dirty="0"/>
              <a:t>/</a:t>
            </a:r>
            <a:r>
              <a:rPr lang="en-GB" dirty="0" err="1"/>
              <a:t>encephalins</a:t>
            </a:r>
            <a:r>
              <a:rPr lang="en-GB" dirty="0"/>
              <a:t>, prostaglandins, histamine.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The first agents were noted to have effects on the central nervous system, autonomic and endocrine effects. </a:t>
            </a:r>
          </a:p>
          <a:p>
            <a:r>
              <a:rPr lang="en-GB" dirty="0"/>
              <a:t>Actions were traceable to effects on a wide range of receptors including- dopamine, </a:t>
            </a:r>
            <a:r>
              <a:rPr lang="el-GR" dirty="0"/>
              <a:t>α</a:t>
            </a:r>
            <a:r>
              <a:rPr lang="en-GB" dirty="0"/>
              <a:t>-</a:t>
            </a:r>
            <a:r>
              <a:rPr lang="en-GB" dirty="0" err="1"/>
              <a:t>adrenceptors</a:t>
            </a:r>
            <a:r>
              <a:rPr lang="en-GB" dirty="0"/>
              <a:t>, </a:t>
            </a:r>
            <a:r>
              <a:rPr lang="en-GB" dirty="0" err="1"/>
              <a:t>muscurinic</a:t>
            </a:r>
            <a:r>
              <a:rPr lang="en-GB" dirty="0"/>
              <a:t>, H1 histaminic and serotonin(5HT2) receptors. </a:t>
            </a:r>
          </a:p>
          <a:p>
            <a:r>
              <a:rPr lang="en-GB" dirty="0"/>
              <a:t>Dopamine receptors became the major focus.</a:t>
            </a:r>
          </a:p>
          <a:p>
            <a:r>
              <a:rPr lang="en-GB" dirty="0"/>
              <a:t>The Dopamine hypothesis of schizophrenia.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It was thought dopamine systems alone responsible for psychosis, but now we know its more complex. </a:t>
            </a:r>
          </a:p>
          <a:p>
            <a:r>
              <a:rPr lang="en-GB" dirty="0"/>
              <a:t>The older drugs all had effect on dopamine receptors.</a:t>
            </a:r>
          </a:p>
          <a:p>
            <a:r>
              <a:rPr lang="en-GB" dirty="0"/>
              <a:t>The newer drugs have more action on serotonin receptors, and reduced activity on dopamine receptors.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Thought three major areas involved:</a:t>
            </a:r>
          </a:p>
          <a:p>
            <a:r>
              <a:rPr lang="en-GB" dirty="0"/>
              <a:t>R.A.S – responsible for attention, arousal, anxiety</a:t>
            </a:r>
          </a:p>
          <a:p>
            <a:r>
              <a:rPr lang="en-GB" dirty="0"/>
              <a:t>Limbic system – affects, emotions, reward systems</a:t>
            </a:r>
          </a:p>
          <a:p>
            <a:r>
              <a:rPr lang="en-GB" dirty="0"/>
              <a:t>Hypothalamus – monitors autonomic functions, pituitary endocrine output.</a:t>
            </a:r>
          </a:p>
          <a:p>
            <a:r>
              <a:rPr lang="en-GB" dirty="0"/>
              <a:t>The interconnecting pathways.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altLang="zh-CN" dirty="0">
                <a:latin typeface="Arial" pitchFamily="34" charset="0"/>
              </a:rPr>
              <a:t>The term "psychosis" denotes a variety of mental disorders: </a:t>
            </a:r>
          </a:p>
          <a:p>
            <a:r>
              <a:rPr lang="en-US" altLang="zh-CN" dirty="0">
                <a:latin typeface="Arial" pitchFamily="34" charset="0"/>
              </a:rPr>
              <a:t>Presence of delusions (false beliefs), </a:t>
            </a:r>
          </a:p>
          <a:p>
            <a:r>
              <a:rPr lang="en-US" altLang="zh-CN" dirty="0">
                <a:latin typeface="Arial" pitchFamily="34" charset="0"/>
              </a:rPr>
              <a:t>Various types of hallucinations, usually auditory or visual, but sometimes tactile or olfactory, </a:t>
            </a:r>
          </a:p>
          <a:p>
            <a:r>
              <a:rPr lang="en-US" altLang="zh-CN" dirty="0">
                <a:latin typeface="Arial" pitchFamily="34" charset="0"/>
              </a:rPr>
              <a:t>Grossly disorganized thinking in a clear sensorium. Many pathologies cause psychosis: brain tumor, dementia, multiple sclerosis, PD, electrolyte disorders, malaria, etc. </a:t>
            </a:r>
          </a:p>
          <a:p>
            <a:r>
              <a:rPr lang="en-US" altLang="zh-CN" dirty="0">
                <a:latin typeface="Arial" pitchFamily="34" charset="0"/>
              </a:rPr>
              <a:t>Psychosis is not unique to schizophrenia and is not present in all patients with schizophrenia at all times </a:t>
            </a:r>
          </a:p>
          <a:p>
            <a:endParaRPr lang="en-US" dirty="0"/>
          </a:p>
        </p:txBody>
      </p:sp>
    </p:spTree>
    <p:extLst>
      <p:ext uri="{BB962C8B-B14F-4D97-AF65-F5344CB8AC3E}">
        <p14:creationId xmlns:p14="http://schemas.microsoft.com/office/powerpoint/2010/main" val="1872903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DOPAMINERGIC PATHWAYS</a:t>
            </a:r>
          </a:p>
        </p:txBody>
      </p:sp>
      <p:sp>
        <p:nvSpPr>
          <p:cNvPr id="3" name="Content Placeholder 2"/>
          <p:cNvSpPr>
            <a:spLocks noGrp="1"/>
          </p:cNvSpPr>
          <p:nvPr>
            <p:ph idx="1"/>
          </p:nvPr>
        </p:nvSpPr>
        <p:spPr/>
        <p:txBody>
          <a:bodyPr>
            <a:normAutofit lnSpcReduction="10000"/>
          </a:bodyPr>
          <a:lstStyle/>
          <a:p>
            <a:r>
              <a:rPr lang="en-GB" dirty="0"/>
              <a:t>The dopamine receptors</a:t>
            </a:r>
          </a:p>
          <a:p>
            <a:r>
              <a:rPr lang="en-US" dirty="0"/>
              <a:t>D1 like- D1, D5, increase CAMP</a:t>
            </a:r>
          </a:p>
          <a:p>
            <a:r>
              <a:rPr lang="en-US" dirty="0"/>
              <a:t>D2 like – D2, D3, D4- decrease CAMP</a:t>
            </a:r>
          </a:p>
          <a:p>
            <a:r>
              <a:rPr lang="en-US" dirty="0"/>
              <a:t>Mesolimbic-</a:t>
            </a:r>
            <a:r>
              <a:rPr lang="en-US" dirty="0" err="1"/>
              <a:t>mesocortical</a:t>
            </a:r>
            <a:r>
              <a:rPr lang="en-US" dirty="0"/>
              <a:t> pathway</a:t>
            </a:r>
          </a:p>
          <a:p>
            <a:r>
              <a:rPr lang="en-US" dirty="0" err="1"/>
              <a:t>Nigrostriatal</a:t>
            </a:r>
            <a:r>
              <a:rPr lang="en-US" dirty="0"/>
              <a:t> pathway</a:t>
            </a:r>
          </a:p>
          <a:p>
            <a:r>
              <a:rPr lang="en-US" dirty="0"/>
              <a:t>Tuberoinfundibular system</a:t>
            </a:r>
          </a:p>
          <a:p>
            <a:r>
              <a:rPr lang="en-US" dirty="0"/>
              <a:t>Medullary-periventricular pathway</a:t>
            </a:r>
          </a:p>
          <a:p>
            <a:r>
              <a:rPr lang="en-US" dirty="0"/>
              <a:t>Incerto-hypothalamic pathway</a:t>
            </a: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err="1"/>
              <a:t>Mesolimbic-mesocortical</a:t>
            </a:r>
            <a:r>
              <a:rPr lang="en-GB" dirty="0"/>
              <a:t> pathway-projects from </a:t>
            </a:r>
            <a:r>
              <a:rPr lang="en-GB" dirty="0" err="1"/>
              <a:t>substantia</a:t>
            </a:r>
            <a:r>
              <a:rPr lang="en-GB" dirty="0"/>
              <a:t> </a:t>
            </a:r>
            <a:r>
              <a:rPr lang="en-GB" dirty="0" err="1"/>
              <a:t>nigra</a:t>
            </a:r>
            <a:r>
              <a:rPr lang="en-GB" dirty="0"/>
              <a:t> to limbic system and </a:t>
            </a:r>
            <a:r>
              <a:rPr lang="en-GB" dirty="0" err="1"/>
              <a:t>neocortex</a:t>
            </a:r>
            <a:r>
              <a:rPr lang="en-GB" dirty="0"/>
              <a:t>. Most closely related to behaviour.</a:t>
            </a:r>
          </a:p>
          <a:p>
            <a:r>
              <a:rPr lang="en-GB" dirty="0" err="1"/>
              <a:t>Nigrostriatal</a:t>
            </a:r>
            <a:r>
              <a:rPr lang="en-GB" dirty="0"/>
              <a:t> pathway- projects from the </a:t>
            </a:r>
            <a:r>
              <a:rPr lang="en-GB" dirty="0" err="1"/>
              <a:t>substantia</a:t>
            </a:r>
            <a:r>
              <a:rPr lang="en-GB" dirty="0"/>
              <a:t> </a:t>
            </a:r>
            <a:r>
              <a:rPr lang="en-GB" dirty="0" err="1"/>
              <a:t>nigra</a:t>
            </a:r>
            <a:r>
              <a:rPr lang="en-GB" dirty="0"/>
              <a:t> to the caudate and </a:t>
            </a:r>
            <a:r>
              <a:rPr lang="en-GB" dirty="0" err="1"/>
              <a:t>putamen</a:t>
            </a:r>
            <a:r>
              <a:rPr lang="en-GB" dirty="0"/>
              <a:t>. Involved in coordination of voluntary movement</a:t>
            </a:r>
          </a:p>
          <a:p>
            <a:r>
              <a:rPr lang="en-GB" dirty="0"/>
              <a:t>Tuberoinfundibular system- In the hypothalamus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err="1"/>
              <a:t>Arcuate</a:t>
            </a:r>
            <a:r>
              <a:rPr lang="en-GB" dirty="0"/>
              <a:t> nuclei and </a:t>
            </a:r>
            <a:r>
              <a:rPr lang="en-GB" dirty="0" err="1"/>
              <a:t>periventricular</a:t>
            </a:r>
            <a:r>
              <a:rPr lang="en-GB" dirty="0"/>
              <a:t> neurons to hypothalamus and posterior pituitary. Dopamine here inhibits </a:t>
            </a:r>
            <a:r>
              <a:rPr lang="en-GB" dirty="0" err="1"/>
              <a:t>prolactin</a:t>
            </a:r>
            <a:r>
              <a:rPr lang="en-GB" dirty="0"/>
              <a:t> release</a:t>
            </a:r>
          </a:p>
          <a:p>
            <a:r>
              <a:rPr lang="en-GB" dirty="0" err="1"/>
              <a:t>Medullary-periventricular</a:t>
            </a:r>
            <a:r>
              <a:rPr lang="en-GB" dirty="0"/>
              <a:t> pathway - Neurons from the motor nucleus of the </a:t>
            </a:r>
            <a:r>
              <a:rPr lang="en-GB" dirty="0" err="1"/>
              <a:t>vagus</a:t>
            </a:r>
            <a:r>
              <a:rPr lang="en-GB" dirty="0"/>
              <a:t> nerve whose projection is not clear. Involved in eating behaviour</a:t>
            </a:r>
          </a:p>
          <a:p>
            <a:r>
              <a:rPr lang="en-GB" dirty="0"/>
              <a:t>Incertohypothalamic pathway- Forms connections from the medial zona incerta to the hypothalamus and amygdala. Involved in sexual behaviour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Antipsychotic action now thought to at least in part produced by the drugs ability to block dopamine action in the mesolimbic and </a:t>
            </a:r>
            <a:r>
              <a:rPr lang="en-GB" dirty="0" err="1"/>
              <a:t>mesocortical</a:t>
            </a:r>
            <a:r>
              <a:rPr lang="en-GB" dirty="0"/>
              <a:t> systems.</a:t>
            </a:r>
          </a:p>
          <a:p>
            <a:r>
              <a:rPr lang="en-GB" dirty="0"/>
              <a:t>Antagonism of dopamine in the </a:t>
            </a:r>
            <a:r>
              <a:rPr lang="en-GB" dirty="0" err="1"/>
              <a:t>nigrostriatal</a:t>
            </a:r>
            <a:r>
              <a:rPr lang="en-GB" dirty="0"/>
              <a:t> pathway explains unwanted effects of Parkinsonism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Blockade of dopamine’s tonic inhibitory effects on </a:t>
            </a:r>
            <a:r>
              <a:rPr lang="en-GB" dirty="0" err="1"/>
              <a:t>prolactin</a:t>
            </a:r>
            <a:r>
              <a:rPr lang="en-GB" dirty="0"/>
              <a:t> release from the pituitary causes </a:t>
            </a:r>
            <a:r>
              <a:rPr lang="en-GB" dirty="0" err="1"/>
              <a:t>hyperprolactinemia</a:t>
            </a:r>
            <a:r>
              <a:rPr lang="en-GB" dirty="0"/>
              <a:t>.</a:t>
            </a:r>
          </a:p>
          <a:p>
            <a:r>
              <a:rPr lang="en-GB" dirty="0"/>
              <a:t>Therapeutic potency of antipsychotics correlates strongly with their D2 affinity. D2 coded on Chromosome 11 decreases CAMP by inhibition of adenylyl cyclase and inhibits calcium channels but opens potassium channels.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US" dirty="0"/>
              <a:t>D2 receptors found both pre and post </a:t>
            </a:r>
            <a:r>
              <a:rPr lang="en-US" dirty="0" err="1"/>
              <a:t>synaptically</a:t>
            </a:r>
            <a:r>
              <a:rPr lang="en-US" dirty="0"/>
              <a:t> on neurons in the caudate, </a:t>
            </a:r>
            <a:r>
              <a:rPr lang="en-GB" dirty="0"/>
              <a:t>  Putamen, nucleus </a:t>
            </a:r>
            <a:r>
              <a:rPr lang="en-GB" dirty="0" err="1"/>
              <a:t>accumbens</a:t>
            </a:r>
            <a:r>
              <a:rPr lang="en-GB" dirty="0"/>
              <a:t> and olfactory tubercle. </a:t>
            </a:r>
          </a:p>
          <a:p>
            <a:r>
              <a:rPr lang="en-GB" dirty="0"/>
              <a:t>Activation of D2 receptors in humans aggravates schizophrenia.</a:t>
            </a:r>
          </a:p>
          <a:p>
            <a:r>
              <a:rPr lang="en-GB" dirty="0"/>
              <a:t>Aripiprazole shows partial agonism at D2 and 5HT1a receptors</a:t>
            </a:r>
          </a:p>
          <a:p>
            <a:r>
              <a:rPr lang="en-GB" dirty="0"/>
              <a:t>The newer drugs clozapine, olanzapine, quetiapine and aripiprazole have low affinity for D2 receptors, suggesting additional actions critical for antipsychotic effects.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Most of the newer atypical antipsychotics and some of the older agents have significant affinity for the 5HT2a receptor, suggesting an important role for the serotonin system.</a:t>
            </a:r>
          </a:p>
          <a:p>
            <a:r>
              <a:rPr lang="en-GB" dirty="0"/>
              <a:t>Selective D3 receptor antagonists may prove therapeutic, non available yet</a:t>
            </a:r>
          </a:p>
          <a:p>
            <a:r>
              <a:rPr lang="en-GB" dirty="0"/>
              <a:t>The role of GABA, glutamate and acetyl </a:t>
            </a:r>
            <a:r>
              <a:rPr lang="en-GB" dirty="0" err="1"/>
              <a:t>choline</a:t>
            </a:r>
            <a:r>
              <a:rPr lang="en-GB" dirty="0"/>
              <a:t> receptors yet to be defined.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Although all effective antipsychotics block D2 receptors, the degree of this blockade in relation to other actions on receptors varies considerably between drugs.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TRANQUILLIZERS</a:t>
            </a:r>
            <a:endParaRPr lang="en-GB" dirty="0"/>
          </a:p>
        </p:txBody>
      </p:sp>
      <p:sp>
        <p:nvSpPr>
          <p:cNvPr id="3" name="Content Placeholder 2"/>
          <p:cNvSpPr>
            <a:spLocks noGrp="1"/>
          </p:cNvSpPr>
          <p:nvPr>
            <p:ph idx="1"/>
          </p:nvPr>
        </p:nvSpPr>
        <p:spPr/>
        <p:txBody>
          <a:bodyPr/>
          <a:lstStyle/>
          <a:p>
            <a:r>
              <a:rPr lang="en-US" dirty="0"/>
              <a:t>Comes from the word tranquil. These are drugs which allay (remove) anxiety and apprehension, suppresses  mental agitation, induces mental repose, without diminishing mental alertness ( alacrity)</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u="sng" dirty="0"/>
              <a:t>Tranquillizers</a:t>
            </a:r>
          </a:p>
          <a:p>
            <a:pPr marL="457200" indent="-457200">
              <a:buFont typeface="+mj-lt"/>
              <a:buAutoNum type="arabicPeriod"/>
            </a:pPr>
            <a:r>
              <a:rPr lang="en-US" dirty="0"/>
              <a:t>Specific CNS depressants</a:t>
            </a:r>
          </a:p>
          <a:p>
            <a:pPr marL="457200" indent="-457200">
              <a:buFont typeface="+mj-lt"/>
              <a:buAutoNum type="arabicPeriod"/>
            </a:pPr>
            <a:r>
              <a:rPr lang="en-US" dirty="0"/>
              <a:t>Block conditioned responses, but don’t block non conditioned responses</a:t>
            </a:r>
          </a:p>
          <a:p>
            <a:pPr marL="457200" indent="-457200">
              <a:buFont typeface="+mj-lt"/>
              <a:buAutoNum type="arabicPeriod"/>
            </a:pPr>
            <a:r>
              <a:rPr lang="en-US" dirty="0"/>
              <a:t>Have an action on autonomic nervous system</a:t>
            </a:r>
          </a:p>
          <a:p>
            <a:pPr marL="457200" indent="-457200">
              <a:buFont typeface="+mj-lt"/>
              <a:buAutoNum type="arabicPeriod"/>
            </a:pPr>
            <a:r>
              <a:rPr lang="en-US" dirty="0"/>
              <a:t>Large doses may not cause CNS depression</a:t>
            </a:r>
          </a:p>
          <a:p>
            <a:endParaRPr lang="en-US" u="sng"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EE322-6988-4433-A2E9-2ED65D453482}"/>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xmlns="" id="{C691F2D9-A34D-447B-8BB7-E841B2B449C3}"/>
              </a:ext>
            </a:extLst>
          </p:cNvPr>
          <p:cNvSpPr>
            <a:spLocks noGrp="1"/>
          </p:cNvSpPr>
          <p:nvPr>
            <p:ph idx="1"/>
          </p:nvPr>
        </p:nvSpPr>
        <p:spPr/>
        <p:txBody>
          <a:bodyPr>
            <a:normAutofit fontScale="85000" lnSpcReduction="20000"/>
          </a:bodyPr>
          <a:lstStyle/>
          <a:p>
            <a:r>
              <a:rPr lang="en-US" dirty="0"/>
              <a:t>Otieno Mbugua, a 21 year old undergraduate, member of the football team of KYU, was found staying by himself,  avoiding the company of friends and skipping college and football training. </a:t>
            </a:r>
          </a:p>
          <a:p>
            <a:r>
              <a:rPr lang="en-US" dirty="0"/>
              <a:t>Later, he was heard speaking to  himself as he sat isolated in his room, mumbling and  smiling. </a:t>
            </a:r>
          </a:p>
          <a:p>
            <a:r>
              <a:rPr lang="en-US" dirty="0"/>
              <a:t>Then he confided to his roommate that he  had uncovered a grand conspiracy to rob him of his soccer abilities and that he could hear the  conspirator’s voices as they planed to destroy him.  </a:t>
            </a:r>
          </a:p>
          <a:p>
            <a:r>
              <a:rPr lang="en-US" dirty="0"/>
              <a:t>Finally, he accused his roommate of being a part of  the conspiracy.</a:t>
            </a:r>
          </a:p>
          <a:p>
            <a:endParaRPr lang="en-US" dirty="0"/>
          </a:p>
        </p:txBody>
      </p:sp>
    </p:spTree>
    <p:extLst>
      <p:ext uri="{BB962C8B-B14F-4D97-AF65-F5344CB8AC3E}">
        <p14:creationId xmlns:p14="http://schemas.microsoft.com/office/powerpoint/2010/main" val="1211736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u="sng" dirty="0"/>
              <a:t>Hypnotics</a:t>
            </a:r>
          </a:p>
          <a:p>
            <a:pPr marL="457200" indent="-457200">
              <a:buFont typeface="+mj-lt"/>
              <a:buAutoNum type="arabicPeriod"/>
            </a:pPr>
            <a:r>
              <a:rPr lang="en-US" dirty="0"/>
              <a:t>Affect the whole CNS axis, non-specific</a:t>
            </a:r>
          </a:p>
          <a:p>
            <a:pPr marL="457200" indent="-457200">
              <a:buFont typeface="+mj-lt"/>
              <a:buAutoNum type="arabicPeriod"/>
            </a:pPr>
            <a:r>
              <a:rPr lang="en-US" dirty="0"/>
              <a:t>Block both responses</a:t>
            </a:r>
          </a:p>
          <a:p>
            <a:pPr marL="457200" indent="-457200">
              <a:buFont typeface="+mj-lt"/>
              <a:buAutoNum type="arabicPeriod"/>
            </a:pPr>
            <a:r>
              <a:rPr lang="en-US" dirty="0"/>
              <a:t>No action on ANS</a:t>
            </a:r>
          </a:p>
          <a:p>
            <a:pPr marL="457200" indent="-457200">
              <a:buFont typeface="+mj-lt"/>
              <a:buAutoNum type="arabicPeriod"/>
            </a:pPr>
            <a:r>
              <a:rPr lang="en-US" dirty="0"/>
              <a:t>Large doses depress CNS</a:t>
            </a:r>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97FE3-FC03-4022-B297-DCCE1E3147B4}"/>
              </a:ext>
            </a:extLst>
          </p:cNvPr>
          <p:cNvSpPr>
            <a:spLocks noGrp="1"/>
          </p:cNvSpPr>
          <p:nvPr>
            <p:ph type="title"/>
          </p:nvPr>
        </p:nvSpPr>
        <p:spPr/>
        <p:txBody>
          <a:bodyPr/>
          <a:lstStyle/>
          <a:p>
            <a:r>
              <a:rPr lang="en-US" dirty="0"/>
              <a:t>Extra-pyramidal effects</a:t>
            </a:r>
          </a:p>
        </p:txBody>
      </p:sp>
      <p:sp>
        <p:nvSpPr>
          <p:cNvPr id="3" name="Content Placeholder 2">
            <a:extLst>
              <a:ext uri="{FF2B5EF4-FFF2-40B4-BE49-F238E27FC236}">
                <a16:creationId xmlns:a16="http://schemas.microsoft.com/office/drawing/2014/main" xmlns="" id="{00409639-681A-41BA-ACCE-B8B74BC7FF95}"/>
              </a:ext>
            </a:extLst>
          </p:cNvPr>
          <p:cNvSpPr>
            <a:spLocks noGrp="1"/>
          </p:cNvSpPr>
          <p:nvPr>
            <p:ph idx="1"/>
          </p:nvPr>
        </p:nvSpPr>
        <p:spPr/>
        <p:txBody>
          <a:bodyPr>
            <a:noAutofit/>
          </a:bodyPr>
          <a:lstStyle/>
          <a:p>
            <a:r>
              <a:rPr lang="en-US" sz="2400" dirty="0"/>
              <a:t>Include </a:t>
            </a:r>
          </a:p>
          <a:p>
            <a:r>
              <a:rPr lang="en-US" sz="2400" dirty="0"/>
              <a:t>acute dyskinesias which involves involuntary, erratic, writhing movements of the face, arms, legs or trunk</a:t>
            </a:r>
          </a:p>
          <a:p>
            <a:r>
              <a:rPr lang="en-US" sz="2400" dirty="0"/>
              <a:t>Dystonic reactions which involves involuntary muscle contractions that may manifest as </a:t>
            </a:r>
            <a:r>
              <a:rPr lang="en-US" sz="2400" b="1" dirty="0"/>
              <a:t>torticollis</a:t>
            </a:r>
            <a:r>
              <a:rPr lang="en-US" sz="2400" dirty="0"/>
              <a:t> (a problem involving the muscles of the neck that causes the head to tilt down), </a:t>
            </a:r>
            <a:r>
              <a:rPr lang="en-US" sz="2400" b="1" dirty="0"/>
              <a:t>opisthotonus</a:t>
            </a:r>
            <a:r>
              <a:rPr lang="en-US" sz="2400" dirty="0"/>
              <a:t> (spasm of the muscles causing backward arching of the head, neck, and spine) and </a:t>
            </a:r>
            <a:r>
              <a:rPr lang="en-US" sz="2400" b="1" dirty="0"/>
              <a:t>dysarthria</a:t>
            </a:r>
            <a:r>
              <a:rPr lang="en-US" sz="2400" dirty="0"/>
              <a:t> (a motor speech disorder in which the muscles that are used to produce speech are damaged, paralyzed, or weakened- slurred speech)</a:t>
            </a:r>
          </a:p>
        </p:txBody>
      </p:sp>
    </p:spTree>
    <p:extLst>
      <p:ext uri="{BB962C8B-B14F-4D97-AF65-F5344CB8AC3E}">
        <p14:creationId xmlns:p14="http://schemas.microsoft.com/office/powerpoint/2010/main" val="856389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B93D8-E032-4C5A-9C46-2D681D4EB3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BADCFD6-A070-4D9F-9B51-A8DD9B24027A}"/>
              </a:ext>
            </a:extLst>
          </p:cNvPr>
          <p:cNvSpPr>
            <a:spLocks noGrp="1"/>
          </p:cNvSpPr>
          <p:nvPr>
            <p:ph idx="1"/>
          </p:nvPr>
        </p:nvSpPr>
        <p:spPr/>
        <p:txBody>
          <a:bodyPr/>
          <a:lstStyle/>
          <a:p>
            <a:r>
              <a:rPr lang="en-US" dirty="0"/>
              <a:t>Tardive dyskinesia which are stiff, jerky movements of the face and body that can’t be controlled by individual. May blink eyes, stick out your tongue, or wave the arms without meaning to do so</a:t>
            </a:r>
          </a:p>
          <a:p>
            <a:endParaRPr lang="en-US" dirty="0"/>
          </a:p>
        </p:txBody>
      </p:sp>
    </p:spTree>
    <p:extLst>
      <p:ext uri="{BB962C8B-B14F-4D97-AF65-F5344CB8AC3E}">
        <p14:creationId xmlns:p14="http://schemas.microsoft.com/office/powerpoint/2010/main" val="2774574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40EB2E-35C9-4F51-8FF2-DDCB205BA9B3}"/>
              </a:ext>
            </a:extLst>
          </p:cNvPr>
          <p:cNvSpPr>
            <a:spLocks noGrp="1"/>
          </p:cNvSpPr>
          <p:nvPr>
            <p:ph type="title"/>
          </p:nvPr>
        </p:nvSpPr>
        <p:spPr/>
        <p:txBody>
          <a:bodyPr/>
          <a:lstStyle/>
          <a:p>
            <a:r>
              <a:rPr lang="en-US" dirty="0"/>
              <a:t>Classification of antipsychotics</a:t>
            </a:r>
          </a:p>
        </p:txBody>
      </p:sp>
      <p:sp>
        <p:nvSpPr>
          <p:cNvPr id="3" name="Content Placeholder 2">
            <a:extLst>
              <a:ext uri="{FF2B5EF4-FFF2-40B4-BE49-F238E27FC236}">
                <a16:creationId xmlns:a16="http://schemas.microsoft.com/office/drawing/2014/main" xmlns="" id="{269A1704-773D-4269-92AF-50A93BC9E6B4}"/>
              </a:ext>
            </a:extLst>
          </p:cNvPr>
          <p:cNvSpPr>
            <a:spLocks noGrp="1"/>
          </p:cNvSpPr>
          <p:nvPr>
            <p:ph idx="1"/>
          </p:nvPr>
        </p:nvSpPr>
        <p:spPr/>
        <p:txBody>
          <a:bodyPr/>
          <a:lstStyle/>
          <a:p>
            <a:pPr marL="9525">
              <a:spcBef>
                <a:spcPts val="832"/>
              </a:spcBef>
            </a:pPr>
            <a:r>
              <a:rPr lang="en-US" sz="3200" dirty="0">
                <a:solidFill>
                  <a:srgbClr val="FF0000"/>
                </a:solidFill>
                <a:latin typeface="Arial"/>
                <a:cs typeface="Arial"/>
              </a:rPr>
              <a:t>Typical:</a:t>
            </a:r>
            <a:endParaRPr lang="en-US" sz="3200" dirty="0">
              <a:latin typeface="Arial"/>
              <a:cs typeface="Arial"/>
            </a:endParaRPr>
          </a:p>
          <a:p>
            <a:pPr marL="9525">
              <a:spcBef>
                <a:spcPts val="761"/>
              </a:spcBef>
              <a:buChar char="•"/>
              <a:tabLst>
                <a:tab pos="266700" algn="l"/>
                <a:tab pos="267176" algn="l"/>
              </a:tabLst>
            </a:pPr>
            <a:r>
              <a:rPr lang="en-US" sz="3200" dirty="0">
                <a:latin typeface="Arial"/>
                <a:cs typeface="Arial"/>
              </a:rPr>
              <a:t>Phenothi</a:t>
            </a:r>
            <a:r>
              <a:rPr lang="en-US" sz="3200" b="1" dirty="0">
                <a:latin typeface="Arial"/>
                <a:cs typeface="Arial"/>
              </a:rPr>
              <a:t>a</a:t>
            </a:r>
            <a:r>
              <a:rPr lang="en-US" sz="3200" dirty="0">
                <a:latin typeface="Arial"/>
                <a:cs typeface="Arial"/>
              </a:rPr>
              <a:t>zines:</a:t>
            </a:r>
            <a:r>
              <a:rPr lang="en-US" sz="3200" spc="-23" dirty="0">
                <a:latin typeface="Arial"/>
                <a:cs typeface="Arial"/>
              </a:rPr>
              <a:t> </a:t>
            </a:r>
            <a:r>
              <a:rPr lang="en-US" sz="3200" dirty="0">
                <a:latin typeface="Arial"/>
                <a:cs typeface="Arial"/>
              </a:rPr>
              <a:t>chlorpr</a:t>
            </a:r>
            <a:r>
              <a:rPr lang="en-US" sz="3200" b="1" dirty="0">
                <a:latin typeface="Arial"/>
                <a:cs typeface="Arial"/>
              </a:rPr>
              <a:t>o</a:t>
            </a:r>
            <a:r>
              <a:rPr lang="en-US" sz="3200" dirty="0">
                <a:latin typeface="Arial"/>
                <a:cs typeface="Arial"/>
              </a:rPr>
              <a:t>mazine</a:t>
            </a:r>
          </a:p>
          <a:p>
            <a:pPr marL="267176" indent="-257175">
              <a:spcBef>
                <a:spcPts val="761"/>
              </a:spcBef>
              <a:buChar char="•"/>
              <a:tabLst>
                <a:tab pos="266700" algn="l"/>
                <a:tab pos="267653" algn="l"/>
              </a:tabLst>
            </a:pPr>
            <a:r>
              <a:rPr lang="en-US" sz="3200" dirty="0" err="1">
                <a:latin typeface="Arial"/>
                <a:cs typeface="Arial"/>
              </a:rPr>
              <a:t>Thi</a:t>
            </a:r>
            <a:r>
              <a:rPr lang="en-US" sz="3200" b="1" dirty="0" err="1">
                <a:latin typeface="Arial"/>
                <a:cs typeface="Arial"/>
              </a:rPr>
              <a:t>o</a:t>
            </a:r>
            <a:r>
              <a:rPr lang="en-US" sz="3200" dirty="0" err="1">
                <a:latin typeface="Arial"/>
                <a:cs typeface="Arial"/>
              </a:rPr>
              <a:t>xanthenes</a:t>
            </a:r>
            <a:r>
              <a:rPr lang="en-US" sz="3200" spc="-19" dirty="0">
                <a:latin typeface="Arial"/>
                <a:cs typeface="Arial"/>
              </a:rPr>
              <a:t> </a:t>
            </a:r>
            <a:r>
              <a:rPr lang="en-US" sz="3200" dirty="0">
                <a:latin typeface="Arial"/>
                <a:cs typeface="Arial"/>
              </a:rPr>
              <a:t>:</a:t>
            </a:r>
            <a:r>
              <a:rPr lang="en-US" sz="3200" spc="-23" dirty="0">
                <a:latin typeface="Arial"/>
                <a:cs typeface="Arial"/>
              </a:rPr>
              <a:t> </a:t>
            </a:r>
            <a:r>
              <a:rPr lang="en-US" sz="3200" dirty="0">
                <a:latin typeface="Arial"/>
                <a:cs typeface="Arial"/>
              </a:rPr>
              <a:t>chlorprothixene</a:t>
            </a:r>
          </a:p>
          <a:p>
            <a:pPr marL="9525" marR="404813">
              <a:lnSpc>
                <a:spcPct val="130200"/>
              </a:lnSpc>
              <a:spcBef>
                <a:spcPts val="4"/>
              </a:spcBef>
              <a:buChar char="•"/>
              <a:tabLst>
                <a:tab pos="266700" algn="l"/>
                <a:tab pos="267176" algn="l"/>
              </a:tabLst>
            </a:pPr>
            <a:r>
              <a:rPr lang="en-US" sz="3200" dirty="0">
                <a:latin typeface="Arial"/>
                <a:cs typeface="Arial"/>
              </a:rPr>
              <a:t>B</a:t>
            </a:r>
            <a:r>
              <a:rPr lang="en-US" sz="3200" b="1" dirty="0">
                <a:latin typeface="Arial"/>
                <a:cs typeface="Arial"/>
              </a:rPr>
              <a:t>u</a:t>
            </a:r>
            <a:r>
              <a:rPr lang="en-US" sz="3200" dirty="0">
                <a:latin typeface="Arial"/>
                <a:cs typeface="Arial"/>
              </a:rPr>
              <a:t>tyrophenones</a:t>
            </a:r>
            <a:r>
              <a:rPr lang="en-US" sz="3200" spc="-34" dirty="0">
                <a:latin typeface="Arial"/>
                <a:cs typeface="Arial"/>
              </a:rPr>
              <a:t> </a:t>
            </a:r>
            <a:r>
              <a:rPr lang="en-US" sz="3200" dirty="0">
                <a:latin typeface="Arial"/>
                <a:cs typeface="Arial"/>
              </a:rPr>
              <a:t>:</a:t>
            </a:r>
            <a:r>
              <a:rPr lang="en-US" sz="3200" spc="-34" dirty="0">
                <a:latin typeface="Arial"/>
                <a:cs typeface="Arial"/>
              </a:rPr>
              <a:t> </a:t>
            </a:r>
            <a:r>
              <a:rPr lang="en-US" sz="3200" dirty="0">
                <a:latin typeface="Arial"/>
                <a:cs typeface="Arial"/>
              </a:rPr>
              <a:t>halop</a:t>
            </a:r>
            <a:r>
              <a:rPr lang="en-US" sz="3200" b="1" dirty="0">
                <a:latin typeface="Arial"/>
                <a:cs typeface="Arial"/>
              </a:rPr>
              <a:t>e</a:t>
            </a:r>
            <a:r>
              <a:rPr lang="en-US" sz="3200" dirty="0">
                <a:latin typeface="Arial"/>
                <a:cs typeface="Arial"/>
              </a:rPr>
              <a:t>ridol </a:t>
            </a:r>
            <a:r>
              <a:rPr lang="en-US" sz="3200" dirty="0">
                <a:solidFill>
                  <a:srgbClr val="FF0000"/>
                </a:solidFill>
                <a:latin typeface="Arial"/>
                <a:cs typeface="Arial"/>
              </a:rPr>
              <a:t> </a:t>
            </a:r>
          </a:p>
          <a:p>
            <a:pPr marL="9525" marR="404813">
              <a:lnSpc>
                <a:spcPct val="130200"/>
              </a:lnSpc>
              <a:spcBef>
                <a:spcPts val="4"/>
              </a:spcBef>
              <a:buChar char="•"/>
              <a:tabLst>
                <a:tab pos="266700" algn="l"/>
                <a:tab pos="267176" algn="l"/>
              </a:tabLst>
            </a:pPr>
            <a:r>
              <a:rPr lang="en-US" sz="3200" dirty="0">
                <a:solidFill>
                  <a:srgbClr val="FF0000"/>
                </a:solidFill>
                <a:latin typeface="Arial"/>
                <a:cs typeface="Arial"/>
              </a:rPr>
              <a:t>Atypical:</a:t>
            </a:r>
            <a:endParaRPr lang="en-US" sz="3200" dirty="0">
              <a:latin typeface="Arial"/>
              <a:cs typeface="Arial"/>
            </a:endParaRPr>
          </a:p>
          <a:p>
            <a:pPr marL="266224" indent="-256699">
              <a:spcBef>
                <a:spcPts val="761"/>
              </a:spcBef>
              <a:buChar char="•"/>
              <a:tabLst>
                <a:tab pos="266224" algn="l"/>
                <a:tab pos="266700" algn="l"/>
              </a:tabLst>
            </a:pPr>
            <a:r>
              <a:rPr lang="en-US" sz="3200" dirty="0">
                <a:latin typeface="Arial"/>
                <a:cs typeface="Arial"/>
              </a:rPr>
              <a:t>Clozapine, olanzapine,</a:t>
            </a:r>
            <a:r>
              <a:rPr lang="en-US" sz="3200" spc="-11" dirty="0">
                <a:latin typeface="Arial"/>
                <a:cs typeface="Arial"/>
              </a:rPr>
              <a:t> </a:t>
            </a:r>
            <a:r>
              <a:rPr lang="en-US" sz="3200" dirty="0">
                <a:latin typeface="Arial"/>
                <a:cs typeface="Arial"/>
              </a:rPr>
              <a:t>risperidone</a:t>
            </a:r>
          </a:p>
          <a:p>
            <a:endParaRPr lang="en-US" dirty="0"/>
          </a:p>
        </p:txBody>
      </p:sp>
    </p:spTree>
    <p:extLst>
      <p:ext uri="{BB962C8B-B14F-4D97-AF65-F5344CB8AC3E}">
        <p14:creationId xmlns:p14="http://schemas.microsoft.com/office/powerpoint/2010/main" val="4233098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69FFE-853C-4966-8776-DA4F890888D5}"/>
              </a:ext>
            </a:extLst>
          </p:cNvPr>
          <p:cNvSpPr>
            <a:spLocks noGrp="1"/>
          </p:cNvSpPr>
          <p:nvPr>
            <p:ph type="title"/>
          </p:nvPr>
        </p:nvSpPr>
        <p:spPr/>
        <p:txBody>
          <a:bodyPr/>
          <a:lstStyle/>
          <a:p>
            <a:r>
              <a:rPr lang="en-US" dirty="0"/>
              <a:t>Available medications</a:t>
            </a:r>
          </a:p>
        </p:txBody>
      </p:sp>
      <p:sp>
        <p:nvSpPr>
          <p:cNvPr id="3" name="Content Placeholder 2">
            <a:extLst>
              <a:ext uri="{FF2B5EF4-FFF2-40B4-BE49-F238E27FC236}">
                <a16:creationId xmlns:a16="http://schemas.microsoft.com/office/drawing/2014/main" xmlns="" id="{4E6F47FD-F51B-4615-B21B-A49D2C4A485B}"/>
              </a:ext>
            </a:extLst>
          </p:cNvPr>
          <p:cNvSpPr>
            <a:spLocks noGrp="1"/>
          </p:cNvSpPr>
          <p:nvPr>
            <p:ph idx="1"/>
          </p:nvPr>
        </p:nvSpPr>
        <p:spPr/>
        <p:txBody>
          <a:bodyPr>
            <a:normAutofit fontScale="85000" lnSpcReduction="20000"/>
          </a:bodyPr>
          <a:lstStyle/>
          <a:p>
            <a:r>
              <a:rPr lang="en-US" dirty="0"/>
              <a:t>Typical medications (D2 receptor antagonists)</a:t>
            </a:r>
          </a:p>
          <a:p>
            <a:r>
              <a:rPr lang="en-US" dirty="0"/>
              <a:t>Low potency agents - Chlorpromazine (sedation)</a:t>
            </a:r>
          </a:p>
          <a:p>
            <a:r>
              <a:rPr lang="en-US" dirty="0"/>
              <a:t>High potency agents - Haloperidol (motor  problems – extrapyramidal effects)</a:t>
            </a:r>
          </a:p>
          <a:p>
            <a:r>
              <a:rPr lang="en-US" dirty="0"/>
              <a:t>Atypical agents</a:t>
            </a:r>
          </a:p>
          <a:p>
            <a:r>
              <a:rPr lang="en-US" dirty="0"/>
              <a:t>Clozapine – 5-HT2 and D4 receptor antagonist, great  efficacy</a:t>
            </a:r>
          </a:p>
          <a:p>
            <a:r>
              <a:rPr lang="en-US" dirty="0"/>
              <a:t>Olanzapine – 5-HT2, D1, D2, M, H, </a:t>
            </a:r>
            <a:r>
              <a:rPr lang="el-GR" dirty="0"/>
              <a:t>α </a:t>
            </a:r>
            <a:r>
              <a:rPr lang="en-US" dirty="0"/>
              <a:t>receptor antagonist,  good</a:t>
            </a:r>
          </a:p>
          <a:p>
            <a:r>
              <a:rPr lang="en-US" dirty="0"/>
              <a:t>Risperidone – 5-HT2 and D2 receptor antagonist, good</a:t>
            </a:r>
          </a:p>
          <a:p>
            <a:r>
              <a:rPr lang="en-US" dirty="0"/>
              <a:t>Aripiprazole – partial agonist of D2 and 5-HT1 receptor</a:t>
            </a:r>
          </a:p>
          <a:p>
            <a:endParaRPr lang="en-US" dirty="0"/>
          </a:p>
        </p:txBody>
      </p:sp>
    </p:spTree>
    <p:extLst>
      <p:ext uri="{BB962C8B-B14F-4D97-AF65-F5344CB8AC3E}">
        <p14:creationId xmlns:p14="http://schemas.microsoft.com/office/powerpoint/2010/main" val="899238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FB065-DBE4-40D6-B561-BFB8AFE3C3AC}"/>
              </a:ext>
            </a:extLst>
          </p:cNvPr>
          <p:cNvSpPr>
            <a:spLocks noGrp="1"/>
          </p:cNvSpPr>
          <p:nvPr>
            <p:ph type="title"/>
          </p:nvPr>
        </p:nvSpPr>
        <p:spPr/>
        <p:txBody>
          <a:bodyPr/>
          <a:lstStyle/>
          <a:p>
            <a:r>
              <a:rPr lang="en-US" dirty="0"/>
              <a:t>Typical Antipsychotics</a:t>
            </a:r>
          </a:p>
        </p:txBody>
      </p:sp>
      <p:sp>
        <p:nvSpPr>
          <p:cNvPr id="3" name="Content Placeholder 2">
            <a:extLst>
              <a:ext uri="{FF2B5EF4-FFF2-40B4-BE49-F238E27FC236}">
                <a16:creationId xmlns:a16="http://schemas.microsoft.com/office/drawing/2014/main" xmlns="" id="{D2A275B3-A037-48A1-9B09-2AF6C23E0405}"/>
              </a:ext>
            </a:extLst>
          </p:cNvPr>
          <p:cNvSpPr>
            <a:spLocks noGrp="1"/>
          </p:cNvSpPr>
          <p:nvPr>
            <p:ph idx="1"/>
          </p:nvPr>
        </p:nvSpPr>
        <p:spPr/>
        <p:txBody>
          <a:bodyPr>
            <a:normAutofit fontScale="92500"/>
          </a:bodyPr>
          <a:lstStyle/>
          <a:p>
            <a:r>
              <a:rPr lang="en-US" dirty="0"/>
              <a:t>Good ability to treat hallucinations and  delusions in most people within approximately  2 months</a:t>
            </a:r>
          </a:p>
          <a:p>
            <a:r>
              <a:rPr lang="en-US" dirty="0"/>
              <a:t>Limited effect on negative symptoms</a:t>
            </a:r>
          </a:p>
          <a:p>
            <a:r>
              <a:rPr lang="en-US" dirty="0"/>
              <a:t>Flat affect</a:t>
            </a:r>
          </a:p>
          <a:p>
            <a:r>
              <a:rPr lang="en-US" dirty="0"/>
              <a:t>Avolition</a:t>
            </a:r>
          </a:p>
          <a:p>
            <a:r>
              <a:rPr lang="en-US" dirty="0"/>
              <a:t>Anhedonia</a:t>
            </a:r>
          </a:p>
          <a:p>
            <a:r>
              <a:rPr lang="en-US" dirty="0"/>
              <a:t>Alogia</a:t>
            </a:r>
          </a:p>
          <a:p>
            <a:r>
              <a:rPr lang="en-US" dirty="0"/>
              <a:t>Attentional impairment (Cognition)</a:t>
            </a:r>
          </a:p>
          <a:p>
            <a:endParaRPr lang="en-US" dirty="0"/>
          </a:p>
        </p:txBody>
      </p:sp>
    </p:spTree>
    <p:extLst>
      <p:ext uri="{BB962C8B-B14F-4D97-AF65-F5344CB8AC3E}">
        <p14:creationId xmlns:p14="http://schemas.microsoft.com/office/powerpoint/2010/main" val="2600905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0DFAB1-951C-41A0-ABEC-4241E80141E4}"/>
              </a:ext>
            </a:extLst>
          </p:cNvPr>
          <p:cNvSpPr>
            <a:spLocks noGrp="1"/>
          </p:cNvSpPr>
          <p:nvPr>
            <p:ph type="title"/>
          </p:nvPr>
        </p:nvSpPr>
        <p:spPr/>
        <p:txBody>
          <a:bodyPr>
            <a:normAutofit fontScale="90000"/>
          </a:bodyPr>
          <a:lstStyle/>
          <a:p>
            <a:r>
              <a:rPr lang="en-US" dirty="0"/>
              <a:t>Dopaminergic pathways in CNS and drugs  for schizophrenia</a:t>
            </a:r>
          </a:p>
        </p:txBody>
      </p:sp>
      <p:sp>
        <p:nvSpPr>
          <p:cNvPr id="3" name="Content Placeholder 2">
            <a:extLst>
              <a:ext uri="{FF2B5EF4-FFF2-40B4-BE49-F238E27FC236}">
                <a16:creationId xmlns:a16="http://schemas.microsoft.com/office/drawing/2014/main" xmlns="" id="{01651F7B-9A72-499C-8274-1C202E289A35}"/>
              </a:ext>
            </a:extLst>
          </p:cNvPr>
          <p:cNvSpPr>
            <a:spLocks noGrp="1"/>
          </p:cNvSpPr>
          <p:nvPr>
            <p:ph idx="1"/>
          </p:nvPr>
        </p:nvSpPr>
        <p:spPr/>
        <p:txBody>
          <a:bodyPr>
            <a:normAutofit fontScale="92500" lnSpcReduction="10000"/>
          </a:bodyPr>
          <a:lstStyle/>
          <a:p>
            <a:pPr marL="0" indent="0">
              <a:buNone/>
            </a:pPr>
            <a:r>
              <a:rPr lang="en-US" dirty="0"/>
              <a:t>MESOLIMBIC AND MESOCORTICAL PATHWAYS</a:t>
            </a:r>
          </a:p>
          <a:p>
            <a:r>
              <a:rPr lang="en-US" dirty="0"/>
              <a:t>Related with psychological	activities and the  therapeutic effects of drugs.</a:t>
            </a:r>
          </a:p>
          <a:p>
            <a:pPr marL="0" indent="0">
              <a:buNone/>
            </a:pPr>
            <a:r>
              <a:rPr lang="en-US" dirty="0"/>
              <a:t>NIGROSTRIATAL PATHWAY</a:t>
            </a:r>
          </a:p>
          <a:p>
            <a:r>
              <a:rPr lang="en-US" dirty="0"/>
              <a:t>Related with extrapyramidal adverse effects of  drugs</a:t>
            </a:r>
          </a:p>
          <a:p>
            <a:pPr marL="0" indent="0">
              <a:buNone/>
            </a:pPr>
            <a:r>
              <a:rPr lang="en-US" dirty="0"/>
              <a:t>TUBEROHYPOPHYSEAL PATHWAY</a:t>
            </a:r>
          </a:p>
          <a:p>
            <a:r>
              <a:rPr lang="en-US" dirty="0"/>
              <a:t>Related with  hypothalamus endocrine	adverse  effects of drugs</a:t>
            </a:r>
          </a:p>
          <a:p>
            <a:endParaRPr lang="en-US" dirty="0"/>
          </a:p>
        </p:txBody>
      </p:sp>
    </p:spTree>
    <p:extLst>
      <p:ext uri="{BB962C8B-B14F-4D97-AF65-F5344CB8AC3E}">
        <p14:creationId xmlns:p14="http://schemas.microsoft.com/office/powerpoint/2010/main" val="1044388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ANTIPSYCHOTICS CLASSIFICATION</a:t>
            </a:r>
          </a:p>
        </p:txBody>
      </p:sp>
      <p:sp>
        <p:nvSpPr>
          <p:cNvPr id="3" name="Content Placeholder 2"/>
          <p:cNvSpPr>
            <a:spLocks noGrp="1"/>
          </p:cNvSpPr>
          <p:nvPr>
            <p:ph idx="1"/>
          </p:nvPr>
        </p:nvSpPr>
        <p:spPr/>
        <p:txBody>
          <a:bodyPr>
            <a:normAutofit fontScale="92500"/>
          </a:bodyPr>
          <a:lstStyle/>
          <a:p>
            <a:pPr marL="0" indent="0">
              <a:buNone/>
            </a:pPr>
            <a:r>
              <a:rPr lang="en-US" dirty="0"/>
              <a:t>I. OLDER DRUGS  1. </a:t>
            </a:r>
            <a:r>
              <a:rPr lang="en-US" dirty="0" err="1"/>
              <a:t>Phenothiazines</a:t>
            </a:r>
            <a:endParaRPr lang="en-US" dirty="0"/>
          </a:p>
          <a:p>
            <a:pPr marL="514350" indent="-514350">
              <a:buFont typeface="+mj-lt"/>
              <a:buAutoNum type="alphaLcParenR"/>
            </a:pPr>
            <a:r>
              <a:rPr lang="en-US" dirty="0" err="1">
                <a:solidFill>
                  <a:srgbClr val="FF0000"/>
                </a:solidFill>
              </a:rPr>
              <a:t>Dimethyl</a:t>
            </a:r>
            <a:r>
              <a:rPr lang="en-US" dirty="0">
                <a:solidFill>
                  <a:srgbClr val="FF0000"/>
                </a:solidFill>
              </a:rPr>
              <a:t> </a:t>
            </a:r>
            <a:r>
              <a:rPr lang="en-US" dirty="0" err="1">
                <a:solidFill>
                  <a:srgbClr val="FF0000"/>
                </a:solidFill>
              </a:rPr>
              <a:t>aminoalkyl</a:t>
            </a:r>
            <a:r>
              <a:rPr lang="en-US" dirty="0">
                <a:solidFill>
                  <a:srgbClr val="FF0000"/>
                </a:solidFill>
              </a:rPr>
              <a:t> derivatives- </a:t>
            </a:r>
            <a:r>
              <a:rPr lang="en-US" b="1" dirty="0"/>
              <a:t>chlorpromazine</a:t>
            </a:r>
            <a:r>
              <a:rPr lang="en-US" dirty="0"/>
              <a:t>, </a:t>
            </a:r>
            <a:r>
              <a:rPr lang="en-US" dirty="0" err="1"/>
              <a:t>methotrimazine</a:t>
            </a:r>
            <a:r>
              <a:rPr lang="en-US" dirty="0"/>
              <a:t> , </a:t>
            </a:r>
            <a:r>
              <a:rPr lang="en-US" dirty="0" err="1"/>
              <a:t>promazine</a:t>
            </a:r>
            <a:r>
              <a:rPr lang="en-US" dirty="0"/>
              <a:t>. Pronounced sedation, moderate anti-</a:t>
            </a:r>
            <a:r>
              <a:rPr lang="en-US" dirty="0" err="1"/>
              <a:t>muscurinic</a:t>
            </a:r>
            <a:r>
              <a:rPr lang="en-US" dirty="0"/>
              <a:t> and extra-pyramidal effects.</a:t>
            </a:r>
          </a:p>
          <a:p>
            <a:pPr marL="514350" indent="-514350">
              <a:buFont typeface="+mj-lt"/>
              <a:buAutoNum type="alphaLcParenR"/>
            </a:pPr>
            <a:r>
              <a:rPr lang="en-US" dirty="0" err="1"/>
              <a:t>Piperazine</a:t>
            </a:r>
            <a:r>
              <a:rPr lang="en-US" dirty="0"/>
              <a:t> derivatives -  </a:t>
            </a:r>
            <a:r>
              <a:rPr lang="en-US" dirty="0" err="1"/>
              <a:t>trifluoperazine</a:t>
            </a:r>
            <a:r>
              <a:rPr lang="en-US" dirty="0"/>
              <a:t>, </a:t>
            </a:r>
            <a:r>
              <a:rPr lang="en-US" dirty="0" err="1">
                <a:solidFill>
                  <a:srgbClr val="FF0000"/>
                </a:solidFill>
              </a:rPr>
              <a:t>fluphenazine</a:t>
            </a:r>
            <a:r>
              <a:rPr lang="en-US" dirty="0"/>
              <a:t>, </a:t>
            </a:r>
            <a:r>
              <a:rPr lang="en-US" dirty="0" err="1"/>
              <a:t>perphenazine</a:t>
            </a:r>
            <a:r>
              <a:rPr lang="en-US" dirty="0"/>
              <a:t>, </a:t>
            </a:r>
            <a:r>
              <a:rPr lang="en-US" dirty="0" err="1"/>
              <a:t>prochlorperazine</a:t>
            </a:r>
            <a:r>
              <a:rPr lang="en-US" dirty="0"/>
              <a:t>, Lesser sedation, less anti-</a:t>
            </a:r>
            <a:r>
              <a:rPr lang="en-US" dirty="0" err="1"/>
              <a:t>muscurinic</a:t>
            </a:r>
            <a:r>
              <a:rPr lang="en-US" dirty="0"/>
              <a:t> action and more extra-pyramidal effects.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lphaLcParenR" startAt="3"/>
            </a:pPr>
            <a:r>
              <a:rPr lang="en-US" dirty="0" err="1"/>
              <a:t>Piperadine</a:t>
            </a:r>
            <a:r>
              <a:rPr lang="en-US" dirty="0"/>
              <a:t> derivatives -</a:t>
            </a:r>
          </a:p>
          <a:p>
            <a:pPr marL="514350" indent="-514350">
              <a:buNone/>
            </a:pPr>
            <a:r>
              <a:rPr lang="en-US" dirty="0"/>
              <a:t>	</a:t>
            </a:r>
            <a:r>
              <a:rPr lang="en-US" dirty="0" err="1"/>
              <a:t>Thioridazine</a:t>
            </a:r>
            <a:r>
              <a:rPr lang="en-US" dirty="0"/>
              <a:t>, </a:t>
            </a:r>
            <a:r>
              <a:rPr lang="en-US" dirty="0" err="1"/>
              <a:t>pericyazine</a:t>
            </a:r>
            <a:r>
              <a:rPr lang="en-US" dirty="0"/>
              <a:t>, </a:t>
            </a:r>
            <a:r>
              <a:rPr lang="en-US" dirty="0" err="1"/>
              <a:t>pipothiazine</a:t>
            </a:r>
            <a:r>
              <a:rPr lang="en-US" dirty="0"/>
              <a:t> Moderate sedation, marked anti-</a:t>
            </a:r>
            <a:r>
              <a:rPr lang="en-US" dirty="0" err="1"/>
              <a:t>muscurinic</a:t>
            </a:r>
            <a:r>
              <a:rPr lang="en-US" dirty="0"/>
              <a:t> effects, and Fewer extra-pyramidal effects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2"/>
            </a:pPr>
            <a:r>
              <a:rPr lang="en-US" dirty="0" err="1"/>
              <a:t>Butyrophenones</a:t>
            </a:r>
            <a:r>
              <a:rPr lang="en-US" dirty="0"/>
              <a:t> -</a:t>
            </a:r>
          </a:p>
          <a:p>
            <a:pPr marL="514350" indent="-514350">
              <a:buNone/>
            </a:pPr>
            <a:r>
              <a:rPr lang="en-US" dirty="0"/>
              <a:t>	</a:t>
            </a:r>
            <a:r>
              <a:rPr lang="en-US" dirty="0">
                <a:solidFill>
                  <a:srgbClr val="FF0000"/>
                </a:solidFill>
              </a:rPr>
              <a:t>Haloperidol</a:t>
            </a:r>
            <a:r>
              <a:rPr lang="en-US" dirty="0"/>
              <a:t>, </a:t>
            </a:r>
            <a:r>
              <a:rPr lang="en-US" dirty="0" err="1"/>
              <a:t>droperidol</a:t>
            </a:r>
            <a:r>
              <a:rPr lang="en-US" dirty="0"/>
              <a:t>, </a:t>
            </a:r>
            <a:r>
              <a:rPr lang="en-US" dirty="0" err="1"/>
              <a:t>benperidol</a:t>
            </a:r>
            <a:r>
              <a:rPr lang="en-US" dirty="0"/>
              <a:t>, </a:t>
            </a:r>
            <a:r>
              <a:rPr lang="en-US" dirty="0" err="1"/>
              <a:t>trifluperidol</a:t>
            </a:r>
            <a:endParaRPr lang="en-US" dirty="0"/>
          </a:p>
          <a:p>
            <a:pPr marL="514350" indent="-514350">
              <a:buFont typeface="+mj-lt"/>
              <a:buAutoNum type="arabicPeriod" startAt="3"/>
            </a:pPr>
            <a:r>
              <a:rPr lang="en-US" dirty="0" err="1"/>
              <a:t>Diphenylbutylpiperidines</a:t>
            </a:r>
            <a:endParaRPr lang="en-US" dirty="0"/>
          </a:p>
          <a:p>
            <a:pPr marL="514350" indent="-514350">
              <a:buNone/>
            </a:pPr>
            <a:r>
              <a:rPr lang="en-US" dirty="0"/>
              <a:t>	</a:t>
            </a:r>
            <a:r>
              <a:rPr lang="en-US" dirty="0" err="1"/>
              <a:t>Fluspirilene</a:t>
            </a:r>
            <a:r>
              <a:rPr lang="en-US" dirty="0"/>
              <a:t>, </a:t>
            </a:r>
            <a:r>
              <a:rPr lang="en-US" dirty="0" err="1"/>
              <a:t>pimozide</a:t>
            </a:r>
            <a:endParaRPr lang="en-US" dirty="0"/>
          </a:p>
          <a:p>
            <a:pPr marL="514350" indent="-514350">
              <a:buFont typeface="+mj-lt"/>
              <a:buAutoNum type="arabicPeriod" startAt="4"/>
            </a:pPr>
            <a:r>
              <a:rPr lang="en-US" dirty="0" err="1"/>
              <a:t>Thioxanthenes</a:t>
            </a:r>
            <a:r>
              <a:rPr lang="en-US" dirty="0"/>
              <a:t>: </a:t>
            </a:r>
            <a:r>
              <a:rPr lang="en-US" dirty="0" err="1">
                <a:solidFill>
                  <a:srgbClr val="FF0000"/>
                </a:solidFill>
              </a:rPr>
              <a:t>flupenthixol</a:t>
            </a:r>
            <a:r>
              <a:rPr lang="en-US" dirty="0">
                <a:solidFill>
                  <a:srgbClr val="FF0000"/>
                </a:solidFill>
              </a:rPr>
              <a:t>, </a:t>
            </a:r>
            <a:r>
              <a:rPr lang="en-US" dirty="0" err="1">
                <a:solidFill>
                  <a:srgbClr val="FF0000"/>
                </a:solidFill>
              </a:rPr>
              <a:t>zuclopenthixol</a:t>
            </a:r>
            <a:r>
              <a:rPr lang="en-US" dirty="0"/>
              <a:t>, </a:t>
            </a:r>
            <a:r>
              <a:rPr lang="en-US" dirty="0" err="1"/>
              <a:t>thiothixene</a:t>
            </a:r>
            <a:r>
              <a:rPr lang="en-US" dirty="0"/>
              <a:t>.</a:t>
            </a:r>
          </a:p>
          <a:p>
            <a:pPr marL="514350" indent="-514350">
              <a:buFont typeface="+mj-lt"/>
              <a:buAutoNum type="arabicPeriod" startAt="4"/>
            </a:pPr>
            <a:r>
              <a:rPr lang="en-US" dirty="0"/>
              <a:t>Miscellaneous : </a:t>
            </a:r>
            <a:r>
              <a:rPr lang="en-US" dirty="0" err="1"/>
              <a:t>oxypertine</a:t>
            </a:r>
            <a:r>
              <a:rPr lang="en-US" dirty="0"/>
              <a:t>, </a:t>
            </a:r>
            <a:r>
              <a:rPr lang="en-US" dirty="0" err="1"/>
              <a:t>loxapine</a:t>
            </a:r>
            <a:r>
              <a:rPr lang="en-US" dirty="0"/>
              <a:t>, </a:t>
            </a:r>
            <a:r>
              <a:rPr lang="en-US" dirty="0" err="1"/>
              <a:t>amisulpiride</a:t>
            </a:r>
            <a:r>
              <a:rPr lang="en-US" dirty="0"/>
              <a:t>, </a:t>
            </a:r>
            <a:r>
              <a:rPr lang="en-US" dirty="0" err="1"/>
              <a:t>remoxipride</a:t>
            </a:r>
            <a:r>
              <a:rPr lang="en-US" dirty="0"/>
              <a:t>, </a:t>
            </a:r>
            <a:r>
              <a:rPr lang="en-US" dirty="0" err="1"/>
              <a:t>ziprasidone</a:t>
            </a:r>
            <a:r>
              <a:rPr lang="en-US" dirty="0"/>
              <a:t>,  </a:t>
            </a:r>
            <a:r>
              <a:rPr lang="en-US" dirty="0" err="1"/>
              <a:t>molindone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76F7E-2B99-4440-8D9B-90FBC05C4C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E3339FB-BD6F-43AB-B301-482D754D5B1F}"/>
              </a:ext>
            </a:extLst>
          </p:cNvPr>
          <p:cNvSpPr>
            <a:spLocks noGrp="1"/>
          </p:cNvSpPr>
          <p:nvPr>
            <p:ph idx="1"/>
          </p:nvPr>
        </p:nvSpPr>
        <p:spPr/>
        <p:txBody>
          <a:bodyPr>
            <a:normAutofit fontScale="92500" lnSpcReduction="20000"/>
          </a:bodyPr>
          <a:lstStyle/>
          <a:p>
            <a:r>
              <a:rPr lang="en-US" dirty="0"/>
              <a:t>Schizophrenia involves a range of problems with thinking, behavior or emotions.</a:t>
            </a:r>
          </a:p>
          <a:p>
            <a:r>
              <a:rPr lang="en-US" dirty="0"/>
              <a:t>Signs and symptoms may vary, but usually involve </a:t>
            </a:r>
          </a:p>
          <a:p>
            <a:r>
              <a:rPr lang="en-US" dirty="0"/>
              <a:t>Delusions (fixed, false beliefs that conflict with reality), </a:t>
            </a:r>
          </a:p>
          <a:p>
            <a:r>
              <a:rPr lang="en-US" dirty="0"/>
              <a:t>Hallucinations (</a:t>
            </a:r>
            <a:r>
              <a:rPr lang="en-US" sz="1950" dirty="0"/>
              <a:t>sensory experiences that appear real but are created by your mind. They can affect all five of your senses. </a:t>
            </a:r>
            <a:r>
              <a:rPr lang="en-US" sz="1950" dirty="0" err="1"/>
              <a:t>Eg</a:t>
            </a:r>
            <a:r>
              <a:rPr lang="en-US" sz="1950" dirty="0"/>
              <a:t>- one might hear a voice that no one else in the room can hear or see an image that isn't real) </a:t>
            </a:r>
          </a:p>
          <a:p>
            <a:r>
              <a:rPr lang="en-US" dirty="0"/>
              <a:t>Disorganized speech, </a:t>
            </a:r>
          </a:p>
          <a:p>
            <a:r>
              <a:rPr lang="en-US" dirty="0"/>
              <a:t>This reflects an impaired ability to function. </a:t>
            </a:r>
          </a:p>
          <a:p>
            <a:r>
              <a:rPr lang="en-US" dirty="0"/>
              <a:t>The effect can be disabling.</a:t>
            </a:r>
          </a:p>
          <a:p>
            <a:endParaRPr lang="en-US" dirty="0"/>
          </a:p>
        </p:txBody>
      </p:sp>
    </p:spTree>
    <p:extLst>
      <p:ext uri="{BB962C8B-B14F-4D97-AF65-F5344CB8AC3E}">
        <p14:creationId xmlns:p14="http://schemas.microsoft.com/office/powerpoint/2010/main" val="2657410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PHENOTHIAZINES</a:t>
            </a:r>
          </a:p>
        </p:txBody>
      </p:sp>
      <p:sp>
        <p:nvSpPr>
          <p:cNvPr id="3" name="Content Placeholder 2"/>
          <p:cNvSpPr>
            <a:spLocks noGrp="1"/>
          </p:cNvSpPr>
          <p:nvPr>
            <p:ph idx="1"/>
          </p:nvPr>
        </p:nvSpPr>
        <p:spPr/>
        <p:txBody>
          <a:bodyPr/>
          <a:lstStyle/>
          <a:p>
            <a:pPr>
              <a:buNone/>
            </a:pPr>
            <a:r>
              <a:rPr lang="en-US" dirty="0"/>
              <a:t>	Their structure have a </a:t>
            </a:r>
            <a:r>
              <a:rPr lang="en-US" dirty="0" err="1"/>
              <a:t>phenothiazine</a:t>
            </a:r>
            <a:r>
              <a:rPr lang="en-US" dirty="0"/>
              <a:t> nucleus</a:t>
            </a:r>
          </a:p>
          <a:p>
            <a:pPr>
              <a:buNone/>
            </a:pPr>
            <a:r>
              <a:rPr lang="en-US" dirty="0"/>
              <a:t>	with substitutions in the R positions 2, 10. Pharmacologic activities vary with the R group.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CHLORPROMAZINE</a:t>
            </a:r>
          </a:p>
        </p:txBody>
      </p:sp>
      <p:sp>
        <p:nvSpPr>
          <p:cNvPr id="3" name="Content Placeholder 2"/>
          <p:cNvSpPr>
            <a:spLocks noGrp="1"/>
          </p:cNvSpPr>
          <p:nvPr>
            <p:ph idx="1"/>
          </p:nvPr>
        </p:nvSpPr>
        <p:spPr/>
        <p:txBody>
          <a:bodyPr/>
          <a:lstStyle/>
          <a:p>
            <a:pPr>
              <a:buNone/>
            </a:pPr>
            <a:r>
              <a:rPr lang="en-US" b="1" dirty="0"/>
              <a:t>EFFECTS ON THE CNS</a:t>
            </a:r>
          </a:p>
          <a:p>
            <a:pPr marL="514350" indent="-514350">
              <a:buFont typeface="+mj-lt"/>
              <a:buAutoNum type="arabicPeriod"/>
            </a:pPr>
            <a:r>
              <a:rPr lang="en-US" dirty="0"/>
              <a:t>Gross behavioral effects</a:t>
            </a:r>
          </a:p>
          <a:p>
            <a:pPr marL="514350" indent="-514350">
              <a:buNone/>
            </a:pPr>
            <a:r>
              <a:rPr lang="en-US" dirty="0"/>
              <a:t>	Produces considerable degree of sedation, psychomotor slowing , emotional quietening, affective indifference (diminution of anxiety to do something) without affecting wakefulness.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0FA6E-35A7-46D3-829E-5AA76303B0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81703BF-728D-4DF5-B1F7-09F863AE4D81}"/>
              </a:ext>
            </a:extLst>
          </p:cNvPr>
          <p:cNvSpPr>
            <a:spLocks noGrp="1"/>
          </p:cNvSpPr>
          <p:nvPr>
            <p:ph idx="1"/>
          </p:nvPr>
        </p:nvSpPr>
        <p:spPr/>
        <p:txBody>
          <a:bodyPr/>
          <a:lstStyle/>
          <a:p>
            <a:pPr marL="0" indent="0">
              <a:buNone/>
            </a:pPr>
            <a:r>
              <a:rPr lang="en-US" dirty="0"/>
              <a:t>Clinical uses</a:t>
            </a:r>
          </a:p>
          <a:p>
            <a:r>
              <a:rPr lang="en-US" dirty="0"/>
              <a:t>Treatment and prevention of acute  schizophrenia and mania</a:t>
            </a:r>
          </a:p>
          <a:p>
            <a:r>
              <a:rPr lang="en-US" dirty="0"/>
              <a:t>Treatment of emesis and hiccup but ineffective on motion sickness</a:t>
            </a:r>
          </a:p>
          <a:p>
            <a:r>
              <a:rPr lang="en-US" dirty="0"/>
              <a:t>Hypothermic anesthesia and artificial  hibernation combined with lowering room temperature</a:t>
            </a:r>
          </a:p>
          <a:p>
            <a:endParaRPr lang="en-US" dirty="0"/>
          </a:p>
        </p:txBody>
      </p:sp>
    </p:spTree>
    <p:extLst>
      <p:ext uri="{BB962C8B-B14F-4D97-AF65-F5344CB8AC3E}">
        <p14:creationId xmlns:p14="http://schemas.microsoft.com/office/powerpoint/2010/main" val="3844564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Sedative effect contribute to a small extent to anti-anxiety affect. Tolerance develops on sedative effect.</a:t>
            </a:r>
          </a:p>
          <a:p>
            <a:pPr>
              <a:buNone/>
            </a:pPr>
            <a:r>
              <a:rPr lang="en-US" b="1" dirty="0"/>
              <a:t>MECHANISM</a:t>
            </a:r>
          </a:p>
          <a:p>
            <a:pPr>
              <a:buNone/>
            </a:pPr>
            <a:r>
              <a:rPr lang="en-US" dirty="0"/>
              <a:t>	By acting on 3 major integrating systems of the brain:.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571500" indent="-571500" algn="just">
              <a:buFont typeface="+mj-lt"/>
              <a:buAutoNum type="romanLcPeriod"/>
            </a:pPr>
            <a:r>
              <a:rPr lang="en-US" dirty="0"/>
              <a:t>Reticular activating system – suppresses stimuli coming from here.</a:t>
            </a:r>
          </a:p>
          <a:p>
            <a:pPr marL="571500" indent="-571500" algn="just">
              <a:buFont typeface="+mj-lt"/>
              <a:buAutoNum type="romanLcPeriod"/>
            </a:pPr>
            <a:r>
              <a:rPr lang="en-US" dirty="0"/>
              <a:t>Limbic system – may block or modify its functions. Relieves schizophrenia.</a:t>
            </a:r>
          </a:p>
          <a:p>
            <a:pPr marL="571500" indent="-571500" algn="just">
              <a:buFont typeface="+mj-lt"/>
              <a:buAutoNum type="romanLcPeriod"/>
            </a:pPr>
            <a:r>
              <a:rPr lang="en-US" dirty="0"/>
              <a:t>Extra pyramidal system-Chemical blockage on </a:t>
            </a:r>
            <a:r>
              <a:rPr lang="en-US" dirty="0" err="1"/>
              <a:t>monoaminergic</a:t>
            </a:r>
            <a:r>
              <a:rPr lang="en-US" dirty="0"/>
              <a:t> neurons.(NE,5HT,dopamine).</a:t>
            </a:r>
          </a:p>
          <a:p>
            <a:pPr marL="571500" indent="-571500" algn="just">
              <a:buNone/>
            </a:pPr>
            <a:r>
              <a:rPr lang="en-US" dirty="0"/>
              <a:t>       Central sympathetic activity is decreased particularly in the hypothalamus and the extra-pyramidal system.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2</a:t>
            </a:r>
            <a:r>
              <a:rPr lang="en-US" b="1" dirty="0"/>
              <a:t>. In cortex </a:t>
            </a:r>
            <a:r>
              <a:rPr lang="en-US" dirty="0"/>
              <a:t>– Diminishes continuous motor activity. Produces cataplexy (sudden, brief loss of voluntary muscle tone triggered by strong emotions such as laughter)</a:t>
            </a:r>
          </a:p>
          <a:p>
            <a:pPr marL="0" indent="0">
              <a:buNone/>
            </a:pPr>
            <a:r>
              <a:rPr lang="en-US" dirty="0"/>
              <a:t>Chlorpromazine has no anti-convulsive effects. In epileptics it may lower seizure threshold.  Blocks only conditioned responses.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3. </a:t>
            </a:r>
            <a:r>
              <a:rPr lang="en-US" b="1" dirty="0"/>
              <a:t>In hypothalamus- </a:t>
            </a:r>
            <a:r>
              <a:rPr lang="en-US" dirty="0"/>
              <a:t>inhibits release of growth hormone release factor and inhibits secretion of prolactin release inhibiting hormone, CRH, temperature regulation interfered with.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 </a:t>
            </a:r>
            <a:r>
              <a:rPr lang="en-US" b="1" dirty="0"/>
              <a:t>Brain stem </a:t>
            </a:r>
            <a:r>
              <a:rPr lang="en-US" dirty="0"/>
              <a:t>– </a:t>
            </a:r>
          </a:p>
          <a:p>
            <a:pPr marL="571500" indent="-571500">
              <a:buNone/>
            </a:pPr>
            <a:r>
              <a:rPr lang="en-US" dirty="0"/>
              <a:t>      Respiration - Clinical doses have no effect on respiration, large doses may depress respiration. </a:t>
            </a:r>
          </a:p>
          <a:p>
            <a:pPr marL="571500" indent="-571500">
              <a:buNone/>
            </a:pPr>
            <a:r>
              <a:rPr lang="en-US" dirty="0"/>
              <a:t>      VMC - Low doses may depress VMC reflexes mediated by hypothalamus or brain stem – net result is fall in B.P.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	5. </a:t>
            </a:r>
            <a:r>
              <a:rPr lang="en-US" b="1" dirty="0"/>
              <a:t>Suppresses CTZ.</a:t>
            </a:r>
          </a:p>
          <a:p>
            <a:pPr>
              <a:buNone/>
            </a:pPr>
            <a:r>
              <a:rPr lang="en-US" dirty="0"/>
              <a:t>	Not  effective in vomiting due to vestibular stimulation, or due to GIT irritation.</a:t>
            </a:r>
          </a:p>
          <a:p>
            <a:pPr>
              <a:buNone/>
            </a:pPr>
            <a:r>
              <a:rPr lang="en-US" dirty="0"/>
              <a:t>	6. </a:t>
            </a:r>
            <a:r>
              <a:rPr lang="en-US" b="1" dirty="0"/>
              <a:t>ANS</a:t>
            </a:r>
          </a:p>
          <a:p>
            <a:pPr>
              <a:buNone/>
            </a:pPr>
            <a:r>
              <a:rPr lang="en-US" b="1" dirty="0"/>
              <a:t>	</a:t>
            </a:r>
            <a:r>
              <a:rPr lang="en-US" dirty="0"/>
              <a:t>Has an atropine like effect, </a:t>
            </a:r>
          </a:p>
          <a:p>
            <a:r>
              <a:rPr lang="en-US" dirty="0"/>
              <a:t>Anti-histamine like effect, </a:t>
            </a:r>
          </a:p>
          <a:p>
            <a:r>
              <a:rPr lang="en-US" dirty="0"/>
              <a:t>Anti-5HT effect.</a:t>
            </a:r>
          </a:p>
          <a:p>
            <a:r>
              <a:rPr lang="en-US" dirty="0"/>
              <a:t>Inhibits Ach, 5HT, histamine. </a:t>
            </a:r>
          </a:p>
          <a:p>
            <a:pPr marL="0" indent="0">
              <a:buNone/>
            </a:pPr>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CARDIOVASCULAR SYSTEM</a:t>
            </a:r>
          </a:p>
        </p:txBody>
      </p:sp>
      <p:sp>
        <p:nvSpPr>
          <p:cNvPr id="3" name="Content Placeholder 2"/>
          <p:cNvSpPr>
            <a:spLocks noGrp="1"/>
          </p:cNvSpPr>
          <p:nvPr>
            <p:ph idx="1"/>
          </p:nvPr>
        </p:nvSpPr>
        <p:spPr/>
        <p:txBody>
          <a:bodyPr>
            <a:normAutofit/>
          </a:bodyPr>
          <a:lstStyle/>
          <a:p>
            <a:pPr algn="just">
              <a:buNone/>
            </a:pPr>
            <a:r>
              <a:rPr lang="en-US" dirty="0"/>
              <a:t>	Has </a:t>
            </a:r>
            <a:r>
              <a:rPr lang="el-GR" dirty="0"/>
              <a:t>α</a:t>
            </a:r>
            <a:r>
              <a:rPr lang="en-US" dirty="0"/>
              <a:t>- adrenergic blocking effect.</a:t>
            </a:r>
          </a:p>
          <a:p>
            <a:pPr>
              <a:buNone/>
            </a:pPr>
            <a:r>
              <a:rPr lang="en-US" dirty="0"/>
              <a:t>	Blocks VMC and reflexes. Has vasodilator effects in arterioles. Fall in B.P causes reflex tachycardia, but fortunately tolerance develops to this effect after large doses (chronic administration) .</a:t>
            </a:r>
          </a:p>
          <a:p>
            <a:pPr>
              <a:buNone/>
            </a:pPr>
            <a:r>
              <a:rPr lang="en-US" dirty="0"/>
              <a:t>	Has  direct myocardial depressant effect and has anti-arrhythmic effect.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5F004AD7-DC86-4CF1-92C6-619A330DDBB2}"/>
              </a:ext>
            </a:extLst>
          </p:cNvPr>
          <p:cNvSpPr>
            <a:spLocks noGrp="1" noChangeArrowheads="1"/>
          </p:cNvSpPr>
          <p:nvPr>
            <p:ph type="title"/>
          </p:nvPr>
        </p:nvSpPr>
        <p:spPr/>
        <p:txBody>
          <a:bodyPr/>
          <a:lstStyle/>
          <a:p>
            <a:r>
              <a:rPr lang="en-US" altLang="en-US" b="1"/>
              <a:t>Schizophrenia</a:t>
            </a:r>
            <a:endParaRPr lang="en-US" altLang="en-US"/>
          </a:p>
        </p:txBody>
      </p:sp>
      <p:sp>
        <p:nvSpPr>
          <p:cNvPr id="26627" name="Content Placeholder 2">
            <a:extLst>
              <a:ext uri="{FF2B5EF4-FFF2-40B4-BE49-F238E27FC236}">
                <a16:creationId xmlns:a16="http://schemas.microsoft.com/office/drawing/2014/main" xmlns="" id="{FA71D937-E151-4A24-B939-828E958CB01A}"/>
              </a:ext>
            </a:extLst>
          </p:cNvPr>
          <p:cNvSpPr>
            <a:spLocks noGrp="1" noChangeArrowheads="1"/>
          </p:cNvSpPr>
          <p:nvPr>
            <p:ph idx="1"/>
          </p:nvPr>
        </p:nvSpPr>
        <p:spPr/>
        <p:txBody>
          <a:bodyPr/>
          <a:lstStyle/>
          <a:p>
            <a:r>
              <a:rPr lang="en-US" altLang="en-US"/>
              <a:t>It is a chronic and severe mental disorder that affects how a person thinks, feels, and behaves. </a:t>
            </a:r>
          </a:p>
          <a:p>
            <a:r>
              <a:rPr lang="en-US" altLang="en-US"/>
              <a:t>People with </a:t>
            </a:r>
            <a:r>
              <a:rPr lang="en-US" altLang="en-US" b="1"/>
              <a:t>schizophrenia</a:t>
            </a:r>
            <a:r>
              <a:rPr lang="en-US" altLang="en-US"/>
              <a:t> may seem like they have lost touch with reality. </a:t>
            </a:r>
          </a:p>
          <a:p>
            <a:r>
              <a:rPr lang="en-US" altLang="en-US"/>
              <a:t>It is not as common as other mental disorders but symptoms can be very disabling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b="1" dirty="0"/>
              <a:t>SKELETAL MUSCLES</a:t>
            </a:r>
            <a:r>
              <a:rPr lang="en-US" dirty="0"/>
              <a:t>	</a:t>
            </a:r>
          </a:p>
          <a:p>
            <a:pPr>
              <a:buNone/>
            </a:pPr>
            <a:r>
              <a:rPr lang="en-US" dirty="0"/>
              <a:t>Relaxes muscles in spastic conditions. This action mediated at a higher level ; has no peripheral neuromuscular blocking effect.</a:t>
            </a:r>
          </a:p>
          <a:p>
            <a:pPr>
              <a:buNone/>
            </a:pPr>
            <a:r>
              <a:rPr lang="en-US" b="1" dirty="0"/>
              <a:t>KIDNEY</a:t>
            </a:r>
          </a:p>
          <a:p>
            <a:pPr>
              <a:buNone/>
            </a:pPr>
            <a:r>
              <a:rPr lang="en-US" dirty="0"/>
              <a:t>	Has depressant effect on secretion of ADH. Has effect of </a:t>
            </a:r>
            <a:r>
              <a:rPr lang="en-US" dirty="0" err="1"/>
              <a:t>diuresis</a:t>
            </a:r>
            <a:r>
              <a:rPr lang="en-US" dirty="0"/>
              <a:t> by blocking Na </a:t>
            </a:r>
            <a:r>
              <a:rPr lang="en-US" dirty="0" err="1"/>
              <a:t>reabsorption</a:t>
            </a:r>
            <a:r>
              <a:rPr lang="en-US" dirty="0"/>
              <a:t>.</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ENDOCRINE SYSTEM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Blocks ovulation, suppresses estrous cycles and induces amenorrhea. Inhibits </a:t>
            </a:r>
            <a:r>
              <a:rPr lang="en-US" dirty="0" err="1"/>
              <a:t>gonadotropin</a:t>
            </a:r>
            <a:r>
              <a:rPr lang="en-US" dirty="0"/>
              <a:t> secretion.</a:t>
            </a:r>
          </a:p>
          <a:p>
            <a:pPr>
              <a:buFont typeface="Wingdings" panose="05000000000000000000" pitchFamily="2" charset="2"/>
              <a:buChar char="§"/>
            </a:pPr>
            <a:r>
              <a:rPr lang="en-US" dirty="0"/>
              <a:t>Causes galactorhea  </a:t>
            </a:r>
          </a:p>
          <a:p>
            <a:pPr marL="0" indent="0" algn="just">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a:t>Phenothiazines</a:t>
            </a:r>
            <a:r>
              <a:rPr lang="en-US" dirty="0"/>
              <a:t> even when taken for long don’t produce withdrawal signs and symptoms but have some degree of addiction. </a:t>
            </a:r>
          </a:p>
          <a:p>
            <a:r>
              <a:rPr lang="en-US" dirty="0"/>
              <a:t>Most antipsychotics cause unpleasant subjective effects on non-psychotics and impaired performance..</a:t>
            </a:r>
          </a:p>
          <a:p>
            <a:r>
              <a:rPr lang="en-US" dirty="0"/>
              <a:t>Nausea , vomiting, muscular weakness, exacerbation of psychotic states, insomnia, may develop in 30% of the patients. Mild withdrawal s/s.</a:t>
            </a:r>
          </a:p>
        </p:txBody>
      </p:sp>
    </p:spTree>
    <p:extLst>
      <p:ext uri="{BB962C8B-B14F-4D97-AF65-F5344CB8AC3E}">
        <p14:creationId xmlns:p14="http://schemas.microsoft.com/office/powerpoint/2010/main" val="2531512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PHARMACOKINETICS</a:t>
            </a:r>
          </a:p>
        </p:txBody>
      </p:sp>
      <p:sp>
        <p:nvSpPr>
          <p:cNvPr id="3" name="Content Placeholder 2"/>
          <p:cNvSpPr>
            <a:spLocks noGrp="1"/>
          </p:cNvSpPr>
          <p:nvPr>
            <p:ph idx="1"/>
          </p:nvPr>
        </p:nvSpPr>
        <p:spPr/>
        <p:txBody>
          <a:bodyPr/>
          <a:lstStyle/>
          <a:p>
            <a:pPr>
              <a:buNone/>
            </a:pPr>
            <a:r>
              <a:rPr lang="en-US" dirty="0"/>
              <a:t>	Can be given orally as tablets or syrup or </a:t>
            </a:r>
            <a:r>
              <a:rPr lang="en-US" dirty="0" err="1"/>
              <a:t>parenterally</a:t>
            </a:r>
            <a:r>
              <a:rPr lang="en-US" dirty="0"/>
              <a:t>-  I.M or I.V (rarely)</a:t>
            </a:r>
          </a:p>
          <a:p>
            <a:pPr>
              <a:buNone/>
            </a:pPr>
            <a:r>
              <a:rPr lang="en-US" dirty="0"/>
              <a:t>	Absorption depends on dosage. Peak plasma levels in 2-3 hrs. Metabolism in the liver. Metabolites excretion continues for long even after stopping administration for 2-6 wks. More than 90% protein bound.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a:t>	There’s </a:t>
            </a:r>
            <a:r>
              <a:rPr lang="en-US" dirty="0" err="1"/>
              <a:t>entero</a:t>
            </a:r>
            <a:r>
              <a:rPr lang="en-US" dirty="0"/>
              <a:t>-hepatic circulation. 7-hydroxy derivative is active, other metabolites are inactive. Highest concentration found in liver after administration.</a:t>
            </a:r>
          </a:p>
          <a:p>
            <a:pPr algn="just">
              <a:buNone/>
            </a:pPr>
            <a:r>
              <a:rPr lang="en-US" dirty="0"/>
              <a:t>	Thought to cause </a:t>
            </a:r>
            <a:r>
              <a:rPr lang="en-US" dirty="0" err="1"/>
              <a:t>microsomal</a:t>
            </a:r>
            <a:r>
              <a:rPr lang="en-US" dirty="0"/>
              <a:t> enzyme induction and may accelerate its own metabolism.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TOXIC REACTION</a:t>
            </a:r>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dirty="0"/>
              <a:t>Therapeutic doses – may cause very mild side effects </a:t>
            </a:r>
            <a:r>
              <a:rPr lang="en-US" dirty="0" err="1"/>
              <a:t>e.g</a:t>
            </a:r>
            <a:r>
              <a:rPr lang="en-US" dirty="0"/>
              <a:t> palpitation, nasal stiffness, dry mouth, slight constipation.</a:t>
            </a:r>
          </a:p>
          <a:p>
            <a:pPr marL="514350" indent="-514350" algn="just">
              <a:buNone/>
            </a:pPr>
            <a:r>
              <a:rPr lang="en-US" dirty="0"/>
              <a:t>	Patient may feel cold, drowsy, faint because of temperature . May complain of orthostatic hypotension. Tolerance may develop to this.</a:t>
            </a:r>
          </a:p>
          <a:p>
            <a:pPr marL="514350" indent="-514350" algn="just">
              <a:buFont typeface="+mj-lt"/>
              <a:buAutoNum type="arabicPeriod" startAt="2"/>
            </a:pPr>
            <a:r>
              <a:rPr lang="en-US" dirty="0"/>
              <a:t>Jaundice – occur in 2-4 %, obstructive jaundice (</a:t>
            </a:r>
            <a:r>
              <a:rPr lang="en-US" dirty="0" err="1"/>
              <a:t>cholestatic</a:t>
            </a:r>
            <a:r>
              <a:rPr lang="en-US" dirty="0"/>
              <a:t>) in 4</a:t>
            </a:r>
            <a:r>
              <a:rPr lang="en-US" baseline="30000" dirty="0"/>
              <a:t>th</a:t>
            </a:r>
            <a:r>
              <a:rPr lang="en-US" dirty="0"/>
              <a:t>  week of therapy, due to stasis</a:t>
            </a:r>
          </a:p>
          <a:p>
            <a:pPr marL="514350" indent="-514350" algn="just">
              <a:buNone/>
            </a:pPr>
            <a:r>
              <a:rPr lang="en-US" dirty="0"/>
              <a:t>	 of bile. An hypersensitivity reaction.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3"/>
            </a:pPr>
            <a:r>
              <a:rPr lang="en-US" dirty="0"/>
              <a:t>Blood </a:t>
            </a:r>
            <a:r>
              <a:rPr lang="en-US" dirty="0" err="1"/>
              <a:t>dyscrasias</a:t>
            </a:r>
            <a:r>
              <a:rPr lang="en-US" dirty="0"/>
              <a:t> – leucopenia, </a:t>
            </a:r>
            <a:r>
              <a:rPr lang="en-US" dirty="0" err="1"/>
              <a:t>eosinophilia</a:t>
            </a:r>
            <a:r>
              <a:rPr lang="en-US" dirty="0"/>
              <a:t> in 1:1000 cases. There may be </a:t>
            </a:r>
            <a:r>
              <a:rPr lang="en-US" dirty="0" err="1"/>
              <a:t>aggranulocytosis</a:t>
            </a:r>
            <a:r>
              <a:rPr lang="en-US" dirty="0"/>
              <a:t> which may occur in the 1</a:t>
            </a:r>
            <a:r>
              <a:rPr lang="en-US" baseline="30000" dirty="0"/>
              <a:t>st</a:t>
            </a:r>
            <a:r>
              <a:rPr lang="en-US" dirty="0"/>
              <a:t> wk of therapy.</a:t>
            </a:r>
          </a:p>
          <a:p>
            <a:pPr marL="514350" indent="-514350">
              <a:buFont typeface="+mj-lt"/>
              <a:buAutoNum type="arabicPeriod" startAt="3"/>
            </a:pPr>
            <a:r>
              <a:rPr lang="en-US" dirty="0"/>
              <a:t>Skin rashes –usually due to allergic reactions. </a:t>
            </a:r>
            <a:r>
              <a:rPr lang="en-US" dirty="0" err="1"/>
              <a:t>Urticaria</a:t>
            </a:r>
            <a:r>
              <a:rPr lang="en-US" dirty="0"/>
              <a:t> or dermatitis. Three types of skin disorders:.</a:t>
            </a:r>
          </a:p>
          <a:p>
            <a:pPr marL="571500" indent="-571500">
              <a:buFont typeface="+mj-lt"/>
              <a:buAutoNum type="romanLcPeriod"/>
            </a:pPr>
            <a:r>
              <a:rPr lang="en-US" dirty="0" err="1"/>
              <a:t>Urticurial</a:t>
            </a:r>
            <a:r>
              <a:rPr lang="en-US" dirty="0"/>
              <a:t> in 4</a:t>
            </a:r>
            <a:r>
              <a:rPr lang="en-US" baseline="30000" dirty="0"/>
              <a:t>th</a:t>
            </a:r>
            <a:r>
              <a:rPr lang="en-US" dirty="0"/>
              <a:t>  &amp; 5</a:t>
            </a:r>
            <a:r>
              <a:rPr lang="en-US" baseline="30000" dirty="0"/>
              <a:t>th</a:t>
            </a:r>
            <a:r>
              <a:rPr lang="en-US" dirty="0"/>
              <a:t> wk. Discontinue the drug.</a:t>
            </a:r>
          </a:p>
          <a:p>
            <a:pPr marL="571500" indent="-571500">
              <a:buFont typeface="+mj-lt"/>
              <a:buAutoNum type="romanLcPeriod"/>
            </a:pPr>
            <a:r>
              <a:rPr lang="en-US" dirty="0"/>
              <a:t>Contact dermatitis- there may be certain amount of cross sensitivity.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indent="-571500" algn="just">
              <a:buFont typeface="+mj-lt"/>
              <a:buAutoNum type="romanLcPeriod" startAt="3"/>
            </a:pPr>
            <a:r>
              <a:rPr lang="en-US" dirty="0"/>
              <a:t>Photosensitivity type of reaction resembling severe sunburns – patient should remain indoors. In long term therapy, you get abnormal pigmentation. A grey blue type in areas exposed to light.</a:t>
            </a:r>
          </a:p>
          <a:p>
            <a:pPr marL="571500" indent="-571500" algn="just">
              <a:buNone/>
            </a:pPr>
            <a:r>
              <a:rPr lang="en-US" dirty="0"/>
              <a:t>	There may be opacity in cornea and lens, and </a:t>
            </a:r>
            <a:r>
              <a:rPr lang="en-US" dirty="0" err="1"/>
              <a:t>pigmentary</a:t>
            </a:r>
            <a:r>
              <a:rPr lang="en-US" dirty="0"/>
              <a:t> retinopathy.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en-US" dirty="0" err="1"/>
              <a:t>Extrapyrimidal</a:t>
            </a:r>
            <a:r>
              <a:rPr lang="en-US" dirty="0"/>
              <a:t> reactions</a:t>
            </a:r>
            <a:br>
              <a:rPr lang="en-US" dirty="0"/>
            </a:b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lphaLcParenR"/>
            </a:pPr>
            <a:r>
              <a:rPr lang="en-US" dirty="0" err="1"/>
              <a:t>Parkinsonian</a:t>
            </a:r>
            <a:r>
              <a:rPr lang="en-US" dirty="0"/>
              <a:t>  syndrome</a:t>
            </a:r>
          </a:p>
          <a:p>
            <a:pPr marL="514350" indent="-514350" algn="just">
              <a:buFont typeface="+mj-lt"/>
              <a:buAutoNum type="alphaLcParenR"/>
            </a:pPr>
            <a:r>
              <a:rPr lang="en-US" dirty="0"/>
              <a:t>Acute </a:t>
            </a:r>
            <a:r>
              <a:rPr lang="en-US" dirty="0" err="1"/>
              <a:t>dystonic</a:t>
            </a:r>
            <a:r>
              <a:rPr lang="en-US" dirty="0"/>
              <a:t> reactions= </a:t>
            </a:r>
            <a:r>
              <a:rPr lang="en-US" dirty="0" err="1"/>
              <a:t>torticollis</a:t>
            </a:r>
            <a:r>
              <a:rPr lang="en-US" dirty="0"/>
              <a:t>, facial tics, facial grimaces, abnormal eye movements; may be mistaken for hysterical reaction.</a:t>
            </a:r>
          </a:p>
          <a:p>
            <a:pPr marL="514350" indent="-514350" algn="just">
              <a:buFont typeface="+mj-lt"/>
              <a:buAutoNum type="alphaLcParenR"/>
            </a:pPr>
            <a:r>
              <a:rPr lang="en-US" dirty="0" err="1"/>
              <a:t>Akathisia</a:t>
            </a:r>
            <a:r>
              <a:rPr lang="en-US" dirty="0"/>
              <a:t>- compelling need to be in constant motion, not a specific movement pattern. Can be mistaken for agitation in psychotic patients.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lphaLcParenR" startAt="4"/>
            </a:pPr>
            <a:r>
              <a:rPr lang="en-US" dirty="0" err="1"/>
              <a:t>Tardive</a:t>
            </a:r>
            <a:r>
              <a:rPr lang="en-US" dirty="0"/>
              <a:t> </a:t>
            </a:r>
            <a:r>
              <a:rPr lang="en-US" dirty="0" err="1"/>
              <a:t>dyskinesia</a:t>
            </a:r>
            <a:r>
              <a:rPr lang="en-US" dirty="0"/>
              <a:t> – characteristic movements</a:t>
            </a:r>
          </a:p>
          <a:p>
            <a:pPr marL="514350" indent="-514350" algn="just">
              <a:buNone/>
            </a:pPr>
            <a:r>
              <a:rPr lang="en-US" dirty="0"/>
              <a:t>	- Slicking and sucking movements of lips.</a:t>
            </a:r>
          </a:p>
          <a:p>
            <a:pPr marL="514350" indent="-514350" algn="just">
              <a:buNone/>
            </a:pPr>
            <a:r>
              <a:rPr lang="en-US" dirty="0"/>
              <a:t>	- Fly catching, darting movements of tongue</a:t>
            </a:r>
          </a:p>
          <a:p>
            <a:pPr marL="514350" indent="-514350" algn="just">
              <a:buNone/>
            </a:pPr>
            <a:r>
              <a:rPr lang="en-US" dirty="0"/>
              <a:t>	- Side by side movement of tongue</a:t>
            </a:r>
          </a:p>
          <a:p>
            <a:pPr marL="514350" indent="-514350" algn="just">
              <a:buNone/>
            </a:pPr>
            <a:r>
              <a:rPr lang="en-US" dirty="0"/>
              <a:t>	- </a:t>
            </a:r>
            <a:r>
              <a:rPr lang="en-US" dirty="0" err="1"/>
              <a:t>Choreiform</a:t>
            </a:r>
            <a:r>
              <a:rPr lang="en-US" dirty="0"/>
              <a:t>, purposeless movements which disappear in sleep. Occur in older female patients having usually a history of brain damage.</a:t>
            </a:r>
          </a:p>
          <a:p>
            <a:pPr marL="514350" indent="-51435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1577C2C5-5D94-4718-A1C8-F8AE7952F06E}"/>
              </a:ext>
            </a:extLst>
          </p:cNvPr>
          <p:cNvSpPr>
            <a:spLocks noGrp="1" noChangeArrowheads="1"/>
          </p:cNvSpPr>
          <p:nvPr>
            <p:ph type="title"/>
          </p:nvPr>
        </p:nvSpPr>
        <p:spPr/>
        <p:txBody>
          <a:bodyPr/>
          <a:lstStyle/>
          <a:p>
            <a:r>
              <a:rPr lang="en-US" altLang="en-US"/>
              <a:t>Symptoms</a:t>
            </a:r>
          </a:p>
        </p:txBody>
      </p:sp>
      <p:sp>
        <p:nvSpPr>
          <p:cNvPr id="27651" name="Content Placeholder 2">
            <a:extLst>
              <a:ext uri="{FF2B5EF4-FFF2-40B4-BE49-F238E27FC236}">
                <a16:creationId xmlns:a16="http://schemas.microsoft.com/office/drawing/2014/main" xmlns="" id="{D678A128-9AC6-4274-9C4F-8679DC925B4A}"/>
              </a:ext>
            </a:extLst>
          </p:cNvPr>
          <p:cNvSpPr>
            <a:spLocks noGrp="1" noChangeArrowheads="1"/>
          </p:cNvSpPr>
          <p:nvPr>
            <p:ph idx="1"/>
          </p:nvPr>
        </p:nvSpPr>
        <p:spPr/>
        <p:txBody>
          <a:bodyPr>
            <a:normAutofit lnSpcReduction="10000"/>
          </a:bodyPr>
          <a:lstStyle/>
          <a:p>
            <a:r>
              <a:rPr lang="en-US" altLang="en-US"/>
              <a:t>Depression, social withdrawal.</a:t>
            </a:r>
          </a:p>
          <a:p>
            <a:r>
              <a:rPr lang="en-US" altLang="en-US"/>
              <a:t>Hostility or suspiciousness, extreme reaction to criticism.</a:t>
            </a:r>
          </a:p>
          <a:p>
            <a:r>
              <a:rPr lang="en-US" altLang="en-US"/>
              <a:t>Deterioration of personal hygiene.</a:t>
            </a:r>
          </a:p>
          <a:p>
            <a:r>
              <a:rPr lang="en-US" altLang="en-US"/>
              <a:t>Flat, expressionless gaze, inability to cry or express joy or inappropriate laughter or crying.</a:t>
            </a:r>
          </a:p>
          <a:p>
            <a:r>
              <a:rPr lang="en-US" altLang="en-US"/>
              <a:t> Oversleeping or insomnia; forgetful, unable to concentrate.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HALOPERIDOL</a:t>
            </a:r>
          </a:p>
        </p:txBody>
      </p:sp>
      <p:sp>
        <p:nvSpPr>
          <p:cNvPr id="3" name="Content Placeholder 2"/>
          <p:cNvSpPr>
            <a:spLocks noGrp="1"/>
          </p:cNvSpPr>
          <p:nvPr>
            <p:ph idx="1"/>
          </p:nvPr>
        </p:nvSpPr>
        <p:spPr/>
        <p:txBody>
          <a:bodyPr/>
          <a:lstStyle/>
          <a:p>
            <a:pPr>
              <a:buNone/>
            </a:pPr>
            <a:r>
              <a:rPr lang="en-US" dirty="0"/>
              <a:t>	</a:t>
            </a:r>
            <a:r>
              <a:rPr lang="en-US" dirty="0" err="1"/>
              <a:t>Pharmacodynamic</a:t>
            </a:r>
            <a:r>
              <a:rPr lang="en-US" dirty="0"/>
              <a:t> activity same as chlorpromazine; differences:</a:t>
            </a:r>
          </a:p>
          <a:p>
            <a:pPr marL="514350" indent="-514350">
              <a:buFont typeface="+mj-lt"/>
              <a:buAutoNum type="arabicPeriod"/>
            </a:pPr>
            <a:r>
              <a:rPr lang="en-US" dirty="0"/>
              <a:t>Has less anti-cholinergic activity and less </a:t>
            </a:r>
            <a:r>
              <a:rPr lang="el-GR" dirty="0"/>
              <a:t>α</a:t>
            </a:r>
            <a:r>
              <a:rPr lang="en-US" dirty="0"/>
              <a:t>- blocking activity.</a:t>
            </a:r>
          </a:p>
          <a:p>
            <a:pPr marL="514350" indent="-514350">
              <a:buFont typeface="+mj-lt"/>
              <a:buAutoNum type="arabicPeriod"/>
            </a:pPr>
            <a:r>
              <a:rPr lang="en-US" dirty="0"/>
              <a:t>Induces calm and sedates aggressive patients, less sedating</a:t>
            </a:r>
          </a:p>
          <a:p>
            <a:pPr marL="514350" indent="-514350">
              <a:buFont typeface="+mj-lt"/>
              <a:buAutoNum type="arabicPeriod"/>
            </a:pPr>
            <a:r>
              <a:rPr lang="en-US" dirty="0"/>
              <a:t>Hypotension may occur, but less important</a:t>
            </a:r>
          </a:p>
          <a:p>
            <a:pPr marL="514350" indent="-514350">
              <a:buFont typeface="+mj-lt"/>
              <a:buAutoNum type="arabicPeriod"/>
            </a:pPr>
            <a:r>
              <a:rPr lang="en-US" dirty="0"/>
              <a:t>May gain weight, rarely weight loss.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startAt="5"/>
            </a:pPr>
            <a:r>
              <a:rPr lang="en-US" dirty="0"/>
              <a:t>May have galactorhea and endocrine disturbances</a:t>
            </a:r>
          </a:p>
          <a:p>
            <a:pPr marL="514350" indent="-514350" algn="just">
              <a:buFont typeface="+mj-lt"/>
              <a:buAutoNum type="arabicPeriod" startAt="5"/>
            </a:pPr>
            <a:r>
              <a:rPr lang="en-US" dirty="0"/>
              <a:t>Extra pyramidal symptoms more frequent in thyrotoxicosis </a:t>
            </a:r>
          </a:p>
          <a:p>
            <a:pPr marL="514350" indent="-514350" algn="just">
              <a:buFont typeface="+mj-lt"/>
              <a:buAutoNum type="arabicPeriod" startAt="5"/>
            </a:pPr>
            <a:r>
              <a:rPr lang="en-US" dirty="0"/>
              <a:t>Avoid in basal ganglia disease</a:t>
            </a:r>
          </a:p>
          <a:p>
            <a:pPr marL="514350" indent="-514350" algn="just">
              <a:buNone/>
            </a:pPr>
            <a:r>
              <a:rPr lang="en-US" dirty="0"/>
              <a:t>PHARMACOKINETICS</a:t>
            </a:r>
          </a:p>
          <a:p>
            <a:pPr marL="514350" indent="-514350" algn="just">
              <a:buNone/>
            </a:pPr>
            <a:r>
              <a:rPr lang="en-US" dirty="0"/>
              <a:t>	Readily absorbed orally. Peak levels at 2-6 hrs in plasma. Metabolized in the liver, 15% excreted in bile, the rest excreted slowly by the kidney.</a:t>
            </a:r>
          </a:p>
          <a:p>
            <a:pPr marL="514350" indent="-514350" algn="just">
              <a:buFont typeface="+mj-lt"/>
              <a:buAutoNum type="arabicPeriod" startAt="5"/>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USE</a:t>
            </a:r>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a:pPr>
            <a:r>
              <a:rPr lang="en-US" dirty="0"/>
              <a:t>Schizophrenia and other psychoses</a:t>
            </a:r>
          </a:p>
          <a:p>
            <a:pPr marL="514350" indent="-514350" algn="just">
              <a:buFont typeface="+mj-lt"/>
              <a:buAutoNum type="arabicPeriod"/>
            </a:pPr>
            <a:r>
              <a:rPr lang="en-US" dirty="0"/>
              <a:t>Mania</a:t>
            </a:r>
          </a:p>
          <a:p>
            <a:pPr marL="514350" indent="-514350" algn="just">
              <a:buFont typeface="+mj-lt"/>
              <a:buAutoNum type="arabicPeriod"/>
            </a:pPr>
            <a:r>
              <a:rPr lang="en-US" dirty="0"/>
              <a:t>Short term adjunctive management of psychomotor agitation, excitement and violent or dangerously impulsive behavior.</a:t>
            </a:r>
          </a:p>
          <a:p>
            <a:pPr marL="514350" indent="-514350" algn="just">
              <a:buNone/>
            </a:pPr>
            <a:r>
              <a:rPr lang="en-US" dirty="0"/>
              <a:t>	Initially 15-20mg daily in divided doses, gradually increased to 100mg (max.200mg) daily. Elderly – ½ adult dose,  child –initially 25-50mcg/kg/d , max 10mg . Adolescents – </a:t>
            </a:r>
            <a:r>
              <a:rPr lang="en-US" dirty="0" err="1"/>
              <a:t>upto</a:t>
            </a:r>
            <a:r>
              <a:rPr lang="en-US" dirty="0"/>
              <a:t> 30mg/d (exceptionally 60mg).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mj-lt"/>
              <a:buAutoNum type="arabicPeriod" startAt="4"/>
            </a:pPr>
            <a:r>
              <a:rPr lang="en-US" dirty="0"/>
              <a:t>Short term adjunctive management of severe anxiety -500mcg </a:t>
            </a:r>
            <a:r>
              <a:rPr lang="en-US" dirty="0" err="1"/>
              <a:t>b.d</a:t>
            </a:r>
            <a:r>
              <a:rPr lang="en-US" dirty="0"/>
              <a:t>.</a:t>
            </a:r>
          </a:p>
          <a:p>
            <a:pPr marL="514350" indent="-514350" algn="just">
              <a:buFont typeface="+mj-lt"/>
              <a:buAutoNum type="arabicPeriod" startAt="4"/>
            </a:pPr>
            <a:r>
              <a:rPr lang="en-US" dirty="0"/>
              <a:t>Intractable hiccup, 1.5mg </a:t>
            </a:r>
            <a:r>
              <a:rPr lang="en-US" dirty="0" err="1"/>
              <a:t>t.d.s</a:t>
            </a:r>
            <a:endParaRPr lang="en-US" dirty="0"/>
          </a:p>
          <a:p>
            <a:pPr marL="514350" indent="-514350" algn="just">
              <a:buFont typeface="+mj-lt"/>
              <a:buAutoNum type="arabicPeriod" startAt="4"/>
            </a:pPr>
            <a:r>
              <a:rPr lang="en-US" dirty="0"/>
              <a:t>Nausea vomiting, 1-2 mg</a:t>
            </a:r>
          </a:p>
          <a:p>
            <a:pPr marL="514350" indent="-514350" algn="just">
              <a:buFont typeface="+mj-lt"/>
              <a:buAutoNum type="arabicPeriod" startAt="4"/>
            </a:pPr>
            <a:r>
              <a:rPr lang="en-US" dirty="0" err="1"/>
              <a:t>Choreas</a:t>
            </a:r>
            <a:r>
              <a:rPr lang="en-US" dirty="0"/>
              <a:t>, motor tics - I.M injections for emergency control 2-10mg, then 5mg </a:t>
            </a:r>
            <a:r>
              <a:rPr lang="en-US" dirty="0" err="1"/>
              <a:t>upto</a:t>
            </a:r>
            <a:r>
              <a:rPr lang="en-US" dirty="0"/>
              <a:t> 4 hourly  if necessary.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CONTRAINDICATIONS</a:t>
            </a:r>
          </a:p>
        </p:txBody>
      </p:sp>
      <p:sp>
        <p:nvSpPr>
          <p:cNvPr id="3" name="Content Placeholder 2"/>
          <p:cNvSpPr>
            <a:spLocks noGrp="1"/>
          </p:cNvSpPr>
          <p:nvPr>
            <p:ph idx="1"/>
          </p:nvPr>
        </p:nvSpPr>
        <p:spPr>
          <a:xfrm>
            <a:off x="381000" y="1600200"/>
            <a:ext cx="8229600" cy="4525963"/>
          </a:xfrm>
        </p:spPr>
        <p:txBody>
          <a:bodyPr>
            <a:normAutofit lnSpcReduction="10000"/>
          </a:bodyPr>
          <a:lstStyle/>
          <a:p>
            <a:pPr marL="514350" indent="-514350" algn="just">
              <a:buFont typeface="+mj-lt"/>
              <a:buAutoNum type="arabicPeriod"/>
            </a:pPr>
            <a:r>
              <a:rPr lang="en-US" dirty="0"/>
              <a:t>Coma caused by CNS depressants</a:t>
            </a:r>
          </a:p>
          <a:p>
            <a:pPr marL="514350" indent="-514350" algn="just">
              <a:buFont typeface="+mj-lt"/>
              <a:buAutoNum type="arabicPeriod"/>
            </a:pPr>
            <a:r>
              <a:rPr lang="en-US" dirty="0"/>
              <a:t>B.M depression</a:t>
            </a:r>
          </a:p>
          <a:p>
            <a:pPr marL="514350" indent="-514350" algn="just">
              <a:buFont typeface="+mj-lt"/>
              <a:buAutoNum type="arabicPeriod"/>
            </a:pPr>
            <a:r>
              <a:rPr lang="en-US" dirty="0"/>
              <a:t>Avoid in </a:t>
            </a:r>
            <a:r>
              <a:rPr lang="en-US" dirty="0" err="1"/>
              <a:t>phaeochromocytoma</a:t>
            </a:r>
            <a:endParaRPr lang="en-US" dirty="0"/>
          </a:p>
          <a:p>
            <a:pPr marL="514350" indent="-514350" algn="just">
              <a:buNone/>
            </a:pPr>
            <a:r>
              <a:rPr lang="en-US" b="1" dirty="0"/>
              <a:t>SIDE EFFECTS</a:t>
            </a:r>
          </a:p>
          <a:p>
            <a:pPr marL="514350" indent="-514350" algn="just">
              <a:buFont typeface="+mj-lt"/>
              <a:buAutoNum type="arabicPeriod"/>
            </a:pPr>
            <a:r>
              <a:rPr lang="en-US" dirty="0"/>
              <a:t>Extra-pyramidal symptoms. Reversed by reducing dose or anti-</a:t>
            </a:r>
            <a:r>
              <a:rPr lang="en-US" dirty="0" err="1"/>
              <a:t>muscurinics</a:t>
            </a:r>
            <a:endParaRPr lang="en-US" dirty="0"/>
          </a:p>
          <a:p>
            <a:pPr marL="514350" indent="-514350" algn="just">
              <a:buFont typeface="+mj-lt"/>
              <a:buAutoNum type="arabicPeriod"/>
            </a:pPr>
            <a:r>
              <a:rPr lang="en-US" dirty="0" err="1"/>
              <a:t>Neuroleptic</a:t>
            </a:r>
            <a:r>
              <a:rPr lang="en-US" dirty="0"/>
              <a:t> malignant syndrome</a:t>
            </a:r>
          </a:p>
          <a:p>
            <a:pPr marL="514350" indent="-514350" algn="just">
              <a:buFont typeface="+mj-lt"/>
              <a:buAutoNum type="arabicPeriod"/>
            </a:pPr>
            <a:r>
              <a:rPr lang="en-US" dirty="0"/>
              <a:t>SLE like syndrome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mj-lt"/>
              <a:buAutoNum type="arabicPeriod" startAt="4"/>
            </a:pPr>
            <a:r>
              <a:rPr lang="en-US" dirty="0"/>
              <a:t>Contact sensitization and rushes</a:t>
            </a:r>
          </a:p>
          <a:p>
            <a:pPr marL="514350" indent="-514350" algn="just">
              <a:buFont typeface="+mj-lt"/>
              <a:buAutoNum type="arabicPeriod" startAt="4"/>
            </a:pPr>
            <a:r>
              <a:rPr lang="en-US" dirty="0"/>
              <a:t>Jaundice</a:t>
            </a:r>
          </a:p>
          <a:p>
            <a:pPr marL="514350" indent="-514350" algn="just">
              <a:buFont typeface="+mj-lt"/>
              <a:buAutoNum type="arabicPeriod" startAt="4"/>
            </a:pPr>
            <a:r>
              <a:rPr lang="en-US" dirty="0"/>
              <a:t>Endocrine disturbances:</a:t>
            </a:r>
          </a:p>
          <a:p>
            <a:pPr marL="514350" indent="-514350" algn="just">
              <a:buNone/>
            </a:pPr>
            <a:r>
              <a:rPr lang="en-US" dirty="0"/>
              <a:t>	- menstrual disturbances , galactorhea, </a:t>
            </a:r>
            <a:r>
              <a:rPr lang="en-US" dirty="0" err="1"/>
              <a:t>gynecomastia</a:t>
            </a:r>
            <a:r>
              <a:rPr lang="en-US" dirty="0"/>
              <a:t>, impotence, weight gain</a:t>
            </a:r>
          </a:p>
          <a:p>
            <a:pPr marL="514350" indent="-514350" algn="just">
              <a:buFont typeface="+mj-lt"/>
              <a:buAutoNum type="arabicPeriod" startAt="7"/>
            </a:pPr>
            <a:r>
              <a:rPr lang="en-US" dirty="0" err="1"/>
              <a:t>Agranulocytosis</a:t>
            </a:r>
            <a:r>
              <a:rPr lang="en-US" dirty="0"/>
              <a:t>, leucopenia, </a:t>
            </a:r>
            <a:r>
              <a:rPr lang="en-US" dirty="0" err="1"/>
              <a:t>leucocytosis</a:t>
            </a:r>
            <a:r>
              <a:rPr lang="en-US" dirty="0"/>
              <a:t>, hemolytic anemia. Photosensitization =sensitivity reactions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lgn="just">
              <a:buFont typeface="+mj-lt"/>
              <a:buAutoNum type="arabicPeriod" startAt="8"/>
            </a:pPr>
            <a:r>
              <a:rPr lang="en-US" dirty="0"/>
              <a:t>Corneal/lens opacities, purple skin pigmentation in prolonged high dose</a:t>
            </a:r>
          </a:p>
          <a:p>
            <a:pPr marL="514350" indent="-514350" algn="just">
              <a:buFont typeface="+mj-lt"/>
              <a:buAutoNum type="arabicPeriod" startAt="8"/>
            </a:pPr>
            <a:r>
              <a:rPr lang="en-US" dirty="0"/>
              <a:t>CVS- hypotension, tachycardia, arrhythmias, ECG changes.</a:t>
            </a:r>
          </a:p>
          <a:p>
            <a:pPr marL="514350" indent="-514350" algn="just">
              <a:buFont typeface="+mj-lt"/>
              <a:buAutoNum type="arabicPeriod" startAt="8"/>
            </a:pPr>
            <a:r>
              <a:rPr lang="en-US" dirty="0"/>
              <a:t>CNS - EEG changes, convulsions, insomnia, depression, rarely agitation, drowsiness, hypothermia</a:t>
            </a:r>
          </a:p>
          <a:p>
            <a:pPr marL="514350" indent="-514350" algn="just">
              <a:buFont typeface="+mj-lt"/>
              <a:buAutoNum type="arabicPeriod" startAt="8"/>
            </a:pPr>
            <a:r>
              <a:rPr lang="en-US" dirty="0"/>
              <a:t>Anti-</a:t>
            </a:r>
            <a:r>
              <a:rPr lang="en-US" dirty="0" err="1"/>
              <a:t>muscurinic</a:t>
            </a:r>
            <a:r>
              <a:rPr lang="en-US" dirty="0"/>
              <a:t> symptoms.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RAUWOLFIA ALKALOIDS</a:t>
            </a:r>
          </a:p>
        </p:txBody>
      </p:sp>
      <p:sp>
        <p:nvSpPr>
          <p:cNvPr id="3" name="Content Placeholder 2"/>
          <p:cNvSpPr>
            <a:spLocks noGrp="1"/>
          </p:cNvSpPr>
          <p:nvPr>
            <p:ph idx="1"/>
          </p:nvPr>
        </p:nvSpPr>
        <p:spPr/>
        <p:txBody>
          <a:bodyPr/>
          <a:lstStyle/>
          <a:p>
            <a:pPr algn="just">
              <a:buNone/>
            </a:pPr>
            <a:r>
              <a:rPr lang="en-US" dirty="0"/>
              <a:t>	Several alkaloids are obtained from </a:t>
            </a:r>
            <a:r>
              <a:rPr lang="en-US" dirty="0" err="1"/>
              <a:t>rauwolfia</a:t>
            </a:r>
            <a:r>
              <a:rPr lang="en-US" dirty="0"/>
              <a:t> roots. </a:t>
            </a:r>
            <a:r>
              <a:rPr lang="en-US" dirty="0" err="1"/>
              <a:t>Reserpine</a:t>
            </a:r>
            <a:r>
              <a:rPr lang="en-US" dirty="0"/>
              <a:t> is one of them. Has a central antipsychotic action which resembles </a:t>
            </a:r>
            <a:r>
              <a:rPr lang="en-US" dirty="0" err="1"/>
              <a:t>phenothiazines</a:t>
            </a:r>
            <a:r>
              <a:rPr lang="en-US" dirty="0"/>
              <a:t>.</a:t>
            </a:r>
          </a:p>
          <a:p>
            <a:pPr algn="just">
              <a:buNone/>
            </a:pPr>
            <a:r>
              <a:rPr lang="en-US" dirty="0"/>
              <a:t>Differences:</a:t>
            </a:r>
          </a:p>
          <a:p>
            <a:pPr marL="514350" indent="-514350" algn="just">
              <a:buFont typeface="+mj-lt"/>
              <a:buAutoNum type="arabicPeriod"/>
            </a:pPr>
            <a:r>
              <a:rPr lang="en-US" dirty="0"/>
              <a:t>No anti-cholinergic action</a:t>
            </a:r>
          </a:p>
          <a:p>
            <a:pPr marL="514350" indent="-514350" algn="just">
              <a:buFont typeface="+mj-lt"/>
              <a:buAutoNum type="arabicPeriod"/>
            </a:pPr>
            <a:r>
              <a:rPr lang="en-US" dirty="0"/>
              <a:t>Depletes </a:t>
            </a:r>
            <a:r>
              <a:rPr lang="en-US" dirty="0" err="1"/>
              <a:t>catecholamines</a:t>
            </a:r>
            <a:r>
              <a:rPr lang="en-US" dirty="0"/>
              <a:t>, 5HT, from brain and peripheral sites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mj-lt"/>
              <a:buAutoNum type="arabicPeriod" startAt="3"/>
            </a:pPr>
            <a:r>
              <a:rPr lang="en-US" dirty="0"/>
              <a:t>Action lasts days, weeks after withdrawal.</a:t>
            </a:r>
          </a:p>
          <a:p>
            <a:pPr marL="514350" indent="-514350" algn="just">
              <a:buFont typeface="+mj-lt"/>
              <a:buAutoNum type="arabicPeriod" startAt="3"/>
            </a:pPr>
            <a:r>
              <a:rPr lang="en-US" dirty="0"/>
              <a:t>Less effective in treatment of schizophrenia</a:t>
            </a:r>
          </a:p>
          <a:p>
            <a:pPr marL="514350" indent="-514350" algn="just">
              <a:buFont typeface="+mj-lt"/>
              <a:buAutoNum type="arabicPeriod" startAt="3"/>
            </a:pPr>
            <a:r>
              <a:rPr lang="en-US" dirty="0"/>
              <a:t>May give rise to epileptic convulsions</a:t>
            </a:r>
          </a:p>
          <a:p>
            <a:pPr marL="514350" indent="-514350" algn="just">
              <a:buFont typeface="+mj-lt"/>
              <a:buAutoNum type="arabicPeriod" startAt="3"/>
            </a:pPr>
            <a:r>
              <a:rPr lang="en-US" dirty="0"/>
              <a:t>May cause suicidal tenderness. </a:t>
            </a:r>
          </a:p>
          <a:p>
            <a:pPr marL="514350" indent="-514350" algn="just">
              <a:buNone/>
            </a:pPr>
            <a:r>
              <a:rPr lang="en-US" dirty="0"/>
              <a:t>      Now used more in treatment of hypertension in combination therapy of resistant cases.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Other anti-psychotics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err="1"/>
              <a:t>Flupenthixol</a:t>
            </a:r>
            <a:r>
              <a:rPr lang="en-US" dirty="0"/>
              <a:t> (</a:t>
            </a:r>
            <a:r>
              <a:rPr lang="en-US" dirty="0" err="1"/>
              <a:t>fluanxol</a:t>
            </a:r>
            <a:r>
              <a:rPr lang="en-US" dirty="0"/>
              <a:t>). Available as tablets -3mg and as depot injection- </a:t>
            </a:r>
            <a:r>
              <a:rPr lang="en-US" dirty="0" err="1"/>
              <a:t>decanoate</a:t>
            </a:r>
            <a:r>
              <a:rPr lang="en-US" dirty="0"/>
              <a:t> 40mg/2 weeks. Schizophrenia and other psychoses, not mania or psychomotor hyperactivity</a:t>
            </a:r>
          </a:p>
          <a:p>
            <a:pPr marL="514350" indent="-514350">
              <a:buFont typeface="+mj-lt"/>
              <a:buAutoNum type="arabicPeriod"/>
            </a:pPr>
            <a:r>
              <a:rPr lang="en-US" dirty="0" err="1"/>
              <a:t>Fluphenazine</a:t>
            </a:r>
            <a:endParaRPr lang="en-US" dirty="0"/>
          </a:p>
          <a:p>
            <a:pPr marL="514350" indent="-514350">
              <a:buNone/>
            </a:pPr>
            <a:r>
              <a:rPr lang="en-US" dirty="0"/>
              <a:t>	- For Schizophrenia + other psychoses.</a:t>
            </a:r>
          </a:p>
          <a:p>
            <a:pPr marL="514350" indent="-514350">
              <a:buNone/>
            </a:pPr>
            <a:r>
              <a:rPr lang="en-US" dirty="0"/>
              <a:t>	 Mania -2.5-10mg in 2-3 divided doses, max 20mg daily</a:t>
            </a:r>
          </a:p>
          <a:p>
            <a:pPr marL="514350" indent="-51435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1046163" y="404813"/>
            <a:ext cx="6932612" cy="685800"/>
          </a:xfrm>
        </p:spPr>
        <p:txBody>
          <a:bodyPr anchor="b">
            <a:normAutofit fontScale="90000"/>
          </a:bodyPr>
          <a:lstStyle/>
          <a:p>
            <a:pPr eaLnBrk="1" hangingPunct="1">
              <a:defRPr/>
            </a:pPr>
            <a:r>
              <a:rPr lang="en-US" altLang="zh-CN" sz="4000">
                <a:solidFill>
                  <a:srgbClr val="000000"/>
                </a:solidFill>
                <a:effectLst>
                  <a:outerShdw blurRad="38100" dist="38100" dir="2700000" algn="tl">
                    <a:srgbClr val="FFFFFF"/>
                  </a:outerShdw>
                </a:effectLst>
                <a:ea typeface="+mj-ea"/>
                <a:cs typeface="Times" charset="0"/>
              </a:rPr>
              <a:t>Epidemiology</a:t>
            </a:r>
          </a:p>
        </p:txBody>
      </p:sp>
      <p:sp>
        <p:nvSpPr>
          <p:cNvPr id="514051" name="Rectangle 3"/>
          <p:cNvSpPr>
            <a:spLocks noGrp="1" noChangeArrowheads="1"/>
          </p:cNvSpPr>
          <p:nvPr>
            <p:ph type="body" idx="4294967295"/>
          </p:nvPr>
        </p:nvSpPr>
        <p:spPr>
          <a:xfrm>
            <a:off x="76200" y="1447800"/>
            <a:ext cx="9067800" cy="5105400"/>
          </a:xfrm>
        </p:spPr>
        <p:txBody>
          <a:bodyPr/>
          <a:lstStyle/>
          <a:p>
            <a:pPr marL="9525" indent="530225" eaLnBrk="1" hangingPunct="1">
              <a:lnSpc>
                <a:spcPct val="80000"/>
              </a:lnSpc>
              <a:buClr>
                <a:srgbClr val="000000"/>
              </a:buClr>
              <a:tabLst>
                <a:tab pos="93663" algn="l"/>
              </a:tabLst>
            </a:pPr>
            <a:r>
              <a:rPr lang="en-US" altLang="zh-CN" dirty="0">
                <a:solidFill>
                  <a:srgbClr val="000000"/>
                </a:solidFill>
                <a:cs typeface="Times" pitchFamily="18" charset="0"/>
              </a:rPr>
              <a:t>Incidence consistent worldwide </a:t>
            </a:r>
          </a:p>
          <a:p>
            <a:pPr marL="1100138" lvl="1" indent="-381000" eaLnBrk="1" hangingPunct="1">
              <a:lnSpc>
                <a:spcPct val="80000"/>
              </a:lnSpc>
              <a:buClr>
                <a:srgbClr val="000000"/>
              </a:buClr>
              <a:buFontTx/>
              <a:buNone/>
              <a:tabLst>
                <a:tab pos="93663" algn="l"/>
              </a:tabLst>
            </a:pPr>
            <a:r>
              <a:rPr lang="en-US" altLang="zh-CN" sz="3200" dirty="0">
                <a:solidFill>
                  <a:srgbClr val="000000"/>
                </a:solidFill>
                <a:cs typeface="Times" pitchFamily="18" charset="0"/>
              </a:rPr>
              <a:t>--1% general population</a:t>
            </a:r>
          </a:p>
          <a:p>
            <a:pPr marL="1100138" lvl="1" indent="-381000" eaLnBrk="1" hangingPunct="1">
              <a:lnSpc>
                <a:spcPct val="80000"/>
              </a:lnSpc>
              <a:buClr>
                <a:srgbClr val="000000"/>
              </a:buClr>
              <a:buFontTx/>
              <a:buNone/>
              <a:tabLst>
                <a:tab pos="93663" algn="l"/>
              </a:tabLst>
            </a:pPr>
            <a:r>
              <a:rPr lang="en-US" altLang="zh-CN" sz="3200" dirty="0">
                <a:solidFill>
                  <a:srgbClr val="000000"/>
                </a:solidFill>
                <a:cs typeface="Times" pitchFamily="18" charset="0"/>
              </a:rPr>
              <a:t>--10% siblings , parents / offspring, dizygotic twins</a:t>
            </a:r>
          </a:p>
          <a:p>
            <a:pPr marL="1100138" lvl="1" indent="-381000" eaLnBrk="1" hangingPunct="1">
              <a:lnSpc>
                <a:spcPct val="80000"/>
              </a:lnSpc>
              <a:buClr>
                <a:srgbClr val="000000"/>
              </a:buClr>
              <a:buFontTx/>
              <a:buNone/>
              <a:tabLst>
                <a:tab pos="93663" algn="l"/>
              </a:tabLst>
            </a:pPr>
            <a:r>
              <a:rPr lang="en-US" altLang="zh-CN" sz="3200" dirty="0">
                <a:solidFill>
                  <a:srgbClr val="000000"/>
                </a:solidFill>
                <a:cs typeface="Times" pitchFamily="18" charset="0"/>
              </a:rPr>
              <a:t>--50% monozyg</a:t>
            </a:r>
            <a:r>
              <a:rPr lang="en-US" altLang="zh-CN" sz="3200" b="1" dirty="0">
                <a:solidFill>
                  <a:srgbClr val="000000"/>
                </a:solidFill>
                <a:effectLst>
                  <a:outerShdw blurRad="38100" dist="38100" dir="2700000" algn="tl">
                    <a:srgbClr val="C0C0C0"/>
                  </a:outerShdw>
                </a:effectLst>
                <a:cs typeface="Times" pitchFamily="18" charset="0"/>
              </a:rPr>
              <a:t>o</a:t>
            </a:r>
            <a:r>
              <a:rPr lang="en-US" altLang="zh-CN" sz="3200" dirty="0">
                <a:solidFill>
                  <a:srgbClr val="000000"/>
                </a:solidFill>
                <a:cs typeface="Times" pitchFamily="18" charset="0"/>
              </a:rPr>
              <a:t>tic twins</a:t>
            </a:r>
          </a:p>
          <a:p>
            <a:pPr marL="9525" indent="530225" eaLnBrk="1" hangingPunct="1">
              <a:lnSpc>
                <a:spcPct val="80000"/>
              </a:lnSpc>
              <a:buClr>
                <a:srgbClr val="000000"/>
              </a:buClr>
              <a:tabLst>
                <a:tab pos="93663" algn="l"/>
              </a:tabLst>
            </a:pPr>
            <a:r>
              <a:rPr lang="en-US" altLang="zh-CN" dirty="0">
                <a:solidFill>
                  <a:srgbClr val="000000"/>
                </a:solidFill>
                <a:cs typeface="Times" pitchFamily="18" charset="0"/>
              </a:rPr>
              <a:t>Environmental factors implicated</a:t>
            </a:r>
          </a:p>
          <a:p>
            <a:pPr marL="1100138" lvl="1" indent="-381000" eaLnBrk="1" hangingPunct="1">
              <a:lnSpc>
                <a:spcPct val="80000"/>
              </a:lnSpc>
              <a:buClr>
                <a:srgbClr val="000000"/>
              </a:buClr>
              <a:buFontTx/>
              <a:buNone/>
              <a:tabLst>
                <a:tab pos="93663" algn="l"/>
              </a:tabLst>
            </a:pPr>
            <a:r>
              <a:rPr lang="en-US" altLang="zh-CN" sz="3200" dirty="0">
                <a:solidFill>
                  <a:srgbClr val="000000"/>
                </a:solidFill>
                <a:cs typeface="Times" pitchFamily="18" charset="0"/>
              </a:rPr>
              <a:t>--Prenatal stress - infection, famine, war, death of spouse</a:t>
            </a:r>
          </a:p>
          <a:p>
            <a:pPr marL="1100138" lvl="1" indent="-381000" eaLnBrk="1" hangingPunct="1">
              <a:lnSpc>
                <a:spcPct val="80000"/>
              </a:lnSpc>
              <a:buClr>
                <a:srgbClr val="000000"/>
              </a:buClr>
              <a:buFontTx/>
              <a:buNone/>
              <a:tabLst>
                <a:tab pos="93663" algn="l"/>
              </a:tabLst>
            </a:pPr>
            <a:r>
              <a:rPr lang="en-US" altLang="zh-CN" sz="3200" dirty="0">
                <a:solidFill>
                  <a:srgbClr val="000000"/>
                </a:solidFill>
                <a:cs typeface="Times" pitchFamily="18" charset="0"/>
              </a:rPr>
              <a:t>--Season of birth - winter &gt; summer</a:t>
            </a:r>
          </a:p>
          <a:p>
            <a:pPr marL="1100138" lvl="1" indent="-381000" eaLnBrk="1" hangingPunct="1">
              <a:lnSpc>
                <a:spcPct val="80000"/>
              </a:lnSpc>
              <a:buClr>
                <a:srgbClr val="000000"/>
              </a:buClr>
              <a:buFontTx/>
              <a:buNone/>
              <a:tabLst>
                <a:tab pos="93663" algn="l"/>
              </a:tabLst>
            </a:pPr>
            <a:r>
              <a:rPr lang="en-US" altLang="zh-CN" sz="3200" dirty="0">
                <a:solidFill>
                  <a:srgbClr val="000000"/>
                </a:solidFill>
                <a:cs typeface="Times" pitchFamily="18" charset="0"/>
              </a:rPr>
              <a:t>--Urban setting &gt; rural setting</a:t>
            </a:r>
          </a:p>
          <a:p>
            <a:pPr marL="1100138" lvl="1" indent="-381000" eaLnBrk="1" hangingPunct="1">
              <a:lnSpc>
                <a:spcPct val="80000"/>
              </a:lnSpc>
              <a:buClr>
                <a:srgbClr val="000000"/>
              </a:buClr>
              <a:buFontTx/>
              <a:buNone/>
              <a:tabLst>
                <a:tab pos="93663" algn="l"/>
              </a:tabLst>
            </a:pPr>
            <a:endParaRPr lang="en-US" altLang="zh-CN" sz="2000" dirty="0">
              <a:solidFill>
                <a:srgbClr val="000000"/>
              </a:solidFill>
              <a:cs typeface="Times" pitchFamily="18" charset="0"/>
            </a:endParaRPr>
          </a:p>
        </p:txBody>
      </p:sp>
    </p:spTree>
    <p:extLst>
      <p:ext uri="{BB962C8B-B14F-4D97-AF65-F5344CB8AC3E}">
        <p14:creationId xmlns:p14="http://schemas.microsoft.com/office/powerpoint/2010/main" val="279199818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a:t>- Short term adjunctive management of severe anxiety, psychomotor agitation, excitement, violent or dangerous impulsive behavior. Initially 1mg </a:t>
            </a:r>
            <a:r>
              <a:rPr lang="en-US" dirty="0" err="1"/>
              <a:t>b.d</a:t>
            </a:r>
            <a:r>
              <a:rPr lang="en-US" dirty="0"/>
              <a:t> – 2mg </a:t>
            </a:r>
            <a:r>
              <a:rPr lang="en-US" dirty="0" err="1"/>
              <a:t>b.d</a:t>
            </a:r>
            <a:r>
              <a:rPr lang="en-US" dirty="0"/>
              <a:t>.</a:t>
            </a:r>
          </a:p>
          <a:p>
            <a:pPr algn="just">
              <a:buNone/>
            </a:pPr>
            <a:r>
              <a:rPr lang="en-US" dirty="0"/>
              <a:t>  Tabs 1mg , injections- depot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3"/>
            </a:pPr>
            <a:r>
              <a:rPr lang="en-US" dirty="0"/>
              <a:t>CLOZAPINE (</a:t>
            </a:r>
            <a:r>
              <a:rPr lang="en-US" dirty="0" err="1"/>
              <a:t>clozanil</a:t>
            </a:r>
            <a:r>
              <a:rPr lang="en-US" dirty="0"/>
              <a:t>)</a:t>
            </a:r>
          </a:p>
        </p:txBody>
      </p:sp>
      <p:sp>
        <p:nvSpPr>
          <p:cNvPr id="3" name="Content Placeholder 2"/>
          <p:cNvSpPr>
            <a:spLocks noGrp="1"/>
          </p:cNvSpPr>
          <p:nvPr>
            <p:ph idx="1"/>
          </p:nvPr>
        </p:nvSpPr>
        <p:spPr/>
        <p:txBody>
          <a:bodyPr/>
          <a:lstStyle/>
          <a:p>
            <a:pPr>
              <a:buFontTx/>
              <a:buChar char="-"/>
            </a:pPr>
            <a:r>
              <a:rPr lang="en-US" dirty="0"/>
              <a:t>Clinical potency medium, Very little </a:t>
            </a:r>
            <a:r>
              <a:rPr lang="en-US" dirty="0" err="1"/>
              <a:t>extrapyramidal</a:t>
            </a:r>
            <a:r>
              <a:rPr lang="en-US" dirty="0"/>
              <a:t> effects, little  sedation</a:t>
            </a:r>
          </a:p>
          <a:p>
            <a:pPr>
              <a:buFontTx/>
              <a:buChar char="-"/>
            </a:pPr>
            <a:r>
              <a:rPr lang="en-US" dirty="0"/>
              <a:t>Schizophrenia intolerant to or unresponsive to conventional therapy </a:t>
            </a:r>
          </a:p>
          <a:p>
            <a:pPr>
              <a:buFontTx/>
              <a:buChar char="-"/>
            </a:pPr>
            <a:r>
              <a:rPr lang="en-US" dirty="0"/>
              <a:t>Suppresses bone marrow more. Withdraw if WBC &lt; 3000/ml. WBC counts weekly for first 18 wks, then fortnightly.</a:t>
            </a:r>
          </a:p>
          <a:p>
            <a:pPr>
              <a:buFontTx/>
              <a:buChar char="-"/>
            </a:pPr>
            <a:r>
              <a:rPr lang="en-US" dirty="0"/>
              <a:t>More sedating, more anti-</a:t>
            </a:r>
            <a:r>
              <a:rPr lang="en-US" dirty="0" err="1"/>
              <a:t>muscurinic</a:t>
            </a:r>
            <a:r>
              <a:rPr lang="en-US" dirty="0"/>
              <a:t> action.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F4738-F3A1-48B8-A49E-83F9C843DD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37AF136-E52E-4398-A905-4DEACFFEB23E}"/>
              </a:ext>
            </a:extLst>
          </p:cNvPr>
          <p:cNvSpPr>
            <a:spLocks noGrp="1"/>
          </p:cNvSpPr>
          <p:nvPr>
            <p:ph idx="1"/>
          </p:nvPr>
        </p:nvSpPr>
        <p:spPr/>
        <p:txBody>
          <a:bodyPr>
            <a:normAutofit fontScale="92500"/>
          </a:bodyPr>
          <a:lstStyle/>
          <a:p>
            <a:pPr marL="266700" indent="-257175">
              <a:spcBef>
                <a:spcPts val="581"/>
              </a:spcBef>
              <a:buClr>
                <a:srgbClr val="010000"/>
              </a:buClr>
              <a:buChar char="•"/>
              <a:tabLst>
                <a:tab pos="266700" algn="l"/>
                <a:tab pos="267176" algn="l"/>
              </a:tabLst>
            </a:pPr>
            <a:r>
              <a:rPr lang="en-US" sz="3200" dirty="0">
                <a:latin typeface="Arial"/>
                <a:cs typeface="Arial"/>
              </a:rPr>
              <a:t>Worked better than the rest (on some</a:t>
            </a:r>
            <a:r>
              <a:rPr lang="en-US" sz="3200" spc="-34" dirty="0">
                <a:latin typeface="Arial"/>
                <a:cs typeface="Arial"/>
              </a:rPr>
              <a:t> </a:t>
            </a:r>
            <a:r>
              <a:rPr lang="en-US" sz="3200" dirty="0">
                <a:latin typeface="Arial"/>
                <a:cs typeface="Arial"/>
              </a:rPr>
              <a:t>patients)</a:t>
            </a:r>
          </a:p>
          <a:p>
            <a:pPr marL="266700" indent="-257175">
              <a:spcBef>
                <a:spcPts val="510"/>
              </a:spcBef>
              <a:buClr>
                <a:srgbClr val="010000"/>
              </a:buClr>
              <a:buChar char="•"/>
              <a:tabLst>
                <a:tab pos="266700" algn="l"/>
                <a:tab pos="267176" algn="l"/>
              </a:tabLst>
            </a:pPr>
            <a:r>
              <a:rPr lang="en-US" sz="3200" u="heavy" dirty="0">
                <a:uFill>
                  <a:solidFill>
                    <a:srgbClr val="000000"/>
                  </a:solidFill>
                </a:uFill>
                <a:latin typeface="Arial"/>
                <a:cs typeface="Arial"/>
              </a:rPr>
              <a:t>Relatively weak</a:t>
            </a:r>
            <a:r>
              <a:rPr lang="en-US" sz="3200" dirty="0">
                <a:latin typeface="Arial"/>
                <a:cs typeface="Arial"/>
              </a:rPr>
              <a:t> binding at dopamine D</a:t>
            </a:r>
            <a:r>
              <a:rPr lang="en-US" sz="3200" baseline="-11695" dirty="0">
                <a:latin typeface="Arial"/>
                <a:cs typeface="Arial"/>
              </a:rPr>
              <a:t>2</a:t>
            </a:r>
            <a:r>
              <a:rPr lang="en-US" sz="3200" spc="-248" baseline="-11695" dirty="0">
                <a:latin typeface="Arial"/>
                <a:cs typeface="Arial"/>
              </a:rPr>
              <a:t> </a:t>
            </a:r>
            <a:r>
              <a:rPr lang="en-US" sz="3200" dirty="0">
                <a:latin typeface="Arial"/>
                <a:cs typeface="Arial"/>
              </a:rPr>
              <a:t>receptor</a:t>
            </a:r>
          </a:p>
          <a:p>
            <a:pPr marL="266700" indent="-257175">
              <a:spcBef>
                <a:spcPts val="506"/>
              </a:spcBef>
              <a:buClr>
                <a:srgbClr val="010000"/>
              </a:buClr>
              <a:buChar char="•"/>
              <a:tabLst>
                <a:tab pos="266700" algn="l"/>
                <a:tab pos="267176" algn="l"/>
              </a:tabLst>
            </a:pPr>
            <a:r>
              <a:rPr lang="en-US" sz="3200" dirty="0">
                <a:latin typeface="Arial"/>
                <a:cs typeface="Arial"/>
              </a:rPr>
              <a:t>Better efficacy at lower </a:t>
            </a:r>
            <a:r>
              <a:rPr lang="en-US" sz="3200" spc="-8" dirty="0">
                <a:latin typeface="Arial"/>
                <a:cs typeface="Arial"/>
              </a:rPr>
              <a:t>D</a:t>
            </a:r>
            <a:r>
              <a:rPr lang="en-US" sz="3200" spc="-11" baseline="-11695" dirty="0">
                <a:latin typeface="Arial"/>
                <a:cs typeface="Arial"/>
              </a:rPr>
              <a:t>2 </a:t>
            </a:r>
            <a:r>
              <a:rPr lang="en-US" sz="3200" dirty="0">
                <a:latin typeface="Arial"/>
                <a:cs typeface="Arial"/>
              </a:rPr>
              <a:t>receptor</a:t>
            </a:r>
            <a:r>
              <a:rPr lang="en-US" sz="3200" spc="-23" dirty="0">
                <a:latin typeface="Arial"/>
                <a:cs typeface="Arial"/>
              </a:rPr>
              <a:t> </a:t>
            </a:r>
            <a:r>
              <a:rPr lang="en-US" sz="3200" dirty="0">
                <a:latin typeface="Arial"/>
                <a:cs typeface="Arial"/>
              </a:rPr>
              <a:t>occupancy</a:t>
            </a:r>
          </a:p>
          <a:p>
            <a:pPr marL="266700" indent="-257175">
              <a:spcBef>
                <a:spcPts val="510"/>
              </a:spcBef>
              <a:buClr>
                <a:srgbClr val="010000"/>
              </a:buClr>
              <a:buChar char="•"/>
              <a:tabLst>
                <a:tab pos="266700" algn="l"/>
                <a:tab pos="267176" algn="l"/>
              </a:tabLst>
            </a:pPr>
            <a:r>
              <a:rPr lang="en-US" sz="3200" dirty="0">
                <a:latin typeface="Arial"/>
                <a:cs typeface="Arial"/>
              </a:rPr>
              <a:t>Relatively stronger binding at </a:t>
            </a:r>
            <a:r>
              <a:rPr lang="en-US" sz="3200" u="heavy" dirty="0">
                <a:uFill>
                  <a:solidFill>
                    <a:srgbClr val="000000"/>
                  </a:solidFill>
                </a:uFill>
                <a:latin typeface="Arial"/>
                <a:cs typeface="Arial"/>
              </a:rPr>
              <a:t>serotonin</a:t>
            </a:r>
            <a:r>
              <a:rPr lang="en-US" sz="3200" u="heavy" spc="-53" dirty="0">
                <a:uFill>
                  <a:solidFill>
                    <a:srgbClr val="000000"/>
                  </a:solidFill>
                </a:uFill>
                <a:latin typeface="Arial"/>
                <a:cs typeface="Arial"/>
              </a:rPr>
              <a:t> </a:t>
            </a:r>
            <a:r>
              <a:rPr lang="en-US" sz="3200" u="heavy" dirty="0">
                <a:uFill>
                  <a:solidFill>
                    <a:srgbClr val="000000"/>
                  </a:solidFill>
                </a:uFill>
                <a:latin typeface="Arial"/>
                <a:cs typeface="Arial"/>
              </a:rPr>
              <a:t>receptors</a:t>
            </a:r>
            <a:endParaRPr lang="en-US" sz="3200" dirty="0">
              <a:latin typeface="Arial"/>
              <a:cs typeface="Arial"/>
            </a:endParaRPr>
          </a:p>
          <a:p>
            <a:pPr marL="266700" marR="677704" indent="-257175">
              <a:spcBef>
                <a:spcPts val="510"/>
              </a:spcBef>
              <a:buClr>
                <a:srgbClr val="010000"/>
              </a:buClr>
              <a:buChar char="•"/>
              <a:tabLst>
                <a:tab pos="266700" algn="l"/>
                <a:tab pos="267176" algn="l"/>
              </a:tabLst>
            </a:pPr>
            <a:r>
              <a:rPr lang="en-US" sz="3200" dirty="0">
                <a:latin typeface="Arial"/>
                <a:cs typeface="Arial"/>
              </a:rPr>
              <a:t>“Dirty” drug - acts at many different types</a:t>
            </a:r>
            <a:r>
              <a:rPr lang="en-US" sz="3200" spc="-75" dirty="0">
                <a:latin typeface="Arial"/>
                <a:cs typeface="Arial"/>
              </a:rPr>
              <a:t> </a:t>
            </a:r>
            <a:r>
              <a:rPr lang="en-US" sz="3200" dirty="0">
                <a:latin typeface="Arial"/>
                <a:cs typeface="Arial"/>
              </a:rPr>
              <a:t>of  receptors </a:t>
            </a:r>
            <a:r>
              <a:rPr lang="en-US" sz="3200" spc="-4" dirty="0">
                <a:latin typeface="Arial"/>
                <a:cs typeface="Arial"/>
              </a:rPr>
              <a:t>(D</a:t>
            </a:r>
            <a:r>
              <a:rPr lang="en-US" sz="3200" spc="-5" baseline="-11695" dirty="0">
                <a:latin typeface="Arial"/>
                <a:cs typeface="Arial"/>
              </a:rPr>
              <a:t>4</a:t>
            </a:r>
            <a:r>
              <a:rPr lang="en-US" sz="3200" spc="-4" dirty="0">
                <a:latin typeface="Arial"/>
                <a:cs typeface="Arial"/>
              </a:rPr>
              <a:t>, D</a:t>
            </a:r>
            <a:r>
              <a:rPr lang="en-US" sz="3200" spc="-5" baseline="-11695" dirty="0">
                <a:latin typeface="Arial"/>
                <a:cs typeface="Arial"/>
              </a:rPr>
              <a:t>2</a:t>
            </a:r>
            <a:r>
              <a:rPr lang="en-US" sz="3200" spc="-4" dirty="0">
                <a:latin typeface="Arial"/>
                <a:cs typeface="Arial"/>
              </a:rPr>
              <a:t>, </a:t>
            </a:r>
            <a:r>
              <a:rPr lang="en-US" sz="3200" dirty="0">
                <a:latin typeface="Arial"/>
                <a:cs typeface="Arial"/>
              </a:rPr>
              <a:t>5-HT</a:t>
            </a:r>
            <a:r>
              <a:rPr lang="en-US" sz="3200" baseline="-11695" dirty="0">
                <a:latin typeface="Arial"/>
                <a:cs typeface="Arial"/>
              </a:rPr>
              <a:t>2</a:t>
            </a:r>
            <a:r>
              <a:rPr lang="en-US" sz="3200" dirty="0">
                <a:latin typeface="Arial"/>
                <a:cs typeface="Arial"/>
              </a:rPr>
              <a:t>)</a:t>
            </a:r>
          </a:p>
          <a:p>
            <a:endParaRPr lang="en-US" dirty="0"/>
          </a:p>
        </p:txBody>
      </p:sp>
    </p:spTree>
    <p:extLst>
      <p:ext uri="{BB962C8B-B14F-4D97-AF65-F5344CB8AC3E}">
        <p14:creationId xmlns:p14="http://schemas.microsoft.com/office/powerpoint/2010/main" val="18803609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CONTRAINDICATIONS</a:t>
            </a:r>
          </a:p>
        </p:txBody>
      </p:sp>
      <p:sp>
        <p:nvSpPr>
          <p:cNvPr id="3" name="Content Placeholder 2"/>
          <p:cNvSpPr>
            <a:spLocks noGrp="1"/>
          </p:cNvSpPr>
          <p:nvPr>
            <p:ph idx="1"/>
          </p:nvPr>
        </p:nvSpPr>
        <p:spPr/>
        <p:txBody>
          <a:bodyPr/>
          <a:lstStyle/>
          <a:p>
            <a:pPr marL="514350" indent="-514350">
              <a:buFont typeface="+mj-lt"/>
              <a:buAutoNum type="arabicPeriod"/>
            </a:pPr>
            <a:r>
              <a:rPr lang="en-US" dirty="0"/>
              <a:t>History of drugs induced </a:t>
            </a:r>
            <a:r>
              <a:rPr lang="en-US" dirty="0" err="1"/>
              <a:t>neutropenia</a:t>
            </a:r>
            <a:r>
              <a:rPr lang="en-US" dirty="0"/>
              <a:t>, </a:t>
            </a:r>
            <a:r>
              <a:rPr lang="en-US" dirty="0" err="1"/>
              <a:t>agranulolytosis</a:t>
            </a:r>
            <a:endParaRPr lang="en-US" dirty="0"/>
          </a:p>
          <a:p>
            <a:pPr marL="514350" indent="-514350">
              <a:buFont typeface="+mj-lt"/>
              <a:buAutoNum type="arabicPeriod"/>
            </a:pPr>
            <a:r>
              <a:rPr lang="en-US" dirty="0"/>
              <a:t>Bone marrow disorders</a:t>
            </a:r>
          </a:p>
          <a:p>
            <a:pPr marL="514350" indent="-514350">
              <a:buFont typeface="+mj-lt"/>
              <a:buAutoNum type="arabicPeriod"/>
            </a:pPr>
            <a:r>
              <a:rPr lang="en-US" dirty="0"/>
              <a:t>Alcoholic and toxic psychosis</a:t>
            </a:r>
          </a:p>
          <a:p>
            <a:pPr marL="514350" indent="-514350">
              <a:buFont typeface="+mj-lt"/>
              <a:buAutoNum type="arabicPeriod"/>
            </a:pPr>
            <a:r>
              <a:rPr lang="en-US" dirty="0"/>
              <a:t>Coma or severe CNS depression</a:t>
            </a:r>
          </a:p>
          <a:p>
            <a:pPr marL="514350" indent="-514350">
              <a:buFont typeface="+mj-lt"/>
              <a:buAutoNum type="arabicPeriod"/>
            </a:pPr>
            <a:r>
              <a:rPr lang="en-US" dirty="0"/>
              <a:t>Pregnancy/ lactation.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Adverse effects</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dirty="0"/>
              <a:t>Like chlorpromazine but more sedating</a:t>
            </a:r>
          </a:p>
          <a:p>
            <a:pPr marL="514350" indent="-514350" algn="just">
              <a:buFont typeface="+mj-lt"/>
              <a:buAutoNum type="arabicPeriod"/>
            </a:pPr>
            <a:r>
              <a:rPr lang="en-US" dirty="0" err="1"/>
              <a:t>Neutroprenia</a:t>
            </a:r>
            <a:r>
              <a:rPr lang="en-US" dirty="0"/>
              <a:t> and potentially fatal </a:t>
            </a:r>
            <a:r>
              <a:rPr lang="en-US" dirty="0" err="1"/>
              <a:t>agranulocytosis</a:t>
            </a:r>
            <a:endParaRPr lang="en-US" dirty="0"/>
          </a:p>
          <a:p>
            <a:pPr marL="514350" indent="-514350" algn="just">
              <a:buFont typeface="+mj-lt"/>
              <a:buAutoNum type="arabicPeriod"/>
            </a:pPr>
            <a:r>
              <a:rPr lang="en-US" dirty="0"/>
              <a:t>Headache, dizziness</a:t>
            </a:r>
          </a:p>
          <a:p>
            <a:pPr marL="514350" indent="-514350" algn="just">
              <a:buFont typeface="+mj-lt"/>
              <a:buAutoNum type="arabicPeriod"/>
            </a:pPr>
            <a:r>
              <a:rPr lang="en-US" dirty="0"/>
              <a:t>Hyper salivation</a:t>
            </a:r>
          </a:p>
          <a:p>
            <a:pPr marL="514350" indent="-514350" algn="just">
              <a:buFont typeface="+mj-lt"/>
              <a:buAutoNum type="arabicPeriod"/>
            </a:pPr>
            <a:r>
              <a:rPr lang="en-US" dirty="0"/>
              <a:t>Urinary incontinence </a:t>
            </a:r>
          </a:p>
          <a:p>
            <a:pPr marL="514350" indent="-514350" algn="just">
              <a:buFont typeface="+mj-lt"/>
              <a:buAutoNum type="arabicPeriod"/>
            </a:pPr>
            <a:r>
              <a:rPr lang="en-US" dirty="0" err="1"/>
              <a:t>Myocarditis</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7. Delirium</a:t>
            </a:r>
          </a:p>
          <a:p>
            <a:r>
              <a:rPr lang="en-US" dirty="0"/>
              <a:t>8. Circulatory collapse – rare</a:t>
            </a:r>
          </a:p>
          <a:p>
            <a:endParaRPr lang="en-US" dirty="0"/>
          </a:p>
          <a:p>
            <a:r>
              <a:rPr lang="en-US" dirty="0"/>
              <a:t>Doses 25-50 mg/d, increased gradually </a:t>
            </a:r>
            <a:r>
              <a:rPr lang="en-US" dirty="0" err="1"/>
              <a:t>upto</a:t>
            </a:r>
            <a:r>
              <a:rPr lang="en-US" dirty="0"/>
              <a:t> 300mg over 1-2 weeks. In divided doses if dose high, a larger dose at night. Usual dose range 300-600mg/d.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4"/>
            </a:pPr>
            <a:r>
              <a:rPr lang="en-US" dirty="0" err="1"/>
              <a:t>Oxypertine</a:t>
            </a:r>
            <a:endParaRPr lang="en-US" dirty="0"/>
          </a:p>
        </p:txBody>
      </p:sp>
      <p:sp>
        <p:nvSpPr>
          <p:cNvPr id="3" name="Content Placeholder 2"/>
          <p:cNvSpPr>
            <a:spLocks noGrp="1"/>
          </p:cNvSpPr>
          <p:nvPr>
            <p:ph idx="1"/>
          </p:nvPr>
        </p:nvSpPr>
        <p:spPr>
          <a:xfrm>
            <a:off x="457200" y="1646237"/>
            <a:ext cx="8229600" cy="4525963"/>
          </a:xfrm>
        </p:spPr>
        <p:txBody>
          <a:bodyPr/>
          <a:lstStyle/>
          <a:p>
            <a:pPr algn="just">
              <a:buNone/>
            </a:pPr>
            <a:r>
              <a:rPr lang="en-US" dirty="0"/>
              <a:t>	Extra pyramidal signs less frequent </a:t>
            </a:r>
          </a:p>
          <a:p>
            <a:pPr algn="just">
              <a:buNone/>
            </a:pPr>
            <a:r>
              <a:rPr lang="en-US" dirty="0"/>
              <a:t>	Low doses – agitation, hyperactivity occurs.</a:t>
            </a:r>
          </a:p>
          <a:p>
            <a:pPr algn="just">
              <a:buNone/>
            </a:pPr>
            <a:r>
              <a:rPr lang="en-US" dirty="0"/>
              <a:t>	High doses – sedation. Like chlorpromazine. </a:t>
            </a:r>
          </a:p>
          <a:p>
            <a:pPr algn="just">
              <a:buNone/>
            </a:pPr>
            <a:r>
              <a:rPr lang="en-US" dirty="0"/>
              <a:t>	Dose - 50-120mg in divided doses initially, max 300mg/d.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5"/>
            </a:pPr>
            <a:r>
              <a:rPr lang="en-US" dirty="0"/>
              <a:t>PIMOZIDE</a:t>
            </a:r>
          </a:p>
        </p:txBody>
      </p:sp>
      <p:sp>
        <p:nvSpPr>
          <p:cNvPr id="3" name="Content Placeholder 2"/>
          <p:cNvSpPr>
            <a:spLocks noGrp="1"/>
          </p:cNvSpPr>
          <p:nvPr>
            <p:ph idx="1"/>
          </p:nvPr>
        </p:nvSpPr>
        <p:spPr/>
        <p:txBody>
          <a:bodyPr/>
          <a:lstStyle/>
          <a:p>
            <a:pPr algn="just">
              <a:buFontTx/>
              <a:buChar char="-"/>
            </a:pPr>
            <a:r>
              <a:rPr lang="en-US" dirty="0"/>
              <a:t>Less sedating</a:t>
            </a:r>
          </a:p>
          <a:p>
            <a:pPr algn="just">
              <a:buFontTx/>
              <a:buChar char="-"/>
            </a:pPr>
            <a:r>
              <a:rPr lang="en-US" dirty="0"/>
              <a:t>Avoid in children</a:t>
            </a:r>
          </a:p>
          <a:p>
            <a:pPr algn="just">
              <a:buFontTx/>
              <a:buChar char="-"/>
            </a:pPr>
            <a:r>
              <a:rPr lang="en-US" dirty="0"/>
              <a:t>Contraindicated in lactation, history of arrhythmias, QT prolongation, monitor ECG. Don’t use with – cardio active/antipsychotic drugs, avoid in electrolyte disturbances.</a:t>
            </a:r>
          </a:p>
          <a:p>
            <a:pPr>
              <a:buFontTx/>
              <a:buChar char="-"/>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Indications </a:t>
            </a:r>
          </a:p>
        </p:txBody>
      </p:sp>
      <p:sp>
        <p:nvSpPr>
          <p:cNvPr id="3" name="Content Placeholder 2"/>
          <p:cNvSpPr>
            <a:spLocks noGrp="1"/>
          </p:cNvSpPr>
          <p:nvPr>
            <p:ph idx="1"/>
          </p:nvPr>
        </p:nvSpPr>
        <p:spPr/>
        <p:txBody>
          <a:bodyPr/>
          <a:lstStyle/>
          <a:p>
            <a:pPr marL="514350" indent="-514350" algn="just">
              <a:buFont typeface="+mj-lt"/>
              <a:buAutoNum type="arabicPeriod"/>
            </a:pPr>
            <a:r>
              <a:rPr lang="en-US" dirty="0"/>
              <a:t>Schizophrenia – 10-20mg/d, adjust gradually by 2-4 mg weekly</a:t>
            </a:r>
          </a:p>
          <a:p>
            <a:pPr marL="514350" indent="-514350" algn="just">
              <a:buFont typeface="+mj-lt"/>
              <a:buAutoNum type="arabicPeriod"/>
            </a:pPr>
            <a:r>
              <a:rPr lang="en-US" dirty="0"/>
              <a:t>Prevention of relapse - 2-20mg/d</a:t>
            </a:r>
          </a:p>
          <a:p>
            <a:pPr marL="514350" indent="-514350" algn="just">
              <a:buFont typeface="+mj-lt"/>
              <a:buAutoNum type="arabicPeriod"/>
            </a:pPr>
            <a:r>
              <a:rPr lang="en-US" dirty="0" err="1"/>
              <a:t>Monosymptomatic</a:t>
            </a:r>
            <a:r>
              <a:rPr lang="en-US" dirty="0"/>
              <a:t> </a:t>
            </a:r>
            <a:r>
              <a:rPr lang="en-US" dirty="0" err="1"/>
              <a:t>hypochondriacal</a:t>
            </a:r>
            <a:r>
              <a:rPr lang="en-US" dirty="0"/>
              <a:t> psychosis, paranoid psychosis, 4-16mg/d</a:t>
            </a:r>
          </a:p>
          <a:p>
            <a:pPr marL="514350" indent="-514350" algn="just">
              <a:buFont typeface="+mj-lt"/>
              <a:buAutoNum type="arabicPeriod"/>
            </a:pPr>
            <a:r>
              <a:rPr lang="en-US" dirty="0"/>
              <a:t>Mania, hypomania, short term adjunctive management of excitement and psychomotor agitation 10-20mg/d.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6"/>
            </a:pPr>
            <a:r>
              <a:rPr lang="en-US" dirty="0"/>
              <a:t>THIORIDAZINE (</a:t>
            </a:r>
            <a:r>
              <a:rPr lang="en-US" dirty="0" err="1"/>
              <a:t>melleril</a:t>
            </a:r>
            <a:r>
              <a:rPr lang="en-US" dirty="0"/>
              <a:t>)</a:t>
            </a:r>
          </a:p>
        </p:txBody>
      </p:sp>
      <p:sp>
        <p:nvSpPr>
          <p:cNvPr id="3" name="Content Placeholder 2"/>
          <p:cNvSpPr>
            <a:spLocks noGrp="1"/>
          </p:cNvSpPr>
          <p:nvPr>
            <p:ph idx="1"/>
          </p:nvPr>
        </p:nvSpPr>
        <p:spPr/>
        <p:txBody>
          <a:bodyPr>
            <a:normAutofit fontScale="92500" lnSpcReduction="20000"/>
          </a:bodyPr>
          <a:lstStyle/>
          <a:p>
            <a:pPr algn="just">
              <a:buFontTx/>
              <a:buChar char="-"/>
            </a:pPr>
            <a:r>
              <a:rPr lang="en-US" dirty="0"/>
              <a:t>Less sedative</a:t>
            </a:r>
          </a:p>
          <a:p>
            <a:pPr algn="just">
              <a:buFontTx/>
              <a:buChar char="-"/>
            </a:pPr>
            <a:r>
              <a:rPr lang="en-US" dirty="0" err="1"/>
              <a:t>Extrapyramidal</a:t>
            </a:r>
            <a:r>
              <a:rPr lang="en-US" dirty="0"/>
              <a:t> symptoms/ hyperthermia rarely occurs.</a:t>
            </a:r>
          </a:p>
          <a:p>
            <a:pPr algn="just">
              <a:buFontTx/>
              <a:buChar char="-"/>
            </a:pPr>
            <a:r>
              <a:rPr lang="en-US" dirty="0"/>
              <a:t>More likely to induce hypotension</a:t>
            </a:r>
          </a:p>
          <a:p>
            <a:pPr algn="just">
              <a:buFontTx/>
              <a:buChar char="-"/>
            </a:pPr>
            <a:r>
              <a:rPr lang="en-US" dirty="0" err="1"/>
              <a:t>Pigmentary</a:t>
            </a:r>
            <a:r>
              <a:rPr lang="en-US" dirty="0"/>
              <a:t> retinopathy- reduced visual acuity, brownish coloring of vision, night blindness, rarely in high doses</a:t>
            </a:r>
          </a:p>
          <a:p>
            <a:pPr algn="just">
              <a:buFontTx/>
              <a:buChar char="-"/>
            </a:pPr>
            <a:r>
              <a:rPr lang="en-US" dirty="0"/>
              <a:t>± retrograde ejaculation and other sexual dysfunction</a:t>
            </a:r>
          </a:p>
          <a:p>
            <a:pPr algn="just">
              <a:buFontTx/>
              <a:buChar char="-"/>
            </a:pPr>
            <a:r>
              <a:rPr lang="en-US" dirty="0"/>
              <a:t>Avoid in </a:t>
            </a:r>
            <a:r>
              <a:rPr lang="en-US" dirty="0" err="1"/>
              <a:t>porphyria</a:t>
            </a:r>
            <a:r>
              <a:rPr lang="en-US" dirty="0"/>
              <a:t>.</a:t>
            </a:r>
          </a:p>
          <a:p>
            <a:pPr algn="just">
              <a:buFontTx/>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9EB1A-2667-4D49-8DF0-ED31FAB505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E4F41F2-02EF-4485-8D09-46041D03FE62}"/>
              </a:ext>
            </a:extLst>
          </p:cNvPr>
          <p:cNvSpPr>
            <a:spLocks noGrp="1"/>
          </p:cNvSpPr>
          <p:nvPr>
            <p:ph idx="1"/>
          </p:nvPr>
        </p:nvSpPr>
        <p:spPr/>
        <p:txBody>
          <a:bodyPr>
            <a:normAutofit lnSpcReduction="10000"/>
          </a:bodyPr>
          <a:lstStyle/>
          <a:p>
            <a:r>
              <a:rPr lang="en-US" dirty="0"/>
              <a:t>Age of onset</a:t>
            </a:r>
          </a:p>
          <a:p>
            <a:r>
              <a:rPr lang="en-US" dirty="0"/>
              <a:t>--Men 17 - 27, Women 17 - 37</a:t>
            </a:r>
          </a:p>
          <a:p>
            <a:r>
              <a:rPr lang="en-US" dirty="0"/>
              <a:t>--Childhood onset extremely rare: 1 in 10,000-100,000</a:t>
            </a:r>
          </a:p>
          <a:p>
            <a:r>
              <a:rPr lang="en-US" dirty="0"/>
              <a:t>Outcome</a:t>
            </a:r>
          </a:p>
          <a:p>
            <a:r>
              <a:rPr lang="en-US" dirty="0"/>
              <a:t>--10% good - optimistic</a:t>
            </a:r>
          </a:p>
          <a:p>
            <a:r>
              <a:rPr lang="en-US" dirty="0"/>
              <a:t>--80% remission without full recovery</a:t>
            </a:r>
          </a:p>
          <a:p>
            <a:r>
              <a:rPr lang="en-US" dirty="0"/>
              <a:t>--10% no remission</a:t>
            </a:r>
          </a:p>
          <a:p>
            <a:endParaRPr lang="en-US" dirty="0"/>
          </a:p>
        </p:txBody>
      </p:sp>
    </p:spTree>
    <p:extLst>
      <p:ext uri="{BB962C8B-B14F-4D97-AF65-F5344CB8AC3E}">
        <p14:creationId xmlns:p14="http://schemas.microsoft.com/office/powerpoint/2010/main" val="1505751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Tx/>
              <a:buChar char="-"/>
            </a:pPr>
            <a:r>
              <a:rPr lang="en-US" dirty="0"/>
              <a:t>Schizophrenia + other psychosis, mania -150-600mg/d, max 800mg </a:t>
            </a:r>
            <a:r>
              <a:rPr lang="en-US" dirty="0" err="1"/>
              <a:t>upto</a:t>
            </a:r>
            <a:r>
              <a:rPr lang="en-US" dirty="0"/>
              <a:t> 4 wks.</a:t>
            </a:r>
          </a:p>
          <a:p>
            <a:pPr algn="just">
              <a:buFontTx/>
              <a:buChar char="-"/>
            </a:pPr>
            <a:r>
              <a:rPr lang="en-US" dirty="0"/>
              <a:t>Short term adjunct treatment – 75-200mg</a:t>
            </a:r>
          </a:p>
          <a:p>
            <a:pPr algn="just">
              <a:buFontTx/>
              <a:buChar char="-"/>
            </a:pPr>
            <a:r>
              <a:rPr lang="en-US" dirty="0"/>
              <a:t>200mg/d, for excitement/dangerous impulsive </a:t>
            </a:r>
            <a:r>
              <a:rPr lang="en-US" dirty="0" err="1"/>
              <a:t>behaviour</a:t>
            </a:r>
            <a:endParaRPr lang="en-US" dirty="0"/>
          </a:p>
          <a:p>
            <a:pPr algn="just">
              <a:buFontTx/>
              <a:buChar char="-"/>
            </a:pPr>
            <a:r>
              <a:rPr lang="en-US" dirty="0"/>
              <a:t>Short term adjunct  in severe anxiety, agitation, restlessness in elderly 30-100 mg/d.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7"/>
            </a:pPr>
            <a:r>
              <a:rPr lang="en-US" dirty="0"/>
              <a:t>TRIFLUOPERAZINE (</a:t>
            </a:r>
            <a:r>
              <a:rPr lang="en-US" dirty="0" err="1"/>
              <a:t>stelazine</a:t>
            </a:r>
            <a:r>
              <a:rPr lang="en-US" dirty="0"/>
              <a:t>)</a:t>
            </a:r>
          </a:p>
        </p:txBody>
      </p:sp>
      <p:sp>
        <p:nvSpPr>
          <p:cNvPr id="3" name="Content Placeholder 2"/>
          <p:cNvSpPr>
            <a:spLocks noGrp="1"/>
          </p:cNvSpPr>
          <p:nvPr>
            <p:ph idx="1"/>
          </p:nvPr>
        </p:nvSpPr>
        <p:spPr/>
        <p:txBody>
          <a:bodyPr/>
          <a:lstStyle/>
          <a:p>
            <a:pPr algn="just">
              <a:buFontTx/>
              <a:buChar char="-"/>
            </a:pPr>
            <a:r>
              <a:rPr lang="en-US" dirty="0"/>
              <a:t>Less sedating, hypotension, hypothermia, anti-</a:t>
            </a:r>
            <a:r>
              <a:rPr lang="en-US" dirty="0" err="1"/>
              <a:t>muscurinic</a:t>
            </a:r>
            <a:r>
              <a:rPr lang="en-US" dirty="0"/>
              <a:t> effects.</a:t>
            </a:r>
          </a:p>
          <a:p>
            <a:pPr algn="just">
              <a:buFontTx/>
              <a:buChar char="-"/>
            </a:pPr>
            <a:r>
              <a:rPr lang="en-US" dirty="0"/>
              <a:t>Extra-pyramidal symptoms especially </a:t>
            </a:r>
            <a:r>
              <a:rPr lang="en-US" dirty="0" err="1"/>
              <a:t>dystonic</a:t>
            </a:r>
            <a:r>
              <a:rPr lang="en-US" dirty="0"/>
              <a:t> reactions, </a:t>
            </a:r>
            <a:r>
              <a:rPr lang="en-US" dirty="0" err="1"/>
              <a:t>akathisia</a:t>
            </a:r>
            <a:r>
              <a:rPr lang="en-US" dirty="0"/>
              <a:t> more frequent at &gt; 6mg/d</a:t>
            </a:r>
          </a:p>
          <a:p>
            <a:pPr algn="just">
              <a:buFontTx/>
              <a:buChar char="-"/>
            </a:pPr>
            <a:r>
              <a:rPr lang="en-US" dirty="0"/>
              <a:t>Dose - 5mg </a:t>
            </a:r>
            <a:r>
              <a:rPr lang="en-US" dirty="0" err="1"/>
              <a:t>b.d</a:t>
            </a:r>
            <a:endParaRPr lang="en-US" dirty="0"/>
          </a:p>
          <a:p>
            <a:pPr algn="just">
              <a:buFontTx/>
              <a:buChar char="-"/>
            </a:pPr>
            <a:r>
              <a:rPr lang="en-US" dirty="0"/>
              <a:t>Modified release tabs 10mg/d</a:t>
            </a:r>
          </a:p>
          <a:p>
            <a:pPr algn="just">
              <a:buFontTx/>
              <a:buChar char="-"/>
            </a:pPr>
            <a:r>
              <a:rPr lang="en-US" dirty="0"/>
              <a:t>I.M injection 1-3mg/d; max 10mg	</a:t>
            </a:r>
          </a:p>
          <a:p>
            <a:pPr algn="just">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endParaRPr lang="en-US" dirty="0"/>
          </a:p>
        </p:txBody>
      </p:sp>
      <p:sp>
        <p:nvSpPr>
          <p:cNvPr id="3" name="Content Placeholder 2"/>
          <p:cNvSpPr>
            <a:spLocks noGrp="1"/>
          </p:cNvSpPr>
          <p:nvPr>
            <p:ph idx="1"/>
          </p:nvPr>
        </p:nvSpPr>
        <p:spPr/>
        <p:txBody>
          <a:bodyPr/>
          <a:lstStyle/>
          <a:p>
            <a:pPr algn="just">
              <a:buNone/>
            </a:pPr>
            <a:r>
              <a:rPr lang="en-US" dirty="0"/>
              <a:t>8. PROMAZINE</a:t>
            </a:r>
          </a:p>
          <a:p>
            <a:pPr algn="just">
              <a:buFontTx/>
              <a:buChar char="-"/>
            </a:pPr>
            <a:r>
              <a:rPr lang="en-US" dirty="0"/>
              <a:t>Not sufficiently active orally</a:t>
            </a:r>
          </a:p>
          <a:p>
            <a:pPr marL="514350" indent="-514350" algn="just">
              <a:buFont typeface="+mj-lt"/>
              <a:buAutoNum type="arabicPeriod" startAt="9"/>
            </a:pPr>
            <a:r>
              <a:rPr lang="en-US" dirty="0" err="1"/>
              <a:t>Loxapine</a:t>
            </a:r>
            <a:r>
              <a:rPr lang="en-US" dirty="0"/>
              <a:t>- little sedation, overdose – high potential for serious neurological and cardiac toxicity.</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DEPOT PREPARATIONS</a:t>
            </a:r>
          </a:p>
        </p:txBody>
      </p:sp>
      <p:sp>
        <p:nvSpPr>
          <p:cNvPr id="3" name="Content Placeholder 2"/>
          <p:cNvSpPr>
            <a:spLocks noGrp="1"/>
          </p:cNvSpPr>
          <p:nvPr>
            <p:ph idx="1"/>
          </p:nvPr>
        </p:nvSpPr>
        <p:spPr/>
        <p:txBody>
          <a:bodyPr>
            <a:normAutofit fontScale="92500"/>
          </a:bodyPr>
          <a:lstStyle/>
          <a:p>
            <a:pPr>
              <a:buNone/>
            </a:pPr>
            <a:r>
              <a:rPr lang="en-US" dirty="0"/>
              <a:t>	Given at 1-4 wks</a:t>
            </a:r>
          </a:p>
          <a:p>
            <a:pPr>
              <a:buNone/>
            </a:pPr>
            <a:r>
              <a:rPr lang="en-US" dirty="0"/>
              <a:t>	</a:t>
            </a:r>
            <a:r>
              <a:rPr lang="en-US" dirty="0" err="1"/>
              <a:t>Flupenthixol</a:t>
            </a:r>
            <a:r>
              <a:rPr lang="en-US" dirty="0"/>
              <a:t> </a:t>
            </a:r>
            <a:r>
              <a:rPr lang="en-US" dirty="0" err="1"/>
              <a:t>decanoate</a:t>
            </a:r>
            <a:r>
              <a:rPr lang="en-US" dirty="0"/>
              <a:t>	40mg	           2wkly</a:t>
            </a:r>
          </a:p>
          <a:p>
            <a:pPr>
              <a:buNone/>
            </a:pPr>
            <a:r>
              <a:rPr lang="en-US" dirty="0"/>
              <a:t>	</a:t>
            </a:r>
            <a:r>
              <a:rPr lang="en-US" dirty="0" err="1"/>
              <a:t>Fluphenazine</a:t>
            </a:r>
            <a:r>
              <a:rPr lang="en-US" dirty="0"/>
              <a:t> </a:t>
            </a:r>
            <a:r>
              <a:rPr lang="en-US" dirty="0" err="1"/>
              <a:t>decanoate</a:t>
            </a:r>
            <a:r>
              <a:rPr lang="en-US" dirty="0"/>
              <a:t>	25mg	           2wkly</a:t>
            </a:r>
          </a:p>
          <a:p>
            <a:pPr>
              <a:buNone/>
            </a:pPr>
            <a:r>
              <a:rPr lang="en-US" dirty="0"/>
              <a:t>	Haloperidol   </a:t>
            </a:r>
            <a:r>
              <a:rPr lang="en-US" dirty="0" err="1"/>
              <a:t>decanoate</a:t>
            </a:r>
            <a:r>
              <a:rPr lang="en-US" dirty="0"/>
              <a:t>	 100mg	4 wkly</a:t>
            </a:r>
          </a:p>
          <a:p>
            <a:pPr>
              <a:buNone/>
            </a:pPr>
            <a:r>
              <a:rPr lang="en-US" dirty="0"/>
              <a:t>	</a:t>
            </a:r>
            <a:r>
              <a:rPr lang="en-US" dirty="0" err="1"/>
              <a:t>Pipothiazine</a:t>
            </a:r>
            <a:r>
              <a:rPr lang="en-US" dirty="0"/>
              <a:t>			   50mg	4wkly</a:t>
            </a:r>
          </a:p>
          <a:p>
            <a:pPr>
              <a:buNone/>
            </a:pPr>
            <a:r>
              <a:rPr lang="en-US" dirty="0"/>
              <a:t>	</a:t>
            </a:r>
            <a:r>
              <a:rPr lang="en-US" dirty="0" err="1"/>
              <a:t>Zuclopenthixol</a:t>
            </a:r>
            <a:r>
              <a:rPr lang="en-US" dirty="0"/>
              <a:t>			 200mg	2wkly</a:t>
            </a:r>
          </a:p>
          <a:p>
            <a:pPr>
              <a:buNone/>
            </a:pPr>
            <a:r>
              <a:rPr lang="en-US" dirty="0"/>
              <a:t>	Carefully monitor patient after any change.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Tx/>
              <a:buChar char="-"/>
            </a:pPr>
            <a:r>
              <a:rPr lang="en-US" dirty="0"/>
              <a:t>More convenient </a:t>
            </a:r>
          </a:p>
          <a:p>
            <a:pPr>
              <a:buFontTx/>
              <a:buChar char="-"/>
            </a:pPr>
            <a:r>
              <a:rPr lang="en-US" dirty="0"/>
              <a:t>Better compliance</a:t>
            </a:r>
          </a:p>
          <a:p>
            <a:pPr>
              <a:buFontTx/>
              <a:buChar char="-"/>
            </a:pPr>
            <a:r>
              <a:rPr lang="en-US" dirty="0"/>
              <a:t>But ± more </a:t>
            </a:r>
            <a:r>
              <a:rPr lang="en-US" dirty="0" err="1"/>
              <a:t>extrapyramidal</a:t>
            </a:r>
            <a:r>
              <a:rPr lang="en-US" dirty="0"/>
              <a:t> reactions</a:t>
            </a:r>
          </a:p>
          <a:p>
            <a:pPr>
              <a:buFontTx/>
              <a:buChar char="-"/>
            </a:pPr>
            <a:r>
              <a:rPr lang="en-US" dirty="0"/>
              <a:t>Given by deep I.M</a:t>
            </a:r>
          </a:p>
          <a:p>
            <a:pPr>
              <a:buFontTx/>
              <a:buChar char="-"/>
            </a:pPr>
            <a:r>
              <a:rPr lang="en-US" dirty="0"/>
              <a:t>First give test doses</a:t>
            </a:r>
          </a:p>
          <a:p>
            <a:pPr>
              <a:buFontTx/>
              <a:buChar char="-"/>
            </a:pPr>
            <a:r>
              <a:rPr lang="en-US" dirty="0"/>
              <a:t>Never give more than 2-3 ml at one site.</a:t>
            </a:r>
          </a:p>
          <a:p>
            <a:pPr>
              <a:buFontTx/>
              <a:buChar char="-"/>
            </a:pPr>
            <a:r>
              <a:rPr lang="en-US" dirty="0"/>
              <a:t>Individual responses variable, tailor to patient response.</a:t>
            </a:r>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buFontTx/>
              <a:buChar char="-"/>
            </a:pPr>
            <a:r>
              <a:rPr lang="en-US" dirty="0" err="1"/>
              <a:t>Fluspirilene</a:t>
            </a:r>
            <a:r>
              <a:rPr lang="en-US" dirty="0"/>
              <a:t> has shortest duration of action</a:t>
            </a:r>
          </a:p>
          <a:p>
            <a:pPr algn="just">
              <a:buFontTx/>
              <a:buChar char="-"/>
            </a:pPr>
            <a:r>
              <a:rPr lang="en-US" dirty="0" err="1"/>
              <a:t>Zuclopenthixal</a:t>
            </a:r>
            <a:r>
              <a:rPr lang="en-US" dirty="0"/>
              <a:t> more suitable for aggressive, agitated patients.</a:t>
            </a:r>
          </a:p>
          <a:p>
            <a:pPr algn="just">
              <a:buNone/>
            </a:pPr>
            <a:r>
              <a:rPr lang="en-US" b="1" dirty="0"/>
              <a:t>CONTRAINDICATIONS</a:t>
            </a:r>
          </a:p>
          <a:p>
            <a:pPr marL="514350" indent="-514350" algn="just">
              <a:buFont typeface="+mj-lt"/>
              <a:buAutoNum type="arabicPeriod"/>
            </a:pPr>
            <a:r>
              <a:rPr lang="en-US" dirty="0"/>
              <a:t>Children</a:t>
            </a:r>
          </a:p>
          <a:p>
            <a:pPr marL="514350" indent="-514350" algn="just">
              <a:buFont typeface="+mj-lt"/>
              <a:buAutoNum type="arabicPeriod"/>
            </a:pPr>
            <a:r>
              <a:rPr lang="en-US" dirty="0"/>
              <a:t>Confusion states</a:t>
            </a:r>
          </a:p>
          <a:p>
            <a:pPr marL="514350" indent="-514350" algn="just">
              <a:buFont typeface="+mj-lt"/>
              <a:buAutoNum type="arabicPeriod"/>
            </a:pPr>
            <a:r>
              <a:rPr lang="en-US" dirty="0"/>
              <a:t>Coma from CNS depressants</a:t>
            </a:r>
          </a:p>
          <a:p>
            <a:pPr marL="514350" indent="-514350" algn="just">
              <a:buFont typeface="+mj-lt"/>
              <a:buAutoNum type="arabicPeriod"/>
            </a:pPr>
            <a:r>
              <a:rPr lang="en-US" dirty="0"/>
              <a:t>Parkinsonism</a:t>
            </a:r>
          </a:p>
          <a:p>
            <a:pPr marL="514350" indent="-514350" algn="just">
              <a:buFont typeface="+mj-lt"/>
              <a:buAutoNum type="arabicPeriod"/>
            </a:pPr>
            <a:r>
              <a:rPr lang="en-US" dirty="0"/>
              <a:t>Intolerance to anti-psychotics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drugs</a:t>
            </a:r>
          </a:p>
        </p:txBody>
      </p:sp>
      <p:sp>
        <p:nvSpPr>
          <p:cNvPr id="3" name="Content Placeholder 2"/>
          <p:cNvSpPr>
            <a:spLocks noGrp="1"/>
          </p:cNvSpPr>
          <p:nvPr>
            <p:ph idx="1"/>
          </p:nvPr>
        </p:nvSpPr>
        <p:spPr/>
        <p:txBody>
          <a:bodyPr/>
          <a:lstStyle/>
          <a:p>
            <a:pPr algn="just">
              <a:buFontTx/>
              <a:buChar char="-"/>
            </a:pPr>
            <a:r>
              <a:rPr lang="en-US" dirty="0" err="1"/>
              <a:t>Dibenzodiazepine</a:t>
            </a:r>
            <a:r>
              <a:rPr lang="en-US" dirty="0"/>
              <a:t> 		- </a:t>
            </a:r>
            <a:r>
              <a:rPr lang="en-US" dirty="0" err="1"/>
              <a:t>clozapine</a:t>
            </a:r>
            <a:endParaRPr lang="en-US" dirty="0"/>
          </a:p>
          <a:p>
            <a:pPr algn="just">
              <a:buFontTx/>
              <a:buChar char="-"/>
            </a:pPr>
            <a:r>
              <a:rPr lang="en-US" dirty="0" err="1"/>
              <a:t>Benzisoxazole</a:t>
            </a:r>
            <a:r>
              <a:rPr lang="en-US" dirty="0"/>
              <a:t>			- </a:t>
            </a:r>
            <a:r>
              <a:rPr lang="en-US" dirty="0" err="1"/>
              <a:t>risperidone</a:t>
            </a:r>
            <a:endParaRPr lang="en-US" dirty="0"/>
          </a:p>
          <a:p>
            <a:pPr algn="just">
              <a:buFontTx/>
              <a:buChar char="-"/>
            </a:pPr>
            <a:r>
              <a:rPr lang="en-US" dirty="0" err="1"/>
              <a:t>Thienobenzodiazepine</a:t>
            </a:r>
            <a:r>
              <a:rPr lang="en-US" dirty="0"/>
              <a:t>	- </a:t>
            </a:r>
            <a:r>
              <a:rPr lang="en-US" dirty="0" err="1"/>
              <a:t>olanzapine</a:t>
            </a:r>
            <a:endParaRPr lang="en-US" dirty="0"/>
          </a:p>
          <a:p>
            <a:pPr algn="just">
              <a:buFontTx/>
              <a:buChar char="-"/>
            </a:pPr>
            <a:r>
              <a:rPr lang="en-US" dirty="0" err="1"/>
              <a:t>Dibenzothiazepine</a:t>
            </a:r>
            <a:r>
              <a:rPr lang="en-US" dirty="0"/>
              <a:t>		- </a:t>
            </a:r>
            <a:r>
              <a:rPr lang="en-US" dirty="0" err="1"/>
              <a:t>quetiapine</a:t>
            </a:r>
            <a:endParaRPr lang="en-US" dirty="0"/>
          </a:p>
          <a:p>
            <a:pPr algn="just">
              <a:buFontTx/>
              <a:buChar char="-"/>
            </a:pPr>
            <a:r>
              <a:rPr lang="en-US" dirty="0" err="1"/>
              <a:t>Dihydroindolone</a:t>
            </a:r>
            <a:r>
              <a:rPr lang="en-US" dirty="0"/>
              <a:t>		- </a:t>
            </a:r>
            <a:r>
              <a:rPr lang="en-US" dirty="0" err="1"/>
              <a:t>ziprasidone</a:t>
            </a:r>
            <a:endParaRPr lang="en-US" dirty="0"/>
          </a:p>
          <a:p>
            <a:pPr algn="just">
              <a:buFontTx/>
              <a:buChar char="-"/>
            </a:pPr>
            <a:r>
              <a:rPr lang="en-US" dirty="0" err="1"/>
              <a:t>Dihydrocarbostyril</a:t>
            </a:r>
            <a:r>
              <a:rPr lang="en-US" dirty="0"/>
              <a:t>		- </a:t>
            </a:r>
            <a:r>
              <a:rPr lang="en-US" dirty="0" err="1"/>
              <a:t>aripiprazole</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OLANZAPINE(</a:t>
            </a:r>
            <a:r>
              <a:rPr lang="en-US" dirty="0" err="1"/>
              <a:t>zyprexa</a:t>
            </a:r>
            <a:r>
              <a:rPr lang="en-US" dirty="0"/>
              <a:t>)</a:t>
            </a:r>
            <a:endParaRPr lang="sw-KE" dirty="0"/>
          </a:p>
        </p:txBody>
      </p:sp>
      <p:sp>
        <p:nvSpPr>
          <p:cNvPr id="3" name="Content Placeholder 2"/>
          <p:cNvSpPr>
            <a:spLocks noGrp="1"/>
          </p:cNvSpPr>
          <p:nvPr>
            <p:ph idx="1"/>
          </p:nvPr>
        </p:nvSpPr>
        <p:spPr/>
        <p:txBody>
          <a:bodyPr/>
          <a:lstStyle/>
          <a:p>
            <a:r>
              <a:rPr lang="en-US" dirty="0"/>
              <a:t>Highly potent</a:t>
            </a:r>
          </a:p>
          <a:p>
            <a:r>
              <a:rPr lang="en-US" dirty="0"/>
              <a:t>Has minimal extra-pyramidal toxicity</a:t>
            </a:r>
          </a:p>
          <a:p>
            <a:r>
              <a:rPr lang="en-US" dirty="0"/>
              <a:t>Sedation medium</a:t>
            </a:r>
          </a:p>
          <a:p>
            <a:r>
              <a:rPr lang="en-US" dirty="0"/>
              <a:t>Hypotension effect minimal</a:t>
            </a:r>
          </a:p>
          <a:p>
            <a:r>
              <a:rPr lang="en-US" dirty="0"/>
              <a:t>Action: 5HT2a&gt;H1&gt;D4&gt;D2&gt;</a:t>
            </a:r>
            <a:r>
              <a:rPr lang="el-GR" dirty="0"/>
              <a:t>α</a:t>
            </a:r>
            <a:r>
              <a:rPr lang="en-US" dirty="0"/>
              <a:t>1&gt;D1</a:t>
            </a:r>
          </a:p>
          <a:p>
            <a:r>
              <a:rPr lang="en-US" dirty="0"/>
              <a:t>Effective against negative as well as positive symptoms. Indicated for schizophrenia, moderate to severe episodes of mania.</a:t>
            </a:r>
          </a:p>
          <a:p>
            <a:endParaRPr lang="sw-KE"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idx="1"/>
          </p:nvPr>
        </p:nvSpPr>
        <p:spPr/>
        <p:txBody>
          <a:bodyPr/>
          <a:lstStyle/>
          <a:p>
            <a:r>
              <a:rPr lang="en-US" dirty="0"/>
              <a:t>Causes weight gain, and lowers of seizures threshold in high doses.</a:t>
            </a:r>
          </a:p>
          <a:p>
            <a:r>
              <a:rPr lang="en-US" dirty="0"/>
              <a:t>Minimum dose 5mg, dose range 10-30mg/d</a:t>
            </a:r>
            <a:endParaRPr lang="sw-KE"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side effects:</a:t>
            </a:r>
            <a:endParaRPr lang="sw-KE" dirty="0"/>
          </a:p>
        </p:txBody>
      </p:sp>
      <p:sp>
        <p:nvSpPr>
          <p:cNvPr id="3" name="Content Placeholder 2"/>
          <p:cNvSpPr>
            <a:spLocks noGrp="1"/>
          </p:cNvSpPr>
          <p:nvPr>
            <p:ph idx="1"/>
          </p:nvPr>
        </p:nvSpPr>
        <p:spPr/>
        <p:txBody>
          <a:bodyPr/>
          <a:lstStyle/>
          <a:p>
            <a:r>
              <a:rPr lang="en-US" dirty="0"/>
              <a:t>Speech difficulty, exacerbation of Parkinson’s disease,  </a:t>
            </a:r>
            <a:r>
              <a:rPr lang="en-US" dirty="0" err="1"/>
              <a:t>akathesia</a:t>
            </a:r>
            <a:r>
              <a:rPr lang="en-US" dirty="0"/>
              <a:t>, asthenia, raised TGs, edema, rarely blood </a:t>
            </a:r>
            <a:r>
              <a:rPr lang="en-US" dirty="0" err="1"/>
              <a:t>dyscrasias</a:t>
            </a:r>
            <a:r>
              <a:rPr lang="en-US" dirty="0"/>
              <a:t>, rash, D.M, </a:t>
            </a:r>
            <a:r>
              <a:rPr lang="en-US" dirty="0" err="1"/>
              <a:t>priapism</a:t>
            </a:r>
            <a:r>
              <a:rPr lang="en-US" dirty="0"/>
              <a:t>, hepatitis, pancreatitis.</a:t>
            </a:r>
            <a:endParaRPr lang="sw-K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3983</Words>
  <Application>Microsoft Office PowerPoint</Application>
  <PresentationFormat>On-screen Show (4:3)</PresentationFormat>
  <Paragraphs>493</Paragraphs>
  <Slides>107</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09" baseType="lpstr">
      <vt:lpstr>Office Theme</vt:lpstr>
      <vt:lpstr>Photo Editor 照片</vt:lpstr>
      <vt:lpstr>ANTIPSYCOTICS</vt:lpstr>
      <vt:lpstr>Antipsychotic agents</vt:lpstr>
      <vt:lpstr>PowerPoint Presentation</vt:lpstr>
      <vt:lpstr>Case study</vt:lpstr>
      <vt:lpstr>PowerPoint Presentation</vt:lpstr>
      <vt:lpstr>Schizophrenia</vt:lpstr>
      <vt:lpstr>Symptoms</vt:lpstr>
      <vt:lpstr>Epidemiology</vt:lpstr>
      <vt:lpstr>PowerPoint Presentation</vt:lpstr>
      <vt:lpstr>Signs &amp; Symptoms</vt:lpstr>
      <vt:lpstr>PowerPoint Presentation</vt:lpstr>
      <vt:lpstr>Delusions</vt:lpstr>
      <vt:lpstr>Grandiose </vt:lpstr>
      <vt:lpstr>Persecutory </vt:lpstr>
      <vt:lpstr>Jealous</vt:lpstr>
      <vt:lpstr>Hallucinations</vt:lpstr>
      <vt:lpstr>PowerPoint Presentation</vt:lpstr>
      <vt:lpstr>PowerPoint Presentation</vt:lpstr>
      <vt:lpstr>PowerPoint Presentation</vt:lpstr>
      <vt:lpstr>Signs &amp; Symptoms</vt:lpstr>
      <vt:lpstr>PowerPoint Presentation</vt:lpstr>
      <vt:lpstr>PSYCHOTROPIC DRUGS</vt:lpstr>
      <vt:lpstr>PSYCHIATRIC DISEASES</vt:lpstr>
      <vt:lpstr>PowerPoint Presentation</vt:lpstr>
      <vt:lpstr>AETIOLOGY</vt:lpstr>
      <vt:lpstr>PATHOLOGY</vt:lpstr>
      <vt:lpstr>PowerPoint Presentation</vt:lpstr>
      <vt:lpstr>PowerPoint Presentation</vt:lpstr>
      <vt:lpstr>PowerPoint Presentation</vt:lpstr>
      <vt:lpstr>THE DOPAMINERGIC PATHWAYS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TRANQUILLIZERS</vt:lpstr>
      <vt:lpstr>PowerPoint Presentation</vt:lpstr>
      <vt:lpstr>PowerPoint Presentation</vt:lpstr>
      <vt:lpstr>Extra-pyramidal effects</vt:lpstr>
      <vt:lpstr>PowerPoint Presentation</vt:lpstr>
      <vt:lpstr>Classification of antipsychotics</vt:lpstr>
      <vt:lpstr>Available medications</vt:lpstr>
      <vt:lpstr>Typical Antipsychotics</vt:lpstr>
      <vt:lpstr>Dopaminergic pathways in CNS and drugs  for schizophrenia</vt:lpstr>
      <vt:lpstr>ANTIPSYCHOTICS CLASSIFICATION</vt:lpstr>
      <vt:lpstr>PowerPoint Presentation</vt:lpstr>
      <vt:lpstr>PowerPoint Presentation</vt:lpstr>
      <vt:lpstr>PHENOTHIAZINES</vt:lpstr>
      <vt:lpstr>CHLORPROMAZINE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CARDIOVASCULAR SYSTEM</vt:lpstr>
      <vt:lpstr>PowerPoint Presentation</vt:lpstr>
      <vt:lpstr>ENDOCRINE SYSTEM</vt:lpstr>
      <vt:lpstr>PowerPoint Presentation</vt:lpstr>
      <vt:lpstr>PHARMACOKINETICS</vt:lpstr>
      <vt:lpstr>PowerPoint Presentation</vt:lpstr>
      <vt:lpstr>TOXIC REACTION</vt:lpstr>
      <vt:lpstr>PowerPoint Presentation</vt:lpstr>
      <vt:lpstr>PowerPoint Presentation</vt:lpstr>
      <vt:lpstr>Extrapyrimidal reactions </vt:lpstr>
      <vt:lpstr>PowerPoint Presentation</vt:lpstr>
      <vt:lpstr>HALOPERIDOL</vt:lpstr>
      <vt:lpstr>PowerPoint Presentation</vt:lpstr>
      <vt:lpstr>CLINICAL USE</vt:lpstr>
      <vt:lpstr>PowerPoint Presentation</vt:lpstr>
      <vt:lpstr>CONTRAINDICATIONS</vt:lpstr>
      <vt:lpstr>PowerPoint Presentation</vt:lpstr>
      <vt:lpstr>PowerPoint Presentation</vt:lpstr>
      <vt:lpstr>RAUWOLFIA ALKALOIDS</vt:lpstr>
      <vt:lpstr>PowerPoint Presentation</vt:lpstr>
      <vt:lpstr>Other anti-psychotics</vt:lpstr>
      <vt:lpstr>PowerPoint Presentation</vt:lpstr>
      <vt:lpstr>CLOZAPINE (clozanil)</vt:lpstr>
      <vt:lpstr>PowerPoint Presentation</vt:lpstr>
      <vt:lpstr>CONTRAINDICATIONS</vt:lpstr>
      <vt:lpstr>Adverse effects</vt:lpstr>
      <vt:lpstr>PowerPoint Presentation</vt:lpstr>
      <vt:lpstr>Oxypertine</vt:lpstr>
      <vt:lpstr>PIMOZIDE</vt:lpstr>
      <vt:lpstr>Indications </vt:lpstr>
      <vt:lpstr>THIORIDAZINE (melleril)</vt:lpstr>
      <vt:lpstr>PowerPoint Presentation</vt:lpstr>
      <vt:lpstr>TRIFLUOPERAZINE (stelazine)</vt:lpstr>
      <vt:lpstr>PowerPoint Presentation</vt:lpstr>
      <vt:lpstr>DEPOT PREPARATIONS</vt:lpstr>
      <vt:lpstr>PowerPoint Presentation</vt:lpstr>
      <vt:lpstr>PowerPoint Presentation</vt:lpstr>
      <vt:lpstr>Other drugs</vt:lpstr>
      <vt:lpstr>OLANZAPINE(zyprexa)</vt:lpstr>
      <vt:lpstr>PowerPoint Presentation</vt:lpstr>
      <vt:lpstr>Other side effects:</vt:lpstr>
      <vt:lpstr>RISPERIDONE(risperdal)</vt:lpstr>
      <vt:lpstr>PowerPoint Presentation</vt:lpstr>
      <vt:lpstr>Other side effects:</vt:lpstr>
      <vt:lpstr>QUETIAPINE(quitipine)</vt:lpstr>
      <vt:lpstr>PowerPoint Presentation</vt:lpstr>
      <vt:lpstr>Other side effects;</vt:lpstr>
      <vt:lpstr>USES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 QUILLIZERS</dc:title>
  <dc:creator>Guest</dc:creator>
  <cp:lastModifiedBy>Windows User</cp:lastModifiedBy>
  <cp:revision>122</cp:revision>
  <dcterms:created xsi:type="dcterms:W3CDTF">2014-03-17T07:31:35Z</dcterms:created>
  <dcterms:modified xsi:type="dcterms:W3CDTF">2022-01-05T07:06:29Z</dcterms:modified>
</cp:coreProperties>
</file>