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8" r:id="rId2"/>
    <p:sldId id="276" r:id="rId3"/>
    <p:sldId id="275" r:id="rId4"/>
    <p:sldId id="274" r:id="rId5"/>
    <p:sldId id="277" r:id="rId6"/>
    <p:sldId id="278" r:id="rId7"/>
    <p:sldId id="280" r:id="rId8"/>
    <p:sldId id="279" r:id="rId9"/>
    <p:sldId id="281" r:id="rId10"/>
    <p:sldId id="293" r:id="rId11"/>
    <p:sldId id="282" r:id="rId12"/>
    <p:sldId id="283" r:id="rId13"/>
    <p:sldId id="265" r:id="rId14"/>
    <p:sldId id="266" r:id="rId15"/>
    <p:sldId id="267" r:id="rId16"/>
    <p:sldId id="268" r:id="rId17"/>
    <p:sldId id="294" r:id="rId18"/>
    <p:sldId id="269" r:id="rId19"/>
    <p:sldId id="284" r:id="rId20"/>
    <p:sldId id="270" r:id="rId21"/>
    <p:sldId id="271" r:id="rId22"/>
    <p:sldId id="285" r:id="rId23"/>
    <p:sldId id="272" r:id="rId24"/>
    <p:sldId id="286" r:id="rId25"/>
    <p:sldId id="287" r:id="rId26"/>
    <p:sldId id="288" r:id="rId27"/>
    <p:sldId id="289" r:id="rId28"/>
    <p:sldId id="290" r:id="rId29"/>
    <p:sldId id="291" r:id="rId30"/>
    <p:sldId id="295" r:id="rId31"/>
    <p:sldId id="292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1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BAA2-6E57-5C49-A2A4-5B334B5124FB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1436-F476-8E49-857D-0271011F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61436-F476-8E49-857D-0271011F59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E68-8DA3-9B48-BC68-F5572D3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7462E-9A43-D245-A9A7-06E49E42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62E8-8D17-6348-B118-7AE14D17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ECDA-1D0E-3A47-8C88-4114480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778F-C132-5D48-B7AC-AE81DAA8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B0-BACA-984F-9484-52FA4DD4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2E77-0DAF-6C45-8296-4C10CF37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FCBF-2356-5F48-908D-2CED6BAB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E3AE-0C18-1F4E-8707-47DD2E54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4EEB-4434-2B43-85C3-8DC805AA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807E-CCBF-7142-B0A1-36842DBA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1679-EEAB-B34F-BE64-4B61DD21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9548-1FF7-1840-A277-2C8A6D45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11F5-918C-EA48-A6D3-187468FD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44FF-52A4-EE45-97F5-916C0E3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F27-E90F-9E45-BD4F-4AEA3282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2B2E-B3D7-6040-83F0-E54AD2ED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0BCA-C737-F840-871A-E311CD04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05D1-447D-E44A-A468-2874F748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FFE9-F97D-8F40-88B9-2E8A93F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E4B3-C984-A84F-8DEC-0A23339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D253-725F-464F-87BB-A8E67A70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30E7-40B6-CF4C-AB1A-7CB87EAB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EE79-D0A2-9A4A-8DC3-C1B4086B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35F2-0B76-3E43-8DEA-DCD5D73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880-F6BC-E74C-824F-159C22C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42B4-353D-7F46-BA33-1CA75D73F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8E83-FABD-5D42-AB32-AA0F1822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B893-EB0F-0744-90EC-357DA8C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C0BC0-AD8C-8342-9901-34DE206E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59EC9-081C-5F46-83B3-001866D1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64AE-7969-5140-A221-7E3EC62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BA47-42BA-AD4C-8329-618E1E38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398E-0336-4C42-A573-7496FF57F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4E1C-E557-8B47-A55D-72D07702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C2E12-0A92-4046-8706-B49AA495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CC42-9959-4A4C-BC03-FFC577E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390F0-CBD2-4043-90AA-2D90E816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E9866-0D93-5647-B7B8-95DC5B2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3881-C6C3-9848-A69D-772FDA81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D766B-5B75-3E4F-87A0-15841C7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AB1A8-489A-B74F-B600-D696945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34E0-45FF-A64F-8477-133C2A81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15ED1-10F6-4A4C-9812-55DF2EE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B7C2-17A5-9147-90D5-B540675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3A56D-19C9-3048-BB05-EBBA850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8C5B-ABA1-0D4C-9B27-60CECA4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9498-8389-2840-956B-FD715E33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1B8C8-F1FD-A743-9C6F-E0B041F2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B9AE-0B41-014E-8606-A157559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D522-DBE0-F040-B882-397C153D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3E52-4FE5-5241-8785-89C07C33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C36-49E5-AB47-B5C9-5A5803D0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9BA3-06E0-2E42-881A-64AB2E02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54F7-57F1-6C44-B173-FDDA10C4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F796-229B-1A4B-91B4-E3A6FA3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F6DB-398F-FC43-97E1-B00DE67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FDFD-1DBD-3142-A5AA-0BF6C28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0820-E0A1-A24B-82D1-E36B23F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7354-4EB2-9D45-BA4D-265BAF93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8CD-5D10-B745-A76A-4E18BA016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C831-4C6E-DC42-BA34-B1321851AA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3D6E-9E6A-3448-B4ED-8381ABCB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CCDB-4964-1D49-9463-566B941F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412D-B65C-384B-9831-76D2466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</p:spTree>
    <p:extLst>
      <p:ext uri="{BB962C8B-B14F-4D97-AF65-F5344CB8AC3E}">
        <p14:creationId xmlns:p14="http://schemas.microsoft.com/office/powerpoint/2010/main" val="37482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26865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260638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03550-0711-AE46-AC20-4D78537A37B0}"/>
              </a:ext>
            </a:extLst>
          </p:cNvPr>
          <p:cNvSpPr txBox="1"/>
          <p:nvPr/>
        </p:nvSpPr>
        <p:spPr>
          <a:xfrm>
            <a:off x="8585294" y="3966543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6BA570-37CC-9F4F-90E4-75C30ABF6129}"/>
              </a:ext>
            </a:extLst>
          </p:cNvPr>
          <p:cNvCxnSpPr>
            <a:cxnSpLocks/>
          </p:cNvCxnSpPr>
          <p:nvPr/>
        </p:nvCxnSpPr>
        <p:spPr>
          <a:xfrm flipH="1">
            <a:off x="7641426" y="4380554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301752" y="82296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200" cy="8778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3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17611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A50C7-990B-2B43-B486-C44D360E256C}"/>
              </a:ext>
            </a:extLst>
          </p:cNvPr>
          <p:cNvSpPr txBox="1"/>
          <p:nvPr/>
        </p:nvSpPr>
        <p:spPr>
          <a:xfrm>
            <a:off x="858380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/>
              <a:t>- Genetics</a:t>
            </a:r>
          </a:p>
          <a:p>
            <a:r>
              <a:rPr lang="en-US" dirty="0"/>
              <a:t>- Lifestyle</a:t>
            </a:r>
          </a:p>
          <a:p>
            <a:r>
              <a:rPr lang="en-US" dirty="0"/>
              <a:t>- Other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C5769E-3DC2-4D40-897F-0937946850B5}"/>
              </a:ext>
            </a:extLst>
          </p:cNvPr>
          <p:cNvCxnSpPr>
            <a:cxnSpLocks/>
          </p:cNvCxnSpPr>
          <p:nvPr/>
        </p:nvCxnSpPr>
        <p:spPr>
          <a:xfrm flipH="1">
            <a:off x="7512838" y="594698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2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47821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5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0C8E2-8411-4140-9AAC-C7131D898895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2C8011-07A3-3347-B3DA-0237991C40AA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2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EF5BC6-C351-A441-92A4-2E578867A73F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2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017520" y="1737360"/>
            <a:ext cx="1600199" cy="8797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D11C0A-C7D0-C047-A976-B9E4EF22073F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9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8F4A95-32B8-D544-B843-253673010810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8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274320" y="548640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0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6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8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BF651-5E9D-A343-A42B-5F9B267946A8}"/>
              </a:ext>
            </a:extLst>
          </p:cNvPr>
          <p:cNvCxnSpPr>
            <a:cxnSpLocks/>
          </p:cNvCxnSpPr>
          <p:nvPr/>
        </p:nvCxnSpPr>
        <p:spPr>
          <a:xfrm flipV="1">
            <a:off x="2468591" y="3318564"/>
            <a:ext cx="0" cy="54700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22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BF651-5E9D-A343-A42B-5F9B267946A8}"/>
              </a:ext>
            </a:extLst>
          </p:cNvPr>
          <p:cNvCxnSpPr>
            <a:cxnSpLocks/>
          </p:cNvCxnSpPr>
          <p:nvPr/>
        </p:nvCxnSpPr>
        <p:spPr>
          <a:xfrm flipV="1">
            <a:off x="2468591" y="3318564"/>
            <a:ext cx="0" cy="54700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7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04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1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67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CB6A12A3-9C46-FC40-903C-210459CE5AC6}"/>
              </a:ext>
            </a:extLst>
          </p:cNvPr>
          <p:cNvSpPr/>
          <p:nvPr/>
        </p:nvSpPr>
        <p:spPr>
          <a:xfrm rot="15177856">
            <a:off x="3826643" y="935805"/>
            <a:ext cx="2050034" cy="2913796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60842FA-5573-5244-A061-2D5203843219}"/>
              </a:ext>
            </a:extLst>
          </p:cNvPr>
          <p:cNvSpPr/>
          <p:nvPr/>
        </p:nvSpPr>
        <p:spPr>
          <a:xfrm>
            <a:off x="5881608" y="557395"/>
            <a:ext cx="6235254" cy="2511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err="1">
                <a:solidFill>
                  <a:schemeClr val="tx1"/>
                </a:solidFill>
              </a:rPr>
              <a:t>rate</a:t>
            </a:r>
            <a:r>
              <a:rPr lang="en-US" sz="4400" b="1" baseline="-25000" dirty="0" err="1">
                <a:solidFill>
                  <a:schemeClr val="tx1"/>
                </a:solidFill>
              </a:rPr>
              <a:t>ij</a:t>
            </a:r>
            <a:r>
              <a:rPr lang="en-US" sz="4400" b="1" dirty="0">
                <a:solidFill>
                  <a:schemeClr val="tx1"/>
                </a:solidFill>
              </a:rPr>
              <a:t> = </a:t>
            </a:r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dirty="0">
                <a:solidFill>
                  <a:schemeClr val="tx1"/>
                </a:solidFill>
              </a:rPr>
              <a:t> + </a:t>
            </a:r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baseline="-25000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BrainPath</a:t>
            </a:r>
            <a:r>
              <a:rPr lang="en-US" sz="4400" b="1" baseline="-25000" dirty="0" err="1">
                <a:solidFill>
                  <a:schemeClr val="tx1"/>
                </a:solidFill>
              </a:rPr>
              <a:t>ij</a:t>
            </a:r>
            <a:endParaRPr lang="en-US" sz="4400" b="1" baseline="-25000" dirty="0">
              <a:solidFill>
                <a:schemeClr val="tx1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 err="1">
                <a:solidFill>
                  <a:schemeClr val="tx1"/>
                </a:solidFill>
              </a:rPr>
              <a:t>e</a:t>
            </a:r>
            <a:r>
              <a:rPr lang="en-US" sz="4400" b="1" baseline="-25000" dirty="0" err="1">
                <a:solidFill>
                  <a:schemeClr val="tx1"/>
                </a:solidFill>
              </a:rPr>
              <a:t>i</a:t>
            </a:r>
            <a:r>
              <a:rPr lang="en-US" sz="4400" b="1" dirty="0">
                <a:solidFill>
                  <a:schemeClr val="tx1"/>
                </a:solidFill>
              </a:rPr>
              <a:t> ~ 𝛃(</a:t>
            </a:r>
            <a:r>
              <a:rPr lang="en-US" sz="4400" b="1" dirty="0" err="1">
                <a:solidFill>
                  <a:schemeClr val="tx1"/>
                </a:solidFill>
              </a:rPr>
              <a:t>a,b</a:t>
            </a:r>
            <a:r>
              <a:rPr lang="en-US" sz="44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258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12980358">
            <a:off x="6329421" y="1411882"/>
            <a:ext cx="734625" cy="1041031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6625493" y="778547"/>
            <a:ext cx="5566507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= TrueCog</a:t>
            </a:r>
            <a:r>
              <a:rPr lang="en-US" sz="3200" b="1" baseline="-25000" dirty="0">
                <a:solidFill>
                  <a:schemeClr val="tx1"/>
                </a:solidFill>
              </a:rPr>
              <a:t>i,j-1</a:t>
            </a:r>
            <a:r>
              <a:rPr lang="en-US" sz="3200" b="1" dirty="0">
                <a:solidFill>
                  <a:schemeClr val="tx1"/>
                </a:solidFill>
              </a:rPr>
              <a:t>+ rate</a:t>
            </a:r>
            <a:r>
              <a:rPr lang="en-US" sz="3200" b="1" baseline="-25000" dirty="0">
                <a:solidFill>
                  <a:schemeClr val="tx1"/>
                </a:solidFill>
              </a:rPr>
              <a:t>i,j-1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2210150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CB6A12A3-9C46-FC40-903C-210459CE5AC6}"/>
              </a:ext>
            </a:extLst>
          </p:cNvPr>
          <p:cNvSpPr/>
          <p:nvPr/>
        </p:nvSpPr>
        <p:spPr>
          <a:xfrm rot="18312690">
            <a:off x="4706104" y="1085449"/>
            <a:ext cx="1004514" cy="958499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60842FA-5573-5244-A061-2D5203843219}"/>
                  </a:ext>
                </a:extLst>
              </p:cNvPr>
              <p:cNvSpPr/>
              <p:nvPr/>
            </p:nvSpPr>
            <p:spPr>
              <a:xfrm>
                <a:off x="5199157" y="1418591"/>
                <a:ext cx="6992843" cy="25113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93000"/>
                </a:schemeClr>
              </a:solid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P(death)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𝑩𝒓𝒂𝒊𝒏𝑷𝒂𝒕𝒉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𝑻𝒓𝒖𝒆𝑪𝒐𝒈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𝑩𝒓𝒂𝒊𝒏𝑷𝒂𝒕𝒉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𝑻𝒓𝒖𝒆𝑪𝒐𝒈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60842FA-5573-5244-A061-2D5203843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57" y="1418591"/>
                <a:ext cx="6992843" cy="25113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77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2632488">
            <a:off x="5542655" y="4692459"/>
            <a:ext cx="734625" cy="1041031"/>
          </a:xfrm>
          <a:prstGeom prst="triangle">
            <a:avLst>
              <a:gd name="adj" fmla="val 5891"/>
            </a:avLst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64796" y="5346471"/>
            <a:ext cx="5764504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= </a:t>
            </a:r>
            <a:r>
              <a:rPr lang="en-US" sz="3200" b="1" dirty="0" err="1">
                <a:solidFill>
                  <a:schemeClr val="tx1"/>
                </a:solidFill>
              </a:rPr>
              <a:t>TrueCog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baseline="-250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+𝛃</a:t>
            </a:r>
            <a:r>
              <a:rPr lang="en-US" sz="3200" b="1" baseline="-25000" dirty="0" err="1">
                <a:solidFill>
                  <a:schemeClr val="tx1"/>
                </a:solidFill>
              </a:rPr>
              <a:t>CR</a:t>
            </a:r>
            <a:r>
              <a:rPr lang="en-US" sz="3200" b="1" dirty="0" err="1">
                <a:solidFill>
                  <a:schemeClr val="tx1"/>
                </a:solidFill>
              </a:rPr>
              <a:t>CR</a:t>
            </a:r>
            <a:r>
              <a:rPr lang="en-US" sz="3200" b="1" baseline="-25000" dirty="0" err="1">
                <a:solidFill>
                  <a:schemeClr val="tx1"/>
                </a:solidFill>
              </a:rPr>
              <a:t>i</a:t>
            </a:r>
            <a:r>
              <a:rPr lang="en-US" sz="3200" b="1" dirty="0">
                <a:solidFill>
                  <a:schemeClr val="tx1"/>
                </a:solidFill>
              </a:rPr>
              <a:t> + </a:t>
            </a:r>
            <a:r>
              <a:rPr lang="en-US" sz="3200" b="1" dirty="0" err="1">
                <a:solidFill>
                  <a:schemeClr val="tx1"/>
                </a:solidFill>
              </a:rPr>
              <a:t>e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4138119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7707687">
            <a:off x="9646568" y="1528698"/>
            <a:ext cx="734625" cy="1041031"/>
          </a:xfrm>
          <a:prstGeom prst="triangl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2972601" y="836681"/>
            <a:ext cx="6900062" cy="11818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Log[Odd(ADL)</a:t>
            </a:r>
            <a:r>
              <a:rPr lang="en-US" sz="3200" b="1" baseline="-25000" dirty="0" err="1">
                <a:solidFill>
                  <a:schemeClr val="tx1"/>
                </a:solidFill>
              </a:rPr>
              <a:t>ij</a:t>
            </a:r>
            <a:r>
              <a:rPr lang="en-US" sz="3200" b="1" dirty="0">
                <a:solidFill>
                  <a:schemeClr val="tx1"/>
                </a:solidFill>
              </a:rPr>
              <a:t>]= 𝛃</a:t>
            </a:r>
            <a:r>
              <a:rPr lang="en-US" sz="3200" b="1" baseline="-25000" dirty="0">
                <a:solidFill>
                  <a:schemeClr val="tx1"/>
                </a:solidFill>
              </a:rPr>
              <a:t>0 </a:t>
            </a:r>
            <a:r>
              <a:rPr lang="en-US" sz="3200" b="1" dirty="0">
                <a:solidFill>
                  <a:schemeClr val="tx1"/>
                </a:solidFill>
              </a:rPr>
              <a:t>+ 𝛃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  <a:r>
              <a:rPr lang="en-US" sz="3200" b="1" dirty="0">
                <a:solidFill>
                  <a:schemeClr val="tx1"/>
                </a:solidFill>
              </a:rPr>
              <a:t>TrueCog</a:t>
            </a:r>
            <a:r>
              <a:rPr lang="en-US" sz="3200" b="1" baseline="-25000" dirty="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368933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99B1DCD7-D4DA-9646-87BA-AD9330DBA298}"/>
              </a:ext>
            </a:extLst>
          </p:cNvPr>
          <p:cNvSpPr/>
          <p:nvPr/>
        </p:nvSpPr>
        <p:spPr>
          <a:xfrm rot="14715987">
            <a:off x="7294686" y="5529597"/>
            <a:ext cx="542739" cy="588633"/>
          </a:xfrm>
          <a:prstGeom prst="triangle">
            <a:avLst>
              <a:gd name="adj" fmla="val 53391"/>
            </a:avLst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298859" y="82296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</p:cNvCxnSpPr>
          <p:nvPr/>
        </p:nvCxnSpPr>
        <p:spPr>
          <a:xfrm>
            <a:off x="3749769" y="2774267"/>
            <a:ext cx="10745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B6120-ED91-1948-BD40-9C893815507E}"/>
              </a:ext>
            </a:extLst>
          </p:cNvPr>
          <p:cNvSpPr txBox="1"/>
          <p:nvPr/>
        </p:nvSpPr>
        <p:spPr>
          <a:xfrm>
            <a:off x="1462590" y="3968220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01474-7276-C340-8987-CC3DE22DEE27}"/>
              </a:ext>
            </a:extLst>
          </p:cNvPr>
          <p:cNvSpPr txBox="1"/>
          <p:nvPr/>
        </p:nvSpPr>
        <p:spPr>
          <a:xfrm>
            <a:off x="8442419" y="4040650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Error (test error)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5CF64D-0BC0-1E44-82E6-1F08D283D9AE}"/>
              </a:ext>
            </a:extLst>
          </p:cNvPr>
          <p:cNvCxnSpPr>
            <a:cxnSpLocks/>
          </p:cNvCxnSpPr>
          <p:nvPr/>
        </p:nvCxnSpPr>
        <p:spPr>
          <a:xfrm flipH="1">
            <a:off x="7512838" y="4452846"/>
            <a:ext cx="7739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9DB76-E8F1-224A-802F-12FB7899340F}"/>
              </a:ext>
            </a:extLst>
          </p:cNvPr>
          <p:cNvSpPr txBox="1"/>
          <p:nvPr/>
        </p:nvSpPr>
        <p:spPr>
          <a:xfrm>
            <a:off x="10302759" y="2328864"/>
            <a:ext cx="1688890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ADL (function,  disability)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92C1D5F-24C0-C047-B368-9D2B52418E39}"/>
              </a:ext>
            </a:extLst>
          </p:cNvPr>
          <p:cNvCxnSpPr>
            <a:cxnSpLocks/>
          </p:cNvCxnSpPr>
          <p:nvPr/>
        </p:nvCxnSpPr>
        <p:spPr>
          <a:xfrm rot="5400000">
            <a:off x="8016661" y="2829747"/>
            <a:ext cx="2773778" cy="378142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23BED-CCF5-194F-9972-19CE027AB2D0}"/>
              </a:ext>
            </a:extLst>
          </p:cNvPr>
          <p:cNvSpPr txBox="1"/>
          <p:nvPr/>
        </p:nvSpPr>
        <p:spPr>
          <a:xfrm>
            <a:off x="5343671" y="194218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Baseline Cognitive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A3F08-DEBD-2644-901E-8C2715BDB5CF}"/>
              </a:ext>
            </a:extLst>
          </p:cNvPr>
          <p:cNvSpPr txBox="1"/>
          <p:nvPr/>
        </p:nvSpPr>
        <p:spPr>
          <a:xfrm>
            <a:off x="5343671" y="1312114"/>
            <a:ext cx="1718958" cy="791619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Cog. Level</a:t>
            </a:r>
          </a:p>
          <a:p>
            <a:pPr algn="ctr"/>
            <a:r>
              <a:rPr lang="en-US" dirty="0"/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D5957-6463-F942-872B-EC0FBA5BE0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3150" y="105791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51646-BCB9-B14C-8A00-1FF5C3970A91}"/>
              </a:ext>
            </a:extLst>
          </p:cNvPr>
          <p:cNvSpPr txBox="1"/>
          <p:nvPr/>
        </p:nvSpPr>
        <p:spPr>
          <a:xfrm>
            <a:off x="3643313" y="468760"/>
            <a:ext cx="1181020" cy="8433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Survival</a:t>
            </a:r>
          </a:p>
          <a:p>
            <a:pPr algn="ctr"/>
            <a:r>
              <a:rPr lang="en-US" dirty="0"/>
              <a:t>(to time 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0B255F-D504-EB4B-98F7-59D43B2BD6A8}"/>
              </a:ext>
            </a:extLst>
          </p:cNvPr>
          <p:cNvCxnSpPr>
            <a:cxnSpLocks/>
          </p:cNvCxnSpPr>
          <p:nvPr/>
        </p:nvCxnSpPr>
        <p:spPr>
          <a:xfrm flipH="1" flipV="1">
            <a:off x="4824333" y="1337850"/>
            <a:ext cx="419180" cy="3995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CAD9D-ABEB-0646-8883-155B510984E5}"/>
              </a:ext>
            </a:extLst>
          </p:cNvPr>
          <p:cNvCxnSpPr>
            <a:cxnSpLocks/>
          </p:cNvCxnSpPr>
          <p:nvPr/>
        </p:nvCxnSpPr>
        <p:spPr>
          <a:xfrm>
            <a:off x="2755260" y="1143795"/>
            <a:ext cx="7878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9CD-E7BB-A745-BCA4-5CCEC2CA7EB3}"/>
              </a:ext>
            </a:extLst>
          </p:cNvPr>
          <p:cNvSpPr txBox="1"/>
          <p:nvPr/>
        </p:nvSpPr>
        <p:spPr>
          <a:xfrm>
            <a:off x="1898010" y="2347377"/>
            <a:ext cx="1580962" cy="85378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Rate of Cognitive Decline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1D0AE-D328-EC42-B42A-B7AE6EFE08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2449" y="1657714"/>
            <a:ext cx="542924" cy="5568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F824A7-57F4-4040-8F2C-46254B9E7991}"/>
              </a:ext>
            </a:extLst>
          </p:cNvPr>
          <p:cNvCxnSpPr>
            <a:cxnSpLocks/>
          </p:cNvCxnSpPr>
          <p:nvPr/>
        </p:nvCxnSpPr>
        <p:spPr>
          <a:xfrm>
            <a:off x="6186475" y="2103733"/>
            <a:ext cx="0" cy="2542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86480-FE92-9C45-8DA3-2242B190F8C9}"/>
              </a:ext>
            </a:extLst>
          </p:cNvPr>
          <p:cNvCxnSpPr>
            <a:cxnSpLocks/>
          </p:cNvCxnSpPr>
          <p:nvPr/>
        </p:nvCxnSpPr>
        <p:spPr>
          <a:xfrm>
            <a:off x="7512838" y="2774267"/>
            <a:ext cx="23598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71746AC-D57C-2649-9C6B-D713227D6BF7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7062629" y="1707924"/>
            <a:ext cx="288877" cy="1038317"/>
          </a:xfrm>
          <a:prstGeom prst="curvedConnector3">
            <a:avLst>
              <a:gd name="adj1" fmla="val 179134"/>
            </a:avLst>
          </a:prstGeom>
          <a:ln w="444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8D7AD5-C496-7D4C-AF51-61033B151090}"/>
              </a:ext>
            </a:extLst>
          </p:cNvPr>
          <p:cNvCxnSpPr>
            <a:cxnSpLocks/>
          </p:cNvCxnSpPr>
          <p:nvPr/>
        </p:nvCxnSpPr>
        <p:spPr>
          <a:xfrm>
            <a:off x="3749769" y="4436288"/>
            <a:ext cx="1074564" cy="0"/>
          </a:xfrm>
          <a:prstGeom prst="straightConnector1">
            <a:avLst/>
          </a:prstGeom>
          <a:ln w="444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9E5828-698A-F646-AF0C-3949C0CD38F2}"/>
              </a:ext>
            </a:extLst>
          </p:cNvPr>
          <p:cNvSpPr/>
          <p:nvPr/>
        </p:nvSpPr>
        <p:spPr>
          <a:xfrm>
            <a:off x="7586731" y="4019145"/>
            <a:ext cx="4614857" cy="2846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Dementia Diagnosis: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</a:rPr>
              <a:t>Obs.Cog</a:t>
            </a:r>
            <a:r>
              <a:rPr lang="en-US" sz="3200" b="1" dirty="0">
                <a:solidFill>
                  <a:schemeClr val="tx1"/>
                </a:solidFill>
              </a:rPr>
              <a:t>&lt;Threshold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ADL=1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28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17370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61C689-489B-E74F-B6EC-FD84F8A13D5E}"/>
              </a:ext>
            </a:extLst>
          </p:cNvPr>
          <p:cNvCxnSpPr>
            <a:cxnSpLocks/>
          </p:cNvCxnSpPr>
          <p:nvPr/>
        </p:nvCxnSpPr>
        <p:spPr>
          <a:xfrm flipV="1">
            <a:off x="3824289" y="3318564"/>
            <a:ext cx="1033461" cy="61233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17068-B7B2-1441-AEF3-070FBEA677D6}"/>
              </a:ext>
            </a:extLst>
          </p:cNvPr>
          <p:cNvCxnSpPr>
            <a:cxnSpLocks/>
          </p:cNvCxnSpPr>
          <p:nvPr/>
        </p:nvCxnSpPr>
        <p:spPr>
          <a:xfrm flipV="1">
            <a:off x="3870719" y="4439297"/>
            <a:ext cx="987031" cy="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9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61C689-489B-E74F-B6EC-FD84F8A13D5E}"/>
              </a:ext>
            </a:extLst>
          </p:cNvPr>
          <p:cNvCxnSpPr>
            <a:cxnSpLocks/>
          </p:cNvCxnSpPr>
          <p:nvPr/>
        </p:nvCxnSpPr>
        <p:spPr>
          <a:xfrm flipV="1">
            <a:off x="3824289" y="3318564"/>
            <a:ext cx="1033461" cy="61233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17068-B7B2-1441-AEF3-070FBEA677D6}"/>
              </a:ext>
            </a:extLst>
          </p:cNvPr>
          <p:cNvCxnSpPr>
            <a:cxnSpLocks/>
          </p:cNvCxnSpPr>
          <p:nvPr/>
        </p:nvCxnSpPr>
        <p:spPr>
          <a:xfrm flipV="1">
            <a:off x="3870719" y="4439297"/>
            <a:ext cx="987031" cy="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6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881ED-693D-BC4E-8DCE-2FB8EF39B9E0}"/>
              </a:ext>
            </a:extLst>
          </p:cNvPr>
          <p:cNvSpPr txBox="1"/>
          <p:nvPr/>
        </p:nvSpPr>
        <p:spPr>
          <a:xfrm>
            <a:off x="613184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Brain Pathology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24D4C-72F8-264D-B649-D98A0B2E6713}"/>
              </a:ext>
            </a:extLst>
          </p:cNvPr>
          <p:cNvSpPr txBox="1"/>
          <p:nvPr/>
        </p:nvSpPr>
        <p:spPr>
          <a:xfrm>
            <a:off x="5064327" y="2328864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True Cognitive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0299C-B4EB-4E42-9AFE-14DFE092976C}"/>
              </a:ext>
            </a:extLst>
          </p:cNvPr>
          <p:cNvSpPr txBox="1"/>
          <p:nvPr/>
        </p:nvSpPr>
        <p:spPr>
          <a:xfrm>
            <a:off x="5064324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Observed Cognitive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9C5CF-AA11-794D-9715-6583219FE6F7}"/>
              </a:ext>
            </a:extLst>
          </p:cNvPr>
          <p:cNvSpPr txBox="1"/>
          <p:nvPr/>
        </p:nvSpPr>
        <p:spPr>
          <a:xfrm>
            <a:off x="5059561" y="5520018"/>
            <a:ext cx="2287179" cy="834754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Diagnosis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E3643-8999-0648-A56F-A119BC15C20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00363" y="2746241"/>
            <a:ext cx="21639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05DEA-6333-D943-9AEE-FFCA52DFC83B}"/>
              </a:ext>
            </a:extLst>
          </p:cNvPr>
          <p:cNvCxnSpPr>
            <a:cxnSpLocks/>
          </p:cNvCxnSpPr>
          <p:nvPr/>
        </p:nvCxnSpPr>
        <p:spPr>
          <a:xfrm>
            <a:off x="6203151" y="331856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08C1-CD9F-0843-A43B-E459F395AF42}"/>
              </a:ext>
            </a:extLst>
          </p:cNvPr>
          <p:cNvCxnSpPr>
            <a:cxnSpLocks/>
          </p:cNvCxnSpPr>
          <p:nvPr/>
        </p:nvCxnSpPr>
        <p:spPr>
          <a:xfrm>
            <a:off x="6203151" y="4875404"/>
            <a:ext cx="0" cy="5671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F6204-AB20-9349-8FEF-7D264EF219C4}"/>
              </a:ext>
            </a:extLst>
          </p:cNvPr>
          <p:cNvSpPr txBox="1"/>
          <p:nvPr/>
        </p:nvSpPr>
        <p:spPr>
          <a:xfrm>
            <a:off x="1427570" y="3963177"/>
            <a:ext cx="2287179" cy="83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Cognitive Reserve</a:t>
            </a:r>
          </a:p>
        </p:txBody>
      </p:sp>
    </p:spTree>
    <p:extLst>
      <p:ext uri="{BB962C8B-B14F-4D97-AF65-F5344CB8AC3E}">
        <p14:creationId xmlns:p14="http://schemas.microsoft.com/office/powerpoint/2010/main" val="40476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19326</TotalTime>
  <Words>1195</Words>
  <Application>Microsoft Macintosh PowerPoint</Application>
  <PresentationFormat>Widescreen</PresentationFormat>
  <Paragraphs>380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Filshtein, Teresa J</dc:creator>
  <cp:lastModifiedBy>Filshtein, Teresa J</cp:lastModifiedBy>
  <cp:revision>42</cp:revision>
  <cp:lastPrinted>2019-03-01T00:47:56Z</cp:lastPrinted>
  <dcterms:created xsi:type="dcterms:W3CDTF">2019-02-13T19:47:25Z</dcterms:created>
  <dcterms:modified xsi:type="dcterms:W3CDTF">2019-03-06T20:04:09Z</dcterms:modified>
</cp:coreProperties>
</file>