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547" r:id="rId3"/>
    <p:sldId id="258" r:id="rId4"/>
    <p:sldId id="548" r:id="rId5"/>
    <p:sldId id="550" r:id="rId6"/>
    <p:sldId id="549" r:id="rId7"/>
    <p:sldId id="551" r:id="rId8"/>
    <p:sldId id="554" r:id="rId9"/>
    <p:sldId id="555" r:id="rId10"/>
    <p:sldId id="553" r:id="rId11"/>
    <p:sldId id="556" r:id="rId12"/>
    <p:sldId id="559" r:id="rId13"/>
    <p:sldId id="564" r:id="rId14"/>
    <p:sldId id="561" r:id="rId15"/>
    <p:sldId id="560" r:id="rId16"/>
    <p:sldId id="565" r:id="rId17"/>
    <p:sldId id="558" r:id="rId18"/>
    <p:sldId id="562" r:id="rId19"/>
    <p:sldId id="563" r:id="rId20"/>
    <p:sldId id="53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E9678120-2CCB-4928-9317-8E9A9F9DB340}">
          <p14:sldIdLst>
            <p14:sldId id="256"/>
            <p14:sldId id="547"/>
            <p14:sldId id="258"/>
            <p14:sldId id="548"/>
            <p14:sldId id="550"/>
            <p14:sldId id="549"/>
            <p14:sldId id="551"/>
            <p14:sldId id="554"/>
            <p14:sldId id="555"/>
            <p14:sldId id="553"/>
            <p14:sldId id="556"/>
            <p14:sldId id="559"/>
            <p14:sldId id="564"/>
            <p14:sldId id="561"/>
            <p14:sldId id="560"/>
            <p14:sldId id="565"/>
            <p14:sldId id="558"/>
            <p14:sldId id="562"/>
            <p14:sldId id="563"/>
            <p14:sldId id="538"/>
          </p14:sldIdLst>
        </p14:section>
        <p14:section name="Anexos" id="{DA0191D4-D04C-43D5-A929-42BB95D7D5E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001C54"/>
    <a:srgbClr val="CC7832"/>
    <a:srgbClr val="F0F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8F894-A91F-4842-BD9A-7582ADBE2C27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1E201-2964-428B-8F9E-A0F4DF4FA51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44BF9-7098-4F02-A977-3061E8379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36454F-3A4C-4F6B-A988-8F4A8A215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04913-968D-4F4A-8889-0FB8196C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240EF8-A6A3-4E97-B5B5-4D34BF1F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4C5EE-23FB-463A-89C0-D277387E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11D4-EB0C-4855-9F92-A69775C8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CAB6DF-799B-42D7-BC20-F6BD06B60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5AF42-73D7-4C36-9B60-04FD0A3D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7138E-532F-4C08-BE84-340C526B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39E10C-9348-42C9-9477-D3C4421E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8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18E2E2-AF1F-460E-8B3F-E26317172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430249-398F-43FB-AD36-7128ED45C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FCB47B-D975-4110-AE09-337D709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E0790-7590-4870-9E19-EF9C3277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0B9DC-1251-4D8B-A2BE-2D944DFC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5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0C4D5-6E70-4702-9163-2ABC01F4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9BE07-C75C-4F2B-9F5E-ACE002AF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E82C1F-C9FD-4E72-A1FD-5B47E141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6BAA0-3ED6-42C0-9B18-9DA9293E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F7281-DABE-4773-90E5-E02A5BAD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4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C8476-B0AA-4BE8-BB8D-52E5F3D7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116F1A-5630-4820-B9AD-FF621A1B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E3EAFE-31A8-422D-A039-7CAAF3EB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46D357-0360-40FB-8DB4-8CD1A5B6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B2D1AC-DA20-441B-B5F1-2E57E71E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9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61E19-D494-45FC-870A-6906BB7E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C9A252-A343-4126-A7F0-94532BB50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7130EB-6954-44AE-B07E-1B9A28582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A5915C-E71E-458C-8AFD-F980FC0A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61CEE1-4B9C-4F8A-B22F-898E4B7A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C136E-5A01-4856-842C-8EFF1519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50C5A-F00C-432D-B570-E597EFB5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5F3A80-173A-4C5B-9B09-341A6B5F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3B112F-9A5F-4841-AC9A-A42E283D5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1BD868-24EA-4E91-B722-74B4A90F3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D81A29-E72C-47BB-A3B1-C1E1162BD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D93F3E-1524-4FAB-A935-6CB86FE9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37C0E9-DA78-4BE4-AB23-5F3BA845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D70915-88FD-4EE0-BE27-1D788E5C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9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77B4B-0226-462C-AE54-F1DE35B1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6371EF-34A3-4082-A86A-23BD9D64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88AF98-2AAD-465F-AA27-DFA4530F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05BFD9-CD43-4899-873B-F1417B78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1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B06CCB-BA9F-4F55-B016-1428ED26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A6025B-BF77-459B-8E82-C39188D7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2EA599-8BA1-4019-AC94-30D7BE6B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7C65275E-5DA1-445C-9DF4-B855720B73BA}"/>
              </a:ext>
            </a:extLst>
          </p:cNvPr>
          <p:cNvSpPr/>
          <p:nvPr userDrawn="1"/>
        </p:nvSpPr>
        <p:spPr>
          <a:xfrm>
            <a:off x="0" y="989901"/>
            <a:ext cx="12192001" cy="5868099"/>
          </a:xfrm>
          <a:prstGeom prst="triangle">
            <a:avLst>
              <a:gd name="adj" fmla="val 100000"/>
            </a:avLst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2" descr="Resultado de imagen de tinamica smartdata">
            <a:extLst>
              <a:ext uri="{FF2B5EF4-FFF2-40B4-BE49-F238E27FC236}">
                <a16:creationId xmlns:a16="http://schemas.microsoft.com/office/drawing/2014/main" id="{0E30493B-7B89-4E10-B4A4-D4D751AB5B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52" y="6468297"/>
            <a:ext cx="1487648" cy="3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72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5B743-89E9-4B83-BC11-BBF817AF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17CE6-AB63-403B-BE2C-2B9BA961B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260D9B-5055-4A75-9946-416DE8ED9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87A8D2-C055-4F16-A06D-FA801A1F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DBA382-54E0-4F41-90E1-7EBBAA67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BF867A-BF0E-4457-A80D-B2373411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5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02847-D31A-4499-9135-AF5C8616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6B9EFB-E39B-4B00-A2CC-90CED0E98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D6B712-5D15-4CE4-8669-CC24D74F0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A23809-7684-4D31-870E-E0A362A5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9D3F-0F06-48B5-A311-F7380CC22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225D9E-08B4-4A4C-8BAF-E50B472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C73CE4-81EF-49CB-A555-DBD9A747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0090-CC4D-4F85-9A86-CD9206B93EE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7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946C76-FAA1-4800-B578-F7870D82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2F895F-0DD1-4245-A0B8-F9D610F0B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C1DF2B-B587-467D-BE00-BF0AC613E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119D3F-0F06-48B5-A311-F7380CC22BDC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5B4BC-7F4C-4522-9CD8-4FFA520D9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FE3F12-1A1B-4547-905C-0D3F57549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D200090-CC4D-4F85-9A86-CD9206B93EE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366D66E1-8730-4B6A-BBED-4870A332F5E0}"/>
              </a:ext>
            </a:extLst>
          </p:cNvPr>
          <p:cNvSpPr/>
          <p:nvPr userDrawn="1"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C1E68034-5B7F-4294-9EB8-93D0AFB4E5C5}"/>
              </a:ext>
            </a:extLst>
          </p:cNvPr>
          <p:cNvSpPr/>
          <p:nvPr userDrawn="1"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32B6BBF2-2313-45BF-BB5B-E78049493699}"/>
              </a:ext>
            </a:extLst>
          </p:cNvPr>
          <p:cNvSpPr/>
          <p:nvPr userDrawn="1"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A247FCB-9B82-488A-A0E6-FB116EE57815}"/>
              </a:ext>
            </a:extLst>
          </p:cNvPr>
          <p:cNvSpPr/>
          <p:nvPr userDrawn="1"/>
        </p:nvSpPr>
        <p:spPr>
          <a:xfrm>
            <a:off x="0" y="-3"/>
            <a:ext cx="12192000" cy="132556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2" descr="Resultado de imagen de tinamica smartdata">
            <a:extLst>
              <a:ext uri="{FF2B5EF4-FFF2-40B4-BE49-F238E27FC236}">
                <a16:creationId xmlns:a16="http://schemas.microsoft.com/office/drawing/2014/main" id="{EEDFDEA7-F6F0-4141-9395-3790BC7A22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52" y="6407782"/>
            <a:ext cx="1487648" cy="3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9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gnaciovf/timeseries_la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0461656-2286-401F-8905-35CE07B66D96}"/>
              </a:ext>
            </a:extLst>
          </p:cNvPr>
          <p:cNvSpPr txBox="1"/>
          <p:nvPr/>
        </p:nvSpPr>
        <p:spPr>
          <a:xfrm>
            <a:off x="1988792" y="2613392"/>
            <a:ext cx="821441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Series Lab</a:t>
            </a:r>
          </a:p>
          <a:p>
            <a:pPr algn="ctr"/>
            <a:endParaRPr lang="en-US" sz="2000" dirty="0"/>
          </a:p>
          <a:p>
            <a:pPr algn="ctr"/>
            <a:r>
              <a:rPr lang="es-ES" sz="2800" dirty="0"/>
              <a:t>Teoría y Práctica en Análisis de Series Temporales y Forecasting</a:t>
            </a:r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A03CDD49-E59E-4710-9513-5F73C49015F4}"/>
              </a:ext>
            </a:extLst>
          </p:cNvPr>
          <p:cNvSpPr/>
          <p:nvPr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A18FF4FE-4E7C-42DF-99D7-D9366B375FE4}"/>
              </a:ext>
            </a:extLst>
          </p:cNvPr>
          <p:cNvSpPr/>
          <p:nvPr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ED16F8F4-8F8A-4AAF-B5EF-CC0767AAECE9}"/>
              </a:ext>
            </a:extLst>
          </p:cNvPr>
          <p:cNvSpPr/>
          <p:nvPr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3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Presentación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Desafíos del Caso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2" y="2108239"/>
            <a:ext cx="11685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Aprender a crear, manipular y modelar una serie temporal</a:t>
            </a:r>
          </a:p>
          <a:p>
            <a:pPr marL="342900" indent="-342900">
              <a:buAutoNum type="arabicPeriod"/>
            </a:pPr>
            <a:r>
              <a:rPr lang="es-ES" dirty="0"/>
              <a:t>Realizar reparaciones en los datos</a:t>
            </a:r>
          </a:p>
          <a:p>
            <a:pPr marL="800100" lvl="1" indent="-342900">
              <a:buAutoNum type="arabicPeriod"/>
            </a:pPr>
            <a:r>
              <a:rPr lang="es-ES" dirty="0"/>
              <a:t>Outliers</a:t>
            </a:r>
          </a:p>
          <a:p>
            <a:pPr marL="800100" lvl="1" indent="-342900">
              <a:buAutoNum type="arabicPeriod"/>
            </a:pPr>
            <a:r>
              <a:rPr lang="es-ES" dirty="0"/>
              <a:t>Datos Faltantes</a:t>
            </a:r>
          </a:p>
          <a:p>
            <a:pPr marL="800100" lvl="1" indent="-342900">
              <a:buAutoNum type="arabicPeriod"/>
            </a:pPr>
            <a:r>
              <a:rPr lang="es-ES" dirty="0"/>
              <a:t>Roturas en la serie</a:t>
            </a:r>
          </a:p>
          <a:p>
            <a:pPr marL="342900" indent="-342900">
              <a:buAutoNum type="arabicPeriod"/>
            </a:pPr>
            <a:r>
              <a:rPr lang="es-ES" dirty="0"/>
              <a:t>Realizar una validación que sea robusta</a:t>
            </a:r>
          </a:p>
          <a:p>
            <a:pPr marL="342900" indent="-342900">
              <a:buAutoNum type="arabicPeriod"/>
            </a:pPr>
            <a:r>
              <a:rPr lang="es-ES" dirty="0"/>
              <a:t>Crear modelos que predigan bien</a:t>
            </a:r>
          </a:p>
          <a:p>
            <a:pPr marL="342900" indent="-342900">
              <a:buAutoNum type="arabicPeriod"/>
            </a:pPr>
            <a:r>
              <a:rPr lang="es-ES" dirty="0"/>
              <a:t>Entender y simular los efectos que tienen las variables independientes sobre la variable dependiente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6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1AC5373-AB2D-4EBE-8A66-062345D65DBC}"/>
              </a:ext>
            </a:extLst>
          </p:cNvPr>
          <p:cNvSpPr txBox="1"/>
          <p:nvPr/>
        </p:nvSpPr>
        <p:spPr>
          <a:xfrm>
            <a:off x="2618014" y="1863469"/>
            <a:ext cx="657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A80000"/>
                </a:solidFill>
              </a:rPr>
              <a:t>La serie temporal es una sucesión de datos</a:t>
            </a:r>
            <a:endParaRPr lang="en-US" sz="2400" dirty="0">
              <a:solidFill>
                <a:srgbClr val="A8000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235685A-6DE4-4762-B9E5-0B3B60CDFE94}"/>
              </a:ext>
            </a:extLst>
          </p:cNvPr>
          <p:cNvSpPr txBox="1"/>
          <p:nvPr/>
        </p:nvSpPr>
        <p:spPr>
          <a:xfrm>
            <a:off x="0" y="4901332"/>
            <a:ext cx="6797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Mientras que en una regresión las observaciones son independientes, en una serie temporal las observaciones son dependientes de las ocurrencias anteriores </a:t>
            </a:r>
            <a:endParaRPr lang="en-U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5F01D7B-B364-44C7-97C3-1A3C366F3E59}"/>
              </a:ext>
            </a:extLst>
          </p:cNvPr>
          <p:cNvGrpSpPr/>
          <p:nvPr/>
        </p:nvGrpSpPr>
        <p:grpSpPr>
          <a:xfrm>
            <a:off x="3040173" y="2598963"/>
            <a:ext cx="1667847" cy="1919383"/>
            <a:chOff x="982047" y="2420516"/>
            <a:chExt cx="1667847" cy="1919383"/>
          </a:xfrm>
        </p:grpSpPr>
        <p:pic>
          <p:nvPicPr>
            <p:cNvPr id="6146" name="Picture 2" descr="linear regression Icon 2475101">
              <a:extLst>
                <a:ext uri="{FF2B5EF4-FFF2-40B4-BE49-F238E27FC236}">
                  <a16:creationId xmlns:a16="http://schemas.microsoft.com/office/drawing/2014/main" id="{2A72CA00-6D38-411D-BE3D-C45C3E23D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047" y="2420516"/>
              <a:ext cx="1667847" cy="1667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C409DDBA-BE34-41CE-8D47-1071654CEB83}"/>
                </a:ext>
              </a:extLst>
            </p:cNvPr>
            <p:cNvSpPr txBox="1"/>
            <p:nvPr/>
          </p:nvSpPr>
          <p:spPr>
            <a:xfrm>
              <a:off x="1064078" y="4078289"/>
              <a:ext cx="15037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>
                  <a:solidFill>
                    <a:schemeClr val="accent2">
                      <a:lumMod val="50000"/>
                    </a:schemeClr>
                  </a:solidFill>
                </a:rPr>
                <a:t>Regresión </a:t>
              </a:r>
              <a:endParaRPr lang="en-US" sz="11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9B7C5378-8D0C-4E43-861E-90015DED5B9A}"/>
              </a:ext>
            </a:extLst>
          </p:cNvPr>
          <p:cNvGrpSpPr/>
          <p:nvPr/>
        </p:nvGrpSpPr>
        <p:grpSpPr>
          <a:xfrm>
            <a:off x="6882637" y="2490494"/>
            <a:ext cx="1918075" cy="2027852"/>
            <a:chOff x="8692775" y="2312047"/>
            <a:chExt cx="1918075" cy="2027852"/>
          </a:xfrm>
        </p:grpSpPr>
        <p:pic>
          <p:nvPicPr>
            <p:cNvPr id="6148" name="Picture 4" descr="time series Icon 995090">
              <a:extLst>
                <a:ext uri="{FF2B5EF4-FFF2-40B4-BE49-F238E27FC236}">
                  <a16:creationId xmlns:a16="http://schemas.microsoft.com/office/drawing/2014/main" id="{A094C89C-01EF-4A97-A670-C61214794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775" y="2312047"/>
              <a:ext cx="1776316" cy="1776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20B194D8-31D5-47B0-ABC3-1B15222DF43A}"/>
                </a:ext>
              </a:extLst>
            </p:cNvPr>
            <p:cNvSpPr txBox="1"/>
            <p:nvPr/>
          </p:nvSpPr>
          <p:spPr>
            <a:xfrm>
              <a:off x="9107066" y="4078289"/>
              <a:ext cx="15037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>
                  <a:solidFill>
                    <a:schemeClr val="accent2">
                      <a:lumMod val="50000"/>
                    </a:schemeClr>
                  </a:solidFill>
                </a:rPr>
                <a:t>Serie Temporal </a:t>
              </a:r>
              <a:endParaRPr lang="en-US" sz="11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pic>
        <p:nvPicPr>
          <p:cNvPr id="6150" name="Picture 6" descr="not equal Icon 1594480">
            <a:extLst>
              <a:ext uri="{FF2B5EF4-FFF2-40B4-BE49-F238E27FC236}">
                <a16:creationId xmlns:a16="http://schemas.microsoft.com/office/drawing/2014/main" id="{EC30DCA8-A03E-4470-8018-F279B76FB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321" y="3429000"/>
            <a:ext cx="286916" cy="28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lecha: cheurón 20">
            <a:extLst>
              <a:ext uri="{FF2B5EF4-FFF2-40B4-BE49-F238E27FC236}">
                <a16:creationId xmlns:a16="http://schemas.microsoft.com/office/drawing/2014/main" id="{98BDD14E-506A-4CB3-943D-E64BE7960113}"/>
              </a:ext>
            </a:extLst>
          </p:cNvPr>
          <p:cNvSpPr/>
          <p:nvPr/>
        </p:nvSpPr>
        <p:spPr>
          <a:xfrm>
            <a:off x="6665629" y="5097233"/>
            <a:ext cx="348587" cy="678415"/>
          </a:xfrm>
          <a:prstGeom prst="chevron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9638729-DC14-4BB3-808B-DD5017A6A96B}"/>
                  </a:ext>
                </a:extLst>
              </p:cNvPr>
              <p:cNvSpPr txBox="1"/>
              <p:nvPr/>
            </p:nvSpPr>
            <p:spPr>
              <a:xfrm>
                <a:off x="7770795" y="5039831"/>
                <a:ext cx="32843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9638729-DC14-4BB3-808B-DD5017A6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795" y="5039831"/>
                <a:ext cx="328437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865BC3C3-5ABD-49BE-B57A-8D9B766DC300}"/>
              </a:ext>
            </a:extLst>
          </p:cNvPr>
          <p:cNvSpPr txBox="1"/>
          <p:nvPr/>
        </p:nvSpPr>
        <p:spPr>
          <a:xfrm>
            <a:off x="9412982" y="1724969"/>
            <a:ext cx="2586185" cy="120032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65000"/>
                  </a:schemeClr>
                </a:solidFill>
              </a:rPr>
              <a:t>Aunque suelen estar indexadas a una unidad temporal, las series temporales no son necesariamente dependientes del tiempo, sino que de sucesos anteriores</a:t>
            </a:r>
            <a:endParaRPr lang="en-US" sz="12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6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1" grpId="0" animBg="1"/>
      <p:bldP spid="32" grpId="0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2C3CAE-0F9A-45C0-8FAF-B5B33D6A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79" y="1760767"/>
            <a:ext cx="6015581" cy="468674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898DF31-EB59-43BC-9039-CB0673664ECD}"/>
              </a:ext>
            </a:extLst>
          </p:cNvPr>
          <p:cNvSpPr txBox="1"/>
          <p:nvPr/>
        </p:nvSpPr>
        <p:spPr>
          <a:xfrm>
            <a:off x="1132113" y="6447509"/>
            <a:ext cx="528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2">
                    <a:lumMod val="50000"/>
                  </a:schemeClr>
                </a:solidFill>
              </a:rPr>
              <a:t>Población Norteamericana de Linces desde 1820 a 1920 </a:t>
            </a:r>
            <a:endParaRPr 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ABC953-147A-4E8C-A639-6222905C7826}"/>
              </a:ext>
            </a:extLst>
          </p:cNvPr>
          <p:cNvSpPr txBox="1"/>
          <p:nvPr/>
        </p:nvSpPr>
        <p:spPr>
          <a:xfrm>
            <a:off x="7081935" y="3420089"/>
            <a:ext cx="484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Entendiendo el pasado de la serie y siendo capaces de ajustarlo podemos tener una predicción del futuro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47713-6484-4F3A-B8FA-12180A6D27F6}"/>
              </a:ext>
            </a:extLst>
          </p:cNvPr>
          <p:cNvSpPr txBox="1"/>
          <p:nvPr/>
        </p:nvSpPr>
        <p:spPr>
          <a:xfrm>
            <a:off x="7147248" y="4898570"/>
            <a:ext cx="4432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A80000"/>
                </a:solidFill>
              </a:rPr>
              <a:t>¿Somos capaces entonces de hacer una predicción con éstos datos?</a:t>
            </a:r>
            <a:endParaRPr lang="en-US" dirty="0">
              <a:solidFill>
                <a:srgbClr val="A80000"/>
              </a:solidFill>
            </a:endParaRPr>
          </a:p>
        </p:txBody>
      </p:sp>
      <p:sp>
        <p:nvSpPr>
          <p:cNvPr id="26" name="Flecha: cheurón 25">
            <a:extLst>
              <a:ext uri="{FF2B5EF4-FFF2-40B4-BE49-F238E27FC236}">
                <a16:creationId xmlns:a16="http://schemas.microsoft.com/office/drawing/2014/main" id="{0C320EA2-1C10-4B7E-A897-BE83DD227598}"/>
              </a:ext>
            </a:extLst>
          </p:cNvPr>
          <p:cNvSpPr/>
          <p:nvPr/>
        </p:nvSpPr>
        <p:spPr>
          <a:xfrm rot="5400000">
            <a:off x="8989728" y="4281787"/>
            <a:ext cx="348587" cy="678415"/>
          </a:xfrm>
          <a:prstGeom prst="chevron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0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2C3CAE-0F9A-45C0-8FAF-B5B33D6A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79" y="1760767"/>
            <a:ext cx="6015581" cy="468674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898DF31-EB59-43BC-9039-CB0673664ECD}"/>
              </a:ext>
            </a:extLst>
          </p:cNvPr>
          <p:cNvSpPr txBox="1"/>
          <p:nvPr/>
        </p:nvSpPr>
        <p:spPr>
          <a:xfrm>
            <a:off x="1132113" y="6447509"/>
            <a:ext cx="528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2">
                    <a:lumMod val="50000"/>
                  </a:schemeClr>
                </a:solidFill>
              </a:rPr>
              <a:t>Población Norteamericana de Linces desde 1820 a 1920 </a:t>
            </a:r>
            <a:endParaRPr 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393D686-C0A9-4CE1-8EF4-E502DD77CBB9}"/>
              </a:ext>
            </a:extLst>
          </p:cNvPr>
          <p:cNvSpPr txBox="1"/>
          <p:nvPr/>
        </p:nvSpPr>
        <p:spPr>
          <a:xfrm>
            <a:off x="7039990" y="3429000"/>
            <a:ext cx="48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Análisis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35CA0A-C0FA-4AAF-BBAA-F0D0995EAE55}"/>
              </a:ext>
            </a:extLst>
          </p:cNvPr>
          <p:cNvSpPr txBox="1"/>
          <p:nvPr/>
        </p:nvSpPr>
        <p:spPr>
          <a:xfrm>
            <a:off x="6945533" y="4175620"/>
            <a:ext cx="484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¿Qué tendencia tiene?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¿Su media y varianza son constantes?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¿Tiene una estacionalidad? ¿Cada cuántos períodos?</a:t>
            </a:r>
          </a:p>
        </p:txBody>
      </p:sp>
    </p:spTree>
    <p:extLst>
      <p:ext uri="{BB962C8B-B14F-4D97-AF65-F5344CB8AC3E}">
        <p14:creationId xmlns:p14="http://schemas.microsoft.com/office/powerpoint/2010/main" val="350917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898DF31-EB59-43BC-9039-CB0673664ECD}"/>
              </a:ext>
            </a:extLst>
          </p:cNvPr>
          <p:cNvSpPr txBox="1"/>
          <p:nvPr/>
        </p:nvSpPr>
        <p:spPr>
          <a:xfrm>
            <a:off x="1132113" y="6447509"/>
            <a:ext cx="528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2">
                    <a:lumMod val="50000"/>
                  </a:schemeClr>
                </a:solidFill>
              </a:rPr>
              <a:t>Población Norteamericana de Linces desde 1820 a 1920 </a:t>
            </a:r>
            <a:endParaRPr 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87692F-26F5-46A8-804C-51ABC84F9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10" y="1996040"/>
            <a:ext cx="5708990" cy="445146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C045019-B7CC-4A6E-9CB1-1AB2870096CF}"/>
              </a:ext>
            </a:extLst>
          </p:cNvPr>
          <p:cNvSpPr txBox="1"/>
          <p:nvPr/>
        </p:nvSpPr>
        <p:spPr>
          <a:xfrm>
            <a:off x="1132112" y="2004908"/>
            <a:ext cx="339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Serie Lynx + Ajuste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4D1A7F-DA2F-4331-93C0-9D2C5C6BCBEF}"/>
              </a:ext>
            </a:extLst>
          </p:cNvPr>
          <p:cNvSpPr txBox="1"/>
          <p:nvPr/>
        </p:nvSpPr>
        <p:spPr>
          <a:xfrm>
            <a:off x="7039990" y="3798332"/>
            <a:ext cx="48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   Ajuste a Pasado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83EF380-8392-42E6-8A6F-D1E9565893F7}"/>
              </a:ext>
            </a:extLst>
          </p:cNvPr>
          <p:cNvSpPr txBox="1"/>
          <p:nvPr/>
        </p:nvSpPr>
        <p:spPr>
          <a:xfrm>
            <a:off x="7039990" y="3429000"/>
            <a:ext cx="48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Análisis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54EBFFC-AD33-4383-822D-20ED07A010C9}"/>
              </a:ext>
            </a:extLst>
          </p:cNvPr>
          <p:cNvSpPr txBox="1"/>
          <p:nvPr/>
        </p:nvSpPr>
        <p:spPr>
          <a:xfrm>
            <a:off x="6962402" y="4536996"/>
            <a:ext cx="484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¿Qué tipo de modelo es mejor para ésta serie?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¿Qué ecuación es la que más se ajusta a mis datos?</a:t>
            </a:r>
          </a:p>
        </p:txBody>
      </p:sp>
    </p:spTree>
    <p:extLst>
      <p:ext uri="{BB962C8B-B14F-4D97-AF65-F5344CB8AC3E}">
        <p14:creationId xmlns:p14="http://schemas.microsoft.com/office/powerpoint/2010/main" val="135448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898DF31-EB59-43BC-9039-CB0673664ECD}"/>
              </a:ext>
            </a:extLst>
          </p:cNvPr>
          <p:cNvSpPr txBox="1"/>
          <p:nvPr/>
        </p:nvSpPr>
        <p:spPr>
          <a:xfrm>
            <a:off x="1132113" y="6447509"/>
            <a:ext cx="528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2">
                    <a:lumMod val="50000"/>
                  </a:schemeClr>
                </a:solidFill>
              </a:rPr>
              <a:t>Población Norteamericana de Linces desde 1820 a 1920 </a:t>
            </a:r>
            <a:endParaRPr 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603CD85-D674-4104-AC17-BB7192B9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41" y="2051722"/>
            <a:ext cx="5103673" cy="410483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4CD3699-8069-4E3A-980B-301FDFB33C9B}"/>
              </a:ext>
            </a:extLst>
          </p:cNvPr>
          <p:cNvSpPr txBox="1"/>
          <p:nvPr/>
        </p:nvSpPr>
        <p:spPr>
          <a:xfrm>
            <a:off x="7039990" y="3798332"/>
            <a:ext cx="48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   Ajuste a Pasado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97AD4C-9077-4A7F-82D0-A86BC9267DFA}"/>
              </a:ext>
            </a:extLst>
          </p:cNvPr>
          <p:cNvSpPr txBox="1"/>
          <p:nvPr/>
        </p:nvSpPr>
        <p:spPr>
          <a:xfrm>
            <a:off x="7039990" y="3429000"/>
            <a:ext cx="48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Análisis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541871-0774-49B7-AA52-06C67572C60A}"/>
              </a:ext>
            </a:extLst>
          </p:cNvPr>
          <p:cNvSpPr txBox="1"/>
          <p:nvPr/>
        </p:nvSpPr>
        <p:spPr>
          <a:xfrm>
            <a:off x="7039990" y="4221774"/>
            <a:ext cx="48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3.   Predicción a Futuro</a:t>
            </a:r>
          </a:p>
        </p:txBody>
      </p:sp>
    </p:spTree>
    <p:extLst>
      <p:ext uri="{BB962C8B-B14F-4D97-AF65-F5344CB8AC3E}">
        <p14:creationId xmlns:p14="http://schemas.microsoft.com/office/powerpoint/2010/main" val="29733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una serie Temporal?</a:t>
            </a:r>
            <a:endParaRPr lang="en-US" i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898DF31-EB59-43BC-9039-CB0673664ECD}"/>
              </a:ext>
            </a:extLst>
          </p:cNvPr>
          <p:cNvSpPr txBox="1"/>
          <p:nvPr/>
        </p:nvSpPr>
        <p:spPr>
          <a:xfrm>
            <a:off x="1132113" y="6447509"/>
            <a:ext cx="5287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2">
                    <a:lumMod val="50000"/>
                  </a:schemeClr>
                </a:solidFill>
              </a:rPr>
              <a:t>Población Norteamericana de Linces desde 1820 a 1920 </a:t>
            </a:r>
            <a:endParaRPr 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603CD85-D674-4104-AC17-BB7192B9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41" y="2051722"/>
            <a:ext cx="5103673" cy="4104831"/>
          </a:xfrm>
          <a:prstGeom prst="rect">
            <a:avLst/>
          </a:prstGeom>
        </p:spPr>
      </p:pic>
      <p:sp>
        <p:nvSpPr>
          <p:cNvPr id="12" name="Flecha: cheurón 11">
            <a:extLst>
              <a:ext uri="{FF2B5EF4-FFF2-40B4-BE49-F238E27FC236}">
                <a16:creationId xmlns:a16="http://schemas.microsoft.com/office/drawing/2014/main" id="{D07B3E1A-B62F-441C-875C-4CB0DA14DEA9}"/>
              </a:ext>
            </a:extLst>
          </p:cNvPr>
          <p:cNvSpPr/>
          <p:nvPr/>
        </p:nvSpPr>
        <p:spPr>
          <a:xfrm>
            <a:off x="5451879" y="3605950"/>
            <a:ext cx="348587" cy="678415"/>
          </a:xfrm>
          <a:prstGeom prst="chevron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4962730-82D4-41C7-B807-A0972531DEAC}"/>
              </a:ext>
            </a:extLst>
          </p:cNvPr>
          <p:cNvSpPr txBox="1"/>
          <p:nvPr/>
        </p:nvSpPr>
        <p:spPr>
          <a:xfrm>
            <a:off x="6272217" y="3252050"/>
            <a:ext cx="4829792" cy="1200329"/>
          </a:xfrm>
          <a:prstGeom prst="rect">
            <a:avLst/>
          </a:prstGeom>
          <a:noFill/>
          <a:ln>
            <a:solidFill>
              <a:srgbClr val="001C54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Aunque con pocas líneas de código logramos llegar a un modelo, las bandas de confianza son muy altas, lo que indica que es posible acercarnos más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5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echa: doblada 10">
            <a:extLst>
              <a:ext uri="{FF2B5EF4-FFF2-40B4-BE49-F238E27FC236}">
                <a16:creationId xmlns:a16="http://schemas.microsoft.com/office/drawing/2014/main" id="{7C810362-4B1C-4237-90D4-E30ADB099F8A}"/>
              </a:ext>
            </a:extLst>
          </p:cNvPr>
          <p:cNvSpPr/>
          <p:nvPr/>
        </p:nvSpPr>
        <p:spPr>
          <a:xfrm rot="19365064" flipV="1">
            <a:off x="6510811" y="5847242"/>
            <a:ext cx="720395" cy="7973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tx1"/>
          </a:solidFill>
          <a:ln>
            <a:solidFill>
              <a:srgbClr val="001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3A91828-C052-4F16-BC67-D0C09124DB05}"/>
              </a:ext>
            </a:extLst>
          </p:cNvPr>
          <p:cNvSpPr/>
          <p:nvPr/>
        </p:nvSpPr>
        <p:spPr>
          <a:xfrm>
            <a:off x="6212079" y="6185183"/>
            <a:ext cx="442937" cy="450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Composición y Descomposición de las Series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2" y="2108239"/>
            <a:ext cx="1168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 series temporales se descomponen en 3 componentes fundamentales</a:t>
            </a: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B7C9DC9-D696-4BC8-A49A-689FA977B747}"/>
              </a:ext>
            </a:extLst>
          </p:cNvPr>
          <p:cNvSpPr txBox="1"/>
          <p:nvPr/>
        </p:nvSpPr>
        <p:spPr>
          <a:xfrm>
            <a:off x="8194578" y="2792080"/>
            <a:ext cx="3793289" cy="175432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Nuestro objetivo al modelar es obtener una función que con la tendencia, estacionalidad y factores exógenos, haga que nuestros residuales sean ruido blanco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94975B5-1F6F-4630-A657-35933BC9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" y="2697005"/>
            <a:ext cx="6262779" cy="416099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22880CD-626A-4FEF-879A-93E904F1B2EB}"/>
              </a:ext>
            </a:extLst>
          </p:cNvPr>
          <p:cNvSpPr txBox="1"/>
          <p:nvPr/>
        </p:nvSpPr>
        <p:spPr>
          <a:xfrm>
            <a:off x="5884890" y="4177074"/>
            <a:ext cx="1582782" cy="369332"/>
          </a:xfrm>
          <a:prstGeom prst="rect">
            <a:avLst/>
          </a:prstGeom>
          <a:solidFill>
            <a:schemeClr val="bg1"/>
          </a:solidFill>
          <a:ln>
            <a:solidFill>
              <a:srgbClr val="001C54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Tendencia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850F58-2224-41BB-821D-BA346E782A6D}"/>
              </a:ext>
            </a:extLst>
          </p:cNvPr>
          <p:cNvSpPr txBox="1"/>
          <p:nvPr/>
        </p:nvSpPr>
        <p:spPr>
          <a:xfrm>
            <a:off x="5884890" y="4996462"/>
            <a:ext cx="197223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1C54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Estacionalidad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50F775-D513-4736-B4DF-DBA6BA00DADF}"/>
              </a:ext>
            </a:extLst>
          </p:cNvPr>
          <p:cNvSpPr txBox="1"/>
          <p:nvPr/>
        </p:nvSpPr>
        <p:spPr>
          <a:xfrm>
            <a:off x="5884890" y="5815850"/>
            <a:ext cx="93896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1C54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Ruido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257BB2-A4F9-4E45-9F7A-44DB6DB486C8}"/>
              </a:ext>
            </a:extLst>
          </p:cNvPr>
          <p:cNvSpPr txBox="1"/>
          <p:nvPr/>
        </p:nvSpPr>
        <p:spPr>
          <a:xfrm>
            <a:off x="7298603" y="5639250"/>
            <a:ext cx="1747659" cy="646331"/>
          </a:xfrm>
          <a:prstGeom prst="rect">
            <a:avLst/>
          </a:prstGeom>
          <a:solidFill>
            <a:schemeClr val="bg1"/>
          </a:solidFill>
          <a:ln>
            <a:solidFill>
              <a:srgbClr val="A8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A80000"/>
                </a:solidFill>
              </a:rPr>
              <a:t>¿Es esto ruido blanco? </a:t>
            </a:r>
            <a:endParaRPr lang="en-US" dirty="0">
              <a:solidFill>
                <a:srgbClr val="A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5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Introducción a las series temporales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¿Qué es el ruido blanco?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2" y="2108239"/>
            <a:ext cx="1168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una distribución que tiene media y varianza constante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ACF8AB-AF62-49BE-A88A-CCA4E54C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5127"/>
            <a:ext cx="8027188" cy="251693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8AD2BB9-3DCF-469C-B917-73FD0CB9C6B7}"/>
              </a:ext>
            </a:extLst>
          </p:cNvPr>
          <p:cNvSpPr txBox="1"/>
          <p:nvPr/>
        </p:nvSpPr>
        <p:spPr>
          <a:xfrm>
            <a:off x="1163983" y="5313899"/>
            <a:ext cx="5699221" cy="120032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Cuando llegamos a que los residuales de nuestro modelo son ruido blanco, significa que hemos captado todos los términos necesarios y que no falta más para explicarlo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4F1D52-A010-41A1-9319-72924FF5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547" y="2987170"/>
            <a:ext cx="3010320" cy="1752845"/>
          </a:xfrm>
          <a:prstGeom prst="rect">
            <a:avLst/>
          </a:prstGeom>
        </p:spPr>
      </p:pic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25565E41-B52A-4A08-A3CF-87E7DB3BB65E}"/>
              </a:ext>
            </a:extLst>
          </p:cNvPr>
          <p:cNvSpPr/>
          <p:nvPr/>
        </p:nvSpPr>
        <p:spPr>
          <a:xfrm>
            <a:off x="8255846" y="3429000"/>
            <a:ext cx="348587" cy="678415"/>
          </a:xfrm>
          <a:prstGeom prst="chevron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8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Objetivos para la semana 1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3" y="2108239"/>
            <a:ext cx="8062352" cy="377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Clonar el </a:t>
            </a:r>
            <a:r>
              <a:rPr lang="es-ES" dirty="0">
                <a:hlinkClick r:id="rId2"/>
              </a:rPr>
              <a:t>repositorio</a:t>
            </a:r>
            <a:r>
              <a:rPr lang="es-ES" dirty="0"/>
              <a:t> a local y crear una carpeta con vuestro nombre donde podéis dejar los resultados y el código que desarrolléis.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Obtener el dataset Madrid_polution.csv y analizar el contenido de cada una de las columnas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Crear las series temporales de las columnas que dan las partículas PM2.5 y la temperatura.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Hacer la descomposición de la serie temporal en sus 3 partes.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Hacer push* para subir vuestro trabajo al repositorio. 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531874-ADF2-4149-9DBB-7F1889C6646A}"/>
              </a:ext>
            </a:extLst>
          </p:cNvPr>
          <p:cNvSpPr txBox="1"/>
          <p:nvPr/>
        </p:nvSpPr>
        <p:spPr>
          <a:xfrm>
            <a:off x="8711663" y="2979770"/>
            <a:ext cx="3036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solidFill>
                  <a:schemeClr val="accent3">
                    <a:lumMod val="50000"/>
                  </a:schemeClr>
                </a:solidFill>
              </a:rPr>
              <a:t>hint – </a:t>
            </a:r>
            <a:r>
              <a:rPr lang="es-ES" sz="1600" i="1" dirty="0" err="1">
                <a:solidFill>
                  <a:schemeClr val="accent3">
                    <a:lumMod val="50000"/>
                  </a:schemeClr>
                </a:solidFill>
              </a:rPr>
              <a:t>pandas_profiling</a:t>
            </a: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 en Python</a:t>
            </a:r>
            <a:r>
              <a:rPr lang="es-ES" sz="1600" i="1" dirty="0">
                <a:solidFill>
                  <a:schemeClr val="accent3">
                    <a:lumMod val="50000"/>
                  </a:schemeClr>
                </a:solidFill>
              </a:rPr>
              <a:t> y inspectdf en R</a:t>
            </a:r>
            <a:endParaRPr lang="en-U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A730E0-A8BC-472F-93BF-09F401B942C8}"/>
              </a:ext>
            </a:extLst>
          </p:cNvPr>
          <p:cNvSpPr txBox="1"/>
          <p:nvPr/>
        </p:nvSpPr>
        <p:spPr>
          <a:xfrm>
            <a:off x="933650" y="6137023"/>
            <a:ext cx="694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*Me decís si tenéis dudas al respecto y lo hacemos juntos ;)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3C57387-613B-48C2-997A-2D51B1786657}"/>
              </a:ext>
            </a:extLst>
          </p:cNvPr>
          <p:cNvSpPr txBox="1"/>
          <p:nvPr/>
        </p:nvSpPr>
        <p:spPr>
          <a:xfrm>
            <a:off x="8859412" y="4058532"/>
            <a:ext cx="3407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Python: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statsmodels.tsa.seasonal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seasonal_decompose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45025CD-8587-40B2-94E2-7F2C4C92CA76}"/>
              </a:ext>
            </a:extLst>
          </p:cNvPr>
          <p:cNvSpPr txBox="1"/>
          <p:nvPr/>
        </p:nvSpPr>
        <p:spPr>
          <a:xfrm>
            <a:off x="8859412" y="5230806"/>
            <a:ext cx="303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R: </a:t>
            </a:r>
            <a:r>
              <a:rPr lang="es-ES" sz="1800" i="1" dirty="0">
                <a:solidFill>
                  <a:srgbClr val="CC7832"/>
                </a:solidFill>
              </a:rPr>
              <a:t>library</a:t>
            </a:r>
            <a:r>
              <a:rPr lang="es-ES" sz="1800" i="1" dirty="0">
                <a:solidFill>
                  <a:schemeClr val="accent3">
                    <a:lumMod val="50000"/>
                  </a:schemeClr>
                </a:solidFill>
              </a:rPr>
              <a:t>(forecast)</a:t>
            </a:r>
          </a:p>
          <a:p>
            <a:r>
              <a:rPr lang="en-US" dirty="0"/>
              <a:t>decompose</a:t>
            </a:r>
            <a:r>
              <a:rPr lang="es-ES" i="1" dirty="0">
                <a:solidFill>
                  <a:schemeClr val="accent3">
                    <a:lumMod val="50000"/>
                  </a:schemeClr>
                </a:solidFill>
              </a:rPr>
              <a:t>()</a:t>
            </a:r>
            <a:endParaRPr lang="en-US" dirty="0"/>
          </a:p>
        </p:txBody>
      </p:sp>
      <p:sp>
        <p:nvSpPr>
          <p:cNvPr id="11" name="Flecha: doblada 10">
            <a:extLst>
              <a:ext uri="{FF2B5EF4-FFF2-40B4-BE49-F238E27FC236}">
                <a16:creationId xmlns:a16="http://schemas.microsoft.com/office/drawing/2014/main" id="{0F27B208-7074-4FF8-9617-8FECB0203917}"/>
              </a:ext>
            </a:extLst>
          </p:cNvPr>
          <p:cNvSpPr/>
          <p:nvPr/>
        </p:nvSpPr>
        <p:spPr>
          <a:xfrm rot="18142551" flipV="1">
            <a:off x="8267299" y="3491817"/>
            <a:ext cx="363777" cy="39092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tx1"/>
          </a:solidFill>
          <a:ln>
            <a:solidFill>
              <a:srgbClr val="001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ED6B3157-2252-4436-B4C3-642D28F357F5}"/>
              </a:ext>
            </a:extLst>
          </p:cNvPr>
          <p:cNvSpPr/>
          <p:nvPr/>
        </p:nvSpPr>
        <p:spPr>
          <a:xfrm rot="20260084">
            <a:off x="7683410" y="5003653"/>
            <a:ext cx="1066477" cy="249608"/>
          </a:xfrm>
          <a:prstGeom prst="rightArrow">
            <a:avLst/>
          </a:prstGeom>
          <a:solidFill>
            <a:schemeClr val="tx1"/>
          </a:solidFill>
          <a:ln>
            <a:solidFill>
              <a:srgbClr val="001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161B8B6-E1CA-45A8-9BF9-8482AF94CD62}"/>
              </a:ext>
            </a:extLst>
          </p:cNvPr>
          <p:cNvSpPr/>
          <p:nvPr/>
        </p:nvSpPr>
        <p:spPr>
          <a:xfrm rot="1177608">
            <a:off x="7949890" y="5250932"/>
            <a:ext cx="898536" cy="249608"/>
          </a:xfrm>
          <a:prstGeom prst="rightArrow">
            <a:avLst/>
          </a:prstGeom>
          <a:solidFill>
            <a:schemeClr val="tx1"/>
          </a:solidFill>
          <a:ln>
            <a:solidFill>
              <a:srgbClr val="001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5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382312" y="186661"/>
            <a:ext cx="473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Información General</a:t>
            </a:r>
            <a:endParaRPr lang="en-US" sz="2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904A498-FAA0-4D1F-952A-8B5CDC3850AC}"/>
              </a:ext>
            </a:extLst>
          </p:cNvPr>
          <p:cNvSpPr txBox="1"/>
          <p:nvPr/>
        </p:nvSpPr>
        <p:spPr>
          <a:xfrm>
            <a:off x="323194" y="1208015"/>
            <a:ext cx="1047343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Objetivos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Los participantes obtengan </a:t>
            </a:r>
            <a:r>
              <a:rPr lang="en-US" sz="1600" b="1" dirty="0"/>
              <a:t>conocimiento práctico de análisis y </a:t>
            </a:r>
            <a:r>
              <a:rPr lang="en-US" sz="1600" b="1" dirty="0" err="1"/>
              <a:t>modelado</a:t>
            </a:r>
            <a:r>
              <a:rPr lang="en-US" sz="1600" b="1" dirty="0"/>
              <a:t> de series</a:t>
            </a:r>
            <a:r>
              <a:rPr lang="en-US" sz="1600" dirty="0"/>
              <a:t> </a:t>
            </a:r>
            <a:r>
              <a:rPr lang="en-US" sz="1600" dirty="0" err="1"/>
              <a:t>temporales</a:t>
            </a:r>
            <a:r>
              <a:rPr lang="en-US" sz="1600" dirty="0"/>
              <a:t> con datos de proyectos reales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noProof="1"/>
              <a:t>Los participantes conozcan y apliquen </a:t>
            </a:r>
            <a:r>
              <a:rPr lang="en-US" sz="1600" b="1" noProof="1"/>
              <a:t>modelos tradicionales y nuevos </a:t>
            </a:r>
            <a:r>
              <a:rPr lang="en-US" sz="1600" noProof="1"/>
              <a:t>de series temporales sabiendo evaluarlos y ajustarlos de manera eficiente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noProof="1"/>
              <a:t>Los participantes puedan relizar propuestas y ofertas al cliente con conocimiento práctico de las </a:t>
            </a:r>
            <a:r>
              <a:rPr lang="en-US" sz="1600" b="1" noProof="1"/>
              <a:t>dimensiones y necesidades de un proyecto de Forecasting</a:t>
            </a:r>
            <a:r>
              <a:rPr lang="en-US" sz="1600" noProof="1"/>
              <a:t>. 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476623C-B4DE-4C46-B31D-CABE88143AD3}"/>
              </a:ext>
            </a:extLst>
          </p:cNvPr>
          <p:cNvSpPr txBox="1"/>
          <p:nvPr/>
        </p:nvSpPr>
        <p:spPr>
          <a:xfrm>
            <a:off x="323193" y="3217415"/>
            <a:ext cx="58343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Herramientas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Python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Pandas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Statsmodels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Prophet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Plotly y Matplotlib para Visualización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Tensorflow Keras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R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Dplyr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BSTS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AutoShape 6" descr="statsmodels">
            <a:extLst>
              <a:ext uri="{FF2B5EF4-FFF2-40B4-BE49-F238E27FC236}">
                <a16:creationId xmlns:a16="http://schemas.microsoft.com/office/drawing/2014/main" id="{223DF790-EC12-489C-BC25-8C3A293DA3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37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CD4C87E-B221-45CE-93DC-BD05927016DF}"/>
              </a:ext>
            </a:extLst>
          </p:cNvPr>
          <p:cNvSpPr/>
          <p:nvPr/>
        </p:nvSpPr>
        <p:spPr>
          <a:xfrm>
            <a:off x="0" y="1371600"/>
            <a:ext cx="121920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Resultado de imagen de tinamica smartdata">
            <a:extLst>
              <a:ext uri="{FF2B5EF4-FFF2-40B4-BE49-F238E27FC236}">
                <a16:creationId xmlns:a16="http://schemas.microsoft.com/office/drawing/2014/main" id="{31F64E77-1B5E-4538-9E84-2AC91F796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628" y="3058230"/>
            <a:ext cx="2830743" cy="74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0AC0C27F-AB2A-4BF4-9C28-F1C0DD84E3BF}"/>
              </a:ext>
            </a:extLst>
          </p:cNvPr>
          <p:cNvSpPr/>
          <p:nvPr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A2BB0CA5-E4F3-40CA-9E10-D270C343C5E0}"/>
              </a:ext>
            </a:extLst>
          </p:cNvPr>
          <p:cNvSpPr/>
          <p:nvPr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BEFEAB9D-1D48-4130-B2EC-8FFB7DD59D03}"/>
              </a:ext>
            </a:extLst>
          </p:cNvPr>
          <p:cNvSpPr/>
          <p:nvPr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14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510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Temas a tratar</a:t>
            </a:r>
            <a:endParaRPr lang="en-US" sz="2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904A498-FAA0-4D1F-952A-8B5CDC3850AC}"/>
              </a:ext>
            </a:extLst>
          </p:cNvPr>
          <p:cNvSpPr txBox="1"/>
          <p:nvPr/>
        </p:nvSpPr>
        <p:spPr>
          <a:xfrm>
            <a:off x="69909" y="1690970"/>
            <a:ext cx="58343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Creación y A</a:t>
            </a:r>
            <a:r>
              <a:rPr lang="en-US" b="1" dirty="0"/>
              <a:t>nálisis de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Creación de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Elección fuentes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Elección de Resolución temporal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Descomposición de Series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Tendencia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Estacionalidad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Ruido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Análisis de las Series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Tests (ACF &amp; PACF, ADF, </a:t>
            </a:r>
            <a:r>
              <a:rPr lang="en-US" sz="1400" dirty="0" err="1"/>
              <a:t>etc</a:t>
            </a:r>
            <a:r>
              <a:rPr lang="en-US" sz="1400" dirty="0"/>
              <a:t>…)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Cross Correlations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Transformación de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Logaritmos, Diferencias y Normalizaciones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Medias </a:t>
            </a:r>
            <a:r>
              <a:rPr lang="en-US" sz="1400" noProof="1"/>
              <a:t>Móviles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476623C-B4DE-4C46-B31D-CABE88143AD3}"/>
              </a:ext>
            </a:extLst>
          </p:cNvPr>
          <p:cNvSpPr txBox="1"/>
          <p:nvPr/>
        </p:nvSpPr>
        <p:spPr>
          <a:xfrm>
            <a:off x="5744846" y="1690970"/>
            <a:ext cx="5834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Modelado </a:t>
            </a:r>
            <a:r>
              <a:rPr lang="en-US" b="1" dirty="0"/>
              <a:t>de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Entrenamiento y Validación en Series Temporales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Walkforward Validations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Métricas de validación (MAE, MAPE, RMSE, MDA)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Modelos tradicionales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ARIMAX (SARIMAX), prophet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Creación de variables </a:t>
            </a:r>
            <a:r>
              <a:rPr lang="en-US" sz="1400" dirty="0" err="1"/>
              <a:t>regresoras</a:t>
            </a:r>
            <a:r>
              <a:rPr lang="en-US" sz="1400" dirty="0"/>
              <a:t>, step e impulse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Aplicabilidad</a:t>
            </a:r>
            <a:r>
              <a:rPr lang="en-US" sz="1400" dirty="0"/>
              <a:t> de </a:t>
            </a:r>
            <a:r>
              <a:rPr lang="en-US" sz="1400" dirty="0" err="1"/>
              <a:t>modelos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Teoría</a:t>
            </a:r>
            <a:r>
              <a:rPr lang="en-US" sz="1400" dirty="0"/>
              <a:t> de los mercados </a:t>
            </a:r>
            <a:r>
              <a:rPr lang="en-US" sz="1400" dirty="0" err="1"/>
              <a:t>eficientes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-85506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Primera Fase – 2 Semanas</a:t>
            </a:r>
            <a:endParaRPr lang="en-US" i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2170AA0-17D0-458A-8380-F90F34FCB72B}"/>
              </a:ext>
            </a:extLst>
          </p:cNvPr>
          <p:cNvSpPr txBox="1"/>
          <p:nvPr/>
        </p:nvSpPr>
        <p:spPr>
          <a:xfrm>
            <a:off x="5553080" y="1360657"/>
            <a:ext cx="3643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Segunda Fase </a:t>
            </a:r>
            <a:r>
              <a:rPr lang="es-ES" sz="1800" i="1" dirty="0"/>
              <a:t>– 2 Semanas</a:t>
            </a:r>
            <a:endParaRPr lang="en-US" i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2C8A77-647A-4001-81B8-157BAF9D71D0}"/>
              </a:ext>
            </a:extLst>
          </p:cNvPr>
          <p:cNvSpPr txBox="1"/>
          <p:nvPr/>
        </p:nvSpPr>
        <p:spPr>
          <a:xfrm>
            <a:off x="5708495" y="4346741"/>
            <a:ext cx="58343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Modelos Avanzados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Modelado de Series Temporales con Redes Neuronales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LSTM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Bayesian Structural Time Series Forecasting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Simuladores</a:t>
            </a:r>
            <a:endParaRPr lang="en-U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Importancia relativa de variables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400" dirty="0"/>
              <a:t>Identificación de varianza base vs variable</a:t>
            </a:r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15661B0-B3F1-4F61-A765-1F3D3903FB7D}"/>
              </a:ext>
            </a:extLst>
          </p:cNvPr>
          <p:cNvSpPr txBox="1"/>
          <p:nvPr/>
        </p:nvSpPr>
        <p:spPr>
          <a:xfrm>
            <a:off x="5553080" y="4014683"/>
            <a:ext cx="3682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Tercera Fase – 3 Semanas</a:t>
            </a:r>
            <a:endParaRPr lang="en-US" i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FC88C5E-62D7-4741-9E87-2B86604DEC68}"/>
              </a:ext>
            </a:extLst>
          </p:cNvPr>
          <p:cNvSpPr txBox="1"/>
          <p:nvPr/>
        </p:nvSpPr>
        <p:spPr>
          <a:xfrm>
            <a:off x="362559" y="5514580"/>
            <a:ext cx="4397227" cy="923330"/>
          </a:xfrm>
          <a:prstGeom prst="rect">
            <a:avLst/>
          </a:prstGeom>
          <a:solidFill>
            <a:srgbClr val="001C54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Sois libres de entrar a investigar y probar libremente cada una de las opciones</a:t>
            </a:r>
          </a:p>
        </p:txBody>
      </p:sp>
    </p:spTree>
    <p:extLst>
      <p:ext uri="{BB962C8B-B14F-4D97-AF65-F5344CB8AC3E}">
        <p14:creationId xmlns:p14="http://schemas.microsoft.com/office/powerpoint/2010/main" val="47552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246EEB6A-6A31-4308-B125-1F2ACDB8B3BF}"/>
              </a:ext>
            </a:extLst>
          </p:cNvPr>
          <p:cNvSpPr/>
          <p:nvPr/>
        </p:nvSpPr>
        <p:spPr>
          <a:xfrm>
            <a:off x="0" y="989901"/>
            <a:ext cx="12192001" cy="5868099"/>
          </a:xfrm>
          <a:prstGeom prst="triangle">
            <a:avLst>
              <a:gd name="adj" fmla="val 100000"/>
            </a:avLst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51005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Dinámica del Laboratorio</a:t>
            </a:r>
            <a:endParaRPr lang="en-US" sz="2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ED8C47-D7E4-4622-8ED8-212FDC591968}"/>
              </a:ext>
            </a:extLst>
          </p:cNvPr>
          <p:cNvSpPr txBox="1"/>
          <p:nvPr/>
        </p:nvSpPr>
        <p:spPr>
          <a:xfrm>
            <a:off x="69909" y="1690970"/>
            <a:ext cx="81340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Self Paced – Cada uno a su ritmo y al nivel de profundidad que quiera llegar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noProof="1"/>
              <a:t>No es necesario usar todos los modelos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noProof="1"/>
              <a:t>En cada sesión intentaremos revisar el avance de cada uno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noProof="1"/>
              <a:t>My Teams is always open.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noProof="1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noProof="1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465D8-78A2-4AE6-9725-3E15AEB55BE6}"/>
              </a:ext>
            </a:extLst>
          </p:cNvPr>
          <p:cNvSpPr txBox="1"/>
          <p:nvPr/>
        </p:nvSpPr>
        <p:spPr>
          <a:xfrm>
            <a:off x="-85506" y="1158857"/>
            <a:ext cx="5194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Información General del Laboratorio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105ECC-E7F7-4996-B045-B83FF87D0DF2}"/>
              </a:ext>
            </a:extLst>
          </p:cNvPr>
          <p:cNvSpPr txBox="1"/>
          <p:nvPr/>
        </p:nvSpPr>
        <p:spPr>
          <a:xfrm>
            <a:off x="7013250" y="3505114"/>
            <a:ext cx="510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https://github.com/Ignaciovf/timeseries_lab</a:t>
            </a:r>
          </a:p>
        </p:txBody>
      </p:sp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7E4CA0F6-5AC2-4FC0-B0EA-82008CCA6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090" y="2478777"/>
            <a:ext cx="1989561" cy="83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4365BC22-5E6F-41D5-A65E-25D92CD6318A}"/>
              </a:ext>
            </a:extLst>
          </p:cNvPr>
          <p:cNvSpPr txBox="1"/>
          <p:nvPr/>
        </p:nvSpPr>
        <p:spPr>
          <a:xfrm>
            <a:off x="4221622" y="4180484"/>
            <a:ext cx="7879223" cy="217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14550" lvl="4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bg1"/>
                </a:solidFill>
              </a:rPr>
              <a:t>Subiremos tanto el código como los ficheros de trabajo al repositorio, cada uno en su propia carpeta. 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sz="1400" noProof="1">
                <a:solidFill>
                  <a:schemeClr val="bg1"/>
                </a:solidFill>
              </a:rPr>
              <a:t>Dentro de </a:t>
            </a:r>
            <a:r>
              <a:rPr lang="es-ES" sz="1400" i="1" noProof="1">
                <a:solidFill>
                  <a:schemeClr val="bg1"/>
                </a:solidFill>
              </a:rPr>
              <a:t>Referencias </a:t>
            </a:r>
            <a:r>
              <a:rPr lang="es-ES" sz="1400" noProof="1">
                <a:solidFill>
                  <a:schemeClr val="bg1"/>
                </a:solidFill>
              </a:rPr>
              <a:t>estarán todas las presentaciones y el código de los Notebooks que vayamos revisando.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sz="1400" noProof="1">
                <a:solidFill>
                  <a:schemeClr val="bg1"/>
                </a:solidFill>
              </a:rPr>
              <a:t>Podéis hacer un Pull Request con la última versión de vuestos modelos</a:t>
            </a:r>
          </a:p>
        </p:txBody>
      </p:sp>
    </p:spTree>
    <p:extLst>
      <p:ext uri="{BB962C8B-B14F-4D97-AF65-F5344CB8AC3E}">
        <p14:creationId xmlns:p14="http://schemas.microsoft.com/office/powerpoint/2010/main" val="208667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0461656-2286-401F-8905-35CE07B66D96}"/>
              </a:ext>
            </a:extLst>
          </p:cNvPr>
          <p:cNvSpPr txBox="1"/>
          <p:nvPr/>
        </p:nvSpPr>
        <p:spPr>
          <a:xfrm>
            <a:off x="1988792" y="2613392"/>
            <a:ext cx="821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Time Series Lab</a:t>
            </a:r>
          </a:p>
          <a:p>
            <a:pPr algn="ctr"/>
            <a:endParaRPr lang="en-US" sz="2000" dirty="0"/>
          </a:p>
          <a:p>
            <a:pPr algn="ctr"/>
            <a:r>
              <a:rPr lang="es-ES" sz="2800" dirty="0"/>
              <a:t>Introducción a las Series Temporales</a:t>
            </a:r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A03CDD49-E59E-4710-9513-5F73C49015F4}"/>
              </a:ext>
            </a:extLst>
          </p:cNvPr>
          <p:cNvSpPr/>
          <p:nvPr/>
        </p:nvSpPr>
        <p:spPr>
          <a:xfrm flipV="1">
            <a:off x="0" y="-3"/>
            <a:ext cx="12113703" cy="68104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A18FF4FE-4E7C-42DF-99D7-D9366B375FE4}"/>
              </a:ext>
            </a:extLst>
          </p:cNvPr>
          <p:cNvSpPr/>
          <p:nvPr/>
        </p:nvSpPr>
        <p:spPr>
          <a:xfrm flipV="1">
            <a:off x="0" y="0"/>
            <a:ext cx="8931564" cy="1128338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ED16F8F4-8F8A-4AAF-B5EF-CC0767AAECE9}"/>
              </a:ext>
            </a:extLst>
          </p:cNvPr>
          <p:cNvSpPr/>
          <p:nvPr/>
        </p:nvSpPr>
        <p:spPr>
          <a:xfrm flipV="1">
            <a:off x="0" y="-1"/>
            <a:ext cx="7340367" cy="1128340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63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510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Outline Sesión Nº1</a:t>
            </a:r>
            <a:endParaRPr lang="en-U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CA8C09-E3E9-4E29-8E18-EF59B2C02EB0}"/>
              </a:ext>
            </a:extLst>
          </p:cNvPr>
          <p:cNvSpPr txBox="1"/>
          <p:nvPr/>
        </p:nvSpPr>
        <p:spPr>
          <a:xfrm>
            <a:off x="451393" y="1649025"/>
            <a:ext cx="58343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Presentación del Caso Práctico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Motivación del caso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Objetivos del caso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Desafíos</a:t>
            </a:r>
          </a:p>
          <a:p>
            <a:pPr lvl="1"/>
            <a:endParaRPr lang="en-U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09FF44F-C2DB-4C6C-8A05-7863C51B87F0}"/>
              </a:ext>
            </a:extLst>
          </p:cNvPr>
          <p:cNvSpPr txBox="1"/>
          <p:nvPr/>
        </p:nvSpPr>
        <p:spPr>
          <a:xfrm>
            <a:off x="451393" y="2880131"/>
            <a:ext cx="5834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Introducción a las Series Temporales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¿Qué es una serie temporal?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Elección de Resolución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Descomposición de las series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FC13BA6-4F6B-4DD2-A28A-25C1C6328391}"/>
              </a:ext>
            </a:extLst>
          </p:cNvPr>
          <p:cNvSpPr txBox="1"/>
          <p:nvPr/>
        </p:nvSpPr>
        <p:spPr>
          <a:xfrm>
            <a:off x="451393" y="4051186"/>
            <a:ext cx="583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Objetivos para Semana 2</a:t>
            </a:r>
          </a:p>
        </p:txBody>
      </p:sp>
    </p:spTree>
    <p:extLst>
      <p:ext uri="{BB962C8B-B14F-4D97-AF65-F5344CB8AC3E}">
        <p14:creationId xmlns:p14="http://schemas.microsoft.com/office/powerpoint/2010/main" val="352752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Presentación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-85506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Motivación</a:t>
            </a:r>
            <a:endParaRPr lang="en-US" i="1" dirty="0"/>
          </a:p>
        </p:txBody>
      </p:sp>
      <p:sp>
        <p:nvSpPr>
          <p:cNvPr id="9" name="AutoShape 6" descr="statsmodels">
            <a:extLst>
              <a:ext uri="{FF2B5EF4-FFF2-40B4-BE49-F238E27FC236}">
                <a16:creationId xmlns:a16="http://schemas.microsoft.com/office/drawing/2014/main" id="{CABC1135-890E-4BE3-9332-D0D6EF3DC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4641" y="5400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2" name="Picture 4" descr="La boina de Madrid, en imágenes">
            <a:extLst>
              <a:ext uri="{FF2B5EF4-FFF2-40B4-BE49-F238E27FC236}">
                <a16:creationId xmlns:a16="http://schemas.microsoft.com/office/drawing/2014/main" id="{E10451D5-2ADC-4192-A3F2-1619A582C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06"/>
          <a:stretch/>
        </p:blipFill>
        <p:spPr bwMode="auto">
          <a:xfrm>
            <a:off x="6979640" y="3805457"/>
            <a:ext cx="5008228" cy="250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2" y="2108239"/>
            <a:ext cx="11685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Hemos sido contratados por la Asociación Tinámistica del Deporte de Madrid para ayudarles a dar recomendaciones anticipadas a los ciudadanos de Madrid sobre cuándo se debería promover hacer deporte y cuándo es recomendable parar de hacer deporte. </a:t>
            </a: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23662AA-3493-4C40-A950-C13A222DFC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4" b="22244"/>
          <a:stretch/>
        </p:blipFill>
        <p:spPr bwMode="auto">
          <a:xfrm>
            <a:off x="302003" y="3805456"/>
            <a:ext cx="5008228" cy="250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6C1132C9-31E0-4443-940E-16F17E105741}"/>
              </a:ext>
            </a:extLst>
          </p:cNvPr>
          <p:cNvSpPr/>
          <p:nvPr/>
        </p:nvSpPr>
        <p:spPr>
          <a:xfrm>
            <a:off x="6242807" y="4546833"/>
            <a:ext cx="475376" cy="620786"/>
          </a:xfrm>
          <a:prstGeom prst="chevron">
            <a:avLst/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echa: cheurón 16">
            <a:extLst>
              <a:ext uri="{FF2B5EF4-FFF2-40B4-BE49-F238E27FC236}">
                <a16:creationId xmlns:a16="http://schemas.microsoft.com/office/drawing/2014/main" id="{C0884055-35D3-49E6-AA2D-96028511359B}"/>
              </a:ext>
            </a:extLst>
          </p:cNvPr>
          <p:cNvSpPr/>
          <p:nvPr/>
        </p:nvSpPr>
        <p:spPr>
          <a:xfrm rot="10800000">
            <a:off x="5743662" y="4931872"/>
            <a:ext cx="475376" cy="620786"/>
          </a:xfrm>
          <a:prstGeom prst="chevron">
            <a:avLst/>
          </a:prstGeom>
          <a:solidFill>
            <a:srgbClr val="001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Presentación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-85506" y="1360657"/>
            <a:ext cx="3959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Motivación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302002" y="2108239"/>
            <a:ext cx="1168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Qué crea la contaminación del aire?</a:t>
            </a:r>
            <a:endParaRPr lang="en-US" dirty="0"/>
          </a:p>
        </p:txBody>
      </p:sp>
      <p:pic>
        <p:nvPicPr>
          <p:cNvPr id="5122" name="Picture 2" descr="Pin by Chromatography Mass Spec on Air Monitoring | Pollution, Developing  country, Urban planning">
            <a:extLst>
              <a:ext uri="{FF2B5EF4-FFF2-40B4-BE49-F238E27FC236}">
                <a16:creationId xmlns:a16="http://schemas.microsoft.com/office/drawing/2014/main" id="{80112FF2-25FC-433C-99AE-38EB982BF1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90"/>
          <a:stretch/>
        </p:blipFill>
        <p:spPr bwMode="auto">
          <a:xfrm>
            <a:off x="0" y="4169157"/>
            <a:ext cx="4762500" cy="268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On top of coronavirus, Thailand is now battling forest fires too - Culture">
            <a:extLst>
              <a:ext uri="{FF2B5EF4-FFF2-40B4-BE49-F238E27FC236}">
                <a16:creationId xmlns:a16="http://schemas.microsoft.com/office/drawing/2014/main" id="{BDB3DFCF-A79A-4A25-A800-828A833A0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9" t="20070" r="31087"/>
          <a:stretch/>
        </p:blipFill>
        <p:spPr bwMode="auto">
          <a:xfrm>
            <a:off x="4762500" y="4169157"/>
            <a:ext cx="2760152" cy="26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l tráfico cae un 8% en la M-30 con el escenario 2 de contaminación |  Madridiario">
            <a:extLst>
              <a:ext uri="{FF2B5EF4-FFF2-40B4-BE49-F238E27FC236}">
                <a16:creationId xmlns:a16="http://schemas.microsoft.com/office/drawing/2014/main" id="{4CD8EE3D-4E5B-4234-A9F3-038150286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52" y="4169157"/>
            <a:ext cx="4663665" cy="268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76FBAEA-2975-4EC3-8AAD-155F5AA6925E}"/>
              </a:ext>
            </a:extLst>
          </p:cNvPr>
          <p:cNvSpPr/>
          <p:nvPr/>
        </p:nvSpPr>
        <p:spPr>
          <a:xfrm>
            <a:off x="0" y="4169156"/>
            <a:ext cx="12192000" cy="2682206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5D43484-0DBD-47D1-9CAF-C1BB6E6B72F5}"/>
              </a:ext>
            </a:extLst>
          </p:cNvPr>
          <p:cNvSpPr txBox="1"/>
          <p:nvPr/>
        </p:nvSpPr>
        <p:spPr>
          <a:xfrm>
            <a:off x="2261533" y="2715968"/>
            <a:ext cx="37380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Causantes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Tráfico Urbano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Sistemas de Calefacción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Actividad Industrial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Incendios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Etc…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24D4723-EF30-4165-A900-512C9DAE2E29}"/>
              </a:ext>
            </a:extLst>
          </p:cNvPr>
          <p:cNvSpPr txBox="1"/>
          <p:nvPr/>
        </p:nvSpPr>
        <p:spPr>
          <a:xfrm>
            <a:off x="7430691" y="2715968"/>
            <a:ext cx="58343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Factores que Influyen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Lluvias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Viento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Temperatura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Factores sociales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ABBCA52-A268-4967-9BAA-22DCB6159016}"/>
              </a:ext>
            </a:extLst>
          </p:cNvPr>
          <p:cNvSpPr txBox="1"/>
          <p:nvPr/>
        </p:nvSpPr>
        <p:spPr>
          <a:xfrm>
            <a:off x="1894295" y="5325593"/>
            <a:ext cx="91103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PM 2.5 Es nuestro proxi para saber el nivel de contaminación general en el 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2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5C80F593-DD2F-4F38-8160-0B4B1E5E79C5}"/>
              </a:ext>
            </a:extLst>
          </p:cNvPr>
          <p:cNvSpPr txBox="1"/>
          <p:nvPr/>
        </p:nvSpPr>
        <p:spPr>
          <a:xfrm>
            <a:off x="7675981" y="186661"/>
            <a:ext cx="4516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Presentación del Caso Práctico</a:t>
            </a:r>
            <a:endParaRPr lang="en-US" sz="2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A5A277-2DCF-4F78-A2A7-6F76ED500228}"/>
              </a:ext>
            </a:extLst>
          </p:cNvPr>
          <p:cNvSpPr txBox="1"/>
          <p:nvPr/>
        </p:nvSpPr>
        <p:spPr>
          <a:xfrm>
            <a:off x="0" y="1360657"/>
            <a:ext cx="387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/>
              <a:t>Objetivos del Caso</a:t>
            </a:r>
            <a:endParaRPr lang="en-US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C945E3-1846-4EE7-86DE-6C48E25628FB}"/>
              </a:ext>
            </a:extLst>
          </p:cNvPr>
          <p:cNvSpPr txBox="1"/>
          <p:nvPr/>
        </p:nvSpPr>
        <p:spPr>
          <a:xfrm>
            <a:off x="867747" y="3244133"/>
            <a:ext cx="4985346" cy="923330"/>
          </a:xfrm>
          <a:prstGeom prst="rect">
            <a:avLst/>
          </a:prstGeom>
          <a:solidFill>
            <a:srgbClr val="A800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Crear un modelo que prediga el número de partículas PM2.5 al mayor tiempo posible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0F15E6-D7E0-4891-A6D7-A777733EFC63}"/>
              </a:ext>
            </a:extLst>
          </p:cNvPr>
          <p:cNvSpPr txBox="1"/>
          <p:nvPr/>
        </p:nvSpPr>
        <p:spPr>
          <a:xfrm>
            <a:off x="5853093" y="3244133"/>
            <a:ext cx="4765144" cy="923330"/>
          </a:xfrm>
          <a:prstGeom prst="rect">
            <a:avLst/>
          </a:prstGeom>
          <a:solidFill>
            <a:srgbClr val="001C5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Ayudar a entender a la comisión qué efectos tienen los distintos factores climáticos en la contaminación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8706C406-D5F5-4107-81F6-2170EBDA23C7}"/>
              </a:ext>
            </a:extLst>
          </p:cNvPr>
          <p:cNvSpPr/>
          <p:nvPr/>
        </p:nvSpPr>
        <p:spPr>
          <a:xfrm>
            <a:off x="639147" y="3044078"/>
            <a:ext cx="457200" cy="400110"/>
          </a:xfrm>
          <a:prstGeom prst="ellipse">
            <a:avLst/>
          </a:prstGeom>
          <a:solidFill>
            <a:srgbClr val="A8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n-U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C8284B2-C7AF-458D-91ED-C9D41AF8A02B}"/>
              </a:ext>
            </a:extLst>
          </p:cNvPr>
          <p:cNvSpPr/>
          <p:nvPr/>
        </p:nvSpPr>
        <p:spPr>
          <a:xfrm>
            <a:off x="5690118" y="3044078"/>
            <a:ext cx="457200" cy="400110"/>
          </a:xfrm>
          <a:prstGeom prst="ellipse">
            <a:avLst/>
          </a:prstGeom>
          <a:solidFill>
            <a:srgbClr val="001C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85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3">
      <a:dk1>
        <a:srgbClr val="002060"/>
      </a:dk1>
      <a:lt1>
        <a:srgbClr val="FFFFFF"/>
      </a:lt1>
      <a:dk2>
        <a:srgbClr val="C00000"/>
      </a:dk2>
      <a:lt2>
        <a:srgbClr val="FFFFFF"/>
      </a:lt2>
      <a:accent1>
        <a:srgbClr val="375623"/>
      </a:accent1>
      <a:accent2>
        <a:srgbClr val="75707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11336</TotalTime>
  <Words>1111</Words>
  <Application>Microsoft Office PowerPoint</Application>
  <PresentationFormat>Panorámica</PresentationFormat>
  <Paragraphs>174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Consolas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Valenzuela</dc:creator>
  <cp:lastModifiedBy>Ignacio Valenzuela</cp:lastModifiedBy>
  <cp:revision>58</cp:revision>
  <dcterms:created xsi:type="dcterms:W3CDTF">2020-01-17T12:48:37Z</dcterms:created>
  <dcterms:modified xsi:type="dcterms:W3CDTF">2021-03-17T12:42:23Z</dcterms:modified>
</cp:coreProperties>
</file>