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49" r:id="rId3"/>
    <p:sldId id="258" r:id="rId4"/>
    <p:sldId id="551" r:id="rId5"/>
    <p:sldId id="552" r:id="rId6"/>
    <p:sldId id="555" r:id="rId7"/>
    <p:sldId id="558" r:id="rId8"/>
    <p:sldId id="559" r:id="rId9"/>
    <p:sldId id="560" r:id="rId10"/>
    <p:sldId id="554" r:id="rId11"/>
    <p:sldId id="557" r:id="rId12"/>
    <p:sldId id="561" r:id="rId13"/>
    <p:sldId id="562" r:id="rId14"/>
    <p:sldId id="553" r:id="rId15"/>
    <p:sldId id="565" r:id="rId16"/>
    <p:sldId id="563" r:id="rId17"/>
    <p:sldId id="564" r:id="rId18"/>
    <p:sldId id="5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9678120-2CCB-4928-9317-8E9A9F9DB340}">
          <p14:sldIdLst>
            <p14:sldId id="256"/>
            <p14:sldId id="549"/>
            <p14:sldId id="258"/>
            <p14:sldId id="551"/>
            <p14:sldId id="552"/>
            <p14:sldId id="555"/>
            <p14:sldId id="558"/>
            <p14:sldId id="559"/>
            <p14:sldId id="560"/>
            <p14:sldId id="554"/>
            <p14:sldId id="557"/>
            <p14:sldId id="561"/>
            <p14:sldId id="562"/>
            <p14:sldId id="553"/>
            <p14:sldId id="565"/>
            <p14:sldId id="563"/>
            <p14:sldId id="564"/>
            <p14:sldId id="538"/>
          </p14:sldIdLst>
        </p14:section>
        <p14:section name="Anexos" id="{DA0191D4-D04C-43D5-A929-42BB95D7D5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54"/>
    <a:srgbClr val="A80000"/>
    <a:srgbClr val="CC7832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94-A91F-4842-BD9A-7582ADBE2C27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E201-2964-428B-8F9E-A0F4DF4FA5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4BF9-7098-4F02-A977-3061E837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454F-3A4C-4F6B-A988-8F4A8A21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4913-968D-4F4A-8889-0FB8196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40EF8-A6A3-4E97-B5B5-4D34BF1F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C5EE-23FB-463A-89C0-D277387E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11D4-EB0C-4855-9F92-A69775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B6DF-799B-42D7-BC20-F6BD06B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AF42-73D7-4C36-9B60-04FD0A3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138E-532F-4C08-BE84-340C526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9E10C-9348-42C9-9477-D3C4421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8E2E2-AF1F-460E-8B3F-E2631717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30249-398F-43FB-AD36-7128ED45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B47B-D975-4110-AE09-337D709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0790-7590-4870-9E19-EF9C327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9DC-1251-4D8B-A2BE-2D944DF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C4D5-6E70-4702-9163-2ABC01F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9BE07-C75C-4F2B-9F5E-ACE002AF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82C1F-C9FD-4E72-A1FD-5B47E14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6BAA0-3ED6-42C0-9B18-9DA9293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F7281-DABE-4773-90E5-E02A5BA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8476-B0AA-4BE8-BB8D-52E5F3D7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16F1A-5630-4820-B9AD-FF621A1B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3EAFE-31A8-422D-A039-7CAAF3E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D357-0360-40FB-8DB4-8CD1A5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2D1AC-DA20-441B-B5F1-2E57E71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1E19-D494-45FC-870A-6906BB7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9A252-A343-4126-A7F0-94532BB5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130EB-6954-44AE-B07E-1B9A2858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5915C-E71E-458C-8AFD-F980FC0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1CEE1-4B9C-4F8A-B22F-898E4B7A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136E-5A01-4856-842C-8EFF1519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0C5A-F00C-432D-B570-E597EFB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F3A80-173A-4C5B-9B09-341A6B5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3B112F-9A5F-4841-AC9A-A42E283D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1BD868-24EA-4E91-B722-74B4A90F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1A29-E72C-47BB-A3B1-C1E1162B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93F3E-1524-4FAB-A935-6CB86FE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7C0E9-DA78-4BE4-AB23-5F3BA84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70915-88FD-4EE0-BE27-1D788E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B4B-0226-462C-AE54-F1DE35B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371EF-34A3-4082-A86A-23BD9D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8AF98-2AAD-465F-AA27-DFA4530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05BFD9-CD43-4899-873B-F1417B7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B06CCB-BA9F-4F55-B016-1428ED26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6025B-BF77-459B-8E82-C39188D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EA599-8BA1-4019-AC94-30D7BE6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C65275E-5DA1-445C-9DF4-B855720B73BA}"/>
              </a:ext>
            </a:extLst>
          </p:cNvPr>
          <p:cNvSpPr/>
          <p:nvPr userDrawn="1"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Resultado de imagen de tinamica smartdata">
            <a:extLst>
              <a:ext uri="{FF2B5EF4-FFF2-40B4-BE49-F238E27FC236}">
                <a16:creationId xmlns:a16="http://schemas.microsoft.com/office/drawing/2014/main" id="{0E30493B-7B89-4E10-B4A4-D4D751AB5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68297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B743-89E9-4B83-BC11-BBF817AF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7CE6-AB63-403B-BE2C-2B9BA961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60D9B-5055-4A75-9946-416DE8ED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7A8D2-C055-4F16-A06D-FA801A1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BA382-54E0-4F41-90E1-7EBBAA6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F867A-BF0E-4457-A80D-B237341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02847-D31A-4499-9135-AF5C861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B9EFB-E39B-4B00-A2CC-90CED0E98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B712-5D15-4CE4-8669-CC24D74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23809-7684-4D31-870E-E0A362A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5D9E-08B4-4A4C-8BAF-E50B47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73CE4-81EF-49CB-A555-DBD9A747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46C76-FAA1-4800-B578-F7870D8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895F-0DD1-4245-A0B8-F9D610F0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DF2B-B587-467D-BE00-BF0AC613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119D3F-0F06-48B5-A311-F7380CC22BDC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B4BC-7F4C-4522-9CD8-4FFA520D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E3F12-1A1B-4547-905C-0D3F5754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D200090-CC4D-4F85-9A86-CD9206B93EE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66D66E1-8730-4B6A-BBED-4870A332F5E0}"/>
              </a:ext>
            </a:extLst>
          </p:cNvPr>
          <p:cNvSpPr/>
          <p:nvPr userDrawn="1"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C1E68034-5B7F-4294-9EB8-93D0AFB4E5C5}"/>
              </a:ext>
            </a:extLst>
          </p:cNvPr>
          <p:cNvSpPr/>
          <p:nvPr userDrawn="1"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2B6BBF2-2313-45BF-BB5B-E78049493699}"/>
              </a:ext>
            </a:extLst>
          </p:cNvPr>
          <p:cNvSpPr/>
          <p:nvPr userDrawn="1"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247FCB-9B82-488A-A0E6-FB116EE57815}"/>
              </a:ext>
            </a:extLst>
          </p:cNvPr>
          <p:cNvSpPr/>
          <p:nvPr userDrawn="1"/>
        </p:nvSpPr>
        <p:spPr>
          <a:xfrm>
            <a:off x="0" y="-3"/>
            <a:ext cx="12192000" cy="13255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Resultado de imagen de tinamica smartdata">
            <a:extLst>
              <a:ext uri="{FF2B5EF4-FFF2-40B4-BE49-F238E27FC236}">
                <a16:creationId xmlns:a16="http://schemas.microsoft.com/office/drawing/2014/main" id="{EEDFDEA7-F6F0-4141-9395-3790BC7A2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07782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Transformación y Análisis de las Series Temporales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C0635CF-1942-463B-B2E6-095E9F6E9D34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las Series Temporales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4E2AAA6-75C4-4FE7-BD76-10F5D345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086" y="931422"/>
            <a:ext cx="1578937" cy="343705"/>
          </a:xfrm>
          <a:prstGeom prst="rect">
            <a:avLst/>
          </a:prstGeom>
        </p:spPr>
      </p:pic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AAD1B17-719A-449B-AFDE-9CAC262F9BC7}"/>
              </a:ext>
            </a:extLst>
          </p:cNvPr>
          <p:cNvSpPr/>
          <p:nvPr/>
        </p:nvSpPr>
        <p:spPr>
          <a:xfrm>
            <a:off x="3766657" y="1963026"/>
            <a:ext cx="2634143" cy="85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Descomposición</a:t>
            </a:r>
            <a:endParaRPr lang="en-U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0E56A5A-E8F4-4FFD-BD73-BFAD1FC07A5C}"/>
              </a:ext>
            </a:extLst>
          </p:cNvPr>
          <p:cNvSpPr/>
          <p:nvPr/>
        </p:nvSpPr>
        <p:spPr>
          <a:xfrm>
            <a:off x="3766657" y="3001162"/>
            <a:ext cx="2634143" cy="85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Revisión del ACF</a:t>
            </a:r>
            <a:endParaRPr lang="en-US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3D8ACD1-51BF-4A47-9722-3547215CD173}"/>
              </a:ext>
            </a:extLst>
          </p:cNvPr>
          <p:cNvSpPr/>
          <p:nvPr/>
        </p:nvSpPr>
        <p:spPr>
          <a:xfrm>
            <a:off x="3766657" y="4039298"/>
            <a:ext cx="2634143" cy="85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Transformación de Fourier</a:t>
            </a:r>
            <a:endParaRPr lang="en-U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6FE1FFF-57B0-4DF4-87D8-9A3AA5AA9A81}"/>
              </a:ext>
            </a:extLst>
          </p:cNvPr>
          <p:cNvSpPr/>
          <p:nvPr/>
        </p:nvSpPr>
        <p:spPr>
          <a:xfrm>
            <a:off x="494952" y="4062370"/>
            <a:ext cx="2088858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Estacionalidad</a:t>
            </a:r>
          </a:p>
          <a:p>
            <a:pPr algn="ctr"/>
            <a:r>
              <a:rPr lang="es-ES" dirty="0"/>
              <a:t>(Seasonality)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3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5B4412A-8F55-4001-9561-29F22EF7711E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las Series Temporales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2228D83-F0D2-4734-A60D-14E5D4F3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086" y="931422"/>
            <a:ext cx="1578937" cy="343705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457BA7C-7067-4551-AEEF-698A872861B6}"/>
              </a:ext>
            </a:extLst>
          </p:cNvPr>
          <p:cNvSpPr/>
          <p:nvPr/>
        </p:nvSpPr>
        <p:spPr>
          <a:xfrm>
            <a:off x="494952" y="2827092"/>
            <a:ext cx="2088858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Estacionariedad (Stationarity)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5B4412A-8F55-4001-9561-29F22EF7711E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las Series Temporales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2228D83-F0D2-4734-A60D-14E5D4F3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086" y="931422"/>
            <a:ext cx="1578937" cy="343705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457BA7C-7067-4551-AEEF-698A872861B6}"/>
              </a:ext>
            </a:extLst>
          </p:cNvPr>
          <p:cNvSpPr/>
          <p:nvPr/>
        </p:nvSpPr>
        <p:spPr>
          <a:xfrm>
            <a:off x="494952" y="2827092"/>
            <a:ext cx="2088858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Estacionariedad (Stationarity)</a:t>
            </a:r>
            <a:endParaRPr lang="en-U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0C7F68A-6B86-48B1-B4FE-2EE7E6BC010B}"/>
              </a:ext>
            </a:extLst>
          </p:cNvPr>
          <p:cNvSpPr/>
          <p:nvPr/>
        </p:nvSpPr>
        <p:spPr>
          <a:xfrm>
            <a:off x="3439487" y="1602300"/>
            <a:ext cx="2088858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Media Constante</a:t>
            </a:r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63AFBC-2047-40C4-B0B4-8A5C0392EB6F}"/>
              </a:ext>
            </a:extLst>
          </p:cNvPr>
          <p:cNvSpPr/>
          <p:nvPr/>
        </p:nvSpPr>
        <p:spPr>
          <a:xfrm>
            <a:off x="7222922" y="1602300"/>
            <a:ext cx="2088858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Varianza Constante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7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5B4412A-8F55-4001-9561-29F22EF7711E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las Series Temporales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2228D83-F0D2-4734-A60D-14E5D4F3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086" y="931422"/>
            <a:ext cx="1578937" cy="343705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457BA7C-7067-4551-AEEF-698A872861B6}"/>
              </a:ext>
            </a:extLst>
          </p:cNvPr>
          <p:cNvSpPr/>
          <p:nvPr/>
        </p:nvSpPr>
        <p:spPr>
          <a:xfrm>
            <a:off x="494952" y="2827092"/>
            <a:ext cx="2088858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Estacionariedad (Stationarity)</a:t>
            </a:r>
            <a:endParaRPr lang="en-U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88F3732-6B5B-43C6-831B-2E5BB52DDF39}"/>
              </a:ext>
            </a:extLst>
          </p:cNvPr>
          <p:cNvSpPr/>
          <p:nvPr/>
        </p:nvSpPr>
        <p:spPr>
          <a:xfrm>
            <a:off x="4035105" y="2390864"/>
            <a:ext cx="6384022" cy="2130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Augmented</a:t>
            </a:r>
            <a:r>
              <a:rPr lang="es-ES" dirty="0"/>
              <a:t> </a:t>
            </a:r>
            <a:r>
              <a:rPr lang="es-ES" dirty="0" err="1"/>
              <a:t>Dickey</a:t>
            </a:r>
            <a:r>
              <a:rPr lang="es-ES" dirty="0"/>
              <a:t>-Fuller Test (ADF) – La </a:t>
            </a:r>
            <a:r>
              <a:rPr lang="es-ES" dirty="0" err="1"/>
              <a:t>Hípótesis</a:t>
            </a:r>
            <a:r>
              <a:rPr lang="es-ES" dirty="0"/>
              <a:t> Nula es que la serie posee una tendencia estocástica y por tanto es no estacionaria. Si el valor del test de significancia del ADF es menor a un </a:t>
            </a:r>
            <a:r>
              <a:rPr lang="es-ES" dirty="0" err="1"/>
              <a:t>alpha</a:t>
            </a:r>
            <a:r>
              <a:rPr lang="es-ES" dirty="0"/>
              <a:t> definido (0.05), significa que la serie tiene tendencia.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48FA8D-EDF1-429F-8530-FD8D04815F2B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Validación de Modelos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495241-AF14-4361-861E-3C23B778585E}"/>
              </a:ext>
            </a:extLst>
          </p:cNvPr>
          <p:cNvSpPr txBox="1"/>
          <p:nvPr/>
        </p:nvSpPr>
        <p:spPr>
          <a:xfrm>
            <a:off x="209725" y="1420094"/>
            <a:ext cx="496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/>
              <a:t>Walkforward</a:t>
            </a:r>
            <a:r>
              <a:rPr lang="es-ES" sz="3200" dirty="0"/>
              <a:t> </a:t>
            </a:r>
            <a:r>
              <a:rPr lang="es-ES" sz="3200" dirty="0" err="1"/>
              <a:t>Validation</a:t>
            </a:r>
            <a:endParaRPr lang="es-ES" sz="3200" dirty="0"/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B9F19D66-57FB-419D-BED3-0F3342F99073}"/>
              </a:ext>
            </a:extLst>
          </p:cNvPr>
          <p:cNvSpPr/>
          <p:nvPr/>
        </p:nvSpPr>
        <p:spPr>
          <a:xfrm>
            <a:off x="596160" y="4060080"/>
            <a:ext cx="291492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Walkforward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Validation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18ED0F88-13C8-48CD-89F4-DB30B474205F}"/>
              </a:ext>
            </a:extLst>
          </p:cNvPr>
          <p:cNvSpPr/>
          <p:nvPr/>
        </p:nvSpPr>
        <p:spPr>
          <a:xfrm>
            <a:off x="363600" y="4667400"/>
            <a:ext cx="3315240" cy="1155960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 validación 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Walkforward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simula el uso que se le dará al modelo mediante pruebas sucesivas en las que se utiliza toda la información disponible para hacer el modelado y la prueba, se obtiene el resultado y se avanza al siguiente período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DCBB4E01-84B7-4F9B-A4E4-E068C295A556}"/>
              </a:ext>
            </a:extLst>
          </p:cNvPr>
          <p:cNvSpPr/>
          <p:nvPr/>
        </p:nvSpPr>
        <p:spPr>
          <a:xfrm rot="10800000">
            <a:off x="1316160" y="3577140"/>
            <a:ext cx="939600" cy="4640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65000"/>
            </a:schemeClr>
          </a:solidFill>
          <a:ln>
            <a:solidFill>
              <a:srgbClr val="1A3D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" name="Imagen 8">
            <a:extLst>
              <a:ext uri="{FF2B5EF4-FFF2-40B4-BE49-F238E27FC236}">
                <a16:creationId xmlns:a16="http://schemas.microsoft.com/office/drawing/2014/main" id="{16946437-7371-4E36-BAF1-DD124AFE308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227294" y="2478280"/>
            <a:ext cx="6519003" cy="3803265"/>
          </a:xfrm>
          <a:prstGeom prst="rect">
            <a:avLst/>
          </a:prstGeom>
          <a:ln>
            <a:noFill/>
          </a:ln>
        </p:spPr>
      </p:pic>
      <p:sp>
        <p:nvSpPr>
          <p:cNvPr id="18" name="CustomShape 14">
            <a:extLst>
              <a:ext uri="{FF2B5EF4-FFF2-40B4-BE49-F238E27FC236}">
                <a16:creationId xmlns:a16="http://schemas.microsoft.com/office/drawing/2014/main" id="{2F08995D-FE0B-42D9-9421-8E724E05F94F}"/>
              </a:ext>
            </a:extLst>
          </p:cNvPr>
          <p:cNvSpPr/>
          <p:nvPr/>
        </p:nvSpPr>
        <p:spPr>
          <a:xfrm rot="18725400">
            <a:off x="3894503" y="2677389"/>
            <a:ext cx="1209240" cy="213840"/>
          </a:xfrm>
          <a:prstGeom prst="round1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Ilustrativo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CustomShape 15">
            <a:extLst>
              <a:ext uri="{FF2B5EF4-FFF2-40B4-BE49-F238E27FC236}">
                <a16:creationId xmlns:a16="http://schemas.microsoft.com/office/drawing/2014/main" id="{36BCB3D0-7730-4951-87C9-9B62808669DA}"/>
              </a:ext>
            </a:extLst>
          </p:cNvPr>
          <p:cNvSpPr/>
          <p:nvPr/>
        </p:nvSpPr>
        <p:spPr>
          <a:xfrm>
            <a:off x="9334632" y="3757879"/>
            <a:ext cx="495286" cy="23630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15">
            <a:extLst>
              <a:ext uri="{FF2B5EF4-FFF2-40B4-BE49-F238E27FC236}">
                <a16:creationId xmlns:a16="http://schemas.microsoft.com/office/drawing/2014/main" id="{9664F6BA-4942-4049-8532-E1379B4835C5}"/>
              </a:ext>
            </a:extLst>
          </p:cNvPr>
          <p:cNvSpPr/>
          <p:nvPr/>
        </p:nvSpPr>
        <p:spPr>
          <a:xfrm>
            <a:off x="4723002" y="3757879"/>
            <a:ext cx="4591936" cy="23630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6">
            <a:extLst>
              <a:ext uri="{FF2B5EF4-FFF2-40B4-BE49-F238E27FC236}">
                <a16:creationId xmlns:a16="http://schemas.microsoft.com/office/drawing/2014/main" id="{14C001FA-1046-4342-8073-981F8E82431F}"/>
              </a:ext>
            </a:extLst>
          </p:cNvPr>
          <p:cNvSpPr/>
          <p:nvPr/>
        </p:nvSpPr>
        <p:spPr>
          <a:xfrm>
            <a:off x="9845639" y="3757879"/>
            <a:ext cx="439585" cy="2363040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DA4A10"/>
            </a:solidFill>
            <a:custDash>
              <a:ds d="200000" sp="2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17">
            <a:extLst>
              <a:ext uri="{FF2B5EF4-FFF2-40B4-BE49-F238E27FC236}">
                <a16:creationId xmlns:a16="http://schemas.microsoft.com/office/drawing/2014/main" id="{F6C29419-4E22-4F9C-A017-44F238AFD02B}"/>
              </a:ext>
            </a:extLst>
          </p:cNvPr>
          <p:cNvSpPr/>
          <p:nvPr/>
        </p:nvSpPr>
        <p:spPr>
          <a:xfrm>
            <a:off x="10311183" y="3757879"/>
            <a:ext cx="361080" cy="236304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>
                <a:lumMod val="50000"/>
              </a:schemeClr>
            </a:solidFill>
            <a:custDash>
              <a:ds d="200000" sp="2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16">
            <a:extLst>
              <a:ext uri="{FF2B5EF4-FFF2-40B4-BE49-F238E27FC236}">
                <a16:creationId xmlns:a16="http://schemas.microsoft.com/office/drawing/2014/main" id="{7431B6C1-75E7-45A7-92D9-B63086E51382}"/>
              </a:ext>
            </a:extLst>
          </p:cNvPr>
          <p:cNvSpPr/>
          <p:nvPr/>
        </p:nvSpPr>
        <p:spPr>
          <a:xfrm>
            <a:off x="4723003" y="3757879"/>
            <a:ext cx="5091258" cy="2363040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DA4A10"/>
            </a:solidFill>
            <a:custDash>
              <a:ds d="200000" sp="2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17">
            <a:extLst>
              <a:ext uri="{FF2B5EF4-FFF2-40B4-BE49-F238E27FC236}">
                <a16:creationId xmlns:a16="http://schemas.microsoft.com/office/drawing/2014/main" id="{64F9B0BA-6BE6-4C48-9CEF-214C3DEA8857}"/>
              </a:ext>
            </a:extLst>
          </p:cNvPr>
          <p:cNvSpPr/>
          <p:nvPr/>
        </p:nvSpPr>
        <p:spPr>
          <a:xfrm>
            <a:off x="4723001" y="3757879"/>
            <a:ext cx="5622865" cy="236304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>
                <a:lumMod val="50000"/>
              </a:schemeClr>
            </a:solidFill>
            <a:custDash>
              <a:ds d="200000" sp="2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2413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262" y="54089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48FA8D-EDF1-429F-8530-FD8D04815F2B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Validación de Modelos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495241-AF14-4361-861E-3C23B778585E}"/>
              </a:ext>
            </a:extLst>
          </p:cNvPr>
          <p:cNvSpPr txBox="1"/>
          <p:nvPr/>
        </p:nvSpPr>
        <p:spPr>
          <a:xfrm>
            <a:off x="134222" y="1045238"/>
            <a:ext cx="409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Métricas de Validación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07B2C07-9FC7-4E94-81D4-2CF911AED52F}"/>
              </a:ext>
            </a:extLst>
          </p:cNvPr>
          <p:cNvGrpSpPr/>
          <p:nvPr/>
        </p:nvGrpSpPr>
        <p:grpSpPr>
          <a:xfrm>
            <a:off x="504246" y="1623638"/>
            <a:ext cx="6580254" cy="542881"/>
            <a:chOff x="-124928" y="2193391"/>
            <a:chExt cx="6580254" cy="542881"/>
          </a:xfrm>
        </p:grpSpPr>
        <p:sp>
          <p:nvSpPr>
            <p:cNvPr id="22" name="CustomShape 6">
              <a:extLst>
                <a:ext uri="{FF2B5EF4-FFF2-40B4-BE49-F238E27FC236}">
                  <a16:creationId xmlns:a16="http://schemas.microsoft.com/office/drawing/2014/main" id="{88FF748C-906A-4A17-AC8C-136A4E7EE8FB}"/>
                </a:ext>
              </a:extLst>
            </p:cNvPr>
            <p:cNvSpPr/>
            <p:nvPr/>
          </p:nvSpPr>
          <p:spPr>
            <a:xfrm>
              <a:off x="3058726" y="2193391"/>
              <a:ext cx="3396600" cy="54288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 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" name="CustomShape 9">
              <a:extLst>
                <a:ext uri="{FF2B5EF4-FFF2-40B4-BE49-F238E27FC236}">
                  <a16:creationId xmlns:a16="http://schemas.microsoft.com/office/drawing/2014/main" id="{2B3E9BFC-FD8C-4792-BDFA-2EC153C47491}"/>
                </a:ext>
              </a:extLst>
            </p:cNvPr>
            <p:cNvSpPr/>
            <p:nvPr/>
          </p:nvSpPr>
          <p:spPr>
            <a:xfrm>
              <a:off x="-124928" y="2272232"/>
              <a:ext cx="2768362" cy="46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60840" rIns="122040" bIns="6084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ea typeface="DejaVu Sans"/>
                </a:rPr>
                <a:t>MAE: Mean Absolute Error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C2558B3-5B07-431A-B2BD-E60808E26169}"/>
              </a:ext>
            </a:extLst>
          </p:cNvPr>
          <p:cNvGrpSpPr/>
          <p:nvPr/>
        </p:nvGrpSpPr>
        <p:grpSpPr>
          <a:xfrm>
            <a:off x="497449" y="4859507"/>
            <a:ext cx="6592125" cy="713013"/>
            <a:chOff x="-249172" y="5429260"/>
            <a:chExt cx="6592125" cy="713013"/>
          </a:xfrm>
        </p:grpSpPr>
        <p:sp>
          <p:nvSpPr>
            <p:cNvPr id="27" name="CustomShape 9">
              <a:extLst>
                <a:ext uri="{FF2B5EF4-FFF2-40B4-BE49-F238E27FC236}">
                  <a16:creationId xmlns:a16="http://schemas.microsoft.com/office/drawing/2014/main" id="{6132A095-7ED3-4E50-9114-FD0C5C7CEA42}"/>
                </a:ext>
              </a:extLst>
            </p:cNvPr>
            <p:cNvSpPr/>
            <p:nvPr/>
          </p:nvSpPr>
          <p:spPr>
            <a:xfrm>
              <a:off x="-249172" y="5553747"/>
              <a:ext cx="2902586" cy="46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60840" rIns="122040" bIns="60840"/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MDA: Mean </a:t>
              </a:r>
              <a:r>
                <a:rPr lang="es-ES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Directional</a:t>
              </a:r>
              <a:r>
                <a:rPr lang="es-E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s-ES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Accuracy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172CBF2-4906-40AB-8A4E-D131ECE82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5479" y="5429260"/>
              <a:ext cx="3437474" cy="71301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44EA1EB-CAB0-4864-8181-2A3F783EE3EB}"/>
              </a:ext>
            </a:extLst>
          </p:cNvPr>
          <p:cNvGrpSpPr/>
          <p:nvPr/>
        </p:nvGrpSpPr>
        <p:grpSpPr>
          <a:xfrm>
            <a:off x="481741" y="3746482"/>
            <a:ext cx="6377245" cy="781300"/>
            <a:chOff x="-264880" y="3725360"/>
            <a:chExt cx="6377245" cy="781300"/>
          </a:xfrm>
        </p:grpSpPr>
        <p:sp>
          <p:nvSpPr>
            <p:cNvPr id="25" name="CustomShape 9">
              <a:extLst>
                <a:ext uri="{FF2B5EF4-FFF2-40B4-BE49-F238E27FC236}">
                  <a16:creationId xmlns:a16="http://schemas.microsoft.com/office/drawing/2014/main" id="{3AE2E40B-0EF9-418B-A638-77E30DA4410C}"/>
                </a:ext>
              </a:extLst>
            </p:cNvPr>
            <p:cNvSpPr/>
            <p:nvPr/>
          </p:nvSpPr>
          <p:spPr>
            <a:xfrm>
              <a:off x="-264880" y="3841591"/>
              <a:ext cx="2969702" cy="46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60840" rIns="122040" bIns="60840"/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MAPE: Mean </a:t>
              </a:r>
              <a:r>
                <a:rPr lang="es-ES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Average</a:t>
              </a:r>
              <a:r>
                <a:rPr lang="es-E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s-ES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Percentage</a:t>
              </a:r>
              <a:r>
                <a:rPr lang="es-E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Error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48A75F9-00C8-41C8-9FC2-05839C626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1065" y="3725360"/>
              <a:ext cx="3201300" cy="78130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142DB6-1D25-4ABA-ACE5-551949CD4292}"/>
              </a:ext>
            </a:extLst>
          </p:cNvPr>
          <p:cNvGrpSpPr/>
          <p:nvPr/>
        </p:nvGrpSpPr>
        <p:grpSpPr>
          <a:xfrm>
            <a:off x="492539" y="2498244"/>
            <a:ext cx="6322025" cy="916513"/>
            <a:chOff x="-136635" y="2763196"/>
            <a:chExt cx="6322025" cy="916513"/>
          </a:xfrm>
        </p:grpSpPr>
        <p:sp>
          <p:nvSpPr>
            <p:cNvPr id="24" name="CustomShape 9">
              <a:extLst>
                <a:ext uri="{FF2B5EF4-FFF2-40B4-BE49-F238E27FC236}">
                  <a16:creationId xmlns:a16="http://schemas.microsoft.com/office/drawing/2014/main" id="{D63CD630-583F-4E4E-91E4-E5D2FA45568D}"/>
                </a:ext>
              </a:extLst>
            </p:cNvPr>
            <p:cNvSpPr/>
            <p:nvPr/>
          </p:nvSpPr>
          <p:spPr>
            <a:xfrm>
              <a:off x="-136635" y="3110188"/>
              <a:ext cx="3036814" cy="46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60840" rIns="122040" bIns="60840"/>
            <a:lstStyle/>
            <a:p>
              <a:pPr>
                <a:lnSpc>
                  <a:spcPct val="100000"/>
                </a:lnSpc>
              </a:pPr>
              <a:r>
                <a:rPr lang="es-E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MSD: Root Mean Square Deviation (Error)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124E321-26FB-4D9A-8C1D-078755947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8512" y="2763196"/>
              <a:ext cx="3156878" cy="916513"/>
            </a:xfrm>
            <a:prstGeom prst="rect">
              <a:avLst/>
            </a:prstGeom>
          </p:spPr>
        </p:pic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6C4C1AF-CCED-4955-B9A0-CB8DD9ACE409}"/>
              </a:ext>
            </a:extLst>
          </p:cNvPr>
          <p:cNvCxnSpPr/>
          <p:nvPr/>
        </p:nvCxnSpPr>
        <p:spPr>
          <a:xfrm>
            <a:off x="2390863" y="2498244"/>
            <a:ext cx="8464492" cy="0"/>
          </a:xfrm>
          <a:prstGeom prst="line">
            <a:avLst/>
          </a:prstGeom>
          <a:ln>
            <a:solidFill>
              <a:srgbClr val="001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98F7358-EAB1-4B7C-8EC1-728FECE7130E}"/>
              </a:ext>
            </a:extLst>
          </p:cNvPr>
          <p:cNvCxnSpPr/>
          <p:nvPr/>
        </p:nvCxnSpPr>
        <p:spPr>
          <a:xfrm>
            <a:off x="2390863" y="3605590"/>
            <a:ext cx="8464492" cy="0"/>
          </a:xfrm>
          <a:prstGeom prst="line">
            <a:avLst/>
          </a:prstGeom>
          <a:ln>
            <a:solidFill>
              <a:srgbClr val="001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385DF70-BCAF-428B-BC69-7AA14F198975}"/>
              </a:ext>
            </a:extLst>
          </p:cNvPr>
          <p:cNvCxnSpPr/>
          <p:nvPr/>
        </p:nvCxnSpPr>
        <p:spPr>
          <a:xfrm>
            <a:off x="2390863" y="4811353"/>
            <a:ext cx="8464492" cy="0"/>
          </a:xfrm>
          <a:prstGeom prst="line">
            <a:avLst/>
          </a:prstGeom>
          <a:ln>
            <a:solidFill>
              <a:srgbClr val="001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247E9FB-9F33-4D38-93BB-28081B9B097F}"/>
              </a:ext>
            </a:extLst>
          </p:cNvPr>
          <p:cNvCxnSpPr>
            <a:cxnSpLocks/>
          </p:cNvCxnSpPr>
          <p:nvPr/>
        </p:nvCxnSpPr>
        <p:spPr>
          <a:xfrm flipV="1">
            <a:off x="3607262" y="1752815"/>
            <a:ext cx="0" cy="3513532"/>
          </a:xfrm>
          <a:prstGeom prst="line">
            <a:avLst/>
          </a:prstGeom>
          <a:ln>
            <a:solidFill>
              <a:srgbClr val="001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BD24EB2F-F3C4-4B59-8B27-8115F6BF8BA6}"/>
              </a:ext>
            </a:extLst>
          </p:cNvPr>
          <p:cNvSpPr/>
          <p:nvPr/>
        </p:nvSpPr>
        <p:spPr>
          <a:xfrm>
            <a:off x="7419154" y="1623637"/>
            <a:ext cx="1724846" cy="6174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Mantiene la unidad de medida</a:t>
            </a:r>
            <a:endParaRPr lang="en-US" sz="1400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FB8BBA1-30FF-4CAF-AABA-31DCFFC3289E}"/>
              </a:ext>
            </a:extLst>
          </p:cNvPr>
          <p:cNvSpPr/>
          <p:nvPr/>
        </p:nvSpPr>
        <p:spPr>
          <a:xfrm>
            <a:off x="7419154" y="2651119"/>
            <a:ext cx="1793056" cy="6973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Castiga más los errores grandes</a:t>
            </a:r>
            <a:endParaRPr lang="en-US" sz="1400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805CB07-598B-445E-964D-08BD47C49D6B}"/>
              </a:ext>
            </a:extLst>
          </p:cNvPr>
          <p:cNvSpPr/>
          <p:nvPr/>
        </p:nvSpPr>
        <p:spPr>
          <a:xfrm>
            <a:off x="7419154" y="3754899"/>
            <a:ext cx="1793056" cy="6973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 el más fácil de entender</a:t>
            </a:r>
            <a:endParaRPr lang="en-US" sz="1400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3A3699C-72B6-441D-BC38-87924A79C90B}"/>
              </a:ext>
            </a:extLst>
          </p:cNvPr>
          <p:cNvSpPr/>
          <p:nvPr/>
        </p:nvSpPr>
        <p:spPr>
          <a:xfrm>
            <a:off x="7419154" y="4908807"/>
            <a:ext cx="1793056" cy="6973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Evalúa la tendencia</a:t>
            </a:r>
            <a:endParaRPr lang="en-US" sz="140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ABE1C36-6B56-4F4A-8254-FB9E4339C26A}"/>
              </a:ext>
            </a:extLst>
          </p:cNvPr>
          <p:cNvCxnSpPr>
            <a:cxnSpLocks/>
          </p:cNvCxnSpPr>
          <p:nvPr/>
        </p:nvCxnSpPr>
        <p:spPr>
          <a:xfrm flipV="1">
            <a:off x="7197750" y="1752815"/>
            <a:ext cx="0" cy="3513532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3F7D87A-4E3E-4D57-83B0-A055E739B26C}"/>
              </a:ext>
            </a:extLst>
          </p:cNvPr>
          <p:cNvSpPr/>
          <p:nvPr/>
        </p:nvSpPr>
        <p:spPr>
          <a:xfrm>
            <a:off x="9533190" y="1623637"/>
            <a:ext cx="1724846" cy="61748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No castiga errores grandes</a:t>
            </a:r>
            <a:endParaRPr lang="en-US" sz="1400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05ACF55-C44E-486D-B312-7AB3A1308594}"/>
              </a:ext>
            </a:extLst>
          </p:cNvPr>
          <p:cNvSpPr/>
          <p:nvPr/>
        </p:nvSpPr>
        <p:spPr>
          <a:xfrm>
            <a:off x="9533190" y="2651119"/>
            <a:ext cx="1793056" cy="69735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Pierde Interpretación</a:t>
            </a:r>
            <a:endParaRPr lang="en-US" sz="1400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60DF4B7A-809B-4750-B090-C70BF68E6C1F}"/>
              </a:ext>
            </a:extLst>
          </p:cNvPr>
          <p:cNvSpPr/>
          <p:nvPr/>
        </p:nvSpPr>
        <p:spPr>
          <a:xfrm>
            <a:off x="9533190" y="3754899"/>
            <a:ext cx="1793056" cy="69735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El porcentaje puede esconder grandes errores</a:t>
            </a:r>
            <a:endParaRPr lang="en-US" sz="1400" dirty="0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DC468F5-A5C3-4660-B828-DC92455F7F2B}"/>
              </a:ext>
            </a:extLst>
          </p:cNvPr>
          <p:cNvSpPr/>
          <p:nvPr/>
        </p:nvSpPr>
        <p:spPr>
          <a:xfrm>
            <a:off x="9533190" y="4908807"/>
            <a:ext cx="1793056" cy="69735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Todo o nada</a:t>
            </a:r>
            <a:endParaRPr lang="en-US" sz="1400" dirty="0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9D15AC9-E8B1-46FB-A4B8-8EA1059C2441}"/>
              </a:ext>
            </a:extLst>
          </p:cNvPr>
          <p:cNvCxnSpPr>
            <a:cxnSpLocks/>
          </p:cNvCxnSpPr>
          <p:nvPr/>
        </p:nvCxnSpPr>
        <p:spPr>
          <a:xfrm flipV="1">
            <a:off x="7197746" y="1752815"/>
            <a:ext cx="0" cy="3513532"/>
          </a:xfrm>
          <a:prstGeom prst="line">
            <a:avLst/>
          </a:prstGeom>
          <a:ln>
            <a:solidFill>
              <a:srgbClr val="001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7F7DAE3-E909-43E4-BD48-93D8AB477BAB}"/>
              </a:ext>
            </a:extLst>
          </p:cNvPr>
          <p:cNvCxnSpPr>
            <a:cxnSpLocks/>
          </p:cNvCxnSpPr>
          <p:nvPr/>
        </p:nvCxnSpPr>
        <p:spPr>
          <a:xfrm flipV="1">
            <a:off x="9387273" y="1752815"/>
            <a:ext cx="0" cy="3513532"/>
          </a:xfrm>
          <a:prstGeom prst="line">
            <a:avLst/>
          </a:prstGeom>
          <a:ln>
            <a:solidFill>
              <a:srgbClr val="001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059D5F1-B1C5-4369-86BE-D4494060D496}"/>
              </a:ext>
            </a:extLst>
          </p:cNvPr>
          <p:cNvSpPr/>
          <p:nvPr/>
        </p:nvSpPr>
        <p:spPr>
          <a:xfrm>
            <a:off x="704674" y="5880683"/>
            <a:ext cx="9865453" cy="71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El uso de las métricas de Validación tiene que responder a la necesidad de negocio, hay que encontrar “Por dónde duele equivocarse”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4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C6E1A9-B79E-4CCE-AF4A-B1AE56534C4B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Modelos ARIMA</a:t>
            </a:r>
          </a:p>
        </p:txBody>
      </p:sp>
    </p:spTree>
    <p:extLst>
      <p:ext uri="{BB962C8B-B14F-4D97-AF65-F5344CB8AC3E}">
        <p14:creationId xmlns:p14="http://schemas.microsoft.com/office/powerpoint/2010/main" val="413967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C6E1A9-B79E-4CCE-AF4A-B1AE56534C4B}"/>
              </a:ext>
            </a:extLst>
          </p:cNvPr>
          <p:cNvSpPr txBox="1"/>
          <p:nvPr/>
        </p:nvSpPr>
        <p:spPr>
          <a:xfrm>
            <a:off x="5729681" y="304358"/>
            <a:ext cx="6579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Tareas a Realizar Para </a:t>
            </a:r>
          </a:p>
          <a:p>
            <a:pPr algn="ctr"/>
            <a:r>
              <a:rPr lang="es-ES" sz="3200" dirty="0"/>
              <a:t>Semana 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AF7510-AF70-466D-BA27-4AD25AD69891}"/>
              </a:ext>
            </a:extLst>
          </p:cNvPr>
          <p:cNvSpPr txBox="1"/>
          <p:nvPr/>
        </p:nvSpPr>
        <p:spPr>
          <a:xfrm>
            <a:off x="338677" y="2916205"/>
            <a:ext cx="880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Crear</a:t>
            </a:r>
            <a:r>
              <a:rPr lang="en-US" sz="2000" dirty="0"/>
              <a:t> una </a:t>
            </a:r>
            <a:r>
              <a:rPr lang="en-US" sz="2000" dirty="0" err="1"/>
              <a:t>función</a:t>
            </a:r>
            <a:r>
              <a:rPr lang="en-US" sz="2000" dirty="0"/>
              <a:t> que </a:t>
            </a:r>
            <a:r>
              <a:rPr lang="en-US" sz="2000" dirty="0" err="1"/>
              <a:t>analice</a:t>
            </a:r>
            <a:r>
              <a:rPr lang="en-US" sz="2000" dirty="0"/>
              <a:t> las series </a:t>
            </a:r>
            <a:r>
              <a:rPr lang="en-US" sz="2000" dirty="0" err="1"/>
              <a:t>temporales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Analizar</a:t>
            </a:r>
            <a:r>
              <a:rPr lang="en-US" sz="2000" dirty="0"/>
              <a:t> </a:t>
            </a:r>
            <a:r>
              <a:rPr lang="en-US" sz="2000" dirty="0" err="1"/>
              <a:t>vuestra</a:t>
            </a:r>
            <a:r>
              <a:rPr lang="en-US" sz="2000" dirty="0"/>
              <a:t> variable </a:t>
            </a:r>
            <a:r>
              <a:rPr lang="en-US" sz="2000" dirty="0" err="1"/>
              <a:t>dependiente</a:t>
            </a:r>
            <a:r>
              <a:rPr lang="en-US" sz="2000" dirty="0"/>
              <a:t> y </a:t>
            </a:r>
            <a:r>
              <a:rPr lang="en-US" sz="2000" dirty="0" err="1"/>
              <a:t>posibles</a:t>
            </a:r>
            <a:r>
              <a:rPr lang="en-US" sz="2000" dirty="0"/>
              <a:t> </a:t>
            </a:r>
            <a:r>
              <a:rPr lang="en-US" sz="2000" dirty="0" err="1"/>
              <a:t>regresoras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Crear</a:t>
            </a:r>
            <a:r>
              <a:rPr lang="en-US" sz="2000" dirty="0"/>
              <a:t> una </a:t>
            </a: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dirty="0" err="1"/>
              <a:t>Walkforward</a:t>
            </a:r>
            <a:r>
              <a:rPr lang="en-US" sz="2000" dirty="0"/>
              <a:t> para </a:t>
            </a:r>
            <a:r>
              <a:rPr lang="en-US" sz="2000" dirty="0" err="1"/>
              <a:t>medir</a:t>
            </a:r>
            <a:r>
              <a:rPr lang="en-US" sz="20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Crear</a:t>
            </a:r>
            <a:r>
              <a:rPr lang="en-US" sz="2000" dirty="0"/>
              <a:t> un </a:t>
            </a:r>
            <a:r>
              <a:rPr lang="en-US" sz="2000" dirty="0" err="1"/>
              <a:t>modelo</a:t>
            </a:r>
            <a:r>
              <a:rPr lang="en-US" sz="2000" dirty="0"/>
              <a:t> BASELINE ARIMA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/>
              <a:t>Git!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294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D4C87E-B221-45CE-93DC-BD05927016DF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sultado de imagen de tinamica smartdata">
            <a:extLst>
              <a:ext uri="{FF2B5EF4-FFF2-40B4-BE49-F238E27FC236}">
                <a16:creationId xmlns:a16="http://schemas.microsoft.com/office/drawing/2014/main" id="{31F64E77-1B5E-4538-9E84-2AC91F79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28" y="3058230"/>
            <a:ext cx="2830743" cy="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AC0C27F-AB2A-4BF4-9C28-F1C0DD84E3BF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2BB0CA5-E4F3-40CA-9E10-D270C343C5E0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FEAB9D-1D48-4130-B2EC-8FFB7DD59D03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Outline Sesión Nº3</a:t>
            </a:r>
            <a:endParaRPr lang="en-U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CA8C09-E3E9-4E29-8E18-EF59B2C02EB0}"/>
              </a:ext>
            </a:extLst>
          </p:cNvPr>
          <p:cNvSpPr txBox="1"/>
          <p:nvPr/>
        </p:nvSpPr>
        <p:spPr>
          <a:xfrm>
            <a:off x="451393" y="1649025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Revisión del Caso Práctico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Limpieza</a:t>
            </a:r>
            <a:r>
              <a:rPr lang="en-US" sz="1400" dirty="0"/>
              <a:t> PM2.5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Visualización</a:t>
            </a:r>
            <a:r>
              <a:rPr lang="en-US" sz="1400" dirty="0"/>
              <a:t> de las series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Reindexado</a:t>
            </a:r>
            <a:r>
              <a:rPr lang="en-US" sz="1400" dirty="0"/>
              <a:t> de la </a:t>
            </a:r>
            <a:r>
              <a:rPr lang="en-US" sz="1400" dirty="0" err="1"/>
              <a:t>serie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Variables </a:t>
            </a:r>
            <a:r>
              <a:rPr lang="en-US" sz="1400" dirty="0" err="1"/>
              <a:t>Derivadas</a:t>
            </a: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9FF44F-C2DB-4C6C-8A05-7863C51B87F0}"/>
              </a:ext>
            </a:extLst>
          </p:cNvPr>
          <p:cNvSpPr txBox="1"/>
          <p:nvPr/>
        </p:nvSpPr>
        <p:spPr>
          <a:xfrm>
            <a:off x="451393" y="3119579"/>
            <a:ext cx="5834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Análisis de las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13BA6-4F6B-4DD2-A28A-25C1C6328391}"/>
              </a:ext>
            </a:extLst>
          </p:cNvPr>
          <p:cNvSpPr txBox="1"/>
          <p:nvPr/>
        </p:nvSpPr>
        <p:spPr>
          <a:xfrm>
            <a:off x="451392" y="5376804"/>
            <a:ext cx="58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para Semana 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5884F9-7771-4748-8F56-C83531797621}"/>
              </a:ext>
            </a:extLst>
          </p:cNvPr>
          <p:cNvSpPr txBox="1"/>
          <p:nvPr/>
        </p:nvSpPr>
        <p:spPr>
          <a:xfrm>
            <a:off x="451393" y="3943802"/>
            <a:ext cx="5834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Validación de Modelos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Walkforward</a:t>
            </a:r>
            <a:r>
              <a:rPr lang="en-US" sz="1400" dirty="0"/>
              <a:t> Validation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Métricas</a:t>
            </a:r>
            <a:r>
              <a:rPr lang="en-US" sz="1400" dirty="0"/>
              <a:t> de </a:t>
            </a:r>
            <a:r>
              <a:rPr lang="en-US" sz="1400" dirty="0" err="1"/>
              <a:t>Validación</a:t>
            </a:r>
            <a:endParaRPr lang="en-US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7FA7F0-E269-4186-BB04-F32B8317C05C}"/>
              </a:ext>
            </a:extLst>
          </p:cNvPr>
          <p:cNvSpPr txBox="1"/>
          <p:nvPr/>
        </p:nvSpPr>
        <p:spPr>
          <a:xfrm>
            <a:off x="451392" y="4768025"/>
            <a:ext cx="583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Modelos</a:t>
            </a:r>
            <a:r>
              <a:rPr lang="en-US" sz="1400" dirty="0"/>
              <a:t> </a:t>
            </a:r>
            <a:r>
              <a:rPr lang="en-US" sz="1400" dirty="0" err="1"/>
              <a:t>Estáticos</a:t>
            </a:r>
            <a:r>
              <a:rPr lang="en-US" sz="1400" dirty="0"/>
              <a:t> (ARIMA)</a:t>
            </a:r>
          </a:p>
        </p:txBody>
      </p:sp>
    </p:spTree>
    <p:extLst>
      <p:ext uri="{BB962C8B-B14F-4D97-AF65-F5344CB8AC3E}">
        <p14:creationId xmlns:p14="http://schemas.microsoft.com/office/powerpoint/2010/main" val="352752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222976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/>
              <a:t>Outline</a:t>
            </a:r>
            <a:r>
              <a:rPr lang="es-ES" sz="3200" dirty="0"/>
              <a:t> del Laboratorio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69909" y="1690970"/>
            <a:ext cx="5834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Creación y A</a:t>
            </a:r>
            <a:r>
              <a:rPr lang="en-US" b="1" dirty="0"/>
              <a:t>nálisis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Descomposición</a:t>
            </a:r>
            <a:r>
              <a:rPr lang="en-US" sz="1400" dirty="0"/>
              <a:t> de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Tendencia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Estacionalidad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Ruido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Creación</a:t>
            </a:r>
            <a:r>
              <a:rPr lang="en-US" sz="1400" dirty="0"/>
              <a:t> de Series </a:t>
            </a:r>
            <a:r>
              <a:rPr lang="en-US" sz="1400" dirty="0" err="1"/>
              <a:t>Temporales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Elección</a:t>
            </a:r>
            <a:r>
              <a:rPr lang="en-US" sz="1400" dirty="0"/>
              <a:t> de </a:t>
            </a:r>
            <a:r>
              <a:rPr lang="en-US" sz="1400" dirty="0" err="1"/>
              <a:t>Resolución</a:t>
            </a:r>
            <a:r>
              <a:rPr lang="en-US" sz="1400" dirty="0"/>
              <a:t>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Transformación</a:t>
            </a:r>
            <a:r>
              <a:rPr lang="en-US" sz="1400" dirty="0"/>
              <a:t>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Logaritmos, Diferencias y Normalizaciones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Medias </a:t>
            </a:r>
            <a:r>
              <a:rPr lang="en-US" sz="1400" noProof="1"/>
              <a:t>Móviles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FF0000"/>
                </a:solidFill>
              </a:rPr>
              <a:t>Análisis</a:t>
            </a:r>
            <a:r>
              <a:rPr lang="en-US" sz="1400" b="1" dirty="0">
                <a:solidFill>
                  <a:srgbClr val="FF0000"/>
                </a:solidFill>
              </a:rPr>
              <a:t> de las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Tests (ACF &amp; PACF, ADF, </a:t>
            </a:r>
            <a:r>
              <a:rPr lang="en-US" sz="1400" b="1" dirty="0" err="1">
                <a:solidFill>
                  <a:srgbClr val="FF0000"/>
                </a:solidFill>
              </a:rPr>
              <a:t>etc</a:t>
            </a:r>
            <a:r>
              <a:rPr lang="en-US" sz="1400" b="1" dirty="0">
                <a:solidFill>
                  <a:srgbClr val="FF0000"/>
                </a:solidFill>
              </a:rPr>
              <a:t>…)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Cross Correlations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5744846" y="1690970"/>
            <a:ext cx="583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</a:t>
            </a:r>
            <a:r>
              <a:rPr lang="en-US" b="1" dirty="0"/>
              <a:t>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Entrenamiento y Validación en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Walkforward Validations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Métricas de validación (MAE, MAPE, RMSE, MDA)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Modelos tradicionales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</a:rPr>
              <a:t>ARIMA,  </a:t>
            </a:r>
            <a:r>
              <a:rPr lang="en-US" sz="1400" dirty="0"/>
              <a:t>(SARIMAX), 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variables </a:t>
            </a:r>
            <a:r>
              <a:rPr lang="en-US" sz="1400" dirty="0" err="1"/>
              <a:t>regresoras</a:t>
            </a:r>
            <a:r>
              <a:rPr lang="en-US" sz="1400" dirty="0"/>
              <a:t>, step e impulse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Aplicabilidad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Teoría</a:t>
            </a:r>
            <a:r>
              <a:rPr lang="en-US" sz="1400" dirty="0"/>
              <a:t> de los mercados </a:t>
            </a:r>
            <a:r>
              <a:rPr lang="en-US" sz="1400" dirty="0" err="1"/>
              <a:t>eficientes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Primera Fase – 2 Semanas</a:t>
            </a:r>
            <a:endParaRPr lang="en-US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170AA0-17D0-458A-8380-F90F34FCB72B}"/>
              </a:ext>
            </a:extLst>
          </p:cNvPr>
          <p:cNvSpPr txBox="1"/>
          <p:nvPr/>
        </p:nvSpPr>
        <p:spPr>
          <a:xfrm>
            <a:off x="5553080" y="1360657"/>
            <a:ext cx="364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Segunda Fase </a:t>
            </a:r>
            <a:r>
              <a:rPr lang="es-ES" sz="1800" i="1" dirty="0"/>
              <a:t>– 2 Semanas</a:t>
            </a:r>
            <a:endParaRPr lang="en-US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C8A77-647A-4001-81B8-157BAF9D71D0}"/>
              </a:ext>
            </a:extLst>
          </p:cNvPr>
          <p:cNvSpPr txBox="1"/>
          <p:nvPr/>
        </p:nvSpPr>
        <p:spPr>
          <a:xfrm>
            <a:off x="5708495" y="4346741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Modelos Avanzados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Modelado de Series Temporales con Redes Neuronales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Simuladores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Importancia relativa de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Identificación de varianza base vs variable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661B0-B3F1-4F61-A765-1F3D3903FB7D}"/>
              </a:ext>
            </a:extLst>
          </p:cNvPr>
          <p:cNvSpPr txBox="1"/>
          <p:nvPr/>
        </p:nvSpPr>
        <p:spPr>
          <a:xfrm>
            <a:off x="5553080" y="4014683"/>
            <a:ext cx="368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Tercera Fase – 3 Semanas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552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Revisión del Caso Práctico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261675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Preparación de las Variables 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34731C-B1C5-4306-8542-507443C58F19}"/>
              </a:ext>
            </a:extLst>
          </p:cNvPr>
          <p:cNvSpPr txBox="1"/>
          <p:nvPr/>
        </p:nvSpPr>
        <p:spPr>
          <a:xfrm>
            <a:off x="338677" y="2916205"/>
            <a:ext cx="880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Limpieza</a:t>
            </a:r>
            <a:r>
              <a:rPr lang="en-US" sz="2000" dirty="0"/>
              <a:t> PM2.5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Visualización</a:t>
            </a:r>
            <a:r>
              <a:rPr lang="en-US" sz="2000" dirty="0"/>
              <a:t> de las series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Reindexado</a:t>
            </a:r>
            <a:r>
              <a:rPr lang="en-US" sz="2000" dirty="0"/>
              <a:t> de la </a:t>
            </a:r>
            <a:r>
              <a:rPr lang="en-US" sz="2000" dirty="0" err="1"/>
              <a:t>serie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Variables </a:t>
            </a:r>
            <a:r>
              <a:rPr lang="en-US" sz="2000" dirty="0" err="1"/>
              <a:t>Derivadas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69F14-11A1-4EC9-9B43-8B6920F7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66" y="3058170"/>
            <a:ext cx="3228119" cy="134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A092872-EBAE-4F8B-878E-D9F2E5555485}"/>
              </a:ext>
            </a:extLst>
          </p:cNvPr>
          <p:cNvGrpSpPr/>
          <p:nvPr/>
        </p:nvGrpSpPr>
        <p:grpSpPr>
          <a:xfrm>
            <a:off x="1187988" y="1696455"/>
            <a:ext cx="2521134" cy="2521134"/>
            <a:chOff x="1187988" y="1696455"/>
            <a:chExt cx="2521134" cy="2521134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8742B82C-128B-4283-B851-7279A390A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7988" y="1696455"/>
              <a:ext cx="2521134" cy="252113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scene3d>
              <a:camera prst="isometricTopUp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3740641-AE07-4028-82F9-9C96255B26EA}"/>
                </a:ext>
              </a:extLst>
            </p:cNvPr>
            <p:cNvSpPr/>
            <p:nvPr/>
          </p:nvSpPr>
          <p:spPr>
            <a:xfrm>
              <a:off x="1318141" y="2701328"/>
              <a:ext cx="2244993" cy="46139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/>
                <a:t>Autocorrelación</a:t>
              </a:r>
              <a:endParaRPr lang="en-US" sz="2000" b="1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9216BBE7-6E09-448B-8640-D6C2EE00BD72}"/>
              </a:ext>
            </a:extLst>
          </p:cNvPr>
          <p:cNvGrpSpPr/>
          <p:nvPr/>
        </p:nvGrpSpPr>
        <p:grpSpPr>
          <a:xfrm>
            <a:off x="4776641" y="1696455"/>
            <a:ext cx="2521134" cy="2521134"/>
            <a:chOff x="4776641" y="1696455"/>
            <a:chExt cx="2521134" cy="2521134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1849B4C-D370-4D43-AB0C-25864DB9E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6641" y="1696455"/>
              <a:ext cx="2521134" cy="252113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isometricTopUp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A2A8D5C8-D1BE-4172-A34C-7E764F5AE80C}"/>
                </a:ext>
              </a:extLst>
            </p:cNvPr>
            <p:cNvSpPr/>
            <p:nvPr/>
          </p:nvSpPr>
          <p:spPr>
            <a:xfrm>
              <a:off x="4992779" y="2684760"/>
              <a:ext cx="2088858" cy="46139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Estacionalidad</a:t>
              </a:r>
            </a:p>
            <a:p>
              <a:pPr algn="ctr"/>
              <a:r>
                <a:rPr lang="es-ES" b="1" dirty="0"/>
                <a:t>(Seasonality)</a:t>
              </a:r>
              <a:endParaRPr lang="en-US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9FF349CE-1EC5-4F3C-AA8C-C8F9433E1302}"/>
              </a:ext>
            </a:extLst>
          </p:cNvPr>
          <p:cNvGrpSpPr/>
          <p:nvPr/>
        </p:nvGrpSpPr>
        <p:grpSpPr>
          <a:xfrm>
            <a:off x="8352724" y="1696455"/>
            <a:ext cx="2521134" cy="2521134"/>
            <a:chOff x="8352724" y="1696455"/>
            <a:chExt cx="2521134" cy="2521134"/>
          </a:xfrm>
        </p:grpSpPr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E5955E06-4E55-4BD7-86F5-279E27292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724" y="1696455"/>
              <a:ext cx="2521134" cy="2521134"/>
            </a:xfrm>
            <a:prstGeom prst="ellipse">
              <a:avLst/>
            </a:prstGeom>
            <a:solidFill>
              <a:srgbClr val="001C54"/>
            </a:solidFill>
            <a:ln>
              <a:solidFill>
                <a:schemeClr val="bg1"/>
              </a:solidFill>
            </a:ln>
            <a:scene3d>
              <a:camera prst="isometricTopUp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7843378-8C6B-4060-8A10-7AF91882E654}"/>
                </a:ext>
              </a:extLst>
            </p:cNvPr>
            <p:cNvSpPr/>
            <p:nvPr/>
          </p:nvSpPr>
          <p:spPr>
            <a:xfrm>
              <a:off x="8568862" y="2726324"/>
              <a:ext cx="2088858" cy="46139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Estacionariedad (Stationarity)</a:t>
              </a:r>
              <a:endParaRPr lang="en-US" b="1" dirty="0"/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B53E338-3E90-4889-928E-5B4D9B251F80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las Series Temporales</a:t>
            </a:r>
          </a:p>
        </p:txBody>
      </p:sp>
    </p:spTree>
    <p:extLst>
      <p:ext uri="{BB962C8B-B14F-4D97-AF65-F5344CB8AC3E}">
        <p14:creationId xmlns:p14="http://schemas.microsoft.com/office/powerpoint/2010/main" val="34364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9AC7ACA-6344-4C72-BEAC-F8154840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206" y="919291"/>
            <a:ext cx="1627817" cy="35583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445D83E-BC90-4FBF-B4E0-5F79423F22A2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las Series Temporales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1648247-96F6-40D1-A44C-5E43B6B11F46}"/>
              </a:ext>
            </a:extLst>
          </p:cNvPr>
          <p:cNvSpPr/>
          <p:nvPr/>
        </p:nvSpPr>
        <p:spPr>
          <a:xfrm>
            <a:off x="830510" y="1740718"/>
            <a:ext cx="6384022" cy="86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Autocorrelación se utiliza para entender si una serie es dependiente en su propio pasado y en qué retrasos específicos.</a:t>
            </a:r>
            <a:endParaRPr lang="en-US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11B1D73-FF1F-44E3-8FD0-3379A106D7C1}"/>
              </a:ext>
            </a:extLst>
          </p:cNvPr>
          <p:cNvSpPr/>
          <p:nvPr/>
        </p:nvSpPr>
        <p:spPr>
          <a:xfrm>
            <a:off x="1661020" y="3222135"/>
            <a:ext cx="2575421" cy="66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ACF</a:t>
            </a:r>
            <a:endParaRPr lang="en-US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D895705-50FB-4B99-BACD-B71EB6564713}"/>
              </a:ext>
            </a:extLst>
          </p:cNvPr>
          <p:cNvSpPr/>
          <p:nvPr/>
        </p:nvSpPr>
        <p:spPr>
          <a:xfrm>
            <a:off x="6635692" y="3222135"/>
            <a:ext cx="2575421" cy="66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PACF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E6A30B-ACE7-40DF-B041-8E706F2E9B34}"/>
              </a:ext>
            </a:extLst>
          </p:cNvPr>
          <p:cNvSpPr/>
          <p:nvPr/>
        </p:nvSpPr>
        <p:spPr>
          <a:xfrm>
            <a:off x="6467912" y="4253219"/>
            <a:ext cx="5654180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b="0" i="0" dirty="0">
                <a:solidFill>
                  <a:schemeClr val="bg1"/>
                </a:solidFill>
                <a:effectLst/>
                <a:latin typeface="Open Sans"/>
              </a:rPr>
              <a:t>Mide la correlación entre dos variables separadas por k periodos cuando no se considera la dependencia creada por los retardos intermedios existentes entre ambas.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41F1EDA-40AA-4C0B-B69F-1FFAF8BBAFC6}"/>
              </a:ext>
            </a:extLst>
          </p:cNvPr>
          <p:cNvSpPr/>
          <p:nvPr/>
        </p:nvSpPr>
        <p:spPr>
          <a:xfrm>
            <a:off x="302004" y="4253219"/>
            <a:ext cx="4823670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b="0" i="0" dirty="0">
                <a:solidFill>
                  <a:schemeClr val="bg1"/>
                </a:solidFill>
                <a:effectLst/>
                <a:latin typeface="Open Sans"/>
              </a:rPr>
              <a:t>Mide la correlación entre dos variables separadas por k periodos.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2BC8327-E4D2-4C0D-AE30-00FEBF3F85BD}"/>
              </a:ext>
            </a:extLst>
          </p:cNvPr>
          <p:cNvSpPr/>
          <p:nvPr/>
        </p:nvSpPr>
        <p:spPr>
          <a:xfrm>
            <a:off x="2713839" y="5796793"/>
            <a:ext cx="6010712" cy="956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Una manera de visualizar la PACF es “La correlación entre una variable y sus retardos una vez que se quita la </a:t>
            </a:r>
            <a:r>
              <a:rPr lang="es-ES" dirty="0" err="1"/>
              <a:t>acf</a:t>
            </a:r>
            <a:r>
              <a:rPr lang="es-ES" dirty="0"/>
              <a:t> del medio”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9AC7ACA-6344-4C72-BEAC-F8154840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206" y="919291"/>
            <a:ext cx="1627817" cy="35583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445D83E-BC90-4FBF-B4E0-5F79423F22A2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las Series Temporales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11B1D73-FF1F-44E3-8FD0-3379A106D7C1}"/>
              </a:ext>
            </a:extLst>
          </p:cNvPr>
          <p:cNvSpPr/>
          <p:nvPr/>
        </p:nvSpPr>
        <p:spPr>
          <a:xfrm>
            <a:off x="662730" y="1921841"/>
            <a:ext cx="2239861" cy="66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3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9AC7ACA-6344-4C72-BEAC-F8154840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206" y="919291"/>
            <a:ext cx="1627817" cy="35583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445D83E-BC90-4FBF-B4E0-5F79423F22A2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las Series Temporales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F43DB41-FEF1-4DF4-ABCB-2ADD3FFDECB0}"/>
              </a:ext>
            </a:extLst>
          </p:cNvPr>
          <p:cNvSpPr/>
          <p:nvPr/>
        </p:nvSpPr>
        <p:spPr>
          <a:xfrm>
            <a:off x="662730" y="1921841"/>
            <a:ext cx="2239861" cy="66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0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2C940C5-B674-4675-91DD-D084B9E922A1}"/>
              </a:ext>
            </a:extLst>
          </p:cNvPr>
          <p:cNvSpPr txBox="1"/>
          <p:nvPr/>
        </p:nvSpPr>
        <p:spPr>
          <a:xfrm>
            <a:off x="5729681" y="304358"/>
            <a:ext cx="657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Análisis de las Series Temporales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2995190-81BD-4AC6-B5EB-0249E0C0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066" y="937200"/>
            <a:ext cx="1588957" cy="325194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7A37442-0D29-4802-89B4-350F248A6D73}"/>
              </a:ext>
            </a:extLst>
          </p:cNvPr>
          <p:cNvSpPr/>
          <p:nvPr/>
        </p:nvSpPr>
        <p:spPr>
          <a:xfrm>
            <a:off x="494952" y="4062370"/>
            <a:ext cx="2088858" cy="46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Estacionalidad</a:t>
            </a:r>
          </a:p>
          <a:p>
            <a:pPr algn="ctr"/>
            <a:r>
              <a:rPr lang="es-ES" dirty="0"/>
              <a:t>(Seasonality)</a:t>
            </a:r>
            <a:endParaRPr lang="en-U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378671D-DBFB-4736-B1EB-63CED8C06913}"/>
              </a:ext>
            </a:extLst>
          </p:cNvPr>
          <p:cNvSpPr/>
          <p:nvPr/>
        </p:nvSpPr>
        <p:spPr>
          <a:xfrm>
            <a:off x="3766657" y="780178"/>
            <a:ext cx="1870745" cy="85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Método 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28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060"/>
      </a:dk1>
      <a:lt1>
        <a:srgbClr val="FFFFFF"/>
      </a:lt1>
      <a:dk2>
        <a:srgbClr val="C00000"/>
      </a:dk2>
      <a:lt2>
        <a:srgbClr val="FFFFFF"/>
      </a:lt2>
      <a:accent1>
        <a:srgbClr val="375623"/>
      </a:accent1>
      <a:accent2>
        <a:srgbClr val="75707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13606</TotalTime>
  <Words>624</Words>
  <Application>Microsoft Office PowerPoint</Application>
  <PresentationFormat>Panorámica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Open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Valenzuela</dc:creator>
  <cp:lastModifiedBy>Ignacio Valenzuela</cp:lastModifiedBy>
  <cp:revision>92</cp:revision>
  <dcterms:created xsi:type="dcterms:W3CDTF">2020-01-17T12:48:37Z</dcterms:created>
  <dcterms:modified xsi:type="dcterms:W3CDTF">2021-04-12T18:42:49Z</dcterms:modified>
</cp:coreProperties>
</file>