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49" r:id="rId3"/>
    <p:sldId id="258" r:id="rId4"/>
    <p:sldId id="551" r:id="rId5"/>
    <p:sldId id="552" r:id="rId6"/>
    <p:sldId id="555" r:id="rId7"/>
    <p:sldId id="558" r:id="rId8"/>
    <p:sldId id="574" r:id="rId9"/>
    <p:sldId id="560" r:id="rId10"/>
    <p:sldId id="572" r:id="rId11"/>
    <p:sldId id="575" r:id="rId12"/>
    <p:sldId id="576" r:id="rId13"/>
    <p:sldId id="577" r:id="rId14"/>
    <p:sldId id="578" r:id="rId15"/>
    <p:sldId id="579" r:id="rId16"/>
    <p:sldId id="557" r:id="rId17"/>
    <p:sldId id="566" r:id="rId18"/>
    <p:sldId id="571" r:id="rId19"/>
    <p:sldId id="569" r:id="rId20"/>
    <p:sldId id="568" r:id="rId21"/>
    <p:sldId id="553" r:id="rId22"/>
    <p:sldId id="582" r:id="rId23"/>
    <p:sldId id="581" r:id="rId24"/>
    <p:sldId id="564" r:id="rId25"/>
    <p:sldId id="5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9"/>
            <p14:sldId id="258"/>
            <p14:sldId id="551"/>
            <p14:sldId id="552"/>
            <p14:sldId id="555"/>
            <p14:sldId id="558"/>
            <p14:sldId id="574"/>
            <p14:sldId id="560"/>
            <p14:sldId id="572"/>
            <p14:sldId id="575"/>
            <p14:sldId id="576"/>
            <p14:sldId id="577"/>
            <p14:sldId id="578"/>
            <p14:sldId id="579"/>
            <p14:sldId id="557"/>
            <p14:sldId id="566"/>
            <p14:sldId id="571"/>
            <p14:sldId id="569"/>
            <p14:sldId id="568"/>
            <p14:sldId id="553"/>
            <p14:sldId id="582"/>
            <p14:sldId id="581"/>
            <p14:sldId id="564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001C54"/>
    <a:srgbClr val="A80000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satsawat/tutorial_fft_seasonality_detection/blob/master/FFT%20Tutorial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tutorial/ff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Transformación y Análisis de las Series Temporales</a:t>
            </a:r>
          </a:p>
          <a:p>
            <a:pPr algn="ctr"/>
            <a:endParaRPr lang="es-ES" sz="2800" dirty="0"/>
          </a:p>
          <a:p>
            <a:pPr algn="ctr"/>
            <a:r>
              <a:rPr lang="es-ES" sz="2000" dirty="0"/>
              <a:t>Ignacio José Valenzuela</a:t>
            </a:r>
            <a:endParaRPr lang="es-ES" sz="2800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378671D-DBFB-4736-B1EB-63CED8C06913}"/>
              </a:ext>
            </a:extLst>
          </p:cNvPr>
          <p:cNvSpPr/>
          <p:nvPr/>
        </p:nvSpPr>
        <p:spPr>
          <a:xfrm>
            <a:off x="612395" y="1018029"/>
            <a:ext cx="4236442" cy="698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Análisis Visual de Estacionalidad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0EE6E1-AFBB-49EF-8C57-6AF111BF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6" y="2304409"/>
            <a:ext cx="6177047" cy="312326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0596F42-2AAE-4291-BC90-A09F46EF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45" y="4879830"/>
            <a:ext cx="492955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'Box Plot of PM2.5 Pollution in Madrid by Weekday (Mon=0)'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catplot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"Day of Week"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"PM_CENTRO"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mp_daily_viz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43EA71-E0D3-4619-9702-AF5C8922A699}"/>
              </a:ext>
            </a:extLst>
          </p:cNvPr>
          <p:cNvSpPr txBox="1"/>
          <p:nvPr/>
        </p:nvSpPr>
        <p:spPr>
          <a:xfrm>
            <a:off x="7643218" y="2502226"/>
            <a:ext cx="378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obtener una buena idea del comportamiento semanal o mensual analizando la distribución de las variables 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F53C6DF-0C8C-442F-B5BE-0BF18DC8CBE1}"/>
              </a:ext>
            </a:extLst>
          </p:cNvPr>
          <p:cNvSpPr/>
          <p:nvPr/>
        </p:nvSpPr>
        <p:spPr>
          <a:xfrm>
            <a:off x="522918" y="1848910"/>
            <a:ext cx="2010558" cy="466451"/>
          </a:xfrm>
          <a:prstGeom prst="round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378671D-DBFB-4736-B1EB-63CED8C06913}"/>
              </a:ext>
            </a:extLst>
          </p:cNvPr>
          <p:cNvSpPr/>
          <p:nvPr/>
        </p:nvSpPr>
        <p:spPr>
          <a:xfrm>
            <a:off x="612395" y="1018029"/>
            <a:ext cx="4236442" cy="698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Análisis Visual de Estacionalidad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8EDC97-6D94-4608-BCE8-3F16DF33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8059"/>
            <a:ext cx="5486400" cy="36026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3771E4-4368-4189-8417-94EA4C8D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512" y="2538059"/>
            <a:ext cx="6638488" cy="3528001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8AA5263-C2DE-40C3-B061-DDC327111032}"/>
              </a:ext>
            </a:extLst>
          </p:cNvPr>
          <p:cNvSpPr/>
          <p:nvPr/>
        </p:nvSpPr>
        <p:spPr>
          <a:xfrm>
            <a:off x="522918" y="1848910"/>
            <a:ext cx="2010558" cy="466451"/>
          </a:xfrm>
          <a:prstGeom prst="round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DA888C-1028-44D1-BDD6-6BC5BB5E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7" y="2710159"/>
            <a:ext cx="7565609" cy="252447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0E1948F-6752-4A21-B534-ECF3A4D53177}"/>
              </a:ext>
            </a:extLst>
          </p:cNvPr>
          <p:cNvGrpSpPr/>
          <p:nvPr/>
        </p:nvGrpSpPr>
        <p:grpSpPr>
          <a:xfrm>
            <a:off x="2114026" y="2885813"/>
            <a:ext cx="3833769" cy="1101264"/>
            <a:chOff x="2114026" y="2885813"/>
            <a:chExt cx="3833769" cy="11012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02E0739-0EFD-4930-B9F9-18C6CFECFB14}"/>
                </a:ext>
              </a:extLst>
            </p:cNvPr>
            <p:cNvSpPr/>
            <p:nvPr/>
          </p:nvSpPr>
          <p:spPr>
            <a:xfrm>
              <a:off x="2114026" y="2885813"/>
              <a:ext cx="822121" cy="72145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55EE489-5D3E-4D13-B2C8-03453459EF12}"/>
                </a:ext>
              </a:extLst>
            </p:cNvPr>
            <p:cNvSpPr/>
            <p:nvPr/>
          </p:nvSpPr>
          <p:spPr>
            <a:xfrm>
              <a:off x="3514988" y="3068273"/>
              <a:ext cx="822121" cy="72145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911D6C2-FB09-4EBB-84C6-41F0C3CDD3DE}"/>
                </a:ext>
              </a:extLst>
            </p:cNvPr>
            <p:cNvSpPr/>
            <p:nvPr/>
          </p:nvSpPr>
          <p:spPr>
            <a:xfrm>
              <a:off x="5125674" y="3265624"/>
              <a:ext cx="822121" cy="72145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9BF6BF1-A992-442B-9D26-B03A89B443ED}"/>
              </a:ext>
            </a:extLst>
          </p:cNvPr>
          <p:cNvSpPr txBox="1"/>
          <p:nvPr/>
        </p:nvSpPr>
        <p:spPr>
          <a:xfrm>
            <a:off x="8087835" y="3265624"/>
            <a:ext cx="378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picos en los retardos múltiples de 12 da información que tenemos una estacionalidad a 12 meses</a:t>
            </a:r>
            <a:endParaRPr lang="en-U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E1920FF-6FA6-4EDE-BC98-58C448A1AD60}"/>
              </a:ext>
            </a:extLst>
          </p:cNvPr>
          <p:cNvSpPr/>
          <p:nvPr/>
        </p:nvSpPr>
        <p:spPr>
          <a:xfrm>
            <a:off x="645952" y="1195527"/>
            <a:ext cx="2290196" cy="5504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Revisión del ACF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40CF2E-E4DC-4722-B41B-56C4152D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2375121"/>
            <a:ext cx="7474591" cy="41785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05DFEE9-D9F1-407D-9B8D-74CCC33FDA52}"/>
              </a:ext>
            </a:extLst>
          </p:cNvPr>
          <p:cNvSpPr/>
          <p:nvPr/>
        </p:nvSpPr>
        <p:spPr>
          <a:xfrm>
            <a:off x="506138" y="1295237"/>
            <a:ext cx="2634143" cy="8556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Descomposición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B8328C-3C34-4E98-835B-E8DA5BBC4A8A}"/>
              </a:ext>
            </a:extLst>
          </p:cNvPr>
          <p:cNvSpPr txBox="1"/>
          <p:nvPr/>
        </p:nvSpPr>
        <p:spPr>
          <a:xfrm>
            <a:off x="8087835" y="3265624"/>
            <a:ext cx="3782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Haciendo una descomposición aditiva o multiplicativa podemos obtener el componente estacional de la serie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A6E3C-ECFC-4D13-B99D-FDC5A600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68" y="5223528"/>
            <a:ext cx="396965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deco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seasonal_decompose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'#Passengers'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'additive'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estimated_seasonal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seasonal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estimated_trend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trend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estimated_residual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deco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42A1FE7-DF5E-4C61-BBEA-561A6A286B9D}"/>
              </a:ext>
            </a:extLst>
          </p:cNvPr>
          <p:cNvSpPr/>
          <p:nvPr/>
        </p:nvSpPr>
        <p:spPr>
          <a:xfrm>
            <a:off x="313189" y="1212417"/>
            <a:ext cx="2634143" cy="855675"/>
          </a:xfrm>
          <a:prstGeom prst="roundRect">
            <a:avLst/>
          </a:prstGeom>
          <a:solidFill>
            <a:srgbClr val="CC7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Transformación de Fourier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1F982A-65C2-4BEA-980B-4956F8038680}"/>
              </a:ext>
            </a:extLst>
          </p:cNvPr>
          <p:cNvSpPr txBox="1"/>
          <p:nvPr/>
        </p:nvSpPr>
        <p:spPr>
          <a:xfrm>
            <a:off x="5444455" y="4337109"/>
            <a:ext cx="654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Caso de ejemplo de cómo utilizar FFT para obtener la estacionalidad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C4AD2D-6D4F-4D65-A77E-CBEF6C5CB0AF}"/>
              </a:ext>
            </a:extLst>
          </p:cNvPr>
          <p:cNvSpPr txBox="1"/>
          <p:nvPr/>
        </p:nvSpPr>
        <p:spPr>
          <a:xfrm>
            <a:off x="313189" y="4425893"/>
            <a:ext cx="477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hlinkClick r:id="rId4"/>
              </a:rPr>
              <a:t>Fast</a:t>
            </a:r>
            <a:r>
              <a:rPr lang="es-ES" dirty="0">
                <a:hlinkClick r:id="rId4"/>
              </a:rPr>
              <a:t> Fourier </a:t>
            </a:r>
            <a:r>
              <a:rPr lang="es-ES" dirty="0" err="1">
                <a:hlinkClick r:id="rId4"/>
              </a:rPr>
              <a:t>Transform</a:t>
            </a:r>
            <a:r>
              <a:rPr lang="es-ES" dirty="0">
                <a:hlinkClick r:id="rId4"/>
              </a:rPr>
              <a:t> en Python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96E333-A2AF-498A-A8CB-8BC75BA5D60A}"/>
              </a:ext>
            </a:extLst>
          </p:cNvPr>
          <p:cNvSpPr txBox="1"/>
          <p:nvPr/>
        </p:nvSpPr>
        <p:spPr>
          <a:xfrm>
            <a:off x="2097247" y="2439258"/>
            <a:ext cx="846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Haciendo la transformación de la serie en series de Fourier se pueden obtener los distintos componentes de la serie a pasado, incluido la estacionalidad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5F5E2D0-0AE7-4479-B407-F9F17FC68183}"/>
              </a:ext>
            </a:extLst>
          </p:cNvPr>
          <p:cNvSpPr/>
          <p:nvPr/>
        </p:nvSpPr>
        <p:spPr>
          <a:xfrm>
            <a:off x="117446" y="4010127"/>
            <a:ext cx="4353886" cy="1300293"/>
          </a:xfrm>
          <a:prstGeom prst="roundRect">
            <a:avLst/>
          </a:prstGeom>
          <a:noFill/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7DEAC9F-4639-40B5-88FC-844A890B58CA}"/>
              </a:ext>
            </a:extLst>
          </p:cNvPr>
          <p:cNvSpPr/>
          <p:nvPr/>
        </p:nvSpPr>
        <p:spPr>
          <a:xfrm>
            <a:off x="5282269" y="4010127"/>
            <a:ext cx="6596542" cy="1300293"/>
          </a:xfrm>
          <a:prstGeom prst="roundRect">
            <a:avLst/>
          </a:prstGeom>
          <a:noFill/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5B4412A-8F55-4001-9561-29F22EF7711E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Estacionariedad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A550B-AFB4-41C3-B318-F5A54D85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42" y="931422"/>
            <a:ext cx="2686382" cy="58477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E3B92ED-EC32-4CF4-BD32-60AD5B1247B3}"/>
              </a:ext>
            </a:extLst>
          </p:cNvPr>
          <p:cNvSpPr/>
          <p:nvPr/>
        </p:nvSpPr>
        <p:spPr>
          <a:xfrm>
            <a:off x="562062" y="1684189"/>
            <a:ext cx="4848837" cy="1138806"/>
          </a:xfrm>
          <a:prstGeom prst="round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Para la mayoría de los modelos tradicionales es necesario tener una serie estacionaria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8247929-6387-43D6-B620-9028788E5A48}"/>
              </a:ext>
            </a:extLst>
          </p:cNvPr>
          <p:cNvSpPr/>
          <p:nvPr/>
        </p:nvSpPr>
        <p:spPr>
          <a:xfrm>
            <a:off x="1943347" y="3374486"/>
            <a:ext cx="1753300" cy="712966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</a:t>
            </a:r>
            <a:endParaRPr lang="en-U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4B7965A-5D22-42A7-9312-D4CF50536338}"/>
              </a:ext>
            </a:extLst>
          </p:cNvPr>
          <p:cNvSpPr/>
          <p:nvPr/>
        </p:nvSpPr>
        <p:spPr>
          <a:xfrm>
            <a:off x="1943347" y="4367416"/>
            <a:ext cx="1753300" cy="712966"/>
          </a:xfrm>
          <a:prstGeom prst="round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</a:t>
            </a:r>
            <a:endParaRPr lang="en-US" dirty="0"/>
          </a:p>
        </p:txBody>
      </p:sp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98F1CB61-BF0F-43FB-AA7D-CB9C2D3937CF}"/>
              </a:ext>
            </a:extLst>
          </p:cNvPr>
          <p:cNvSpPr/>
          <p:nvPr/>
        </p:nvSpPr>
        <p:spPr>
          <a:xfrm flipV="1">
            <a:off x="1322561" y="3026289"/>
            <a:ext cx="620786" cy="1889659"/>
          </a:xfrm>
          <a:prstGeom prst="bentArrow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1563D667-4BFB-45D8-B6B3-1AB85AC05A10}"/>
              </a:ext>
            </a:extLst>
          </p:cNvPr>
          <p:cNvSpPr/>
          <p:nvPr/>
        </p:nvSpPr>
        <p:spPr>
          <a:xfrm flipV="1">
            <a:off x="1322561" y="2822994"/>
            <a:ext cx="620786" cy="1052923"/>
          </a:xfrm>
          <a:prstGeom prst="ben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2D65AFB-E1CD-4384-A7ED-D9D4EBF22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r="9032" b="6611"/>
          <a:stretch/>
        </p:blipFill>
        <p:spPr>
          <a:xfrm>
            <a:off x="5872293" y="1597183"/>
            <a:ext cx="6109982" cy="374722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CDB62F8-3C7E-4256-878C-8CCC32903A13}"/>
              </a:ext>
            </a:extLst>
          </p:cNvPr>
          <p:cNvSpPr txBox="1"/>
          <p:nvPr/>
        </p:nvSpPr>
        <p:spPr>
          <a:xfrm>
            <a:off x="1767179" y="5541255"/>
            <a:ext cx="846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tener visualizar tanto la media como la varianza en el tiempo para ver si es constante o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6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5B4412A-8F55-4001-9561-29F22EF7711E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Estacionariedad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A550B-AFB4-41C3-B318-F5A54D85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42" y="931422"/>
            <a:ext cx="2686382" cy="5847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99257BD-4DB3-43EF-AFD1-077BD5AE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3" y="5215315"/>
            <a:ext cx="320234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statsmodels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stattools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adfuller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E5B75F-4EBD-44E5-8B8D-8961D3DA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3" y="5578986"/>
            <a:ext cx="342158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adfuller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ts_col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autolag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‘La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hipótesis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nula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es que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existe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tendencia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'ADF Statistic: %f'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'p-value: %f'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57D29DE-3B26-4DED-AEFD-E68C5F715911}"/>
              </a:ext>
            </a:extLst>
          </p:cNvPr>
          <p:cNvSpPr/>
          <p:nvPr/>
        </p:nvSpPr>
        <p:spPr>
          <a:xfrm rot="13133790">
            <a:off x="700245" y="1272098"/>
            <a:ext cx="4669424" cy="1846433"/>
          </a:xfrm>
          <a:prstGeom prst="arc">
            <a:avLst>
              <a:gd name="adj1" fmla="val 12716347"/>
              <a:gd name="adj2" fmla="val 19022751"/>
            </a:avLst>
          </a:prstGeom>
          <a:ln w="41275">
            <a:gradFill>
              <a:gsLst>
                <a:gs pos="0">
                  <a:srgbClr val="001C54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BD8C9B5-3CB9-48F9-AD63-A407ECDB258A}"/>
              </a:ext>
            </a:extLst>
          </p:cNvPr>
          <p:cNvSpPr/>
          <p:nvPr/>
        </p:nvSpPr>
        <p:spPr>
          <a:xfrm>
            <a:off x="1407850" y="1856268"/>
            <a:ext cx="2413233" cy="646331"/>
          </a:xfrm>
          <a:prstGeom prst="round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Augmented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Dickey</a:t>
            </a:r>
            <a:r>
              <a:rPr lang="es-ES" dirty="0">
                <a:solidFill>
                  <a:schemeClr val="tx1"/>
                </a:solidFill>
              </a:rPr>
              <a:t> Fuller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E0B8F7-2934-47F7-9CF4-FABA9F3DDE93}"/>
              </a:ext>
            </a:extLst>
          </p:cNvPr>
          <p:cNvSpPr txBox="1"/>
          <p:nvPr/>
        </p:nvSpPr>
        <p:spPr>
          <a:xfrm>
            <a:off x="2506363" y="3338075"/>
            <a:ext cx="619526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Augmented</a:t>
            </a:r>
            <a:r>
              <a:rPr lang="es-ES" dirty="0"/>
              <a:t> </a:t>
            </a:r>
            <a:r>
              <a:rPr lang="es-ES" dirty="0" err="1"/>
              <a:t>Dickey</a:t>
            </a:r>
            <a:r>
              <a:rPr lang="es-ES" dirty="0"/>
              <a:t>-Fuller Test (ADF) – La </a:t>
            </a:r>
            <a:r>
              <a:rPr lang="es-ES" dirty="0" err="1"/>
              <a:t>Hípótesis</a:t>
            </a:r>
            <a:r>
              <a:rPr lang="es-ES" dirty="0"/>
              <a:t> Nula es que la serie posee una tendencia estocástica y por tanto es no estacionaria. Si el valor del test de significancia del ADF es menor a un </a:t>
            </a:r>
            <a:r>
              <a:rPr lang="es-ES" dirty="0" err="1"/>
              <a:t>alpha</a:t>
            </a:r>
            <a:r>
              <a:rPr lang="es-ES" dirty="0"/>
              <a:t> definido (0.05), significa que la serie tiene tendencia.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4FC4E0-A07A-40D4-B66A-F2FEA6E99314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Correlaciones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93769DA-9BF3-4F4D-8E28-C623C31C4CC7}"/>
              </a:ext>
            </a:extLst>
          </p:cNvPr>
          <p:cNvGrpSpPr/>
          <p:nvPr/>
        </p:nvGrpSpPr>
        <p:grpSpPr>
          <a:xfrm>
            <a:off x="302734" y="1766187"/>
            <a:ext cx="1126435" cy="1060174"/>
            <a:chOff x="302734" y="1766187"/>
            <a:chExt cx="1126435" cy="1060174"/>
          </a:xfrm>
          <a:solidFill>
            <a:srgbClr val="C00000"/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15667FD-1BC4-48EF-B1D9-65AFD2A6DE08}"/>
                </a:ext>
              </a:extLst>
            </p:cNvPr>
            <p:cNvSpPr/>
            <p:nvPr/>
          </p:nvSpPr>
          <p:spPr>
            <a:xfrm>
              <a:off x="302734" y="1766187"/>
              <a:ext cx="1126435" cy="10601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ut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19811215-2012-4531-8925-D81233FE7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683" y="1974476"/>
              <a:ext cx="629793" cy="542925"/>
            </a:xfrm>
            <a:custGeom>
              <a:avLst/>
              <a:gdLst>
                <a:gd name="connsiteX0" fmla="*/ 957551 w 1915105"/>
                <a:gd name="connsiteY0" fmla="*/ 1312007 h 1650953"/>
                <a:gd name="connsiteX1" fmla="*/ 1058240 w 1915105"/>
                <a:gd name="connsiteY1" fmla="*/ 1412696 h 1650953"/>
                <a:gd name="connsiteX2" fmla="*/ 957551 w 1915105"/>
                <a:gd name="connsiteY2" fmla="*/ 1513385 h 1650953"/>
                <a:gd name="connsiteX3" fmla="*/ 856862 w 1915105"/>
                <a:gd name="connsiteY3" fmla="*/ 1412696 h 1650953"/>
                <a:gd name="connsiteX4" fmla="*/ 957551 w 1915105"/>
                <a:gd name="connsiteY4" fmla="*/ 1312007 h 1650953"/>
                <a:gd name="connsiteX5" fmla="*/ 957553 w 1915105"/>
                <a:gd name="connsiteY5" fmla="*/ 439775 h 1650953"/>
                <a:gd name="connsiteX6" fmla="*/ 1026486 w 1915105"/>
                <a:gd name="connsiteY6" fmla="*/ 508708 h 1650953"/>
                <a:gd name="connsiteX7" fmla="*/ 1026485 w 1915105"/>
                <a:gd name="connsiteY7" fmla="*/ 1135578 h 1650953"/>
                <a:gd name="connsiteX8" fmla="*/ 957552 w 1915105"/>
                <a:gd name="connsiteY8" fmla="*/ 1204511 h 1650953"/>
                <a:gd name="connsiteX9" fmla="*/ 957553 w 1915105"/>
                <a:gd name="connsiteY9" fmla="*/ 1204510 h 1650953"/>
                <a:gd name="connsiteX10" fmla="*/ 888620 w 1915105"/>
                <a:gd name="connsiteY10" fmla="*/ 1135577 h 1650953"/>
                <a:gd name="connsiteX11" fmla="*/ 888620 w 1915105"/>
                <a:gd name="connsiteY11" fmla="*/ 508708 h 1650953"/>
                <a:gd name="connsiteX12" fmla="*/ 957553 w 1915105"/>
                <a:gd name="connsiteY12" fmla="*/ 439775 h 1650953"/>
                <a:gd name="connsiteX13" fmla="*/ 957553 w 1915105"/>
                <a:gd name="connsiteY13" fmla="*/ 100443 h 1650953"/>
                <a:gd name="connsiteX14" fmla="*/ 87050 w 1915105"/>
                <a:gd name="connsiteY14" fmla="*/ 1601309 h 1650953"/>
                <a:gd name="connsiteX15" fmla="*/ 1828055 w 1915105"/>
                <a:gd name="connsiteY15" fmla="*/ 1601309 h 1650953"/>
                <a:gd name="connsiteX16" fmla="*/ 957553 w 1915105"/>
                <a:gd name="connsiteY16" fmla="*/ 0 h 1650953"/>
                <a:gd name="connsiteX17" fmla="*/ 1915105 w 1915105"/>
                <a:gd name="connsiteY17" fmla="*/ 1650953 h 1650953"/>
                <a:gd name="connsiteX18" fmla="*/ 0 w 1915105"/>
                <a:gd name="connsiteY18" fmla="*/ 1650953 h 165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5105" h="1650953">
                  <a:moveTo>
                    <a:pt x="957551" y="1312007"/>
                  </a:moveTo>
                  <a:cubicBezTo>
                    <a:pt x="1013160" y="1312007"/>
                    <a:pt x="1058240" y="1357087"/>
                    <a:pt x="1058240" y="1412696"/>
                  </a:cubicBezTo>
                  <a:cubicBezTo>
                    <a:pt x="1058240" y="1468305"/>
                    <a:pt x="1013160" y="1513385"/>
                    <a:pt x="957551" y="1513385"/>
                  </a:cubicBezTo>
                  <a:cubicBezTo>
                    <a:pt x="901942" y="1513385"/>
                    <a:pt x="856862" y="1468305"/>
                    <a:pt x="856862" y="1412696"/>
                  </a:cubicBezTo>
                  <a:cubicBezTo>
                    <a:pt x="856862" y="1357087"/>
                    <a:pt x="901942" y="1312007"/>
                    <a:pt x="957551" y="1312007"/>
                  </a:cubicBezTo>
                  <a:close/>
                  <a:moveTo>
                    <a:pt x="957553" y="439775"/>
                  </a:moveTo>
                  <a:cubicBezTo>
                    <a:pt x="995624" y="439775"/>
                    <a:pt x="1026486" y="470637"/>
                    <a:pt x="1026486" y="508708"/>
                  </a:cubicBezTo>
                  <a:cubicBezTo>
                    <a:pt x="1026486" y="717665"/>
                    <a:pt x="1026485" y="926621"/>
                    <a:pt x="1026485" y="1135578"/>
                  </a:cubicBezTo>
                  <a:cubicBezTo>
                    <a:pt x="1026485" y="1173649"/>
                    <a:pt x="995623" y="1204511"/>
                    <a:pt x="957552" y="1204511"/>
                  </a:cubicBezTo>
                  <a:lnTo>
                    <a:pt x="957553" y="1204510"/>
                  </a:lnTo>
                  <a:cubicBezTo>
                    <a:pt x="919482" y="1204510"/>
                    <a:pt x="888620" y="1173648"/>
                    <a:pt x="888620" y="1135577"/>
                  </a:cubicBezTo>
                  <a:lnTo>
                    <a:pt x="888620" y="508708"/>
                  </a:lnTo>
                  <a:cubicBezTo>
                    <a:pt x="888620" y="470637"/>
                    <a:pt x="919482" y="439775"/>
                    <a:pt x="957553" y="439775"/>
                  </a:cubicBezTo>
                  <a:close/>
                  <a:moveTo>
                    <a:pt x="957553" y="100443"/>
                  </a:moveTo>
                  <a:lnTo>
                    <a:pt x="87050" y="1601309"/>
                  </a:lnTo>
                  <a:lnTo>
                    <a:pt x="1828055" y="1601309"/>
                  </a:lnTo>
                  <a:close/>
                  <a:moveTo>
                    <a:pt x="957553" y="0"/>
                  </a:moveTo>
                  <a:lnTo>
                    <a:pt x="1915105" y="1650953"/>
                  </a:lnTo>
                  <a:lnTo>
                    <a:pt x="0" y="165095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A6D24F5-4294-4BAC-8129-4C0C92B08518}"/>
              </a:ext>
            </a:extLst>
          </p:cNvPr>
          <p:cNvSpPr/>
          <p:nvPr/>
        </p:nvSpPr>
        <p:spPr>
          <a:xfrm>
            <a:off x="1429169" y="1854801"/>
            <a:ext cx="4552181" cy="782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1C54"/>
                </a:solidFill>
              </a:rPr>
              <a:t>Cuidado con lo que estamos midiendo al obtener una correlación entre dos variables temporales</a:t>
            </a:r>
            <a:endParaRPr lang="en-US" dirty="0">
              <a:solidFill>
                <a:srgbClr val="001C54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D93C6E6-3BF3-42A4-A122-D0931A8AE668}"/>
              </a:ext>
            </a:extLst>
          </p:cNvPr>
          <p:cNvSpPr/>
          <p:nvPr/>
        </p:nvSpPr>
        <p:spPr>
          <a:xfrm>
            <a:off x="6904140" y="1850009"/>
            <a:ext cx="4580389" cy="782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1C54"/>
                </a:solidFill>
              </a:rPr>
              <a:t>Dos variables pueden tener una correlación alta simplemente por tener tendencia. </a:t>
            </a:r>
            <a:endParaRPr lang="en-US" dirty="0">
              <a:solidFill>
                <a:srgbClr val="001C54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8D39A4-39E3-4165-A20D-246E2E6026E4}"/>
              </a:ext>
            </a:extLst>
          </p:cNvPr>
          <p:cNvSpPr/>
          <p:nvPr/>
        </p:nvSpPr>
        <p:spPr>
          <a:xfrm>
            <a:off x="134589" y="2916599"/>
            <a:ext cx="7172222" cy="782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001C54"/>
                </a:solidFill>
              </a:rPr>
              <a:t>Posibles Soluciones para hacer análisis de Correlaciones</a:t>
            </a:r>
            <a:endParaRPr lang="en-US" dirty="0">
              <a:solidFill>
                <a:srgbClr val="001C54"/>
              </a:solidFill>
            </a:endParaRPr>
          </a:p>
        </p:txBody>
      </p:sp>
      <p:sp>
        <p:nvSpPr>
          <p:cNvPr id="15" name="Flecha: cheurón 14">
            <a:extLst>
              <a:ext uri="{FF2B5EF4-FFF2-40B4-BE49-F238E27FC236}">
                <a16:creationId xmlns:a16="http://schemas.microsoft.com/office/drawing/2014/main" id="{E32AD5C8-AFB1-4678-AA78-FCD9EB137408}"/>
              </a:ext>
            </a:extLst>
          </p:cNvPr>
          <p:cNvSpPr/>
          <p:nvPr/>
        </p:nvSpPr>
        <p:spPr>
          <a:xfrm>
            <a:off x="6375631" y="1850939"/>
            <a:ext cx="310393" cy="78227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13B6C33-1E75-45EB-9400-08DDB1EE8858}"/>
              </a:ext>
            </a:extLst>
          </p:cNvPr>
          <p:cNvGrpSpPr/>
          <p:nvPr/>
        </p:nvGrpSpPr>
        <p:grpSpPr>
          <a:xfrm>
            <a:off x="541683" y="3399716"/>
            <a:ext cx="11387462" cy="846267"/>
            <a:chOff x="541683" y="3399716"/>
            <a:chExt cx="11387462" cy="84626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17008889-70D0-422E-975F-DA6ED1E47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69" y="3876651"/>
              <a:ext cx="5737949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660099"/>
                  </a:solidFill>
                  <a:latin typeface="Consolas" panose="020B0609020204030204" pitchFamily="49" charset="0"/>
                </a:rPr>
                <a:t>import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matplotlib </a:t>
              </a:r>
              <a:r>
                <a:rPr lang="en-US" altLang="en-US" sz="9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as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plt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lags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corr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lines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b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xcorr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aux_df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first_col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aux_df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second_col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maxlags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m_lags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E970555-D5BD-46C3-BF4E-03CCBD29E475}"/>
                </a:ext>
              </a:extLst>
            </p:cNvPr>
            <p:cNvSpPr/>
            <p:nvPr/>
          </p:nvSpPr>
          <p:spPr>
            <a:xfrm>
              <a:off x="541683" y="3657508"/>
              <a:ext cx="310392" cy="276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  <a:endParaRPr lang="en-US" dirty="0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24816867-3933-4D4A-A321-C979EE81A7E0}"/>
                </a:ext>
              </a:extLst>
            </p:cNvPr>
            <p:cNvSpPr/>
            <p:nvPr/>
          </p:nvSpPr>
          <p:spPr>
            <a:xfrm>
              <a:off x="865951" y="3399716"/>
              <a:ext cx="11063194" cy="7822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>
                  <a:solidFill>
                    <a:srgbClr val="001C54"/>
                  </a:solidFill>
                </a:rPr>
                <a:t>Transformar las variables para hacerlas estacionarias antes de realizar el estudio de correlaciones con un Cross Correlation</a:t>
              </a:r>
              <a:endParaRPr lang="en-US" sz="1400" dirty="0">
                <a:solidFill>
                  <a:srgbClr val="001C54"/>
                </a:solidFill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FD13137-DF5A-4D95-8DDD-CF95D3089142}"/>
              </a:ext>
            </a:extLst>
          </p:cNvPr>
          <p:cNvGrpSpPr/>
          <p:nvPr/>
        </p:nvGrpSpPr>
        <p:grpSpPr>
          <a:xfrm>
            <a:off x="541683" y="4169907"/>
            <a:ext cx="8031866" cy="1168056"/>
            <a:chOff x="541683" y="4169907"/>
            <a:chExt cx="8031866" cy="116805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264917-745F-4B1C-822B-86DB940896C8}"/>
                </a:ext>
              </a:extLst>
            </p:cNvPr>
            <p:cNvSpPr/>
            <p:nvPr/>
          </p:nvSpPr>
          <p:spPr>
            <a:xfrm>
              <a:off x="541683" y="4422626"/>
              <a:ext cx="310392" cy="27683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  <a:endParaRPr lang="en-US" dirty="0"/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87830B69-8126-44C0-9707-06DBB2A1DA09}"/>
                </a:ext>
              </a:extLst>
            </p:cNvPr>
            <p:cNvSpPr/>
            <p:nvPr/>
          </p:nvSpPr>
          <p:spPr>
            <a:xfrm>
              <a:off x="865951" y="4169907"/>
              <a:ext cx="7707598" cy="7822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>
                  <a:solidFill>
                    <a:schemeClr val="accent1"/>
                  </a:solidFill>
                </a:rPr>
                <a:t>Realizar un </a:t>
              </a:r>
              <a:r>
                <a:rPr lang="es-ES" sz="1400" dirty="0" err="1">
                  <a:solidFill>
                    <a:schemeClr val="accent1"/>
                  </a:solidFill>
                </a:rPr>
                <a:t>Random</a:t>
              </a:r>
              <a:r>
                <a:rPr lang="es-ES" sz="1400" dirty="0">
                  <a:solidFill>
                    <a:schemeClr val="accent1"/>
                  </a:solidFill>
                </a:rPr>
                <a:t> Forest y obtener la importancia relativa de las variables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50F48C42-AF1A-451C-80E2-828B8A6A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69" y="4755968"/>
              <a:ext cx="6686024" cy="230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sklearn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ensemble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RandomForestRegressor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6753C81E-D808-48E9-959F-089406B4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884" y="4968631"/>
              <a:ext cx="688748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mod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RandomForestRegressor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n_estimators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max_depth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max_features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mod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fit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selected_features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drop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‘</a:t>
              </a:r>
              <a:r>
                <a:rPr kumimoji="0" lang="en-US" altLang="en-US" sz="900" b="1" i="0" u="none" strike="noStrike" cap="none" normalizeH="0" baseline="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Dependent_variable</a:t>
              </a: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]),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selected_features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en-US" altLang="en-US" sz="900" b="1" i="0" u="none" strike="noStrike" cap="none" normalizeH="0" baseline="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Dependent_variable</a:t>
              </a: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7DEEA05-3206-4A5D-91E6-BB4C07D2C6DD}"/>
              </a:ext>
            </a:extLst>
          </p:cNvPr>
          <p:cNvGrpSpPr/>
          <p:nvPr/>
        </p:nvGrpSpPr>
        <p:grpSpPr>
          <a:xfrm>
            <a:off x="541683" y="5242362"/>
            <a:ext cx="11108634" cy="1372353"/>
            <a:chOff x="541683" y="5242362"/>
            <a:chExt cx="11108634" cy="1372353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23950E3-4696-48A9-95C5-C37B5D9691BC}"/>
                </a:ext>
              </a:extLst>
            </p:cNvPr>
            <p:cNvSpPr/>
            <p:nvPr/>
          </p:nvSpPr>
          <p:spPr>
            <a:xfrm>
              <a:off x="541683" y="5495081"/>
              <a:ext cx="310392" cy="27683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  <a:endParaRPr lang="en-US" dirty="0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8EE2E6A8-90AC-4158-B612-EDB33CF39468}"/>
                </a:ext>
              </a:extLst>
            </p:cNvPr>
            <p:cNvSpPr/>
            <p:nvPr/>
          </p:nvSpPr>
          <p:spPr>
            <a:xfrm>
              <a:off x="865951" y="5242362"/>
              <a:ext cx="10784366" cy="7822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400" dirty="0">
                  <a:solidFill>
                    <a:schemeClr val="accent4">
                      <a:lumMod val="50000"/>
                    </a:schemeClr>
                  </a:solidFill>
                </a:rPr>
                <a:t>Aplicar las variables sucesivamente a un modelo ARIMAX como variable regresora y analizar la capacidad predictiva</a:t>
              </a:r>
              <a:endParaRPr 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F21040F-CA1E-425A-B934-71A34351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884" y="6245383"/>
              <a:ext cx="646843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mod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SARIMAX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train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dependent_var_col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trend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trend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order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seasonal_order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exog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train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xreg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enforce_stationarity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=True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fit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80CEBC38-A29A-4AF4-A1F1-3527B39F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169" y="6047172"/>
              <a:ext cx="3724712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tsa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statespace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sarimax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SARIMAX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5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4126D9-3754-42C4-9AE5-57974E1D0DCC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Correlaciones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6F9666-7F7F-4A64-89FD-AAA6CE69C0C9}"/>
              </a:ext>
            </a:extLst>
          </p:cNvPr>
          <p:cNvSpPr txBox="1"/>
          <p:nvPr/>
        </p:nvSpPr>
        <p:spPr>
          <a:xfrm>
            <a:off x="209725" y="1420094"/>
            <a:ext cx="496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Cross Correlation </a:t>
            </a:r>
            <a:r>
              <a:rPr lang="es-ES" sz="2000" dirty="0" err="1"/>
              <a:t>Plot</a:t>
            </a: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4FF744-8231-43EE-BCE7-899E97F9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354"/>
            <a:ext cx="8473380" cy="433989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C5DD784-029E-4199-B7B8-9FA912FDD5C1}"/>
              </a:ext>
            </a:extLst>
          </p:cNvPr>
          <p:cNvSpPr/>
          <p:nvPr/>
        </p:nvSpPr>
        <p:spPr>
          <a:xfrm>
            <a:off x="8791662" y="2407642"/>
            <a:ext cx="3254929" cy="2583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gráfica de Correlación Cruzada nos permite analizar el efecto retardado de unas variables en otras, permitiendo así poder elegir regresores con retardos.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4126D9-3754-42C4-9AE5-57974E1D0DCC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Correlaciones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6F9666-7F7F-4A64-89FD-AAA6CE69C0C9}"/>
              </a:ext>
            </a:extLst>
          </p:cNvPr>
          <p:cNvSpPr txBox="1"/>
          <p:nvPr/>
        </p:nvSpPr>
        <p:spPr>
          <a:xfrm>
            <a:off x="209725" y="1420094"/>
            <a:ext cx="496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Cross Correlation </a:t>
            </a:r>
            <a:r>
              <a:rPr lang="es-ES" sz="2000" dirty="0" err="1"/>
              <a:t>Plot</a:t>
            </a: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5540F-ACB1-460E-BC3A-21EFCDC3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552"/>
            <a:ext cx="8749717" cy="461419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2A24F06-3CC1-4E13-B3F4-645E09E2ED9C}"/>
              </a:ext>
            </a:extLst>
          </p:cNvPr>
          <p:cNvSpPr/>
          <p:nvPr/>
        </p:nvSpPr>
        <p:spPr>
          <a:xfrm>
            <a:off x="8791662" y="2407642"/>
            <a:ext cx="3254929" cy="2583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gráfica de Correlación Cruzada nos permite analizar el efecto retardado de unas variables en otras, permitiendo así poder elegir regresores con retardos.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Nº3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Revisión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Limpieza</a:t>
            </a:r>
            <a:r>
              <a:rPr lang="en-US" sz="1400" dirty="0"/>
              <a:t> PM2.5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Visualización</a:t>
            </a:r>
            <a:r>
              <a:rPr lang="en-US" sz="1400" dirty="0"/>
              <a:t> de las series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Reindexado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Variables </a:t>
            </a:r>
            <a:r>
              <a:rPr lang="en-US" sz="1400" dirty="0" err="1"/>
              <a:t>Derivadas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3119579"/>
            <a:ext cx="5834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Análisis de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2" y="5376804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5884F9-7771-4748-8F56-C83531797621}"/>
              </a:ext>
            </a:extLst>
          </p:cNvPr>
          <p:cNvSpPr txBox="1"/>
          <p:nvPr/>
        </p:nvSpPr>
        <p:spPr>
          <a:xfrm>
            <a:off x="451393" y="3943802"/>
            <a:ext cx="5834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Validación de Modelos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Walkforward</a:t>
            </a:r>
            <a:r>
              <a:rPr lang="en-US" sz="1400" dirty="0"/>
              <a:t> 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Métricas</a:t>
            </a:r>
            <a:r>
              <a:rPr lang="en-US" sz="1400" dirty="0"/>
              <a:t> de </a:t>
            </a:r>
            <a:r>
              <a:rPr lang="en-US" sz="1400" dirty="0" err="1"/>
              <a:t>Validación</a:t>
            </a:r>
            <a:endParaRPr lang="en-US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7FA7F0-E269-4186-BB04-F32B8317C05C}"/>
              </a:ext>
            </a:extLst>
          </p:cNvPr>
          <p:cNvSpPr txBox="1"/>
          <p:nvPr/>
        </p:nvSpPr>
        <p:spPr>
          <a:xfrm>
            <a:off x="451392" y="4768025"/>
            <a:ext cx="583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Estáticos</a:t>
            </a:r>
            <a:r>
              <a:rPr lang="en-US" sz="1400" dirty="0"/>
              <a:t> (ARIMA)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4126D9-3754-42C4-9AE5-57974E1D0DCC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Correlaciones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6F9666-7F7F-4A64-89FD-AAA6CE69C0C9}"/>
              </a:ext>
            </a:extLst>
          </p:cNvPr>
          <p:cNvSpPr txBox="1"/>
          <p:nvPr/>
        </p:nvSpPr>
        <p:spPr>
          <a:xfrm>
            <a:off x="209725" y="1420094"/>
            <a:ext cx="496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Cross Correlation </a:t>
            </a:r>
            <a:r>
              <a:rPr lang="es-ES" sz="2000" dirty="0" err="1"/>
              <a:t>Plot</a:t>
            </a: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B76F02-BC13-48EF-A3ED-86E4BD62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374"/>
            <a:ext cx="8560709" cy="434570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BB7573-9B65-4A52-8EEE-5A2F9D34CBDC}"/>
              </a:ext>
            </a:extLst>
          </p:cNvPr>
          <p:cNvSpPr/>
          <p:nvPr/>
        </p:nvSpPr>
        <p:spPr>
          <a:xfrm>
            <a:off x="8791662" y="2407642"/>
            <a:ext cx="3254929" cy="2583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gráfica de Correlación Cruzada nos permite analizar el efecto retardado de unas variables en otras, permitiendo así poder elegir regresores con retardos.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4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Validación de 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5" y="1420094"/>
            <a:ext cx="496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Walkforward</a:t>
            </a:r>
            <a:r>
              <a:rPr lang="es-ES" sz="3200" dirty="0"/>
              <a:t> </a:t>
            </a:r>
            <a:r>
              <a:rPr lang="es-ES" sz="3200" dirty="0" err="1"/>
              <a:t>Validation</a:t>
            </a:r>
            <a:endParaRPr lang="es-ES" sz="3200" dirty="0"/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B9F19D66-57FB-419D-BED3-0F3342F99073}"/>
              </a:ext>
            </a:extLst>
          </p:cNvPr>
          <p:cNvSpPr/>
          <p:nvPr/>
        </p:nvSpPr>
        <p:spPr>
          <a:xfrm>
            <a:off x="596160" y="3420768"/>
            <a:ext cx="291492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Walkforward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Validation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18ED0F88-13C8-48CD-89F4-DB30B474205F}"/>
              </a:ext>
            </a:extLst>
          </p:cNvPr>
          <p:cNvSpPr/>
          <p:nvPr/>
        </p:nvSpPr>
        <p:spPr>
          <a:xfrm>
            <a:off x="363600" y="4028088"/>
            <a:ext cx="3315240" cy="1155960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 validación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Walkforward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simula el uso que se le dará al modelo mediante pruebas sucesivas en las que se utiliza toda la información disponible para hacer el modelado y la prueba, se obtiene el resultado y se avanza al siguiente período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DCBB4E01-84B7-4F9B-A4E4-E068C295A556}"/>
              </a:ext>
            </a:extLst>
          </p:cNvPr>
          <p:cNvSpPr/>
          <p:nvPr/>
        </p:nvSpPr>
        <p:spPr>
          <a:xfrm rot="10800000">
            <a:off x="1316160" y="2937828"/>
            <a:ext cx="939600" cy="464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554D4A-EF06-4340-89E5-114B7FCA4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88"/>
          <a:stretch/>
        </p:blipFill>
        <p:spPr>
          <a:xfrm>
            <a:off x="4417071" y="2829912"/>
            <a:ext cx="7001852" cy="31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Validación de 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5" y="1420094"/>
            <a:ext cx="496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Walkforward</a:t>
            </a:r>
            <a:r>
              <a:rPr lang="es-ES" sz="3200" dirty="0"/>
              <a:t> </a:t>
            </a:r>
            <a:r>
              <a:rPr lang="es-ES" sz="3200" dirty="0" err="1"/>
              <a:t>Validation</a:t>
            </a:r>
            <a:endParaRPr lang="es-ES" sz="3200" dirty="0"/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B9F19D66-57FB-419D-BED3-0F3342F99073}"/>
              </a:ext>
            </a:extLst>
          </p:cNvPr>
          <p:cNvSpPr/>
          <p:nvPr/>
        </p:nvSpPr>
        <p:spPr>
          <a:xfrm>
            <a:off x="596160" y="4060080"/>
            <a:ext cx="291492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Walkforward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Validation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18ED0F88-13C8-48CD-89F4-DB30B474205F}"/>
              </a:ext>
            </a:extLst>
          </p:cNvPr>
          <p:cNvSpPr/>
          <p:nvPr/>
        </p:nvSpPr>
        <p:spPr>
          <a:xfrm>
            <a:off x="363600" y="4667400"/>
            <a:ext cx="3315240" cy="1155960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 validación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Walkforward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simula el uso que se le dará al modelo mediante pruebas sucesivas en las que se utiliza toda la información disponible para hacer el modelado y la prueba, se obtiene el resultado y se avanza al siguiente período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DCBB4E01-84B7-4F9B-A4E4-E068C295A556}"/>
              </a:ext>
            </a:extLst>
          </p:cNvPr>
          <p:cNvSpPr/>
          <p:nvPr/>
        </p:nvSpPr>
        <p:spPr>
          <a:xfrm rot="10800000">
            <a:off x="1316160" y="3577140"/>
            <a:ext cx="939600" cy="464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Imagen 8">
            <a:extLst>
              <a:ext uri="{FF2B5EF4-FFF2-40B4-BE49-F238E27FC236}">
                <a16:creationId xmlns:a16="http://schemas.microsoft.com/office/drawing/2014/main" id="{16946437-7371-4E36-BAF1-DD124AFE308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27294" y="2478280"/>
            <a:ext cx="6519003" cy="3803265"/>
          </a:xfrm>
          <a:prstGeom prst="rect">
            <a:avLst/>
          </a:prstGeom>
          <a:ln>
            <a:noFill/>
          </a:ln>
        </p:spPr>
      </p:pic>
      <p:sp>
        <p:nvSpPr>
          <p:cNvPr id="18" name="CustomShape 14">
            <a:extLst>
              <a:ext uri="{FF2B5EF4-FFF2-40B4-BE49-F238E27FC236}">
                <a16:creationId xmlns:a16="http://schemas.microsoft.com/office/drawing/2014/main" id="{2F08995D-FE0B-42D9-9421-8E724E05F94F}"/>
              </a:ext>
            </a:extLst>
          </p:cNvPr>
          <p:cNvSpPr/>
          <p:nvPr/>
        </p:nvSpPr>
        <p:spPr>
          <a:xfrm rot="18725400">
            <a:off x="3894503" y="2677389"/>
            <a:ext cx="1209240" cy="213840"/>
          </a:xfrm>
          <a:prstGeom prst="round1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Ilustrativo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CustomShape 15">
            <a:extLst>
              <a:ext uri="{FF2B5EF4-FFF2-40B4-BE49-F238E27FC236}">
                <a16:creationId xmlns:a16="http://schemas.microsoft.com/office/drawing/2014/main" id="{36BCB3D0-7730-4951-87C9-9B62808669DA}"/>
              </a:ext>
            </a:extLst>
          </p:cNvPr>
          <p:cNvSpPr/>
          <p:nvPr/>
        </p:nvSpPr>
        <p:spPr>
          <a:xfrm>
            <a:off x="9334632" y="3757879"/>
            <a:ext cx="495286" cy="2363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9664F6BA-4942-4049-8532-E1379B4835C5}"/>
              </a:ext>
            </a:extLst>
          </p:cNvPr>
          <p:cNvSpPr/>
          <p:nvPr/>
        </p:nvSpPr>
        <p:spPr>
          <a:xfrm>
            <a:off x="4723002" y="3757879"/>
            <a:ext cx="4591936" cy="2363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6">
            <a:extLst>
              <a:ext uri="{FF2B5EF4-FFF2-40B4-BE49-F238E27FC236}">
                <a16:creationId xmlns:a16="http://schemas.microsoft.com/office/drawing/2014/main" id="{14C001FA-1046-4342-8073-981F8E82431F}"/>
              </a:ext>
            </a:extLst>
          </p:cNvPr>
          <p:cNvSpPr/>
          <p:nvPr/>
        </p:nvSpPr>
        <p:spPr>
          <a:xfrm>
            <a:off x="9845639" y="3757879"/>
            <a:ext cx="439585" cy="23630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DA4A10"/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7">
            <a:extLst>
              <a:ext uri="{FF2B5EF4-FFF2-40B4-BE49-F238E27FC236}">
                <a16:creationId xmlns:a16="http://schemas.microsoft.com/office/drawing/2014/main" id="{F6C29419-4E22-4F9C-A017-44F238AFD02B}"/>
              </a:ext>
            </a:extLst>
          </p:cNvPr>
          <p:cNvSpPr/>
          <p:nvPr/>
        </p:nvSpPr>
        <p:spPr>
          <a:xfrm>
            <a:off x="10311183" y="3757879"/>
            <a:ext cx="361080" cy="236304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lumMod val="50000"/>
              </a:schemeClr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6">
            <a:extLst>
              <a:ext uri="{FF2B5EF4-FFF2-40B4-BE49-F238E27FC236}">
                <a16:creationId xmlns:a16="http://schemas.microsoft.com/office/drawing/2014/main" id="{7431B6C1-75E7-45A7-92D9-B63086E51382}"/>
              </a:ext>
            </a:extLst>
          </p:cNvPr>
          <p:cNvSpPr/>
          <p:nvPr/>
        </p:nvSpPr>
        <p:spPr>
          <a:xfrm>
            <a:off x="4723003" y="3757879"/>
            <a:ext cx="5091258" cy="23630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DA4A10"/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7">
            <a:extLst>
              <a:ext uri="{FF2B5EF4-FFF2-40B4-BE49-F238E27FC236}">
                <a16:creationId xmlns:a16="http://schemas.microsoft.com/office/drawing/2014/main" id="{64F9B0BA-6BE6-4C48-9CEF-214C3DEA8857}"/>
              </a:ext>
            </a:extLst>
          </p:cNvPr>
          <p:cNvSpPr/>
          <p:nvPr/>
        </p:nvSpPr>
        <p:spPr>
          <a:xfrm>
            <a:off x="4723001" y="3757879"/>
            <a:ext cx="5622865" cy="236304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lumMod val="50000"/>
              </a:schemeClr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973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8A2DB7-45D1-4352-8A85-2E75FD0B506F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Estructura de Modelado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D5EB826-FB16-4449-B3B9-F1D8DD76AF63}"/>
              </a:ext>
            </a:extLst>
          </p:cNvPr>
          <p:cNvSpPr/>
          <p:nvPr/>
        </p:nvSpPr>
        <p:spPr>
          <a:xfrm>
            <a:off x="2740404" y="2741103"/>
            <a:ext cx="2751589" cy="74662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Ts_modelling</a:t>
            </a:r>
            <a:r>
              <a:rPr lang="es-E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40784CE-4A17-47CA-9DBC-E05729007B80}"/>
              </a:ext>
            </a:extLst>
          </p:cNvPr>
          <p:cNvSpPr/>
          <p:nvPr/>
        </p:nvSpPr>
        <p:spPr>
          <a:xfrm>
            <a:off x="5134063" y="4131576"/>
            <a:ext cx="3221372" cy="7466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Walkforward_validation</a:t>
            </a:r>
            <a:r>
              <a:rPr lang="es-E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5530F4-960C-4ACB-A214-D61C2BFFAB26}"/>
              </a:ext>
            </a:extLst>
          </p:cNvPr>
          <p:cNvSpPr/>
          <p:nvPr/>
        </p:nvSpPr>
        <p:spPr>
          <a:xfrm>
            <a:off x="696286" y="1367407"/>
            <a:ext cx="2751589" cy="7466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Ts_transform</a:t>
            </a:r>
            <a:r>
              <a:rPr lang="es-E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7051927B-3330-4BF6-9A98-0E55F15C7EC7}"/>
              </a:ext>
            </a:extLst>
          </p:cNvPr>
          <p:cNvSpPr/>
          <p:nvPr/>
        </p:nvSpPr>
        <p:spPr>
          <a:xfrm flipH="1">
            <a:off x="5491993" y="2957119"/>
            <a:ext cx="850084" cy="1174457"/>
          </a:xfrm>
          <a:prstGeom prst="bentArrow">
            <a:avLst/>
          </a:prstGeom>
          <a:gradFill>
            <a:gsLst>
              <a:gs pos="0">
                <a:srgbClr val="C00000"/>
              </a:gs>
              <a:gs pos="10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A8A02B34-9B36-4BB8-B5DF-D8236D1EA823}"/>
              </a:ext>
            </a:extLst>
          </p:cNvPr>
          <p:cNvSpPr/>
          <p:nvPr/>
        </p:nvSpPr>
        <p:spPr>
          <a:xfrm flipH="1">
            <a:off x="3447875" y="1510020"/>
            <a:ext cx="850084" cy="1231083"/>
          </a:xfrm>
          <a:prstGeom prst="bentArrow">
            <a:avLst/>
          </a:prstGeom>
          <a:gradFill>
            <a:gsLst>
              <a:gs pos="26000">
                <a:schemeClr val="accent6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979102A8-2BC4-484F-9DE2-15D955CD6D24}"/>
              </a:ext>
            </a:extLst>
          </p:cNvPr>
          <p:cNvSpPr/>
          <p:nvPr/>
        </p:nvSpPr>
        <p:spPr>
          <a:xfrm flipV="1">
            <a:off x="1412146" y="2114024"/>
            <a:ext cx="1328258" cy="1254155"/>
          </a:xfrm>
          <a:prstGeom prst="bentArrow">
            <a:avLst>
              <a:gd name="adj1" fmla="val 15526"/>
              <a:gd name="adj2" fmla="val 18368"/>
              <a:gd name="adj3" fmla="val 28158"/>
              <a:gd name="adj4" fmla="val 43750"/>
            </a:avLst>
          </a:prstGeom>
          <a:gradFill>
            <a:gsLst>
              <a:gs pos="0">
                <a:srgbClr val="C00000"/>
              </a:gs>
              <a:gs pos="8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C5CA823C-E885-4D01-A4DA-2196A1291117}"/>
              </a:ext>
            </a:extLst>
          </p:cNvPr>
          <p:cNvSpPr/>
          <p:nvPr/>
        </p:nvSpPr>
        <p:spPr>
          <a:xfrm flipV="1">
            <a:off x="3797416" y="3491914"/>
            <a:ext cx="1328258" cy="1254155"/>
          </a:xfrm>
          <a:prstGeom prst="bentArrow">
            <a:avLst>
              <a:gd name="adj1" fmla="val 15526"/>
              <a:gd name="adj2" fmla="val 18368"/>
              <a:gd name="adj3" fmla="val 28158"/>
              <a:gd name="adj4" fmla="val 43750"/>
            </a:avLst>
          </a:prstGeom>
          <a:gradFill>
            <a:gsLst>
              <a:gs pos="100000">
                <a:schemeClr val="tx2"/>
              </a:gs>
              <a:gs pos="8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48085223-BEC7-421C-91FF-D6EB5CD79BBE}"/>
              </a:ext>
            </a:extLst>
          </p:cNvPr>
          <p:cNvSpPr/>
          <p:nvPr/>
        </p:nvSpPr>
        <p:spPr>
          <a:xfrm flipV="1">
            <a:off x="5986941" y="4878192"/>
            <a:ext cx="1702963" cy="834709"/>
          </a:xfrm>
          <a:prstGeom prst="bentArrow">
            <a:avLst>
              <a:gd name="adj1" fmla="val 15526"/>
              <a:gd name="adj2" fmla="val 18368"/>
              <a:gd name="adj3" fmla="val 28158"/>
              <a:gd name="adj4" fmla="val 43750"/>
            </a:avLst>
          </a:prstGeom>
          <a:gradFill>
            <a:gsLst>
              <a:gs pos="0">
                <a:schemeClr val="bg1"/>
              </a:gs>
              <a:gs pos="8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E9F6FC0-56F8-449F-8C5F-049D201E28D4}"/>
              </a:ext>
            </a:extLst>
          </p:cNvPr>
          <p:cNvSpPr/>
          <p:nvPr/>
        </p:nvSpPr>
        <p:spPr>
          <a:xfrm>
            <a:off x="7689905" y="5251503"/>
            <a:ext cx="2399252" cy="746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1C54"/>
                </a:solidFill>
              </a:rPr>
              <a:t>Validation_Results</a:t>
            </a:r>
            <a:endParaRPr lang="en-US" dirty="0">
              <a:solidFill>
                <a:srgbClr val="001C54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FB84819-8798-427C-91FE-7EAA8F4B58CF}"/>
              </a:ext>
            </a:extLst>
          </p:cNvPr>
          <p:cNvSpPr/>
          <p:nvPr/>
        </p:nvSpPr>
        <p:spPr>
          <a:xfrm>
            <a:off x="18347" y="4718806"/>
            <a:ext cx="4580389" cy="1904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rgbClr val="001C54"/>
              </a:solidFill>
            </a:endParaRPr>
          </a:p>
          <a:p>
            <a:pPr algn="ctr"/>
            <a:r>
              <a:rPr lang="es-ES" sz="1600" dirty="0">
                <a:solidFill>
                  <a:srgbClr val="001C54"/>
                </a:solidFill>
              </a:rPr>
              <a:t>Para esto es necesario que la transformación de las variables, el modelado y la validación sean “controladas” desde el mismo punto y que den resultados tanto numéricos como visuales para entender si la serie ha sido modelada correctamente</a:t>
            </a:r>
            <a:endParaRPr lang="en-US" sz="1600" dirty="0">
              <a:solidFill>
                <a:srgbClr val="001C54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9AB228-E217-4BE6-9AC6-70518A354EF2}"/>
              </a:ext>
            </a:extLst>
          </p:cNvPr>
          <p:cNvSpPr txBox="1"/>
          <p:nvPr/>
        </p:nvSpPr>
        <p:spPr>
          <a:xfrm>
            <a:off x="5729681" y="1566099"/>
            <a:ext cx="615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1C54"/>
                </a:solidFill>
              </a:rPr>
              <a:t>La estructura del código debe permitir iterar de manera flexible y rápida sobre múltiples parámetros. </a:t>
            </a:r>
          </a:p>
        </p:txBody>
      </p:sp>
    </p:spTree>
    <p:extLst>
      <p:ext uri="{BB962C8B-B14F-4D97-AF65-F5344CB8AC3E}">
        <p14:creationId xmlns:p14="http://schemas.microsoft.com/office/powerpoint/2010/main" val="17848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C6E1A9-B79E-4CCE-AF4A-B1AE56534C4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Tareas a Realizar Para </a:t>
            </a:r>
          </a:p>
          <a:p>
            <a:pPr algn="ctr"/>
            <a:r>
              <a:rPr lang="es-ES" sz="3200" dirty="0"/>
              <a:t>Semana 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F7510-AF70-466D-BA27-4AD25AD69891}"/>
              </a:ext>
            </a:extLst>
          </p:cNvPr>
          <p:cNvSpPr txBox="1"/>
          <p:nvPr/>
        </p:nvSpPr>
        <p:spPr>
          <a:xfrm>
            <a:off x="649070" y="2384003"/>
            <a:ext cx="11154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dirty="0"/>
              <a:t>Crear una función que analice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dirty="0"/>
              <a:t>Analizar vuestra variable dependiente y posibles </a:t>
            </a:r>
            <a:r>
              <a:rPr lang="es-ES" sz="2400" dirty="0" err="1"/>
              <a:t>regresoras</a:t>
            </a:r>
            <a:endParaRPr lang="es-E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dirty="0"/>
              <a:t>Crear una función </a:t>
            </a:r>
            <a:r>
              <a:rPr lang="es-ES" sz="2400" dirty="0" err="1"/>
              <a:t>Walkforward</a:t>
            </a:r>
            <a:r>
              <a:rPr lang="es-ES" sz="2400" dirty="0"/>
              <a:t> para medir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dirty="0"/>
              <a:t>Crear un modelo </a:t>
            </a:r>
            <a:r>
              <a:rPr lang="es-ES" sz="2400" dirty="0" err="1"/>
              <a:t>baseline</a:t>
            </a:r>
            <a:r>
              <a:rPr lang="es-ES" sz="2400" dirty="0"/>
              <a:t> ARIMA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400" dirty="0"/>
              <a:t>Git!</a:t>
            </a:r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7294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222976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Outline</a:t>
            </a:r>
            <a:r>
              <a:rPr lang="es-ES" sz="3200" dirty="0"/>
              <a:t> del Laboratorio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Ruido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Creación</a:t>
            </a:r>
            <a:r>
              <a:rPr lang="en-US" sz="1400" dirty="0"/>
              <a:t> de Series </a:t>
            </a:r>
            <a:r>
              <a:rPr lang="en-US" sz="1400" dirty="0" err="1"/>
              <a:t>Temporales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Elección</a:t>
            </a:r>
            <a:r>
              <a:rPr lang="en-US" sz="1400" dirty="0"/>
              <a:t> de </a:t>
            </a:r>
            <a:r>
              <a:rPr lang="en-US" sz="1400" dirty="0" err="1"/>
              <a:t>Resolución</a:t>
            </a:r>
            <a:r>
              <a:rPr lang="en-US" sz="1400" dirty="0"/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Transformación</a:t>
            </a:r>
            <a:r>
              <a:rPr lang="en-US" sz="1400" dirty="0"/>
              <a:t>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Análisis</a:t>
            </a:r>
            <a:r>
              <a:rPr lang="en-US" sz="1400" dirty="0"/>
              <a:t>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ARIMA, 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Creación</a:t>
            </a:r>
            <a:r>
              <a:rPr lang="en-US" sz="1400" b="1" dirty="0">
                <a:solidFill>
                  <a:srgbClr val="FF0000"/>
                </a:solidFill>
              </a:rPr>
              <a:t> de variables </a:t>
            </a:r>
            <a:r>
              <a:rPr lang="en-US" sz="1400" b="1" dirty="0" err="1">
                <a:solidFill>
                  <a:srgbClr val="FF0000"/>
                </a:solidFill>
              </a:rPr>
              <a:t>regresoras</a:t>
            </a:r>
            <a:r>
              <a:rPr lang="en-US" sz="1400" b="1" dirty="0">
                <a:solidFill>
                  <a:srgbClr val="FF0000"/>
                </a:solidFill>
              </a:rPr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Aplicabilidad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modelos</a:t>
            </a:r>
            <a:endParaRPr lang="en-US" sz="1400" b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Teoría</a:t>
            </a:r>
            <a:r>
              <a:rPr lang="en-US" sz="1400" b="1" dirty="0">
                <a:solidFill>
                  <a:srgbClr val="FF0000"/>
                </a:solidFill>
              </a:rPr>
              <a:t> de los mercados </a:t>
            </a:r>
            <a:r>
              <a:rPr lang="en-US" sz="1400" b="1" dirty="0" err="1">
                <a:solidFill>
                  <a:srgbClr val="FF0000"/>
                </a:solidFill>
              </a:rPr>
              <a:t>eficientes</a:t>
            </a:r>
            <a:endParaRPr lang="en-US" sz="1400" b="1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261675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Preparación de las Variables 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34731C-B1C5-4306-8542-507443C58F19}"/>
              </a:ext>
            </a:extLst>
          </p:cNvPr>
          <p:cNvSpPr txBox="1"/>
          <p:nvPr/>
        </p:nvSpPr>
        <p:spPr>
          <a:xfrm>
            <a:off x="338677" y="2916205"/>
            <a:ext cx="880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Limpieza</a:t>
            </a:r>
            <a:r>
              <a:rPr lang="en-US" sz="2000" dirty="0"/>
              <a:t> PM2.5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Visualización</a:t>
            </a:r>
            <a:r>
              <a:rPr lang="en-US" sz="2000" dirty="0"/>
              <a:t> de las series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Reindexado</a:t>
            </a:r>
            <a:r>
              <a:rPr lang="en-US" sz="2000" dirty="0"/>
              <a:t> de la </a:t>
            </a:r>
            <a:r>
              <a:rPr lang="en-US" sz="2000" dirty="0" err="1"/>
              <a:t>serie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Variables </a:t>
            </a:r>
            <a:r>
              <a:rPr lang="en-US" sz="2000" dirty="0" err="1"/>
              <a:t>Derivadas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69F14-11A1-4EC9-9B43-8B6920F7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09" y="2890391"/>
            <a:ext cx="3228119" cy="13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A092872-EBAE-4F8B-878E-D9F2E5555485}"/>
              </a:ext>
            </a:extLst>
          </p:cNvPr>
          <p:cNvGrpSpPr/>
          <p:nvPr/>
        </p:nvGrpSpPr>
        <p:grpSpPr>
          <a:xfrm>
            <a:off x="1187988" y="1696455"/>
            <a:ext cx="2521134" cy="2521134"/>
            <a:chOff x="1187988" y="1696455"/>
            <a:chExt cx="2521134" cy="2521134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8742B82C-128B-4283-B851-7279A390A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988" y="1696455"/>
              <a:ext cx="2521134" cy="252113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3740641-AE07-4028-82F9-9C96255B26EA}"/>
                </a:ext>
              </a:extLst>
            </p:cNvPr>
            <p:cNvSpPr/>
            <p:nvPr/>
          </p:nvSpPr>
          <p:spPr>
            <a:xfrm>
              <a:off x="1318141" y="2701328"/>
              <a:ext cx="2244993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/>
                <a:t>Autocorrelación</a:t>
              </a:r>
              <a:endParaRPr lang="en-US" sz="2000" b="1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216BBE7-6E09-448B-8640-D6C2EE00BD72}"/>
              </a:ext>
            </a:extLst>
          </p:cNvPr>
          <p:cNvGrpSpPr/>
          <p:nvPr/>
        </p:nvGrpSpPr>
        <p:grpSpPr>
          <a:xfrm>
            <a:off x="4776641" y="1696455"/>
            <a:ext cx="2521134" cy="2521134"/>
            <a:chOff x="4776641" y="1696455"/>
            <a:chExt cx="2521134" cy="2521134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1849B4C-D370-4D43-AB0C-25864DB9E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6641" y="1696455"/>
              <a:ext cx="2521134" cy="252113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A2A8D5C8-D1BE-4172-A34C-7E764F5AE80C}"/>
                </a:ext>
              </a:extLst>
            </p:cNvPr>
            <p:cNvSpPr/>
            <p:nvPr/>
          </p:nvSpPr>
          <p:spPr>
            <a:xfrm>
              <a:off x="4992779" y="2684760"/>
              <a:ext cx="2088858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Estacionalidad</a:t>
              </a:r>
            </a:p>
            <a:p>
              <a:pPr algn="ctr"/>
              <a:r>
                <a:rPr lang="es-ES" b="1" dirty="0"/>
                <a:t>(Seasonality)</a:t>
              </a:r>
              <a:endParaRPr lang="en-US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FF349CE-1EC5-4F3C-AA8C-C8F9433E1302}"/>
              </a:ext>
            </a:extLst>
          </p:cNvPr>
          <p:cNvGrpSpPr/>
          <p:nvPr/>
        </p:nvGrpSpPr>
        <p:grpSpPr>
          <a:xfrm>
            <a:off x="8352724" y="1696455"/>
            <a:ext cx="2521134" cy="2521134"/>
            <a:chOff x="8352724" y="1696455"/>
            <a:chExt cx="2521134" cy="2521134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E5955E06-4E55-4BD7-86F5-279E2729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724" y="1696455"/>
              <a:ext cx="2521134" cy="2521134"/>
            </a:xfrm>
            <a:prstGeom prst="ellipse">
              <a:avLst/>
            </a:prstGeom>
            <a:solidFill>
              <a:srgbClr val="001C54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7843378-8C6B-4060-8A10-7AF91882E654}"/>
                </a:ext>
              </a:extLst>
            </p:cNvPr>
            <p:cNvSpPr/>
            <p:nvPr/>
          </p:nvSpPr>
          <p:spPr>
            <a:xfrm>
              <a:off x="8568862" y="2726324"/>
              <a:ext cx="2088858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Estacionariedad (Stationarity)</a:t>
              </a:r>
              <a:endParaRPr lang="en-US" b="1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B53E338-3E90-4889-928E-5B4D9B251F80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</p:spTree>
    <p:extLst>
      <p:ext uri="{BB962C8B-B14F-4D97-AF65-F5344CB8AC3E}">
        <p14:creationId xmlns:p14="http://schemas.microsoft.com/office/powerpoint/2010/main" val="34364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AC7ACA-6344-4C72-BEAC-F8154840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612" y="919291"/>
            <a:ext cx="2606412" cy="569754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1648247-96F6-40D1-A44C-5E43B6B11F46}"/>
              </a:ext>
            </a:extLst>
          </p:cNvPr>
          <p:cNvSpPr/>
          <p:nvPr/>
        </p:nvSpPr>
        <p:spPr>
          <a:xfrm>
            <a:off x="671120" y="2146106"/>
            <a:ext cx="6384022" cy="864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1C54"/>
                </a:solidFill>
              </a:rPr>
              <a:t>La Autocorrelación se utiliza para entender si una serie es dependiente en su propio pasado y en qué retrasos específicos.</a:t>
            </a:r>
            <a:endParaRPr lang="en-US" dirty="0">
              <a:solidFill>
                <a:srgbClr val="001C54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7E056E2-15D0-4D3A-8078-3E8EA66B36CF}"/>
              </a:ext>
            </a:extLst>
          </p:cNvPr>
          <p:cNvSpPr/>
          <p:nvPr/>
        </p:nvSpPr>
        <p:spPr>
          <a:xfrm>
            <a:off x="5788405" y="4086275"/>
            <a:ext cx="6145448" cy="864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La Autocorrelación nos ayudará a encontrar los distintos componentes del modelo ARIMA (AR y MA)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8165FC93-00E6-4C40-912F-F88B55B40C2F}"/>
              </a:ext>
            </a:extLst>
          </p:cNvPr>
          <p:cNvSpPr/>
          <p:nvPr/>
        </p:nvSpPr>
        <p:spPr>
          <a:xfrm rot="720871">
            <a:off x="6355793" y="2418916"/>
            <a:ext cx="3588857" cy="1846433"/>
          </a:xfrm>
          <a:prstGeom prst="arc">
            <a:avLst>
              <a:gd name="adj1" fmla="val 12502645"/>
              <a:gd name="adj2" fmla="val 589009"/>
            </a:avLst>
          </a:prstGeom>
          <a:ln w="41275">
            <a:gradFill>
              <a:gsLst>
                <a:gs pos="0">
                  <a:srgbClr val="001C54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0706B0-6072-4F50-98E0-8A6D70684783}"/>
              </a:ext>
            </a:extLst>
          </p:cNvPr>
          <p:cNvSpPr/>
          <p:nvPr/>
        </p:nvSpPr>
        <p:spPr>
          <a:xfrm>
            <a:off x="817270" y="4804444"/>
            <a:ext cx="5237583" cy="864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CC7832"/>
                </a:solidFill>
              </a:rPr>
              <a:t>Se analiza la ACF y PACF: Autocorrelaciones y Autocorrelaciones Parciales</a:t>
            </a:r>
            <a:endParaRPr lang="en-US" dirty="0">
              <a:solidFill>
                <a:srgbClr val="CC7832"/>
              </a:solidFill>
            </a:endParaRP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94934B2E-9821-400C-AFBB-B6C034D34BE3}"/>
              </a:ext>
            </a:extLst>
          </p:cNvPr>
          <p:cNvSpPr/>
          <p:nvPr/>
        </p:nvSpPr>
        <p:spPr>
          <a:xfrm rot="8974275">
            <a:off x="4417002" y="2379334"/>
            <a:ext cx="6535910" cy="2832395"/>
          </a:xfrm>
          <a:prstGeom prst="arc">
            <a:avLst>
              <a:gd name="adj1" fmla="val 15811888"/>
              <a:gd name="adj2" fmla="val 21435801"/>
            </a:avLst>
          </a:prstGeom>
          <a:ln w="44450">
            <a:gradFill>
              <a:gsLst>
                <a:gs pos="0">
                  <a:srgbClr val="A80000"/>
                </a:gs>
                <a:gs pos="100000">
                  <a:srgbClr val="CC783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881289F-B01B-46D7-B338-6FA4C21B520E}"/>
              </a:ext>
            </a:extLst>
          </p:cNvPr>
          <p:cNvSpPr/>
          <p:nvPr/>
        </p:nvSpPr>
        <p:spPr>
          <a:xfrm>
            <a:off x="612395" y="1018029"/>
            <a:ext cx="4236442" cy="698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Autocorrelación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E3DDDF-E9C4-49FD-B053-BE0707091E92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Autocorrelación</a:t>
            </a:r>
          </a:p>
        </p:txBody>
      </p:sp>
    </p:spTree>
    <p:extLst>
      <p:ext uri="{BB962C8B-B14F-4D97-AF65-F5344CB8AC3E}">
        <p14:creationId xmlns:p14="http://schemas.microsoft.com/office/powerpoint/2010/main" val="15319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" grpId="0" animBg="1"/>
      <p:bldP spid="3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5E9B96-8B90-4B6C-8DE2-A8ABD592E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7536" r="9122" b="6048"/>
          <a:stretch/>
        </p:blipFill>
        <p:spPr>
          <a:xfrm>
            <a:off x="132631" y="2375283"/>
            <a:ext cx="7486167" cy="428258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445D83E-BC90-4FBF-B4E0-5F79423F22A2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Autocorrelación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3A96133-96F0-4D0A-A309-39EAFFBCD1F9}"/>
              </a:ext>
            </a:extLst>
          </p:cNvPr>
          <p:cNvGrpSpPr/>
          <p:nvPr/>
        </p:nvGrpSpPr>
        <p:grpSpPr>
          <a:xfrm>
            <a:off x="4699232" y="1460571"/>
            <a:ext cx="6358661" cy="897272"/>
            <a:chOff x="4699232" y="1460571"/>
            <a:chExt cx="6358661" cy="89727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8F164B73-B174-48EC-9442-766DAF2D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854" y="1573013"/>
              <a:ext cx="6219039" cy="7848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  <a:t># series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  <a:t>acf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  <a:t> and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  <a:t>pacf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  <a:t> plots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96989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fig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axes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subplots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figsize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15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plot_acf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ts_col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lags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ax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axes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])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plot_pacf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ts_col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lags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Consolas" panose="020B0609020204030204" pitchFamily="49" charset="0"/>
                </a:rPr>
                <a:t>ax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axes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86B3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4CD781D-A42D-40D1-848D-714188BE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232" y="1460571"/>
              <a:ext cx="4320331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graphics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tsaplots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plot_acf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en-US" altLang="en-US" sz="9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plot_pacf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E8E2DDBD-C4FC-49D6-BA5E-FD665BD0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612" y="919291"/>
            <a:ext cx="2606412" cy="569754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D73D71F-9F12-45AF-B7FA-9436B778C36F}"/>
              </a:ext>
            </a:extLst>
          </p:cNvPr>
          <p:cNvSpPr/>
          <p:nvPr/>
        </p:nvSpPr>
        <p:spPr>
          <a:xfrm>
            <a:off x="7709482" y="2871132"/>
            <a:ext cx="4349885" cy="11157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600" b="0" i="0" dirty="0">
                <a:solidFill>
                  <a:srgbClr val="001C54"/>
                </a:solidFill>
                <a:effectLst/>
              </a:rPr>
              <a:t>ACF: Mide la correlación entre dos variables separadas por </a:t>
            </a:r>
            <a:r>
              <a:rPr lang="es-ES" sz="1600" b="1" i="0" dirty="0">
                <a:solidFill>
                  <a:srgbClr val="001C54"/>
                </a:solidFill>
                <a:effectLst/>
              </a:rPr>
              <a:t>k periodos</a:t>
            </a:r>
            <a:r>
              <a:rPr lang="es-ES" sz="1600" b="0" i="0" dirty="0">
                <a:solidFill>
                  <a:srgbClr val="001C54"/>
                </a:solidFill>
                <a:effectLst/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FF8FBF6-41F8-4841-AAE0-9A266EBBBF64}"/>
              </a:ext>
            </a:extLst>
          </p:cNvPr>
          <p:cNvSpPr/>
          <p:nvPr/>
        </p:nvSpPr>
        <p:spPr>
          <a:xfrm>
            <a:off x="7709483" y="4794230"/>
            <a:ext cx="4349886" cy="15897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0" i="0" dirty="0">
                <a:solidFill>
                  <a:srgbClr val="001C54"/>
                </a:solidFill>
                <a:effectLst/>
              </a:rPr>
              <a:t>PACF: </a:t>
            </a:r>
            <a:r>
              <a:rPr lang="es-ES" sz="1600" b="0" i="0" dirty="0">
                <a:solidFill>
                  <a:srgbClr val="001C54"/>
                </a:solidFill>
                <a:effectLst/>
                <a:latin typeface="Open Sans"/>
              </a:rPr>
              <a:t>Mide la correlación entre dos variables separadas por k periodos cuando </a:t>
            </a:r>
            <a:r>
              <a:rPr lang="es-ES" sz="1600" b="1" i="0" dirty="0">
                <a:solidFill>
                  <a:srgbClr val="001C54"/>
                </a:solidFill>
                <a:effectLst/>
                <a:latin typeface="Open Sans"/>
              </a:rPr>
              <a:t>no se considera la dependencia creada por los retardos intermedios </a:t>
            </a:r>
            <a:r>
              <a:rPr lang="es-ES" sz="1600" b="0" i="0" dirty="0">
                <a:solidFill>
                  <a:srgbClr val="001C54"/>
                </a:solidFill>
                <a:effectLst/>
                <a:latin typeface="Open Sans"/>
              </a:rPr>
              <a:t>existentes entre ambas.</a:t>
            </a:r>
            <a:endParaRPr lang="es-ES" sz="1600" dirty="0">
              <a:solidFill>
                <a:srgbClr val="001C54"/>
              </a:solidFill>
              <a:latin typeface="Open Sans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CD560AD-04B4-41AA-9A3C-F8AFA9F34955}"/>
              </a:ext>
            </a:extLst>
          </p:cNvPr>
          <p:cNvSpPr/>
          <p:nvPr/>
        </p:nvSpPr>
        <p:spPr>
          <a:xfrm>
            <a:off x="612395" y="1018029"/>
            <a:ext cx="3652788" cy="6986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Autocorrelación: ACF y PACF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05DFEE9-D9F1-407D-9B8D-74CCC33FDA52}"/>
              </a:ext>
            </a:extLst>
          </p:cNvPr>
          <p:cNvSpPr/>
          <p:nvPr/>
        </p:nvSpPr>
        <p:spPr>
          <a:xfrm>
            <a:off x="3207393" y="3434429"/>
            <a:ext cx="2634143" cy="8556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Descomposición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97FE14-1D53-4777-B9AE-7B8C367A224E}"/>
              </a:ext>
            </a:extLst>
          </p:cNvPr>
          <p:cNvSpPr/>
          <p:nvPr/>
        </p:nvSpPr>
        <p:spPr>
          <a:xfrm>
            <a:off x="5950592" y="3428999"/>
            <a:ext cx="2634143" cy="85567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Revisión del ACF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0DCBBA6-5D1B-4639-9A7C-596AF56C7E03}"/>
              </a:ext>
            </a:extLst>
          </p:cNvPr>
          <p:cNvSpPr/>
          <p:nvPr/>
        </p:nvSpPr>
        <p:spPr>
          <a:xfrm>
            <a:off x="8693791" y="3429000"/>
            <a:ext cx="2634143" cy="855675"/>
          </a:xfrm>
          <a:prstGeom prst="roundRect">
            <a:avLst/>
          </a:prstGeom>
          <a:solidFill>
            <a:srgbClr val="CC7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Transformación de Fourier</a:t>
            </a:r>
            <a:endParaRPr lang="en-U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2620294-40A4-4564-9E7A-A157C4B056C3}"/>
              </a:ext>
            </a:extLst>
          </p:cNvPr>
          <p:cNvSpPr/>
          <p:nvPr/>
        </p:nvSpPr>
        <p:spPr>
          <a:xfrm>
            <a:off x="464194" y="3434429"/>
            <a:ext cx="2634143" cy="855675"/>
          </a:xfrm>
          <a:prstGeom prst="round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Estacionalidad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2" y="937200"/>
            <a:ext cx="2689521" cy="5504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0855ED-9B5C-4146-BE73-622F708B6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1487634"/>
            <a:ext cx="8534644" cy="458553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C66A7B7-C669-43FA-8855-63B3C2B3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49" y="6073170"/>
            <a:ext cx="5570756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660099"/>
                </a:solidFill>
                <a:latin typeface="Consolas" panose="020B0609020204030204" pitchFamily="49" charset="0"/>
              </a:rPr>
              <a:t>import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US" altLang="en-US" sz="900" dirty="0">
                <a:solidFill>
                  <a:srgbClr val="660099"/>
                </a:solidFill>
                <a:latin typeface="Consolas" panose="020B0609020204030204" pitchFamily="49" charset="0"/>
              </a:rPr>
              <a:t>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sns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6600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660099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lineplot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mp_daily_viz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'month'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'PM_CENTRO'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'full'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'Pollution Seasonal plot'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34ED5F8-163F-4432-9C0F-C3605862E418}"/>
              </a:ext>
            </a:extLst>
          </p:cNvPr>
          <p:cNvSpPr/>
          <p:nvPr/>
        </p:nvSpPr>
        <p:spPr>
          <a:xfrm>
            <a:off x="673919" y="1135845"/>
            <a:ext cx="2010558" cy="466451"/>
          </a:xfrm>
          <a:prstGeom prst="round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17540</TotalTime>
  <Words>1401</Words>
  <Application>Microsoft Office PowerPoint</Application>
  <PresentationFormat>Panorámica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Open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125</cp:revision>
  <dcterms:created xsi:type="dcterms:W3CDTF">2020-01-17T12:48:37Z</dcterms:created>
  <dcterms:modified xsi:type="dcterms:W3CDTF">2021-05-10T15:05:53Z</dcterms:modified>
</cp:coreProperties>
</file>