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8" r:id="rId3"/>
    <p:sldId id="553" r:id="rId4"/>
    <p:sldId id="582" r:id="rId5"/>
    <p:sldId id="565" r:id="rId6"/>
    <p:sldId id="563" r:id="rId7"/>
    <p:sldId id="583" r:id="rId8"/>
    <p:sldId id="580" r:id="rId9"/>
    <p:sldId id="584" r:id="rId10"/>
    <p:sldId id="581" r:id="rId11"/>
    <p:sldId id="564" r:id="rId12"/>
    <p:sldId id="53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ción" id="{E9678120-2CCB-4928-9317-8E9A9F9DB340}">
          <p14:sldIdLst>
            <p14:sldId id="256"/>
            <p14:sldId id="258"/>
            <p14:sldId id="553"/>
            <p14:sldId id="582"/>
            <p14:sldId id="565"/>
            <p14:sldId id="563"/>
            <p14:sldId id="583"/>
            <p14:sldId id="580"/>
            <p14:sldId id="584"/>
            <p14:sldId id="581"/>
            <p14:sldId id="564"/>
            <p14:sldId id="538"/>
          </p14:sldIdLst>
        </p14:section>
        <p14:section name="Anexos" id="{DA0191D4-D04C-43D5-A929-42BB95D7D5E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7832"/>
    <a:srgbClr val="001C54"/>
    <a:srgbClr val="A80000"/>
    <a:srgbClr val="F0F0F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57"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8F894-A91F-4842-BD9A-7582ADBE2C27}" type="datetimeFigureOut">
              <a:rPr lang="en-US" smtClean="0"/>
              <a:t>5/7/2021</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F1E201-2964-428B-8F9E-A0F4DF4FA515}" type="slidenum">
              <a:rPr lang="en-US" smtClean="0"/>
              <a:t>‹Nº›</a:t>
            </a:fld>
            <a:endParaRPr lang="en-US" dirty="0"/>
          </a:p>
        </p:txBody>
      </p:sp>
    </p:spTree>
    <p:extLst>
      <p:ext uri="{BB962C8B-B14F-4D97-AF65-F5344CB8AC3E}">
        <p14:creationId xmlns:p14="http://schemas.microsoft.com/office/powerpoint/2010/main" val="183784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44BF9-7098-4F02-A977-3061E8379AB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a:extLst>
              <a:ext uri="{FF2B5EF4-FFF2-40B4-BE49-F238E27FC236}">
                <a16:creationId xmlns:a16="http://schemas.microsoft.com/office/drawing/2014/main" id="{5436454F-3A4C-4F6B-A988-8F4A8A2159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Marcador de fecha 3">
            <a:extLst>
              <a:ext uri="{FF2B5EF4-FFF2-40B4-BE49-F238E27FC236}">
                <a16:creationId xmlns:a16="http://schemas.microsoft.com/office/drawing/2014/main" id="{CDF04913-968D-4F4A-8889-0FB8196CE6A9}"/>
              </a:ext>
            </a:extLst>
          </p:cNvPr>
          <p:cNvSpPr>
            <a:spLocks noGrp="1"/>
          </p:cNvSpPr>
          <p:nvPr>
            <p:ph type="dt" sz="half" idx="10"/>
          </p:nvPr>
        </p:nvSpPr>
        <p:spPr/>
        <p:txBody>
          <a:bodyPr/>
          <a:lstStyle/>
          <a:p>
            <a:fld id="{15119D3F-0F06-48B5-A311-F7380CC22BDC}" type="datetimeFigureOut">
              <a:rPr lang="en-US" smtClean="0"/>
              <a:t>5/7/2021</a:t>
            </a:fld>
            <a:endParaRPr lang="en-US" dirty="0"/>
          </a:p>
        </p:txBody>
      </p:sp>
      <p:sp>
        <p:nvSpPr>
          <p:cNvPr id="5" name="Marcador de pie de página 4">
            <a:extLst>
              <a:ext uri="{FF2B5EF4-FFF2-40B4-BE49-F238E27FC236}">
                <a16:creationId xmlns:a16="http://schemas.microsoft.com/office/drawing/2014/main" id="{22240EF8-A6A3-4E97-B5B5-4D34BF1FB6D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9E4C5EE-23FB-463A-89C0-D277387E394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983949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F611D4-EB0C-4855-9F92-A69775C83A8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86CAB6DF-799B-42D7-BC20-F6BD06B604B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3DE5AF42-73D7-4C36-9B60-04FD0A3D1F51}"/>
              </a:ext>
            </a:extLst>
          </p:cNvPr>
          <p:cNvSpPr>
            <a:spLocks noGrp="1"/>
          </p:cNvSpPr>
          <p:nvPr>
            <p:ph type="dt" sz="half" idx="10"/>
          </p:nvPr>
        </p:nvSpPr>
        <p:spPr/>
        <p:txBody>
          <a:bodyPr/>
          <a:lstStyle/>
          <a:p>
            <a:fld id="{15119D3F-0F06-48B5-A311-F7380CC22BDC}" type="datetimeFigureOut">
              <a:rPr lang="en-US" smtClean="0"/>
              <a:t>5/7/2021</a:t>
            </a:fld>
            <a:endParaRPr lang="en-US" dirty="0"/>
          </a:p>
        </p:txBody>
      </p:sp>
      <p:sp>
        <p:nvSpPr>
          <p:cNvPr id="5" name="Marcador de pie de página 4">
            <a:extLst>
              <a:ext uri="{FF2B5EF4-FFF2-40B4-BE49-F238E27FC236}">
                <a16:creationId xmlns:a16="http://schemas.microsoft.com/office/drawing/2014/main" id="{4617138E-532F-4C08-BE84-340C526BDD48}"/>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0139E10C-9348-42C9-9477-D3C4421E4B32}"/>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75387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2918E2E2-AF1F-460E-8B3F-E2631717252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a:extLst>
              <a:ext uri="{FF2B5EF4-FFF2-40B4-BE49-F238E27FC236}">
                <a16:creationId xmlns:a16="http://schemas.microsoft.com/office/drawing/2014/main" id="{AA430249-398F-43FB-AD36-7128ED45C01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F8FCB47B-D975-4110-AE09-337D709C2602}"/>
              </a:ext>
            </a:extLst>
          </p:cNvPr>
          <p:cNvSpPr>
            <a:spLocks noGrp="1"/>
          </p:cNvSpPr>
          <p:nvPr>
            <p:ph type="dt" sz="half" idx="10"/>
          </p:nvPr>
        </p:nvSpPr>
        <p:spPr/>
        <p:txBody>
          <a:bodyPr/>
          <a:lstStyle/>
          <a:p>
            <a:fld id="{15119D3F-0F06-48B5-A311-F7380CC22BDC}" type="datetimeFigureOut">
              <a:rPr lang="en-US" smtClean="0"/>
              <a:t>5/7/2021</a:t>
            </a:fld>
            <a:endParaRPr lang="en-US" dirty="0"/>
          </a:p>
        </p:txBody>
      </p:sp>
      <p:sp>
        <p:nvSpPr>
          <p:cNvPr id="5" name="Marcador de pie de página 4">
            <a:extLst>
              <a:ext uri="{FF2B5EF4-FFF2-40B4-BE49-F238E27FC236}">
                <a16:creationId xmlns:a16="http://schemas.microsoft.com/office/drawing/2014/main" id="{919E0790-7590-4870-9E19-EF9C32771C4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8020B9DC-1251-4D8B-A2BE-2D944DFC861A}"/>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342258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20C4D5-6E70-4702-9163-2ABC01F48F59}"/>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FFA9BE07-C75C-4F2B-9F5E-ACE002AF73BA}"/>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A7E82C1F-C9FD-4E72-A1FD-5B47E1417CD6}"/>
              </a:ext>
            </a:extLst>
          </p:cNvPr>
          <p:cNvSpPr>
            <a:spLocks noGrp="1"/>
          </p:cNvSpPr>
          <p:nvPr>
            <p:ph type="dt" sz="half" idx="10"/>
          </p:nvPr>
        </p:nvSpPr>
        <p:spPr/>
        <p:txBody>
          <a:bodyPr/>
          <a:lstStyle/>
          <a:p>
            <a:fld id="{15119D3F-0F06-48B5-A311-F7380CC22BDC}" type="datetimeFigureOut">
              <a:rPr lang="en-US" smtClean="0"/>
              <a:t>5/7/2021</a:t>
            </a:fld>
            <a:endParaRPr lang="en-US" dirty="0"/>
          </a:p>
        </p:txBody>
      </p:sp>
      <p:sp>
        <p:nvSpPr>
          <p:cNvPr id="5" name="Marcador de pie de página 4">
            <a:extLst>
              <a:ext uri="{FF2B5EF4-FFF2-40B4-BE49-F238E27FC236}">
                <a16:creationId xmlns:a16="http://schemas.microsoft.com/office/drawing/2014/main" id="{4386BAA0-3ED6-42C0-9B18-9DA9293E3AE5}"/>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203F7281-DABE-4773-90E5-E02A5BADB179}"/>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01894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2C8476-B0AA-4BE8-BB8D-52E5F3D761D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48116F1A-5630-4820-B9AD-FF621A1B8C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7E3EAFE-31A8-422D-A039-7CAAF3EBDED1}"/>
              </a:ext>
            </a:extLst>
          </p:cNvPr>
          <p:cNvSpPr>
            <a:spLocks noGrp="1"/>
          </p:cNvSpPr>
          <p:nvPr>
            <p:ph type="dt" sz="half" idx="10"/>
          </p:nvPr>
        </p:nvSpPr>
        <p:spPr/>
        <p:txBody>
          <a:bodyPr/>
          <a:lstStyle/>
          <a:p>
            <a:fld id="{15119D3F-0F06-48B5-A311-F7380CC22BDC}" type="datetimeFigureOut">
              <a:rPr lang="en-US" smtClean="0"/>
              <a:t>5/7/2021</a:t>
            </a:fld>
            <a:endParaRPr lang="en-US" dirty="0"/>
          </a:p>
        </p:txBody>
      </p:sp>
      <p:sp>
        <p:nvSpPr>
          <p:cNvPr id="5" name="Marcador de pie de página 4">
            <a:extLst>
              <a:ext uri="{FF2B5EF4-FFF2-40B4-BE49-F238E27FC236}">
                <a16:creationId xmlns:a16="http://schemas.microsoft.com/office/drawing/2014/main" id="{9146D357-0360-40FB-8DB4-8CD1A5B6A79C}"/>
              </a:ext>
            </a:extLst>
          </p:cNvPr>
          <p:cNvSpPr>
            <a:spLocks noGrp="1"/>
          </p:cNvSpPr>
          <p:nvPr>
            <p:ph type="ftr" sz="quarter" idx="11"/>
          </p:nvPr>
        </p:nvSpPr>
        <p:spPr/>
        <p:txBody>
          <a:bodyPr/>
          <a:lstStyle/>
          <a:p>
            <a:endParaRPr lang="en-US" dirty="0"/>
          </a:p>
        </p:txBody>
      </p:sp>
      <p:sp>
        <p:nvSpPr>
          <p:cNvPr id="6" name="Marcador de número de diapositiva 5">
            <a:extLst>
              <a:ext uri="{FF2B5EF4-FFF2-40B4-BE49-F238E27FC236}">
                <a16:creationId xmlns:a16="http://schemas.microsoft.com/office/drawing/2014/main" id="{62B2D1AC-DA20-441B-B5F1-2E57E71EA547}"/>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72759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61E19-D494-45FC-870A-6906BB7EB19A}"/>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9C9A252-A343-4126-A7F0-94532BB50E9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a:extLst>
              <a:ext uri="{FF2B5EF4-FFF2-40B4-BE49-F238E27FC236}">
                <a16:creationId xmlns:a16="http://schemas.microsoft.com/office/drawing/2014/main" id="{8E7130EB-6954-44AE-B07E-1B9A28582D8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a:extLst>
              <a:ext uri="{FF2B5EF4-FFF2-40B4-BE49-F238E27FC236}">
                <a16:creationId xmlns:a16="http://schemas.microsoft.com/office/drawing/2014/main" id="{45A5915C-E71E-458C-8AFD-F980FC0A15E7}"/>
              </a:ext>
            </a:extLst>
          </p:cNvPr>
          <p:cNvSpPr>
            <a:spLocks noGrp="1"/>
          </p:cNvSpPr>
          <p:nvPr>
            <p:ph type="dt" sz="half" idx="10"/>
          </p:nvPr>
        </p:nvSpPr>
        <p:spPr/>
        <p:txBody>
          <a:bodyPr/>
          <a:lstStyle/>
          <a:p>
            <a:fld id="{15119D3F-0F06-48B5-A311-F7380CC22BDC}" type="datetimeFigureOut">
              <a:rPr lang="en-US" smtClean="0"/>
              <a:t>5/7/2021</a:t>
            </a:fld>
            <a:endParaRPr lang="en-US" dirty="0"/>
          </a:p>
        </p:txBody>
      </p:sp>
      <p:sp>
        <p:nvSpPr>
          <p:cNvPr id="6" name="Marcador de pie de página 5">
            <a:extLst>
              <a:ext uri="{FF2B5EF4-FFF2-40B4-BE49-F238E27FC236}">
                <a16:creationId xmlns:a16="http://schemas.microsoft.com/office/drawing/2014/main" id="{4D61CEE1-4B9C-4F8A-B22F-898E4B7A41C4}"/>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8D4C136E-5A01-4856-842C-8EFF1519F574}"/>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439147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A50C5A-F00C-432D-B570-E597EFB5D55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565F3A80-173A-4C5B-9B09-341A6B5FDB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F3B112F-9A5F-4841-AC9A-A42E283D519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a:extLst>
              <a:ext uri="{FF2B5EF4-FFF2-40B4-BE49-F238E27FC236}">
                <a16:creationId xmlns:a16="http://schemas.microsoft.com/office/drawing/2014/main" id="{6B1BD868-24EA-4E91-B722-74B4A90F3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8D81A29-E72C-47BB-A3B1-C1E1162BDB8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a:extLst>
              <a:ext uri="{FF2B5EF4-FFF2-40B4-BE49-F238E27FC236}">
                <a16:creationId xmlns:a16="http://schemas.microsoft.com/office/drawing/2014/main" id="{13D93F3E-1524-4FAB-A935-6CB86FE9EBA5}"/>
              </a:ext>
            </a:extLst>
          </p:cNvPr>
          <p:cNvSpPr>
            <a:spLocks noGrp="1"/>
          </p:cNvSpPr>
          <p:nvPr>
            <p:ph type="dt" sz="half" idx="10"/>
          </p:nvPr>
        </p:nvSpPr>
        <p:spPr/>
        <p:txBody>
          <a:bodyPr/>
          <a:lstStyle/>
          <a:p>
            <a:fld id="{15119D3F-0F06-48B5-A311-F7380CC22BDC}" type="datetimeFigureOut">
              <a:rPr lang="en-US" smtClean="0"/>
              <a:t>5/7/2021</a:t>
            </a:fld>
            <a:endParaRPr lang="en-US" dirty="0"/>
          </a:p>
        </p:txBody>
      </p:sp>
      <p:sp>
        <p:nvSpPr>
          <p:cNvPr id="8" name="Marcador de pie de página 7">
            <a:extLst>
              <a:ext uri="{FF2B5EF4-FFF2-40B4-BE49-F238E27FC236}">
                <a16:creationId xmlns:a16="http://schemas.microsoft.com/office/drawing/2014/main" id="{8737C0E9-DA78-4BE4-AB23-5F3BA8454F32}"/>
              </a:ext>
            </a:extLst>
          </p:cNvPr>
          <p:cNvSpPr>
            <a:spLocks noGrp="1"/>
          </p:cNvSpPr>
          <p:nvPr>
            <p:ph type="ftr" sz="quarter" idx="11"/>
          </p:nvPr>
        </p:nvSpPr>
        <p:spPr/>
        <p:txBody>
          <a:bodyPr/>
          <a:lstStyle/>
          <a:p>
            <a:endParaRPr lang="en-US" dirty="0"/>
          </a:p>
        </p:txBody>
      </p:sp>
      <p:sp>
        <p:nvSpPr>
          <p:cNvPr id="9" name="Marcador de número de diapositiva 8">
            <a:extLst>
              <a:ext uri="{FF2B5EF4-FFF2-40B4-BE49-F238E27FC236}">
                <a16:creationId xmlns:a16="http://schemas.microsoft.com/office/drawing/2014/main" id="{5FD70915-88FD-4EE0-BE27-1D788E5C91F6}"/>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865790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977B4B-0226-462C-AE54-F1DE35B11311}"/>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fecha 2">
            <a:extLst>
              <a:ext uri="{FF2B5EF4-FFF2-40B4-BE49-F238E27FC236}">
                <a16:creationId xmlns:a16="http://schemas.microsoft.com/office/drawing/2014/main" id="{6C6371EF-34A3-4082-A86A-23BD9D644FBF}"/>
              </a:ext>
            </a:extLst>
          </p:cNvPr>
          <p:cNvSpPr>
            <a:spLocks noGrp="1"/>
          </p:cNvSpPr>
          <p:nvPr>
            <p:ph type="dt" sz="half" idx="10"/>
          </p:nvPr>
        </p:nvSpPr>
        <p:spPr/>
        <p:txBody>
          <a:bodyPr/>
          <a:lstStyle/>
          <a:p>
            <a:fld id="{15119D3F-0F06-48B5-A311-F7380CC22BDC}" type="datetimeFigureOut">
              <a:rPr lang="en-US" smtClean="0"/>
              <a:t>5/7/2021</a:t>
            </a:fld>
            <a:endParaRPr lang="en-US" dirty="0"/>
          </a:p>
        </p:txBody>
      </p:sp>
      <p:sp>
        <p:nvSpPr>
          <p:cNvPr id="4" name="Marcador de pie de página 3">
            <a:extLst>
              <a:ext uri="{FF2B5EF4-FFF2-40B4-BE49-F238E27FC236}">
                <a16:creationId xmlns:a16="http://schemas.microsoft.com/office/drawing/2014/main" id="{A788AF98-2AAD-465F-AA27-DFA4530FEB23}"/>
              </a:ext>
            </a:extLst>
          </p:cNvPr>
          <p:cNvSpPr>
            <a:spLocks noGrp="1"/>
          </p:cNvSpPr>
          <p:nvPr>
            <p:ph type="ftr" sz="quarter" idx="11"/>
          </p:nvPr>
        </p:nvSpPr>
        <p:spPr/>
        <p:txBody>
          <a:bodyPr/>
          <a:lstStyle/>
          <a:p>
            <a:endParaRPr lang="en-US" dirty="0"/>
          </a:p>
        </p:txBody>
      </p:sp>
      <p:sp>
        <p:nvSpPr>
          <p:cNvPr id="5" name="Marcador de número de diapositiva 4">
            <a:extLst>
              <a:ext uri="{FF2B5EF4-FFF2-40B4-BE49-F238E27FC236}">
                <a16:creationId xmlns:a16="http://schemas.microsoft.com/office/drawing/2014/main" id="{7F05BFD9-CD43-4899-873B-F1417B7886C1}"/>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1792110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6B06CCB-BA9F-4F55-B016-1428ED26D9E5}"/>
              </a:ext>
            </a:extLst>
          </p:cNvPr>
          <p:cNvSpPr>
            <a:spLocks noGrp="1"/>
          </p:cNvSpPr>
          <p:nvPr>
            <p:ph type="dt" sz="half" idx="10"/>
          </p:nvPr>
        </p:nvSpPr>
        <p:spPr/>
        <p:txBody>
          <a:bodyPr/>
          <a:lstStyle/>
          <a:p>
            <a:fld id="{15119D3F-0F06-48B5-A311-F7380CC22BDC}" type="datetimeFigureOut">
              <a:rPr lang="en-US" smtClean="0"/>
              <a:t>5/7/2021</a:t>
            </a:fld>
            <a:endParaRPr lang="en-US" dirty="0"/>
          </a:p>
        </p:txBody>
      </p:sp>
      <p:sp>
        <p:nvSpPr>
          <p:cNvPr id="3" name="Marcador de pie de página 2">
            <a:extLst>
              <a:ext uri="{FF2B5EF4-FFF2-40B4-BE49-F238E27FC236}">
                <a16:creationId xmlns:a16="http://schemas.microsoft.com/office/drawing/2014/main" id="{60A6025B-BF77-459B-8E82-C39188D7B1C0}"/>
              </a:ext>
            </a:extLst>
          </p:cNvPr>
          <p:cNvSpPr>
            <a:spLocks noGrp="1"/>
          </p:cNvSpPr>
          <p:nvPr>
            <p:ph type="ftr" sz="quarter" idx="11"/>
          </p:nvPr>
        </p:nvSpPr>
        <p:spPr/>
        <p:txBody>
          <a:bodyPr/>
          <a:lstStyle/>
          <a:p>
            <a:endParaRPr lang="en-US" dirty="0"/>
          </a:p>
        </p:txBody>
      </p:sp>
      <p:sp>
        <p:nvSpPr>
          <p:cNvPr id="4" name="Marcador de número de diapositiva 3">
            <a:extLst>
              <a:ext uri="{FF2B5EF4-FFF2-40B4-BE49-F238E27FC236}">
                <a16:creationId xmlns:a16="http://schemas.microsoft.com/office/drawing/2014/main" id="{C72EA599-8BA1-4019-AC94-30D7BE6B4C29}"/>
              </a:ext>
            </a:extLst>
          </p:cNvPr>
          <p:cNvSpPr>
            <a:spLocks noGrp="1"/>
          </p:cNvSpPr>
          <p:nvPr>
            <p:ph type="sldNum" sz="quarter" idx="12"/>
          </p:nvPr>
        </p:nvSpPr>
        <p:spPr/>
        <p:txBody>
          <a:bodyPr/>
          <a:lstStyle/>
          <a:p>
            <a:fld id="{3D200090-CC4D-4F85-9A86-CD9206B93EE7}" type="slidenum">
              <a:rPr lang="en-US" smtClean="0"/>
              <a:t>‹Nº›</a:t>
            </a:fld>
            <a:endParaRPr lang="en-US" dirty="0"/>
          </a:p>
        </p:txBody>
      </p:sp>
      <p:sp>
        <p:nvSpPr>
          <p:cNvPr id="6" name="Triángulo isósceles 5">
            <a:extLst>
              <a:ext uri="{FF2B5EF4-FFF2-40B4-BE49-F238E27FC236}">
                <a16:creationId xmlns:a16="http://schemas.microsoft.com/office/drawing/2014/main" id="{7C65275E-5DA1-445C-9DF4-B855720B73BA}"/>
              </a:ext>
            </a:extLst>
          </p:cNvPr>
          <p:cNvSpPr/>
          <p:nvPr userDrawn="1"/>
        </p:nvSpPr>
        <p:spPr>
          <a:xfrm>
            <a:off x="0" y="989901"/>
            <a:ext cx="12192001" cy="5868099"/>
          </a:xfrm>
          <a:prstGeom prst="triangle">
            <a:avLst>
              <a:gd name="adj" fmla="val 100000"/>
            </a:avLst>
          </a:prstGeom>
          <a:solidFill>
            <a:srgbClr val="001C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12" descr="Resultado de imagen de tinamica smartdata">
            <a:extLst>
              <a:ext uri="{FF2B5EF4-FFF2-40B4-BE49-F238E27FC236}">
                <a16:creationId xmlns:a16="http://schemas.microsoft.com/office/drawing/2014/main" id="{0E30493B-7B89-4E10-B4A4-D4D751AB5B1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704352" y="6468297"/>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72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55B743-89E9-4B83-BC11-BBF817AF42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92317CE6-AB63-403B-BE2C-2B9BA961B0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15260D9B-5055-4A75-9946-416DE8ED94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87A8D2-C055-4F16-A06D-FA801A1FE4DF}"/>
              </a:ext>
            </a:extLst>
          </p:cNvPr>
          <p:cNvSpPr>
            <a:spLocks noGrp="1"/>
          </p:cNvSpPr>
          <p:nvPr>
            <p:ph type="dt" sz="half" idx="10"/>
          </p:nvPr>
        </p:nvSpPr>
        <p:spPr/>
        <p:txBody>
          <a:bodyPr/>
          <a:lstStyle/>
          <a:p>
            <a:fld id="{15119D3F-0F06-48B5-A311-F7380CC22BDC}" type="datetimeFigureOut">
              <a:rPr lang="en-US" smtClean="0"/>
              <a:t>5/7/2021</a:t>
            </a:fld>
            <a:endParaRPr lang="en-US" dirty="0"/>
          </a:p>
        </p:txBody>
      </p:sp>
      <p:sp>
        <p:nvSpPr>
          <p:cNvPr id="6" name="Marcador de pie de página 5">
            <a:extLst>
              <a:ext uri="{FF2B5EF4-FFF2-40B4-BE49-F238E27FC236}">
                <a16:creationId xmlns:a16="http://schemas.microsoft.com/office/drawing/2014/main" id="{C3DBA382-54E0-4F41-90E1-7EBBAA673CA2}"/>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DBF867A-BF0E-4457-A80D-B23734119185}"/>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3335350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02847-D31A-4499-9135-AF5C8616CE4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C86B9EFB-E39B-4B00-A2CC-90CED0E988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Marcador de texto 3">
            <a:extLst>
              <a:ext uri="{FF2B5EF4-FFF2-40B4-BE49-F238E27FC236}">
                <a16:creationId xmlns:a16="http://schemas.microsoft.com/office/drawing/2014/main" id="{35D6B712-5D15-4CE4-8669-CC24D74F0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A23809-7684-4D31-870E-E0A362A59968}"/>
              </a:ext>
            </a:extLst>
          </p:cNvPr>
          <p:cNvSpPr>
            <a:spLocks noGrp="1"/>
          </p:cNvSpPr>
          <p:nvPr>
            <p:ph type="dt" sz="half" idx="10"/>
          </p:nvPr>
        </p:nvSpPr>
        <p:spPr/>
        <p:txBody>
          <a:bodyPr/>
          <a:lstStyle/>
          <a:p>
            <a:fld id="{15119D3F-0F06-48B5-A311-F7380CC22BDC}" type="datetimeFigureOut">
              <a:rPr lang="en-US" smtClean="0"/>
              <a:t>5/7/2021</a:t>
            </a:fld>
            <a:endParaRPr lang="en-US" dirty="0"/>
          </a:p>
        </p:txBody>
      </p:sp>
      <p:sp>
        <p:nvSpPr>
          <p:cNvPr id="6" name="Marcador de pie de página 5">
            <a:extLst>
              <a:ext uri="{FF2B5EF4-FFF2-40B4-BE49-F238E27FC236}">
                <a16:creationId xmlns:a16="http://schemas.microsoft.com/office/drawing/2014/main" id="{05225D9E-08B4-4A4C-8BAF-E50B47290441}"/>
              </a:ext>
            </a:extLst>
          </p:cNvPr>
          <p:cNvSpPr>
            <a:spLocks noGrp="1"/>
          </p:cNvSpPr>
          <p:nvPr>
            <p:ph type="ftr" sz="quarter" idx="11"/>
          </p:nvPr>
        </p:nvSpPr>
        <p:spPr/>
        <p:txBody>
          <a:bodyPr/>
          <a:lstStyle/>
          <a:p>
            <a:endParaRPr lang="en-US" dirty="0"/>
          </a:p>
        </p:txBody>
      </p:sp>
      <p:sp>
        <p:nvSpPr>
          <p:cNvPr id="7" name="Marcador de número de diapositiva 6">
            <a:extLst>
              <a:ext uri="{FF2B5EF4-FFF2-40B4-BE49-F238E27FC236}">
                <a16:creationId xmlns:a16="http://schemas.microsoft.com/office/drawing/2014/main" id="{C9C73CE4-81EF-49CB-A555-DBD9A747AB9B}"/>
              </a:ext>
            </a:extLst>
          </p:cNvPr>
          <p:cNvSpPr>
            <a:spLocks noGrp="1"/>
          </p:cNvSpPr>
          <p:nvPr>
            <p:ph type="sldNum" sz="quarter" idx="12"/>
          </p:nvPr>
        </p:nvSpPr>
        <p:spPr/>
        <p:txBody>
          <a:bodyPr/>
          <a:lstStyle/>
          <a:p>
            <a:fld id="{3D200090-CC4D-4F85-9A86-CD9206B93EE7}" type="slidenum">
              <a:rPr lang="en-US" smtClean="0"/>
              <a:t>‹Nº›</a:t>
            </a:fld>
            <a:endParaRPr lang="en-US" dirty="0"/>
          </a:p>
        </p:txBody>
      </p:sp>
    </p:spTree>
    <p:extLst>
      <p:ext uri="{BB962C8B-B14F-4D97-AF65-F5344CB8AC3E}">
        <p14:creationId xmlns:p14="http://schemas.microsoft.com/office/powerpoint/2010/main" val="209467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5946C76-FAA1-4800-B578-F7870D82D4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Marcador de texto 2">
            <a:extLst>
              <a:ext uri="{FF2B5EF4-FFF2-40B4-BE49-F238E27FC236}">
                <a16:creationId xmlns:a16="http://schemas.microsoft.com/office/drawing/2014/main" id="{FC2F895F-0DD1-4245-A0B8-F9D610F0B0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a:extLst>
              <a:ext uri="{FF2B5EF4-FFF2-40B4-BE49-F238E27FC236}">
                <a16:creationId xmlns:a16="http://schemas.microsoft.com/office/drawing/2014/main" id="{75C1DF2B-B587-467D-BE00-BF0AC613E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15119D3F-0F06-48B5-A311-F7380CC22BDC}" type="datetimeFigureOut">
              <a:rPr lang="en-US" smtClean="0"/>
              <a:pPr/>
              <a:t>5/7/2021</a:t>
            </a:fld>
            <a:endParaRPr lang="en-US" dirty="0"/>
          </a:p>
        </p:txBody>
      </p:sp>
      <p:sp>
        <p:nvSpPr>
          <p:cNvPr id="5" name="Marcador de pie de página 4">
            <a:extLst>
              <a:ext uri="{FF2B5EF4-FFF2-40B4-BE49-F238E27FC236}">
                <a16:creationId xmlns:a16="http://schemas.microsoft.com/office/drawing/2014/main" id="{5E45B4BC-7F4C-4522-9CD8-4FFA520D9A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endParaRPr lang="en-US" dirty="0"/>
          </a:p>
        </p:txBody>
      </p:sp>
      <p:sp>
        <p:nvSpPr>
          <p:cNvPr id="6" name="Marcador de número de diapositiva 5">
            <a:extLst>
              <a:ext uri="{FF2B5EF4-FFF2-40B4-BE49-F238E27FC236}">
                <a16:creationId xmlns:a16="http://schemas.microsoft.com/office/drawing/2014/main" id="{62FE3F12-1A1B-4547-905C-0D3F57549F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defRPr>
            </a:lvl1pPr>
          </a:lstStyle>
          <a:p>
            <a:fld id="{3D200090-CC4D-4F85-9A86-CD9206B93EE7}" type="slidenum">
              <a:rPr lang="en-US" smtClean="0"/>
              <a:pPr/>
              <a:t>‹Nº›</a:t>
            </a:fld>
            <a:endParaRPr lang="en-US" dirty="0"/>
          </a:p>
        </p:txBody>
      </p:sp>
      <p:sp>
        <p:nvSpPr>
          <p:cNvPr id="8" name="Triángulo isósceles 7">
            <a:extLst>
              <a:ext uri="{FF2B5EF4-FFF2-40B4-BE49-F238E27FC236}">
                <a16:creationId xmlns:a16="http://schemas.microsoft.com/office/drawing/2014/main" id="{366D66E1-8730-4B6A-BBED-4870A332F5E0}"/>
              </a:ext>
            </a:extLst>
          </p:cNvPr>
          <p:cNvSpPr/>
          <p:nvPr userDrawn="1"/>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C1E68034-5B7F-4294-9EB8-93D0AFB4E5C5}"/>
              </a:ext>
            </a:extLst>
          </p:cNvPr>
          <p:cNvSpPr/>
          <p:nvPr userDrawn="1"/>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9" name="Triángulo isósceles 8">
            <a:extLst>
              <a:ext uri="{FF2B5EF4-FFF2-40B4-BE49-F238E27FC236}">
                <a16:creationId xmlns:a16="http://schemas.microsoft.com/office/drawing/2014/main" id="{32B6BBF2-2313-45BF-BB5B-E78049493699}"/>
              </a:ext>
            </a:extLst>
          </p:cNvPr>
          <p:cNvSpPr/>
          <p:nvPr userDrawn="1"/>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0" name="Rectángulo 9">
            <a:extLst>
              <a:ext uri="{FF2B5EF4-FFF2-40B4-BE49-F238E27FC236}">
                <a16:creationId xmlns:a16="http://schemas.microsoft.com/office/drawing/2014/main" id="{1A247FCB-9B82-488A-A0E6-FB116EE57815}"/>
              </a:ext>
            </a:extLst>
          </p:cNvPr>
          <p:cNvSpPr/>
          <p:nvPr userDrawn="1"/>
        </p:nvSpPr>
        <p:spPr>
          <a:xfrm>
            <a:off x="0" y="-3"/>
            <a:ext cx="12192000" cy="1325563"/>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2" descr="Resultado de imagen de tinamica smartdata">
            <a:extLst>
              <a:ext uri="{FF2B5EF4-FFF2-40B4-BE49-F238E27FC236}">
                <a16:creationId xmlns:a16="http://schemas.microsoft.com/office/drawing/2014/main" id="{EEDFDEA7-F6F0-4141-9395-3790BC7A22C3}"/>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704352" y="6407782"/>
            <a:ext cx="1487648" cy="389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91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adroTexto 7">
            <a:extLst>
              <a:ext uri="{FF2B5EF4-FFF2-40B4-BE49-F238E27FC236}">
                <a16:creationId xmlns:a16="http://schemas.microsoft.com/office/drawing/2014/main" id="{30461656-2286-401F-8905-35CE07B66D96}"/>
              </a:ext>
            </a:extLst>
          </p:cNvPr>
          <p:cNvSpPr txBox="1"/>
          <p:nvPr/>
        </p:nvSpPr>
        <p:spPr>
          <a:xfrm>
            <a:off x="1988792" y="2613392"/>
            <a:ext cx="8214416" cy="2739211"/>
          </a:xfrm>
          <a:prstGeom prst="rect">
            <a:avLst/>
          </a:prstGeom>
          <a:noFill/>
        </p:spPr>
        <p:txBody>
          <a:bodyPr wrap="square" rtlCol="0">
            <a:spAutoFit/>
          </a:bodyPr>
          <a:lstStyle/>
          <a:p>
            <a:pPr algn="ctr"/>
            <a:r>
              <a:rPr lang="en-US" sz="4800" dirty="0"/>
              <a:t>Time Series Lab</a:t>
            </a:r>
          </a:p>
          <a:p>
            <a:pPr algn="ctr"/>
            <a:endParaRPr lang="en-US" sz="2000" dirty="0"/>
          </a:p>
          <a:p>
            <a:pPr algn="ctr"/>
            <a:r>
              <a:rPr lang="es-ES" sz="2800" dirty="0"/>
              <a:t>Transformación y Análisis de las Series Temporales</a:t>
            </a:r>
          </a:p>
          <a:p>
            <a:pPr algn="ctr"/>
            <a:endParaRPr lang="es-ES" sz="2800" dirty="0"/>
          </a:p>
          <a:p>
            <a:pPr algn="ctr"/>
            <a:r>
              <a:rPr lang="es-ES" sz="2000" dirty="0"/>
              <a:t>Ignacio José Valenzuela</a:t>
            </a:r>
            <a:endParaRPr lang="es-ES" sz="2800" dirty="0"/>
          </a:p>
        </p:txBody>
      </p:sp>
      <p:sp>
        <p:nvSpPr>
          <p:cNvPr id="3" name="Triángulo isósceles 2">
            <a:extLst>
              <a:ext uri="{FF2B5EF4-FFF2-40B4-BE49-F238E27FC236}">
                <a16:creationId xmlns:a16="http://schemas.microsoft.com/office/drawing/2014/main" id="{A03CDD49-E59E-4710-9513-5F73C49015F4}"/>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Triángulo isósceles 3">
            <a:extLst>
              <a:ext uri="{FF2B5EF4-FFF2-40B4-BE49-F238E27FC236}">
                <a16:creationId xmlns:a16="http://schemas.microsoft.com/office/drawing/2014/main" id="{A18FF4FE-4E7C-42DF-99D7-D9366B375FE4}"/>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5" name="Triángulo isósceles 4">
            <a:extLst>
              <a:ext uri="{FF2B5EF4-FFF2-40B4-BE49-F238E27FC236}">
                <a16:creationId xmlns:a16="http://schemas.microsoft.com/office/drawing/2014/main" id="{ED16F8F4-8F8A-4AAF-B5EF-CC0767AAECE9}"/>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1100337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48A2DB7-45D1-4352-8A85-2E75FD0B506F}"/>
              </a:ext>
            </a:extLst>
          </p:cNvPr>
          <p:cNvSpPr txBox="1"/>
          <p:nvPr/>
        </p:nvSpPr>
        <p:spPr>
          <a:xfrm>
            <a:off x="5729681" y="304358"/>
            <a:ext cx="6579765" cy="584775"/>
          </a:xfrm>
          <a:prstGeom prst="rect">
            <a:avLst/>
          </a:prstGeom>
          <a:noFill/>
        </p:spPr>
        <p:txBody>
          <a:bodyPr wrap="square" rtlCol="0">
            <a:spAutoFit/>
          </a:bodyPr>
          <a:lstStyle/>
          <a:p>
            <a:pPr algn="ctr"/>
            <a:r>
              <a:rPr lang="es-ES" sz="3200" dirty="0"/>
              <a:t>Estructura de Modelado</a:t>
            </a:r>
          </a:p>
        </p:txBody>
      </p:sp>
      <p:sp>
        <p:nvSpPr>
          <p:cNvPr id="5" name="Rectángulo: esquinas redondeadas 4">
            <a:extLst>
              <a:ext uri="{FF2B5EF4-FFF2-40B4-BE49-F238E27FC236}">
                <a16:creationId xmlns:a16="http://schemas.microsoft.com/office/drawing/2014/main" id="{6D5EB826-FB16-4449-B3B9-F1D8DD76AF63}"/>
              </a:ext>
            </a:extLst>
          </p:cNvPr>
          <p:cNvSpPr/>
          <p:nvPr/>
        </p:nvSpPr>
        <p:spPr>
          <a:xfrm>
            <a:off x="2740404" y="2741103"/>
            <a:ext cx="2751589" cy="746620"/>
          </a:xfrm>
          <a:prstGeom prst="round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Ts_modelling</a:t>
            </a:r>
            <a:r>
              <a:rPr lang="es-ES" dirty="0">
                <a:solidFill>
                  <a:schemeClr val="bg1"/>
                </a:solidFill>
              </a:rPr>
              <a:t>()</a:t>
            </a:r>
            <a:endParaRPr lang="en-US" dirty="0">
              <a:solidFill>
                <a:schemeClr val="bg1"/>
              </a:solidFill>
            </a:endParaRPr>
          </a:p>
        </p:txBody>
      </p:sp>
      <p:sp>
        <p:nvSpPr>
          <p:cNvPr id="7" name="Rectángulo: esquinas redondeadas 6">
            <a:extLst>
              <a:ext uri="{FF2B5EF4-FFF2-40B4-BE49-F238E27FC236}">
                <a16:creationId xmlns:a16="http://schemas.microsoft.com/office/drawing/2014/main" id="{040784CE-4A17-47CA-9DBC-E05729007B80}"/>
              </a:ext>
            </a:extLst>
          </p:cNvPr>
          <p:cNvSpPr/>
          <p:nvPr/>
        </p:nvSpPr>
        <p:spPr>
          <a:xfrm>
            <a:off x="5134063" y="4131576"/>
            <a:ext cx="3221372" cy="746620"/>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Walkforward_validation</a:t>
            </a:r>
            <a:r>
              <a:rPr lang="es-ES" dirty="0">
                <a:solidFill>
                  <a:schemeClr val="bg1"/>
                </a:solidFill>
              </a:rPr>
              <a:t>()</a:t>
            </a:r>
            <a:endParaRPr lang="en-US" dirty="0">
              <a:solidFill>
                <a:schemeClr val="bg1"/>
              </a:solidFill>
            </a:endParaRPr>
          </a:p>
        </p:txBody>
      </p:sp>
      <p:sp>
        <p:nvSpPr>
          <p:cNvPr id="8" name="Rectángulo: esquinas redondeadas 7">
            <a:extLst>
              <a:ext uri="{FF2B5EF4-FFF2-40B4-BE49-F238E27FC236}">
                <a16:creationId xmlns:a16="http://schemas.microsoft.com/office/drawing/2014/main" id="{105530F4-960C-4ACB-A214-D61C2BFFAB26}"/>
              </a:ext>
            </a:extLst>
          </p:cNvPr>
          <p:cNvSpPr/>
          <p:nvPr/>
        </p:nvSpPr>
        <p:spPr>
          <a:xfrm>
            <a:off x="696286" y="1367407"/>
            <a:ext cx="2751589" cy="74662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chemeClr val="bg1"/>
                </a:solidFill>
              </a:rPr>
              <a:t>Ts_transform</a:t>
            </a:r>
            <a:r>
              <a:rPr lang="es-ES" dirty="0">
                <a:solidFill>
                  <a:schemeClr val="bg1"/>
                </a:solidFill>
              </a:rPr>
              <a:t>()</a:t>
            </a:r>
            <a:endParaRPr lang="en-US" dirty="0">
              <a:solidFill>
                <a:schemeClr val="bg1"/>
              </a:solidFill>
            </a:endParaRPr>
          </a:p>
        </p:txBody>
      </p:sp>
      <p:sp>
        <p:nvSpPr>
          <p:cNvPr id="10" name="Flecha: doblada 9">
            <a:extLst>
              <a:ext uri="{FF2B5EF4-FFF2-40B4-BE49-F238E27FC236}">
                <a16:creationId xmlns:a16="http://schemas.microsoft.com/office/drawing/2014/main" id="{7051927B-3330-4BF6-9A98-0E55F15C7EC7}"/>
              </a:ext>
            </a:extLst>
          </p:cNvPr>
          <p:cNvSpPr/>
          <p:nvPr/>
        </p:nvSpPr>
        <p:spPr>
          <a:xfrm flipH="1">
            <a:off x="5491993" y="2957119"/>
            <a:ext cx="850084" cy="1174457"/>
          </a:xfrm>
          <a:prstGeom prst="bentArrow">
            <a:avLst/>
          </a:prstGeom>
          <a:gradFill>
            <a:gsLst>
              <a:gs pos="0">
                <a:srgbClr val="C00000"/>
              </a:gs>
              <a:gs pos="100000">
                <a:srgbClr val="001C5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Flecha: doblada 10">
            <a:extLst>
              <a:ext uri="{FF2B5EF4-FFF2-40B4-BE49-F238E27FC236}">
                <a16:creationId xmlns:a16="http://schemas.microsoft.com/office/drawing/2014/main" id="{A8A02B34-9B36-4BB8-B5DF-D8236D1EA823}"/>
              </a:ext>
            </a:extLst>
          </p:cNvPr>
          <p:cNvSpPr/>
          <p:nvPr/>
        </p:nvSpPr>
        <p:spPr>
          <a:xfrm flipH="1">
            <a:off x="3447875" y="1510020"/>
            <a:ext cx="850084" cy="1231083"/>
          </a:xfrm>
          <a:prstGeom prst="bentArrow">
            <a:avLst/>
          </a:prstGeom>
          <a:gradFill>
            <a:gsLst>
              <a:gs pos="26000">
                <a:schemeClr val="accent6">
                  <a:lumMod val="50000"/>
                </a:schemeClr>
              </a:gs>
              <a:gs pos="10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lecha: doblada 11">
            <a:extLst>
              <a:ext uri="{FF2B5EF4-FFF2-40B4-BE49-F238E27FC236}">
                <a16:creationId xmlns:a16="http://schemas.microsoft.com/office/drawing/2014/main" id="{979102A8-2BC4-484F-9DE2-15D955CD6D24}"/>
              </a:ext>
            </a:extLst>
          </p:cNvPr>
          <p:cNvSpPr/>
          <p:nvPr/>
        </p:nvSpPr>
        <p:spPr>
          <a:xfrm flipV="1">
            <a:off x="1412146" y="2114024"/>
            <a:ext cx="1328258" cy="1254155"/>
          </a:xfrm>
          <a:prstGeom prst="bentArrow">
            <a:avLst>
              <a:gd name="adj1" fmla="val 15526"/>
              <a:gd name="adj2" fmla="val 18368"/>
              <a:gd name="adj3" fmla="val 28158"/>
              <a:gd name="adj4" fmla="val 43750"/>
            </a:avLst>
          </a:prstGeom>
          <a:gradFill>
            <a:gsLst>
              <a:gs pos="0">
                <a:srgbClr val="C00000"/>
              </a:gs>
              <a:gs pos="80000">
                <a:schemeClr val="accent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Flecha: doblada 12">
            <a:extLst>
              <a:ext uri="{FF2B5EF4-FFF2-40B4-BE49-F238E27FC236}">
                <a16:creationId xmlns:a16="http://schemas.microsoft.com/office/drawing/2014/main" id="{C5CA823C-E885-4D01-A4DA-2196A1291117}"/>
              </a:ext>
            </a:extLst>
          </p:cNvPr>
          <p:cNvSpPr/>
          <p:nvPr/>
        </p:nvSpPr>
        <p:spPr>
          <a:xfrm flipV="1">
            <a:off x="3797416" y="3491914"/>
            <a:ext cx="1328258" cy="1254155"/>
          </a:xfrm>
          <a:prstGeom prst="bentArrow">
            <a:avLst>
              <a:gd name="adj1" fmla="val 15526"/>
              <a:gd name="adj2" fmla="val 18368"/>
              <a:gd name="adj3" fmla="val 28158"/>
              <a:gd name="adj4" fmla="val 43750"/>
            </a:avLst>
          </a:prstGeom>
          <a:gradFill>
            <a:gsLst>
              <a:gs pos="100000">
                <a:schemeClr val="tx2"/>
              </a:gs>
              <a:gs pos="8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lecha: doblada 13">
            <a:extLst>
              <a:ext uri="{FF2B5EF4-FFF2-40B4-BE49-F238E27FC236}">
                <a16:creationId xmlns:a16="http://schemas.microsoft.com/office/drawing/2014/main" id="{48085223-BEC7-421C-91FF-D6EB5CD79BBE}"/>
              </a:ext>
            </a:extLst>
          </p:cNvPr>
          <p:cNvSpPr/>
          <p:nvPr/>
        </p:nvSpPr>
        <p:spPr>
          <a:xfrm flipV="1">
            <a:off x="5986941" y="4878192"/>
            <a:ext cx="1702963" cy="834709"/>
          </a:xfrm>
          <a:prstGeom prst="bentArrow">
            <a:avLst>
              <a:gd name="adj1" fmla="val 15526"/>
              <a:gd name="adj2" fmla="val 18368"/>
              <a:gd name="adj3" fmla="val 28158"/>
              <a:gd name="adj4" fmla="val 43750"/>
            </a:avLst>
          </a:prstGeom>
          <a:gradFill>
            <a:gsLst>
              <a:gs pos="0">
                <a:schemeClr val="bg1"/>
              </a:gs>
              <a:gs pos="80000">
                <a:srgbClr val="001C54"/>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ángulo: esquinas redondeadas 14">
            <a:extLst>
              <a:ext uri="{FF2B5EF4-FFF2-40B4-BE49-F238E27FC236}">
                <a16:creationId xmlns:a16="http://schemas.microsoft.com/office/drawing/2014/main" id="{BE9F6FC0-56F8-449F-8C5F-049D201E28D4}"/>
              </a:ext>
            </a:extLst>
          </p:cNvPr>
          <p:cNvSpPr/>
          <p:nvPr/>
        </p:nvSpPr>
        <p:spPr>
          <a:xfrm>
            <a:off x="7689905" y="5251503"/>
            <a:ext cx="2399252" cy="74662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err="1">
                <a:solidFill>
                  <a:srgbClr val="001C54"/>
                </a:solidFill>
              </a:rPr>
              <a:t>Validation_Results</a:t>
            </a:r>
            <a:endParaRPr lang="en-US" dirty="0">
              <a:solidFill>
                <a:srgbClr val="001C54"/>
              </a:solidFill>
            </a:endParaRPr>
          </a:p>
        </p:txBody>
      </p:sp>
      <p:sp>
        <p:nvSpPr>
          <p:cNvPr id="16" name="Rectángulo: esquinas redondeadas 15">
            <a:extLst>
              <a:ext uri="{FF2B5EF4-FFF2-40B4-BE49-F238E27FC236}">
                <a16:creationId xmlns:a16="http://schemas.microsoft.com/office/drawing/2014/main" id="{AFB84819-8798-427C-91FE-7EAA8F4B58CF}"/>
              </a:ext>
            </a:extLst>
          </p:cNvPr>
          <p:cNvSpPr/>
          <p:nvPr/>
        </p:nvSpPr>
        <p:spPr>
          <a:xfrm>
            <a:off x="18347" y="4718806"/>
            <a:ext cx="4580389" cy="1904905"/>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dirty="0">
              <a:solidFill>
                <a:srgbClr val="001C54"/>
              </a:solidFill>
            </a:endParaRPr>
          </a:p>
          <a:p>
            <a:pPr algn="ctr"/>
            <a:r>
              <a:rPr lang="es-ES" sz="1600" dirty="0">
                <a:solidFill>
                  <a:srgbClr val="001C54"/>
                </a:solidFill>
              </a:rPr>
              <a:t>Para esto es necesario que la transformación de las variables, el modelado y la validación sean “controladas” desde el mismo punto y que den resultados tanto numéricos como visuales para entender si la serie ha sido modelada correctamente</a:t>
            </a:r>
            <a:endParaRPr lang="en-US" sz="1600" dirty="0">
              <a:solidFill>
                <a:srgbClr val="001C54"/>
              </a:solidFill>
            </a:endParaRPr>
          </a:p>
        </p:txBody>
      </p:sp>
      <p:sp>
        <p:nvSpPr>
          <p:cNvPr id="18" name="CuadroTexto 17">
            <a:extLst>
              <a:ext uri="{FF2B5EF4-FFF2-40B4-BE49-F238E27FC236}">
                <a16:creationId xmlns:a16="http://schemas.microsoft.com/office/drawing/2014/main" id="{519AB228-E217-4BE6-9AC6-70518A354EF2}"/>
              </a:ext>
            </a:extLst>
          </p:cNvPr>
          <p:cNvSpPr txBox="1"/>
          <p:nvPr/>
        </p:nvSpPr>
        <p:spPr>
          <a:xfrm>
            <a:off x="5729681" y="1566099"/>
            <a:ext cx="6153538" cy="646331"/>
          </a:xfrm>
          <a:prstGeom prst="rect">
            <a:avLst/>
          </a:prstGeom>
          <a:noFill/>
        </p:spPr>
        <p:txBody>
          <a:bodyPr wrap="square">
            <a:spAutoFit/>
          </a:bodyPr>
          <a:lstStyle/>
          <a:p>
            <a:pPr algn="ctr"/>
            <a:r>
              <a:rPr lang="es-ES" sz="1800" dirty="0">
                <a:solidFill>
                  <a:srgbClr val="001C54"/>
                </a:solidFill>
              </a:rPr>
              <a:t>La estructura del código debe permitir iterar de manera flexible y rápida sobre múltiples parámetros. </a:t>
            </a:r>
          </a:p>
        </p:txBody>
      </p:sp>
    </p:spTree>
    <p:extLst>
      <p:ext uri="{BB962C8B-B14F-4D97-AF65-F5344CB8AC3E}">
        <p14:creationId xmlns:p14="http://schemas.microsoft.com/office/powerpoint/2010/main" val="178484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1077218"/>
          </a:xfrm>
          <a:prstGeom prst="rect">
            <a:avLst/>
          </a:prstGeom>
          <a:noFill/>
        </p:spPr>
        <p:txBody>
          <a:bodyPr wrap="square" rtlCol="0">
            <a:spAutoFit/>
          </a:bodyPr>
          <a:lstStyle/>
          <a:p>
            <a:pPr algn="ctr"/>
            <a:r>
              <a:rPr lang="es-ES" sz="3200" dirty="0"/>
              <a:t>Tareas a Realizar Para </a:t>
            </a:r>
          </a:p>
          <a:p>
            <a:pPr algn="ctr"/>
            <a:r>
              <a:rPr lang="es-ES" sz="3200" dirty="0"/>
              <a:t>Semana 5</a:t>
            </a:r>
          </a:p>
        </p:txBody>
      </p:sp>
      <p:sp>
        <p:nvSpPr>
          <p:cNvPr id="5" name="CuadroTexto 4">
            <a:extLst>
              <a:ext uri="{FF2B5EF4-FFF2-40B4-BE49-F238E27FC236}">
                <a16:creationId xmlns:a16="http://schemas.microsoft.com/office/drawing/2014/main" id="{E0AF7510-AF70-466D-BA27-4AD25AD69891}"/>
              </a:ext>
            </a:extLst>
          </p:cNvPr>
          <p:cNvSpPr txBox="1"/>
          <p:nvPr/>
        </p:nvSpPr>
        <p:spPr>
          <a:xfrm>
            <a:off x="649070" y="2384003"/>
            <a:ext cx="11154240" cy="1200329"/>
          </a:xfrm>
          <a:prstGeom prst="rect">
            <a:avLst/>
          </a:prstGeom>
          <a:noFill/>
        </p:spPr>
        <p:txBody>
          <a:bodyPr wrap="square" rtlCol="0">
            <a:spAutoFit/>
          </a:bodyPr>
          <a:lstStyle/>
          <a:p>
            <a:pPr marL="742950" lvl="1" indent="-285750">
              <a:buFont typeface="Wingdings" panose="05000000000000000000" pitchFamily="2" charset="2"/>
              <a:buChar char="Ø"/>
            </a:pPr>
            <a:r>
              <a:rPr lang="es-ES" sz="2400" dirty="0"/>
              <a:t>Crear un modelo ARIMA y </a:t>
            </a:r>
            <a:r>
              <a:rPr lang="es-ES" sz="2400" dirty="0" err="1"/>
              <a:t>Prophet</a:t>
            </a:r>
            <a:endParaRPr lang="es-ES" sz="2400" dirty="0"/>
          </a:p>
          <a:p>
            <a:pPr marL="742950" lvl="1" indent="-285750">
              <a:buFont typeface="Wingdings" panose="05000000000000000000" pitchFamily="2" charset="2"/>
              <a:buChar char="Ø"/>
            </a:pPr>
            <a:r>
              <a:rPr lang="es-ES" sz="2400" dirty="0"/>
              <a:t>Git!</a:t>
            </a:r>
          </a:p>
          <a:p>
            <a:pPr lvl="1"/>
            <a:endParaRPr lang="es-ES" sz="2400" dirty="0"/>
          </a:p>
        </p:txBody>
      </p:sp>
    </p:spTree>
    <p:extLst>
      <p:ext uri="{BB962C8B-B14F-4D97-AF65-F5344CB8AC3E}">
        <p14:creationId xmlns:p14="http://schemas.microsoft.com/office/powerpoint/2010/main" val="1572947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6CD4C87E-B221-45CE-93DC-BD05927016DF}"/>
              </a:ext>
            </a:extLst>
          </p:cNvPr>
          <p:cNvSpPr/>
          <p:nvPr/>
        </p:nvSpPr>
        <p:spPr>
          <a:xfrm>
            <a:off x="0" y="1371600"/>
            <a:ext cx="12192000" cy="5486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12" descr="Resultado de imagen de tinamica smartdata">
            <a:extLst>
              <a:ext uri="{FF2B5EF4-FFF2-40B4-BE49-F238E27FC236}">
                <a16:creationId xmlns:a16="http://schemas.microsoft.com/office/drawing/2014/main" id="{31F64E77-1B5E-4538-9E84-2AC91F7964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0628" y="3058230"/>
            <a:ext cx="2830743" cy="741539"/>
          </a:xfrm>
          <a:prstGeom prst="rect">
            <a:avLst/>
          </a:prstGeom>
          <a:noFill/>
          <a:extLst>
            <a:ext uri="{909E8E84-426E-40DD-AFC4-6F175D3DCCD1}">
              <a14:hiddenFill xmlns:a14="http://schemas.microsoft.com/office/drawing/2010/main">
                <a:solidFill>
                  <a:srgbClr val="FFFFFF"/>
                </a:solidFill>
              </a14:hiddenFill>
            </a:ext>
          </a:extLst>
        </p:spPr>
      </p:pic>
      <p:sp>
        <p:nvSpPr>
          <p:cNvPr id="6" name="Triángulo isósceles 5">
            <a:extLst>
              <a:ext uri="{FF2B5EF4-FFF2-40B4-BE49-F238E27FC236}">
                <a16:creationId xmlns:a16="http://schemas.microsoft.com/office/drawing/2014/main" id="{0AC0C27F-AB2A-4BF4-9C28-F1C0DD84E3BF}"/>
              </a:ext>
            </a:extLst>
          </p:cNvPr>
          <p:cNvSpPr/>
          <p:nvPr/>
        </p:nvSpPr>
        <p:spPr>
          <a:xfrm flipV="1">
            <a:off x="0" y="-3"/>
            <a:ext cx="12113703" cy="681040"/>
          </a:xfrm>
          <a:prstGeom prst="triangle">
            <a:avLst>
              <a:gd name="adj" fmla="val 0"/>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Triángulo isósceles 6">
            <a:extLst>
              <a:ext uri="{FF2B5EF4-FFF2-40B4-BE49-F238E27FC236}">
                <a16:creationId xmlns:a16="http://schemas.microsoft.com/office/drawing/2014/main" id="{A2BB0CA5-E4F3-40CA-9E10-D270C343C5E0}"/>
              </a:ext>
            </a:extLst>
          </p:cNvPr>
          <p:cNvSpPr/>
          <p:nvPr/>
        </p:nvSpPr>
        <p:spPr>
          <a:xfrm flipV="1">
            <a:off x="0" y="0"/>
            <a:ext cx="8931564" cy="1128338"/>
          </a:xfrm>
          <a:prstGeom prst="triangle">
            <a:avLst>
              <a:gd name="adj" fmla="val 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Century Gothic" panose="020B0502020202020204" pitchFamily="34" charset="0"/>
            </a:endParaRPr>
          </a:p>
        </p:txBody>
      </p:sp>
      <p:sp>
        <p:nvSpPr>
          <p:cNvPr id="8" name="Triángulo isósceles 7">
            <a:extLst>
              <a:ext uri="{FF2B5EF4-FFF2-40B4-BE49-F238E27FC236}">
                <a16:creationId xmlns:a16="http://schemas.microsoft.com/office/drawing/2014/main" id="{BEFEAB9D-1D48-4130-B2EC-8FFB7DD59D03}"/>
              </a:ext>
            </a:extLst>
          </p:cNvPr>
          <p:cNvSpPr/>
          <p:nvPr/>
        </p:nvSpPr>
        <p:spPr>
          <a:xfrm flipV="1">
            <a:off x="0" y="-1"/>
            <a:ext cx="7340367" cy="1128340"/>
          </a:xfrm>
          <a:prstGeom prst="triangle">
            <a:avLst>
              <a:gd name="adj" fmla="val 0"/>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2703144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uadroTexto 21">
            <a:extLst>
              <a:ext uri="{FF2B5EF4-FFF2-40B4-BE49-F238E27FC236}">
                <a16:creationId xmlns:a16="http://schemas.microsoft.com/office/drawing/2014/main" id="{5C80F593-DD2F-4F38-8160-0B4B1E5E79C5}"/>
              </a:ext>
            </a:extLst>
          </p:cNvPr>
          <p:cNvSpPr txBox="1"/>
          <p:nvPr/>
        </p:nvSpPr>
        <p:spPr>
          <a:xfrm>
            <a:off x="7222976" y="186661"/>
            <a:ext cx="5100506" cy="584775"/>
          </a:xfrm>
          <a:prstGeom prst="rect">
            <a:avLst/>
          </a:prstGeom>
          <a:noFill/>
        </p:spPr>
        <p:txBody>
          <a:bodyPr wrap="square" rtlCol="0">
            <a:spAutoFit/>
          </a:bodyPr>
          <a:lstStyle/>
          <a:p>
            <a:pPr algn="ctr"/>
            <a:r>
              <a:rPr lang="es-ES" sz="3200" dirty="0" err="1"/>
              <a:t>Outline</a:t>
            </a:r>
            <a:r>
              <a:rPr lang="es-ES" sz="3200" dirty="0"/>
              <a:t> del Laboratorio</a:t>
            </a:r>
            <a:endParaRPr lang="en-US" sz="2800" dirty="0"/>
          </a:p>
        </p:txBody>
      </p:sp>
      <p:sp>
        <p:nvSpPr>
          <p:cNvPr id="39" name="CuadroTexto 38">
            <a:extLst>
              <a:ext uri="{FF2B5EF4-FFF2-40B4-BE49-F238E27FC236}">
                <a16:creationId xmlns:a16="http://schemas.microsoft.com/office/drawing/2014/main" id="{B904A498-FAA0-4D1F-952A-8B5CDC3850AC}"/>
              </a:ext>
            </a:extLst>
          </p:cNvPr>
          <p:cNvSpPr txBox="1"/>
          <p:nvPr/>
        </p:nvSpPr>
        <p:spPr>
          <a:xfrm>
            <a:off x="69909" y="1690970"/>
            <a:ext cx="5834325" cy="2954655"/>
          </a:xfrm>
          <a:prstGeom prst="rect">
            <a:avLst/>
          </a:prstGeom>
          <a:noFill/>
        </p:spPr>
        <p:txBody>
          <a:bodyPr wrap="square" rtlCol="0">
            <a:spAutoFit/>
          </a:bodyPr>
          <a:lstStyle/>
          <a:p>
            <a:r>
              <a:rPr lang="es-ES" b="1" dirty="0"/>
              <a:t>Creación y A</a:t>
            </a:r>
            <a:r>
              <a:rPr lang="en-US" b="1" dirty="0"/>
              <a:t>nálisis de Series Temporales</a:t>
            </a:r>
          </a:p>
          <a:p>
            <a:pPr marL="742950" lvl="1" indent="-285750">
              <a:buFont typeface="Wingdings" panose="05000000000000000000" pitchFamily="2" charset="2"/>
              <a:buChar char="Ø"/>
            </a:pPr>
            <a:r>
              <a:rPr lang="en-US" sz="1400" dirty="0" err="1"/>
              <a:t>Descomposición</a:t>
            </a:r>
            <a:r>
              <a:rPr lang="en-US" sz="1400" dirty="0"/>
              <a:t> de Series</a:t>
            </a:r>
          </a:p>
          <a:p>
            <a:pPr marL="1200150" lvl="2" indent="-285750">
              <a:buFont typeface="Wingdings" panose="05000000000000000000" pitchFamily="2" charset="2"/>
              <a:buChar char="Ø"/>
            </a:pPr>
            <a:r>
              <a:rPr lang="en-US" sz="1400" dirty="0"/>
              <a:t>Tendencia</a:t>
            </a:r>
          </a:p>
          <a:p>
            <a:pPr marL="1200150" lvl="2" indent="-285750">
              <a:buFont typeface="Wingdings" panose="05000000000000000000" pitchFamily="2" charset="2"/>
              <a:buChar char="Ø"/>
            </a:pPr>
            <a:r>
              <a:rPr lang="en-US" sz="1400" dirty="0"/>
              <a:t>Estacionalidad</a:t>
            </a:r>
          </a:p>
          <a:p>
            <a:pPr marL="1200150" lvl="2" indent="-285750">
              <a:buFont typeface="Wingdings" panose="05000000000000000000" pitchFamily="2" charset="2"/>
              <a:buChar char="Ø"/>
            </a:pPr>
            <a:r>
              <a:rPr lang="en-US" sz="1400" dirty="0" err="1"/>
              <a:t>Ruido</a:t>
            </a:r>
            <a:endParaRPr lang="en-US" sz="1400" dirty="0"/>
          </a:p>
          <a:p>
            <a:pPr marL="742950" lvl="1" indent="-285750">
              <a:buFont typeface="Wingdings" panose="05000000000000000000" pitchFamily="2" charset="2"/>
              <a:buChar char="Ø"/>
            </a:pPr>
            <a:r>
              <a:rPr lang="en-US" sz="1400" dirty="0" err="1"/>
              <a:t>Creación</a:t>
            </a:r>
            <a:r>
              <a:rPr lang="en-US" sz="1400" dirty="0"/>
              <a:t> de Series </a:t>
            </a:r>
            <a:r>
              <a:rPr lang="en-US" sz="1400" dirty="0" err="1"/>
              <a:t>Temporales</a:t>
            </a:r>
            <a:endParaRPr lang="en-US" sz="1400" dirty="0"/>
          </a:p>
          <a:p>
            <a:pPr marL="1200150" lvl="2" indent="-285750">
              <a:buFont typeface="Wingdings" panose="05000000000000000000" pitchFamily="2" charset="2"/>
              <a:buChar char="Ø"/>
            </a:pPr>
            <a:r>
              <a:rPr lang="en-US" sz="1400" dirty="0" err="1"/>
              <a:t>Elección</a:t>
            </a:r>
            <a:r>
              <a:rPr lang="en-US" sz="1400" dirty="0"/>
              <a:t> de </a:t>
            </a:r>
            <a:r>
              <a:rPr lang="en-US" sz="1400" dirty="0" err="1"/>
              <a:t>Resolución</a:t>
            </a:r>
            <a:r>
              <a:rPr lang="en-US" sz="1400" dirty="0"/>
              <a:t> temporal</a:t>
            </a:r>
          </a:p>
          <a:p>
            <a:pPr marL="742950" lvl="1" indent="-285750">
              <a:buFont typeface="Wingdings" panose="05000000000000000000" pitchFamily="2" charset="2"/>
              <a:buChar char="Ø"/>
            </a:pPr>
            <a:r>
              <a:rPr lang="en-US" sz="1400" dirty="0" err="1"/>
              <a:t>Transformación</a:t>
            </a:r>
            <a:r>
              <a:rPr lang="en-US" sz="1400" dirty="0"/>
              <a:t> de Series Temporales</a:t>
            </a:r>
          </a:p>
          <a:p>
            <a:pPr marL="1200150" lvl="2" indent="-285750">
              <a:buFont typeface="Wingdings" panose="05000000000000000000" pitchFamily="2" charset="2"/>
              <a:buChar char="Ø"/>
            </a:pPr>
            <a:r>
              <a:rPr lang="en-US" sz="1400" dirty="0"/>
              <a:t>Logaritmos, Diferencias y Normalizaciones</a:t>
            </a:r>
          </a:p>
          <a:p>
            <a:pPr marL="1200150" lvl="2" indent="-285750">
              <a:buFont typeface="Wingdings" panose="05000000000000000000" pitchFamily="2" charset="2"/>
              <a:buChar char="Ø"/>
            </a:pPr>
            <a:r>
              <a:rPr lang="en-US" sz="1400" dirty="0"/>
              <a:t>Medias </a:t>
            </a:r>
            <a:r>
              <a:rPr lang="en-US" sz="1400" noProof="1"/>
              <a:t>Móviles</a:t>
            </a:r>
          </a:p>
          <a:p>
            <a:pPr marL="742950" lvl="1" indent="-285750">
              <a:buFont typeface="Wingdings" panose="05000000000000000000" pitchFamily="2" charset="2"/>
              <a:buChar char="Ø"/>
            </a:pPr>
            <a:r>
              <a:rPr lang="en-US" sz="1400" dirty="0" err="1"/>
              <a:t>Análisis</a:t>
            </a:r>
            <a:r>
              <a:rPr lang="en-US" sz="1400" dirty="0"/>
              <a:t> de las Series</a:t>
            </a:r>
          </a:p>
          <a:p>
            <a:pPr marL="1200150" lvl="2" indent="-285750">
              <a:buFont typeface="Wingdings" panose="05000000000000000000" pitchFamily="2" charset="2"/>
              <a:buChar char="Ø"/>
            </a:pPr>
            <a:r>
              <a:rPr lang="en-US" sz="1400" dirty="0"/>
              <a:t>Tests (ACF &amp; PACF, ADF, </a:t>
            </a:r>
            <a:r>
              <a:rPr lang="en-US" sz="1400" dirty="0" err="1"/>
              <a:t>etc</a:t>
            </a:r>
            <a:r>
              <a:rPr lang="en-US" sz="1400" dirty="0"/>
              <a:t>…)</a:t>
            </a:r>
          </a:p>
          <a:p>
            <a:pPr marL="1200150" lvl="2" indent="-285750">
              <a:buFont typeface="Wingdings" panose="05000000000000000000" pitchFamily="2" charset="2"/>
              <a:buChar char="Ø"/>
            </a:pPr>
            <a:r>
              <a:rPr lang="en-US" sz="1400" dirty="0"/>
              <a:t>Cross Correlations</a:t>
            </a:r>
          </a:p>
        </p:txBody>
      </p:sp>
      <p:sp>
        <p:nvSpPr>
          <p:cNvPr id="40" name="CuadroTexto 39">
            <a:extLst>
              <a:ext uri="{FF2B5EF4-FFF2-40B4-BE49-F238E27FC236}">
                <a16:creationId xmlns:a16="http://schemas.microsoft.com/office/drawing/2014/main" id="{2476623C-B4DE-4C46-B31D-CABE88143AD3}"/>
              </a:ext>
            </a:extLst>
          </p:cNvPr>
          <p:cNvSpPr txBox="1"/>
          <p:nvPr/>
        </p:nvSpPr>
        <p:spPr>
          <a:xfrm>
            <a:off x="5744846" y="1690970"/>
            <a:ext cx="5834325" cy="2308324"/>
          </a:xfrm>
          <a:prstGeom prst="rect">
            <a:avLst/>
          </a:prstGeom>
          <a:noFill/>
        </p:spPr>
        <p:txBody>
          <a:bodyPr wrap="square" rtlCol="0">
            <a:spAutoFit/>
          </a:bodyPr>
          <a:lstStyle/>
          <a:p>
            <a:r>
              <a:rPr lang="es-ES" b="1" dirty="0"/>
              <a:t>Modelado </a:t>
            </a:r>
            <a:r>
              <a:rPr lang="en-US" b="1" dirty="0"/>
              <a:t>de Series Temporales</a:t>
            </a:r>
          </a:p>
          <a:p>
            <a:pPr marL="742950" lvl="1" indent="-285750">
              <a:buFont typeface="Wingdings" panose="05000000000000000000" pitchFamily="2" charset="2"/>
              <a:buChar char="Ø"/>
            </a:pPr>
            <a:r>
              <a:rPr lang="en-US" sz="1400" dirty="0"/>
              <a:t>Entrenamiento y Validación en Series Temporales</a:t>
            </a:r>
          </a:p>
          <a:p>
            <a:pPr marL="1200150" lvl="2" indent="-285750">
              <a:buFont typeface="Wingdings" panose="05000000000000000000" pitchFamily="2" charset="2"/>
              <a:buChar char="Ø"/>
            </a:pPr>
            <a:r>
              <a:rPr lang="en-US" sz="1400" dirty="0"/>
              <a:t>Walkforward Validations</a:t>
            </a:r>
          </a:p>
          <a:p>
            <a:pPr marL="1200150" lvl="2" indent="-285750">
              <a:buFont typeface="Wingdings" panose="05000000000000000000" pitchFamily="2" charset="2"/>
              <a:buChar char="Ø"/>
            </a:pPr>
            <a:r>
              <a:rPr lang="en-US" sz="1400" dirty="0"/>
              <a:t>Métricas de validación (MAE, MAPE, RMSE, MDA)</a:t>
            </a:r>
          </a:p>
          <a:p>
            <a:pPr marL="742950" lvl="1" indent="-285750">
              <a:buFont typeface="Wingdings" panose="05000000000000000000" pitchFamily="2" charset="2"/>
              <a:buChar char="Ø"/>
            </a:pPr>
            <a:r>
              <a:rPr lang="en-US" sz="1400" b="1" dirty="0">
                <a:solidFill>
                  <a:srgbClr val="FF0000"/>
                </a:solidFill>
              </a:rPr>
              <a:t>Modelos tradicionales </a:t>
            </a:r>
          </a:p>
          <a:p>
            <a:pPr marL="1200150" lvl="2" indent="-285750">
              <a:buFont typeface="Wingdings" panose="05000000000000000000" pitchFamily="2" charset="2"/>
              <a:buChar char="Ø"/>
            </a:pPr>
            <a:r>
              <a:rPr lang="en-US" sz="1400" b="1" dirty="0">
                <a:solidFill>
                  <a:srgbClr val="FF0000"/>
                </a:solidFill>
              </a:rPr>
              <a:t>ARIMA,  (SARIMAX), prophet</a:t>
            </a:r>
          </a:p>
          <a:p>
            <a:pPr marL="1200150" lvl="2" indent="-285750">
              <a:buFont typeface="Wingdings" panose="05000000000000000000" pitchFamily="2" charset="2"/>
              <a:buChar char="Ø"/>
            </a:pPr>
            <a:r>
              <a:rPr lang="en-US" sz="1400" b="1" dirty="0" err="1">
                <a:solidFill>
                  <a:srgbClr val="FF0000"/>
                </a:solidFill>
              </a:rPr>
              <a:t>Creación</a:t>
            </a:r>
            <a:r>
              <a:rPr lang="en-US" sz="1400" b="1" dirty="0">
                <a:solidFill>
                  <a:srgbClr val="FF0000"/>
                </a:solidFill>
              </a:rPr>
              <a:t> de variables </a:t>
            </a:r>
            <a:r>
              <a:rPr lang="en-US" sz="1400" b="1" dirty="0" err="1">
                <a:solidFill>
                  <a:srgbClr val="FF0000"/>
                </a:solidFill>
              </a:rPr>
              <a:t>regresoras</a:t>
            </a:r>
            <a:r>
              <a:rPr lang="en-US" sz="1400" b="1" dirty="0">
                <a:solidFill>
                  <a:srgbClr val="FF0000"/>
                </a:solidFill>
              </a:rPr>
              <a:t>, step e impulse</a:t>
            </a:r>
          </a:p>
          <a:p>
            <a:pPr marL="742950" lvl="1" indent="-285750">
              <a:buFont typeface="Wingdings" panose="05000000000000000000" pitchFamily="2" charset="2"/>
              <a:buChar char="Ø"/>
            </a:pPr>
            <a:r>
              <a:rPr lang="en-US" sz="1400" dirty="0" err="1"/>
              <a:t>Aplicabilidad</a:t>
            </a:r>
            <a:r>
              <a:rPr lang="en-US" sz="1400" dirty="0"/>
              <a:t> de </a:t>
            </a:r>
            <a:r>
              <a:rPr lang="en-US" sz="1400" dirty="0" err="1"/>
              <a:t>modelos</a:t>
            </a:r>
            <a:endParaRPr lang="en-US" sz="1400" dirty="0"/>
          </a:p>
          <a:p>
            <a:pPr marL="1200150" lvl="2" indent="-285750">
              <a:buFont typeface="Wingdings" panose="05000000000000000000" pitchFamily="2" charset="2"/>
              <a:buChar char="Ø"/>
            </a:pPr>
            <a:r>
              <a:rPr lang="en-US" sz="1400" dirty="0" err="1"/>
              <a:t>Teoría</a:t>
            </a:r>
            <a:r>
              <a:rPr lang="en-US" sz="1400" dirty="0"/>
              <a:t> de los mercados </a:t>
            </a:r>
            <a:r>
              <a:rPr lang="en-US" sz="1400" dirty="0" err="1"/>
              <a:t>eficientes</a:t>
            </a:r>
            <a:endParaRPr lang="en-US" sz="1400" dirty="0"/>
          </a:p>
          <a:p>
            <a:pPr marL="1200150" lvl="2" indent="-285750">
              <a:buFont typeface="Wingdings" panose="05000000000000000000" pitchFamily="2" charset="2"/>
              <a:buChar char="Ø"/>
            </a:pPr>
            <a:endParaRPr lang="en-US" sz="1400" dirty="0"/>
          </a:p>
        </p:txBody>
      </p:sp>
      <p:sp>
        <p:nvSpPr>
          <p:cNvPr id="43" name="CuadroTexto 42">
            <a:extLst>
              <a:ext uri="{FF2B5EF4-FFF2-40B4-BE49-F238E27FC236}">
                <a16:creationId xmlns:a16="http://schemas.microsoft.com/office/drawing/2014/main" id="{47A5A277-2DCF-4F78-A2A7-6F76ED500228}"/>
              </a:ext>
            </a:extLst>
          </p:cNvPr>
          <p:cNvSpPr txBox="1"/>
          <p:nvPr/>
        </p:nvSpPr>
        <p:spPr>
          <a:xfrm>
            <a:off x="-85506" y="1360657"/>
            <a:ext cx="3959603" cy="400110"/>
          </a:xfrm>
          <a:prstGeom prst="rect">
            <a:avLst/>
          </a:prstGeom>
          <a:noFill/>
        </p:spPr>
        <p:txBody>
          <a:bodyPr wrap="square" rtlCol="0">
            <a:spAutoFit/>
          </a:bodyPr>
          <a:lstStyle/>
          <a:p>
            <a:pPr algn="ctr"/>
            <a:r>
              <a:rPr lang="es-ES" sz="2000" i="1" dirty="0"/>
              <a:t>Primera Fase – 2 Semanas</a:t>
            </a:r>
            <a:endParaRPr lang="en-US" i="1" dirty="0"/>
          </a:p>
        </p:txBody>
      </p:sp>
      <p:sp>
        <p:nvSpPr>
          <p:cNvPr id="45" name="CuadroTexto 44">
            <a:extLst>
              <a:ext uri="{FF2B5EF4-FFF2-40B4-BE49-F238E27FC236}">
                <a16:creationId xmlns:a16="http://schemas.microsoft.com/office/drawing/2014/main" id="{12170AA0-17D0-458A-8380-F90F34FCB72B}"/>
              </a:ext>
            </a:extLst>
          </p:cNvPr>
          <p:cNvSpPr txBox="1"/>
          <p:nvPr/>
        </p:nvSpPr>
        <p:spPr>
          <a:xfrm>
            <a:off x="5553080" y="1360657"/>
            <a:ext cx="3643618" cy="400110"/>
          </a:xfrm>
          <a:prstGeom prst="rect">
            <a:avLst/>
          </a:prstGeom>
          <a:noFill/>
        </p:spPr>
        <p:txBody>
          <a:bodyPr wrap="square" rtlCol="0">
            <a:spAutoFit/>
          </a:bodyPr>
          <a:lstStyle/>
          <a:p>
            <a:pPr algn="ctr"/>
            <a:r>
              <a:rPr lang="es-ES" sz="2000" i="1" dirty="0"/>
              <a:t>Segunda Fase </a:t>
            </a:r>
            <a:r>
              <a:rPr lang="es-ES" sz="1800" i="1" dirty="0"/>
              <a:t>– 2 Semanas</a:t>
            </a:r>
            <a:endParaRPr lang="en-US" i="1" dirty="0"/>
          </a:p>
        </p:txBody>
      </p:sp>
      <p:sp>
        <p:nvSpPr>
          <p:cNvPr id="8" name="CuadroTexto 7">
            <a:extLst>
              <a:ext uri="{FF2B5EF4-FFF2-40B4-BE49-F238E27FC236}">
                <a16:creationId xmlns:a16="http://schemas.microsoft.com/office/drawing/2014/main" id="{152C8A77-647A-4001-81B8-157BAF9D71D0}"/>
              </a:ext>
            </a:extLst>
          </p:cNvPr>
          <p:cNvSpPr txBox="1"/>
          <p:nvPr/>
        </p:nvSpPr>
        <p:spPr>
          <a:xfrm>
            <a:off x="5708495" y="4346741"/>
            <a:ext cx="5834325" cy="1446550"/>
          </a:xfrm>
          <a:prstGeom prst="rect">
            <a:avLst/>
          </a:prstGeom>
          <a:noFill/>
        </p:spPr>
        <p:txBody>
          <a:bodyPr wrap="square" rtlCol="0">
            <a:spAutoFit/>
          </a:bodyPr>
          <a:lstStyle/>
          <a:p>
            <a:r>
              <a:rPr lang="es-ES" b="1" dirty="0"/>
              <a:t>Modelos Avanzados</a:t>
            </a:r>
            <a:endParaRPr lang="en-US" b="1" dirty="0"/>
          </a:p>
          <a:p>
            <a:pPr marL="742950" lvl="1" indent="-285750">
              <a:buFont typeface="Wingdings" panose="05000000000000000000" pitchFamily="2" charset="2"/>
              <a:buChar char="Ø"/>
            </a:pPr>
            <a:r>
              <a:rPr lang="en-US" sz="1400" dirty="0"/>
              <a:t>Modelado de Series Temporales con Redes Neuronales</a:t>
            </a:r>
          </a:p>
          <a:p>
            <a:pPr marL="1200150" lvl="2" indent="-285750">
              <a:buFont typeface="Wingdings" panose="05000000000000000000" pitchFamily="2" charset="2"/>
              <a:buChar char="Ø"/>
            </a:pPr>
            <a:r>
              <a:rPr lang="en-US" sz="1400" dirty="0"/>
              <a:t>LSTM</a:t>
            </a:r>
          </a:p>
          <a:p>
            <a:pPr marL="742950" lvl="1" indent="-285750">
              <a:buFont typeface="Wingdings" panose="05000000000000000000" pitchFamily="2" charset="2"/>
              <a:buChar char="Ø"/>
            </a:pPr>
            <a:r>
              <a:rPr lang="en-US" sz="1400" dirty="0" err="1"/>
              <a:t>Simuladores</a:t>
            </a:r>
            <a:endParaRPr lang="en-US" sz="1400" dirty="0"/>
          </a:p>
          <a:p>
            <a:pPr marL="1200150" lvl="2" indent="-285750">
              <a:buFont typeface="Wingdings" panose="05000000000000000000" pitchFamily="2" charset="2"/>
              <a:buChar char="Ø"/>
            </a:pPr>
            <a:r>
              <a:rPr lang="en-US" sz="1400" dirty="0"/>
              <a:t>Importancia relativa de variables</a:t>
            </a:r>
          </a:p>
          <a:p>
            <a:pPr marL="1200150" lvl="2" indent="-285750">
              <a:buFont typeface="Wingdings" panose="05000000000000000000" pitchFamily="2" charset="2"/>
              <a:buChar char="Ø"/>
            </a:pPr>
            <a:r>
              <a:rPr lang="en-US" sz="1400" dirty="0"/>
              <a:t>Identificación de varianza base vs variable</a:t>
            </a:r>
          </a:p>
        </p:txBody>
      </p:sp>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0" name="CuadroTexto 9">
            <a:extLst>
              <a:ext uri="{FF2B5EF4-FFF2-40B4-BE49-F238E27FC236}">
                <a16:creationId xmlns:a16="http://schemas.microsoft.com/office/drawing/2014/main" id="{915661B0-B3F1-4F61-A765-1F3D3903FB7D}"/>
              </a:ext>
            </a:extLst>
          </p:cNvPr>
          <p:cNvSpPr txBox="1"/>
          <p:nvPr/>
        </p:nvSpPr>
        <p:spPr>
          <a:xfrm>
            <a:off x="5553080" y="4014683"/>
            <a:ext cx="3682767" cy="400110"/>
          </a:xfrm>
          <a:prstGeom prst="rect">
            <a:avLst/>
          </a:prstGeom>
          <a:noFill/>
        </p:spPr>
        <p:txBody>
          <a:bodyPr wrap="square" rtlCol="0">
            <a:spAutoFit/>
          </a:bodyPr>
          <a:lstStyle/>
          <a:p>
            <a:pPr algn="ctr"/>
            <a:r>
              <a:rPr lang="es-ES" sz="2000" i="1" dirty="0"/>
              <a:t>Tercera Fase – 3 Semanas</a:t>
            </a:r>
            <a:endParaRPr lang="en-US" i="1" dirty="0"/>
          </a:p>
        </p:txBody>
      </p:sp>
    </p:spTree>
    <p:extLst>
      <p:ext uri="{BB962C8B-B14F-4D97-AF65-F5344CB8AC3E}">
        <p14:creationId xmlns:p14="http://schemas.microsoft.com/office/powerpoint/2010/main" val="475523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209725" y="1420094"/>
            <a:ext cx="4960690" cy="584775"/>
          </a:xfrm>
          <a:prstGeom prst="rect">
            <a:avLst/>
          </a:prstGeom>
          <a:noFill/>
        </p:spPr>
        <p:txBody>
          <a:bodyPr wrap="square" rtlCol="0">
            <a:spAutoFit/>
          </a:bodyPr>
          <a:lstStyle/>
          <a:p>
            <a:pPr algn="ctr"/>
            <a:r>
              <a:rPr lang="es-ES" sz="3200" dirty="0" err="1"/>
              <a:t>Walkforward</a:t>
            </a:r>
            <a:r>
              <a:rPr lang="es-ES" sz="3200" dirty="0"/>
              <a:t> </a:t>
            </a:r>
            <a:r>
              <a:rPr lang="es-ES" sz="3200" dirty="0" err="1"/>
              <a:t>Validation</a:t>
            </a:r>
            <a:endParaRPr lang="es-ES" sz="3200" dirty="0"/>
          </a:p>
        </p:txBody>
      </p:sp>
      <p:sp>
        <p:nvSpPr>
          <p:cNvPr id="14" name="CustomShape 8">
            <a:extLst>
              <a:ext uri="{FF2B5EF4-FFF2-40B4-BE49-F238E27FC236}">
                <a16:creationId xmlns:a16="http://schemas.microsoft.com/office/drawing/2014/main" id="{B9F19D66-57FB-419D-BED3-0F3342F99073}"/>
              </a:ext>
            </a:extLst>
          </p:cNvPr>
          <p:cNvSpPr/>
          <p:nvPr/>
        </p:nvSpPr>
        <p:spPr>
          <a:xfrm>
            <a:off x="596160" y="3420768"/>
            <a:ext cx="2914920"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err="1">
                <a:solidFill>
                  <a:srgbClr val="000000"/>
                </a:solidFill>
                <a:uFill>
                  <a:solidFill>
                    <a:srgbClr val="FFFFFF"/>
                  </a:solidFill>
                </a:uFill>
                <a:ea typeface="DejaVu Sans"/>
              </a:rPr>
              <a:t>Walkforward</a:t>
            </a:r>
            <a:r>
              <a:rPr lang="en-US" sz="1800" b="0" strike="noStrike" spc="-1" dirty="0">
                <a:solidFill>
                  <a:srgbClr val="000000"/>
                </a:solidFill>
                <a:uFill>
                  <a:solidFill>
                    <a:srgbClr val="FFFFFF"/>
                  </a:solidFill>
                </a:uFill>
                <a:ea typeface="DejaVu Sans"/>
              </a:rPr>
              <a:t> Validation</a:t>
            </a:r>
            <a:endParaRPr lang="en-US" sz="1800" b="0" strike="noStrike" spc="-1" dirty="0">
              <a:solidFill>
                <a:srgbClr val="000000"/>
              </a:solidFill>
              <a:uFill>
                <a:solidFill>
                  <a:srgbClr val="FFFFFF"/>
                </a:solidFill>
              </a:uFill>
            </a:endParaRPr>
          </a:p>
        </p:txBody>
      </p:sp>
      <p:sp>
        <p:nvSpPr>
          <p:cNvPr id="15" name="CustomShape 10">
            <a:extLst>
              <a:ext uri="{FF2B5EF4-FFF2-40B4-BE49-F238E27FC236}">
                <a16:creationId xmlns:a16="http://schemas.microsoft.com/office/drawing/2014/main" id="{18ED0F88-13C8-48CD-89F4-DB30B474205F}"/>
              </a:ext>
            </a:extLst>
          </p:cNvPr>
          <p:cNvSpPr/>
          <p:nvPr/>
        </p:nvSpPr>
        <p:spPr>
          <a:xfrm>
            <a:off x="363600" y="4028088"/>
            <a:ext cx="3315240" cy="1155960"/>
          </a:xfrm>
          <a:prstGeom prst="rect">
            <a:avLst/>
          </a:prstGeom>
          <a:solidFill>
            <a:srgbClr val="FFFFFF">
              <a:alpha val="56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spc="-1" dirty="0">
                <a:solidFill>
                  <a:srgbClr val="000000"/>
                </a:solidFill>
                <a:uFill>
                  <a:solidFill>
                    <a:srgbClr val="FFFFFF"/>
                  </a:solidFill>
                </a:uFill>
              </a:rPr>
              <a:t>La validación </a:t>
            </a:r>
            <a:r>
              <a:rPr lang="es-ES" sz="1400" spc="-1" dirty="0" err="1">
                <a:solidFill>
                  <a:srgbClr val="000000"/>
                </a:solidFill>
                <a:uFill>
                  <a:solidFill>
                    <a:srgbClr val="FFFFFF"/>
                  </a:solidFill>
                </a:uFill>
              </a:rPr>
              <a:t>Walkforward</a:t>
            </a:r>
            <a:r>
              <a:rPr lang="es-ES" sz="1400" spc="-1" dirty="0">
                <a:solidFill>
                  <a:srgbClr val="000000"/>
                </a:solidFill>
                <a:uFill>
                  <a:solidFill>
                    <a:srgbClr val="FFFFFF"/>
                  </a:solidFill>
                </a:uFill>
              </a:rPr>
              <a:t> simula el uso que se le dará al modelo mediante pruebas sucesivas en las que se utiliza toda la información disponible para hacer el modelado y la prueba, se obtiene el resultado y se avanza al siguiente período</a:t>
            </a:r>
            <a:endParaRPr lang="es-ES" sz="1800" b="0" strike="noStrike" spc="-1" dirty="0">
              <a:solidFill>
                <a:srgbClr val="000000"/>
              </a:solidFill>
              <a:uFill>
                <a:solidFill>
                  <a:srgbClr val="FFFFFF"/>
                </a:solidFill>
              </a:uFill>
            </a:endParaRPr>
          </a:p>
        </p:txBody>
      </p:sp>
      <p:sp>
        <p:nvSpPr>
          <p:cNvPr id="16" name="CustomShape 13">
            <a:extLst>
              <a:ext uri="{FF2B5EF4-FFF2-40B4-BE49-F238E27FC236}">
                <a16:creationId xmlns:a16="http://schemas.microsoft.com/office/drawing/2014/main" id="{DCBB4E01-84B7-4F9B-A4E4-E068C295A556}"/>
              </a:ext>
            </a:extLst>
          </p:cNvPr>
          <p:cNvSpPr/>
          <p:nvPr/>
        </p:nvSpPr>
        <p:spPr>
          <a:xfrm rot="10800000">
            <a:off x="1316160" y="2937828"/>
            <a:ext cx="939600" cy="464040"/>
          </a:xfrm>
          <a:prstGeom prst="curvedUpArrow">
            <a:avLst>
              <a:gd name="adj1" fmla="val 25000"/>
              <a:gd name="adj2" fmla="val 50000"/>
              <a:gd name="adj3" fmla="val 25000"/>
            </a:avLst>
          </a:prstGeom>
          <a:solidFill>
            <a:schemeClr val="bg1">
              <a:lumMod val="65000"/>
            </a:schemeClr>
          </a:solidFill>
          <a:ln>
            <a:solidFill>
              <a:srgbClr val="002060"/>
            </a:solidFill>
            <a:round/>
          </a:ln>
        </p:spPr>
        <p:style>
          <a:lnRef idx="2">
            <a:schemeClr val="accent1">
              <a:shade val="50000"/>
            </a:schemeClr>
          </a:lnRef>
          <a:fillRef idx="1">
            <a:schemeClr val="accent1"/>
          </a:fillRef>
          <a:effectRef idx="0">
            <a:schemeClr val="accent1"/>
          </a:effectRef>
          <a:fontRef idx="minor"/>
        </p:style>
      </p:sp>
      <p:pic>
        <p:nvPicPr>
          <p:cNvPr id="3" name="Imagen 2">
            <a:extLst>
              <a:ext uri="{FF2B5EF4-FFF2-40B4-BE49-F238E27FC236}">
                <a16:creationId xmlns:a16="http://schemas.microsoft.com/office/drawing/2014/main" id="{98554D4A-EF06-4340-89E5-114B7FCA4959}"/>
              </a:ext>
            </a:extLst>
          </p:cNvPr>
          <p:cNvPicPr>
            <a:picLocks noChangeAspect="1"/>
          </p:cNvPicPr>
          <p:nvPr/>
        </p:nvPicPr>
        <p:blipFill rotWithShape="1">
          <a:blip r:embed="rId2"/>
          <a:srcRect b="14388"/>
          <a:stretch/>
        </p:blipFill>
        <p:spPr>
          <a:xfrm>
            <a:off x="4417071" y="2829912"/>
            <a:ext cx="7001852" cy="3172584"/>
          </a:xfrm>
          <a:prstGeom prst="rect">
            <a:avLst/>
          </a:prstGeom>
        </p:spPr>
      </p:pic>
    </p:spTree>
    <p:extLst>
      <p:ext uri="{BB962C8B-B14F-4D97-AF65-F5344CB8AC3E}">
        <p14:creationId xmlns:p14="http://schemas.microsoft.com/office/powerpoint/2010/main" val="62413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1524641" y="540025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209725" y="1420094"/>
            <a:ext cx="4960690" cy="584775"/>
          </a:xfrm>
          <a:prstGeom prst="rect">
            <a:avLst/>
          </a:prstGeom>
          <a:noFill/>
        </p:spPr>
        <p:txBody>
          <a:bodyPr wrap="square" rtlCol="0">
            <a:spAutoFit/>
          </a:bodyPr>
          <a:lstStyle/>
          <a:p>
            <a:pPr algn="ctr"/>
            <a:r>
              <a:rPr lang="es-ES" sz="3200" dirty="0" err="1"/>
              <a:t>Walkforward</a:t>
            </a:r>
            <a:r>
              <a:rPr lang="es-ES" sz="3200" dirty="0"/>
              <a:t> </a:t>
            </a:r>
            <a:r>
              <a:rPr lang="es-ES" sz="3200" dirty="0" err="1"/>
              <a:t>Validation</a:t>
            </a:r>
            <a:endParaRPr lang="es-ES" sz="3200" dirty="0"/>
          </a:p>
        </p:txBody>
      </p:sp>
      <p:sp>
        <p:nvSpPr>
          <p:cNvPr id="14" name="CustomShape 8">
            <a:extLst>
              <a:ext uri="{FF2B5EF4-FFF2-40B4-BE49-F238E27FC236}">
                <a16:creationId xmlns:a16="http://schemas.microsoft.com/office/drawing/2014/main" id="{B9F19D66-57FB-419D-BED3-0F3342F99073}"/>
              </a:ext>
            </a:extLst>
          </p:cNvPr>
          <p:cNvSpPr/>
          <p:nvPr/>
        </p:nvSpPr>
        <p:spPr>
          <a:xfrm>
            <a:off x="596160" y="4060080"/>
            <a:ext cx="2914920"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err="1">
                <a:solidFill>
                  <a:srgbClr val="000000"/>
                </a:solidFill>
                <a:uFill>
                  <a:solidFill>
                    <a:srgbClr val="FFFFFF"/>
                  </a:solidFill>
                </a:uFill>
                <a:ea typeface="DejaVu Sans"/>
              </a:rPr>
              <a:t>Walkforward</a:t>
            </a:r>
            <a:r>
              <a:rPr lang="en-US" sz="1800" b="0" strike="noStrike" spc="-1" dirty="0">
                <a:solidFill>
                  <a:srgbClr val="000000"/>
                </a:solidFill>
                <a:uFill>
                  <a:solidFill>
                    <a:srgbClr val="FFFFFF"/>
                  </a:solidFill>
                </a:uFill>
                <a:ea typeface="DejaVu Sans"/>
              </a:rPr>
              <a:t> Validation</a:t>
            </a:r>
            <a:endParaRPr lang="en-US" sz="1800" b="0" strike="noStrike" spc="-1" dirty="0">
              <a:solidFill>
                <a:srgbClr val="000000"/>
              </a:solidFill>
              <a:uFill>
                <a:solidFill>
                  <a:srgbClr val="FFFFFF"/>
                </a:solidFill>
              </a:uFill>
            </a:endParaRPr>
          </a:p>
        </p:txBody>
      </p:sp>
      <p:sp>
        <p:nvSpPr>
          <p:cNvPr id="15" name="CustomShape 10">
            <a:extLst>
              <a:ext uri="{FF2B5EF4-FFF2-40B4-BE49-F238E27FC236}">
                <a16:creationId xmlns:a16="http://schemas.microsoft.com/office/drawing/2014/main" id="{18ED0F88-13C8-48CD-89F4-DB30B474205F}"/>
              </a:ext>
            </a:extLst>
          </p:cNvPr>
          <p:cNvSpPr/>
          <p:nvPr/>
        </p:nvSpPr>
        <p:spPr>
          <a:xfrm>
            <a:off x="363600" y="4667400"/>
            <a:ext cx="3315240" cy="1155960"/>
          </a:xfrm>
          <a:prstGeom prst="rect">
            <a:avLst/>
          </a:prstGeom>
          <a:solidFill>
            <a:srgbClr val="FFFFFF">
              <a:alpha val="56000"/>
            </a:srgbClr>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s-ES" sz="1400" spc="-1" dirty="0">
                <a:solidFill>
                  <a:srgbClr val="000000"/>
                </a:solidFill>
                <a:uFill>
                  <a:solidFill>
                    <a:srgbClr val="FFFFFF"/>
                  </a:solidFill>
                </a:uFill>
              </a:rPr>
              <a:t>La validación </a:t>
            </a:r>
            <a:r>
              <a:rPr lang="es-ES" sz="1400" spc="-1" dirty="0" err="1">
                <a:solidFill>
                  <a:srgbClr val="000000"/>
                </a:solidFill>
                <a:uFill>
                  <a:solidFill>
                    <a:srgbClr val="FFFFFF"/>
                  </a:solidFill>
                </a:uFill>
              </a:rPr>
              <a:t>Walkforward</a:t>
            </a:r>
            <a:r>
              <a:rPr lang="es-ES" sz="1400" spc="-1" dirty="0">
                <a:solidFill>
                  <a:srgbClr val="000000"/>
                </a:solidFill>
                <a:uFill>
                  <a:solidFill>
                    <a:srgbClr val="FFFFFF"/>
                  </a:solidFill>
                </a:uFill>
              </a:rPr>
              <a:t> simula el uso que se le dará al modelo mediante pruebas sucesivas en las que se utiliza toda la información disponible para hacer el modelado y la prueba, se obtiene el resultado y se avanza al siguiente período</a:t>
            </a:r>
            <a:endParaRPr lang="es-ES" sz="1800" b="0" strike="noStrike" spc="-1" dirty="0">
              <a:solidFill>
                <a:srgbClr val="000000"/>
              </a:solidFill>
              <a:uFill>
                <a:solidFill>
                  <a:srgbClr val="FFFFFF"/>
                </a:solidFill>
              </a:uFill>
            </a:endParaRPr>
          </a:p>
        </p:txBody>
      </p:sp>
      <p:sp>
        <p:nvSpPr>
          <p:cNvPr id="16" name="CustomShape 13">
            <a:extLst>
              <a:ext uri="{FF2B5EF4-FFF2-40B4-BE49-F238E27FC236}">
                <a16:creationId xmlns:a16="http://schemas.microsoft.com/office/drawing/2014/main" id="{DCBB4E01-84B7-4F9B-A4E4-E068C295A556}"/>
              </a:ext>
            </a:extLst>
          </p:cNvPr>
          <p:cNvSpPr/>
          <p:nvPr/>
        </p:nvSpPr>
        <p:spPr>
          <a:xfrm rot="10800000">
            <a:off x="1316160" y="3577140"/>
            <a:ext cx="939600" cy="464040"/>
          </a:xfrm>
          <a:prstGeom prst="curvedUpArrow">
            <a:avLst>
              <a:gd name="adj1" fmla="val 25000"/>
              <a:gd name="adj2" fmla="val 50000"/>
              <a:gd name="adj3" fmla="val 25000"/>
            </a:avLst>
          </a:prstGeom>
          <a:solidFill>
            <a:schemeClr val="bg1">
              <a:lumMod val="65000"/>
            </a:schemeClr>
          </a:solidFill>
          <a:ln>
            <a:solidFill>
              <a:srgbClr val="002060"/>
            </a:solidFill>
            <a:round/>
          </a:ln>
        </p:spPr>
        <p:style>
          <a:lnRef idx="2">
            <a:schemeClr val="accent1">
              <a:shade val="50000"/>
            </a:schemeClr>
          </a:lnRef>
          <a:fillRef idx="1">
            <a:schemeClr val="accent1"/>
          </a:fillRef>
          <a:effectRef idx="0">
            <a:schemeClr val="accent1"/>
          </a:effectRef>
          <a:fontRef idx="minor"/>
        </p:style>
      </p:sp>
      <p:pic>
        <p:nvPicPr>
          <p:cNvPr id="17" name="Imagen 8">
            <a:extLst>
              <a:ext uri="{FF2B5EF4-FFF2-40B4-BE49-F238E27FC236}">
                <a16:creationId xmlns:a16="http://schemas.microsoft.com/office/drawing/2014/main" id="{16946437-7371-4E36-BAF1-DD124AFE3085}"/>
              </a:ext>
            </a:extLst>
          </p:cNvPr>
          <p:cNvPicPr/>
          <p:nvPr/>
        </p:nvPicPr>
        <p:blipFill>
          <a:blip r:embed="rId2"/>
          <a:stretch/>
        </p:blipFill>
        <p:spPr>
          <a:xfrm>
            <a:off x="4227294" y="2478280"/>
            <a:ext cx="6519003" cy="3803265"/>
          </a:xfrm>
          <a:prstGeom prst="rect">
            <a:avLst/>
          </a:prstGeom>
          <a:ln>
            <a:noFill/>
          </a:ln>
        </p:spPr>
      </p:pic>
      <p:sp>
        <p:nvSpPr>
          <p:cNvPr id="18" name="CustomShape 14">
            <a:extLst>
              <a:ext uri="{FF2B5EF4-FFF2-40B4-BE49-F238E27FC236}">
                <a16:creationId xmlns:a16="http://schemas.microsoft.com/office/drawing/2014/main" id="{2F08995D-FE0B-42D9-9421-8E724E05F94F}"/>
              </a:ext>
            </a:extLst>
          </p:cNvPr>
          <p:cNvSpPr/>
          <p:nvPr/>
        </p:nvSpPr>
        <p:spPr>
          <a:xfrm rot="18725400">
            <a:off x="3894503" y="2677389"/>
            <a:ext cx="1209240" cy="213840"/>
          </a:xfrm>
          <a:prstGeom prst="round1Rect">
            <a:avLst>
              <a:gd name="adj" fmla="val 16667"/>
            </a:avLst>
          </a:prstGeom>
          <a:ln>
            <a:round/>
          </a:ln>
        </p:spPr>
        <p:style>
          <a:lnRef idx="2">
            <a:schemeClr val="dk1"/>
          </a:lnRef>
          <a:fillRef idx="1">
            <a:schemeClr val="lt1"/>
          </a:fillRef>
          <a:effectRef idx="0">
            <a:schemeClr val="dk1"/>
          </a:effectRef>
          <a:fontRef idx="minor"/>
        </p:style>
        <p:txBody>
          <a:bodyPr lIns="90000" tIns="45000" rIns="90000" bIns="45000" anchor="ctr"/>
          <a:lstStyle/>
          <a:p>
            <a:pPr algn="ctr">
              <a:lnSpc>
                <a:spcPct val="100000"/>
              </a:lnSpc>
            </a:pPr>
            <a:r>
              <a:rPr lang="en-US" sz="1200" b="0" strike="noStrike" spc="-1" dirty="0" err="1">
                <a:solidFill>
                  <a:srgbClr val="000000"/>
                </a:solidFill>
                <a:uFill>
                  <a:solidFill>
                    <a:srgbClr val="FFFFFF"/>
                  </a:solidFill>
                </a:uFill>
                <a:ea typeface="DejaVu Sans"/>
              </a:rPr>
              <a:t>Ilustrativo</a:t>
            </a:r>
            <a:endParaRPr lang="en-US" sz="1800" b="0" strike="noStrike" spc="-1" dirty="0">
              <a:solidFill>
                <a:srgbClr val="000000"/>
              </a:solidFill>
              <a:uFill>
                <a:solidFill>
                  <a:srgbClr val="FFFFFF"/>
                </a:solidFill>
              </a:uFill>
            </a:endParaRPr>
          </a:p>
        </p:txBody>
      </p:sp>
      <p:sp>
        <p:nvSpPr>
          <p:cNvPr id="19" name="CustomShape 15">
            <a:extLst>
              <a:ext uri="{FF2B5EF4-FFF2-40B4-BE49-F238E27FC236}">
                <a16:creationId xmlns:a16="http://schemas.microsoft.com/office/drawing/2014/main" id="{36BCB3D0-7730-4951-87C9-9B62808669DA}"/>
              </a:ext>
            </a:extLst>
          </p:cNvPr>
          <p:cNvSpPr/>
          <p:nvPr/>
        </p:nvSpPr>
        <p:spPr>
          <a:xfrm>
            <a:off x="9334632" y="3757879"/>
            <a:ext cx="49528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6" name="CustomShape 15">
            <a:extLst>
              <a:ext uri="{FF2B5EF4-FFF2-40B4-BE49-F238E27FC236}">
                <a16:creationId xmlns:a16="http://schemas.microsoft.com/office/drawing/2014/main" id="{9664F6BA-4942-4049-8532-E1379B4835C5}"/>
              </a:ext>
            </a:extLst>
          </p:cNvPr>
          <p:cNvSpPr/>
          <p:nvPr/>
        </p:nvSpPr>
        <p:spPr>
          <a:xfrm>
            <a:off x="4723002" y="3757879"/>
            <a:ext cx="4591936" cy="2363040"/>
          </a:xfrm>
          <a:prstGeom prst="rect">
            <a:avLst/>
          </a:prstGeom>
          <a:solidFill>
            <a:schemeClr val="accent1">
              <a:alpha val="30000"/>
            </a:schemeClr>
          </a:solidFill>
          <a:ln>
            <a:round/>
          </a:ln>
        </p:spPr>
        <p:style>
          <a:lnRef idx="2">
            <a:schemeClr val="accent1">
              <a:shade val="50000"/>
            </a:schemeClr>
          </a:lnRef>
          <a:fillRef idx="1">
            <a:schemeClr val="accent1"/>
          </a:fillRef>
          <a:effectRef idx="0">
            <a:schemeClr val="accent1"/>
          </a:effectRef>
          <a:fontRef idx="minor"/>
        </p:style>
      </p:sp>
      <p:sp>
        <p:nvSpPr>
          <p:cNvPr id="20" name="CustomShape 16">
            <a:extLst>
              <a:ext uri="{FF2B5EF4-FFF2-40B4-BE49-F238E27FC236}">
                <a16:creationId xmlns:a16="http://schemas.microsoft.com/office/drawing/2014/main" id="{14C001FA-1046-4342-8073-981F8E82431F}"/>
              </a:ext>
            </a:extLst>
          </p:cNvPr>
          <p:cNvSpPr/>
          <p:nvPr/>
        </p:nvSpPr>
        <p:spPr>
          <a:xfrm>
            <a:off x="9845639" y="3757879"/>
            <a:ext cx="439585"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21" name="CustomShape 17">
            <a:extLst>
              <a:ext uri="{FF2B5EF4-FFF2-40B4-BE49-F238E27FC236}">
                <a16:creationId xmlns:a16="http://schemas.microsoft.com/office/drawing/2014/main" id="{F6C29419-4E22-4F9C-A017-44F238AFD02B}"/>
              </a:ext>
            </a:extLst>
          </p:cNvPr>
          <p:cNvSpPr/>
          <p:nvPr/>
        </p:nvSpPr>
        <p:spPr>
          <a:xfrm>
            <a:off x="10311183" y="3757879"/>
            <a:ext cx="361080"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0" name="CustomShape 16">
            <a:extLst>
              <a:ext uri="{FF2B5EF4-FFF2-40B4-BE49-F238E27FC236}">
                <a16:creationId xmlns:a16="http://schemas.microsoft.com/office/drawing/2014/main" id="{7431B6C1-75E7-45A7-92D9-B63086E51382}"/>
              </a:ext>
            </a:extLst>
          </p:cNvPr>
          <p:cNvSpPr/>
          <p:nvPr/>
        </p:nvSpPr>
        <p:spPr>
          <a:xfrm>
            <a:off x="4723003" y="3757879"/>
            <a:ext cx="5091258" cy="2363040"/>
          </a:xfrm>
          <a:prstGeom prst="rect">
            <a:avLst/>
          </a:prstGeom>
          <a:solidFill>
            <a:srgbClr val="C00000">
              <a:alpha val="30000"/>
            </a:srgbClr>
          </a:solidFill>
          <a:ln>
            <a:solidFill>
              <a:srgbClr val="DA4A10"/>
            </a:solidFill>
            <a:custDash>
              <a:ds d="200000" sp="200000"/>
            </a:custDash>
            <a:round/>
          </a:ln>
        </p:spPr>
        <p:style>
          <a:lnRef idx="2">
            <a:schemeClr val="accent1">
              <a:shade val="50000"/>
            </a:schemeClr>
          </a:lnRef>
          <a:fillRef idx="1">
            <a:schemeClr val="accent1"/>
          </a:fillRef>
          <a:effectRef idx="0">
            <a:schemeClr val="accent1"/>
          </a:effectRef>
          <a:fontRef idx="minor"/>
        </p:style>
      </p:sp>
      <p:sp>
        <p:nvSpPr>
          <p:cNvPr id="31" name="CustomShape 17">
            <a:extLst>
              <a:ext uri="{FF2B5EF4-FFF2-40B4-BE49-F238E27FC236}">
                <a16:creationId xmlns:a16="http://schemas.microsoft.com/office/drawing/2014/main" id="{64F9B0BA-6BE6-4C48-9CEF-214C3DEA8857}"/>
              </a:ext>
            </a:extLst>
          </p:cNvPr>
          <p:cNvSpPr/>
          <p:nvPr/>
        </p:nvSpPr>
        <p:spPr>
          <a:xfrm>
            <a:off x="4723001" y="3757879"/>
            <a:ext cx="5622865" cy="2363040"/>
          </a:xfrm>
          <a:prstGeom prst="rect">
            <a:avLst/>
          </a:prstGeom>
          <a:solidFill>
            <a:schemeClr val="accent3">
              <a:alpha val="30000"/>
            </a:schemeClr>
          </a:solidFill>
          <a:ln>
            <a:solidFill>
              <a:schemeClr val="accent3">
                <a:lumMod val="50000"/>
              </a:schemeClr>
            </a:solidFill>
            <a:custDash>
              <a:ds d="200000" sp="200000"/>
            </a:custDash>
            <a:round/>
          </a:ln>
        </p:spPr>
        <p:style>
          <a:lnRef idx="2">
            <a:schemeClr val="accent1">
              <a:shade val="50000"/>
            </a:schemeClr>
          </a:lnRef>
          <a:fillRef idx="1">
            <a:schemeClr val="accent1"/>
          </a:fillRef>
          <a:effectRef idx="0">
            <a:schemeClr val="accent1"/>
          </a:effectRef>
          <a:fontRef idx="minor"/>
        </p:style>
      </p:sp>
    </p:spTree>
    <p:extLst>
      <p:ext uri="{BB962C8B-B14F-4D97-AF65-F5344CB8AC3E}">
        <p14:creationId xmlns:p14="http://schemas.microsoft.com/office/powerpoint/2010/main" val="1597386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statsmodels">
            <a:extLst>
              <a:ext uri="{FF2B5EF4-FFF2-40B4-BE49-F238E27FC236}">
                <a16:creationId xmlns:a16="http://schemas.microsoft.com/office/drawing/2014/main" id="{CABC1135-890E-4BE3-9332-D0D6EF3DCCCC}"/>
              </a:ext>
            </a:extLst>
          </p:cNvPr>
          <p:cNvSpPr>
            <a:spLocks noChangeAspect="1" noChangeArrowheads="1"/>
          </p:cNvSpPr>
          <p:nvPr/>
        </p:nvSpPr>
        <p:spPr bwMode="auto">
          <a:xfrm>
            <a:off x="12271262" y="54089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 name="CuadroTexto 11">
            <a:extLst>
              <a:ext uri="{FF2B5EF4-FFF2-40B4-BE49-F238E27FC236}">
                <a16:creationId xmlns:a16="http://schemas.microsoft.com/office/drawing/2014/main" id="{8948FA8D-EDF1-429F-8530-FD8D04815F2B}"/>
              </a:ext>
            </a:extLst>
          </p:cNvPr>
          <p:cNvSpPr txBox="1"/>
          <p:nvPr/>
        </p:nvSpPr>
        <p:spPr>
          <a:xfrm>
            <a:off x="5729681" y="304358"/>
            <a:ext cx="6579765" cy="584775"/>
          </a:xfrm>
          <a:prstGeom prst="rect">
            <a:avLst/>
          </a:prstGeom>
          <a:noFill/>
        </p:spPr>
        <p:txBody>
          <a:bodyPr wrap="square" rtlCol="0">
            <a:spAutoFit/>
          </a:bodyPr>
          <a:lstStyle/>
          <a:p>
            <a:pPr algn="ctr"/>
            <a:r>
              <a:rPr lang="es-ES" sz="3200" dirty="0"/>
              <a:t>Validación de Modelos</a:t>
            </a:r>
          </a:p>
        </p:txBody>
      </p:sp>
      <p:sp>
        <p:nvSpPr>
          <p:cNvPr id="13" name="CuadroTexto 12">
            <a:extLst>
              <a:ext uri="{FF2B5EF4-FFF2-40B4-BE49-F238E27FC236}">
                <a16:creationId xmlns:a16="http://schemas.microsoft.com/office/drawing/2014/main" id="{F2495241-AF14-4361-861E-3C23B778585E}"/>
              </a:ext>
            </a:extLst>
          </p:cNvPr>
          <p:cNvSpPr txBox="1"/>
          <p:nvPr/>
        </p:nvSpPr>
        <p:spPr>
          <a:xfrm>
            <a:off x="134222" y="1045238"/>
            <a:ext cx="4099421" cy="461665"/>
          </a:xfrm>
          <a:prstGeom prst="rect">
            <a:avLst/>
          </a:prstGeom>
          <a:noFill/>
        </p:spPr>
        <p:txBody>
          <a:bodyPr wrap="square" rtlCol="0">
            <a:spAutoFit/>
          </a:bodyPr>
          <a:lstStyle/>
          <a:p>
            <a:pPr algn="ctr"/>
            <a:r>
              <a:rPr lang="es-ES" sz="2400" dirty="0"/>
              <a:t>Métricas de Validación</a:t>
            </a:r>
          </a:p>
        </p:txBody>
      </p:sp>
      <p:grpSp>
        <p:nvGrpSpPr>
          <p:cNvPr id="28" name="Grupo 27">
            <a:extLst>
              <a:ext uri="{FF2B5EF4-FFF2-40B4-BE49-F238E27FC236}">
                <a16:creationId xmlns:a16="http://schemas.microsoft.com/office/drawing/2014/main" id="{307B2C07-9FC7-4E94-81D4-2CF911AED52F}"/>
              </a:ext>
            </a:extLst>
          </p:cNvPr>
          <p:cNvGrpSpPr/>
          <p:nvPr/>
        </p:nvGrpSpPr>
        <p:grpSpPr>
          <a:xfrm>
            <a:off x="504246" y="1623638"/>
            <a:ext cx="6580254" cy="542881"/>
            <a:chOff x="-124928" y="2193391"/>
            <a:chExt cx="6580254" cy="542881"/>
          </a:xfrm>
        </p:grpSpPr>
        <p:sp>
          <p:nvSpPr>
            <p:cNvPr id="22" name="CustomShape 6">
              <a:extLst>
                <a:ext uri="{FF2B5EF4-FFF2-40B4-BE49-F238E27FC236}">
                  <a16:creationId xmlns:a16="http://schemas.microsoft.com/office/drawing/2014/main" id="{88FF748C-906A-4A17-AC8C-136A4E7EE8FB}"/>
                </a:ext>
              </a:extLst>
            </p:cNvPr>
            <p:cNvSpPr/>
            <p:nvPr/>
          </p:nvSpPr>
          <p:spPr>
            <a:xfrm>
              <a:off x="3058726" y="2193391"/>
              <a:ext cx="3396600" cy="542880"/>
            </a:xfrm>
            <a:prstGeom prst="rect">
              <a:avLst/>
            </a:prstGeom>
            <a:blipFill>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uFill>
                    <a:solidFill>
                      <a:srgbClr val="FFFFFF"/>
                    </a:solidFill>
                  </a:uFill>
                  <a:latin typeface="Arial"/>
                  <a:ea typeface="DejaVu Sans"/>
                </a:rPr>
                <a:t> </a:t>
              </a:r>
              <a:endParaRPr lang="en-US" sz="1800" b="0" strike="noStrike" spc="-1" dirty="0">
                <a:solidFill>
                  <a:srgbClr val="000000"/>
                </a:solidFill>
                <a:uFill>
                  <a:solidFill>
                    <a:srgbClr val="FFFFFF"/>
                  </a:solidFill>
                </a:uFill>
                <a:latin typeface="Arial"/>
              </a:endParaRPr>
            </a:p>
          </p:txBody>
        </p:sp>
        <p:sp>
          <p:nvSpPr>
            <p:cNvPr id="23" name="CustomShape 9">
              <a:extLst>
                <a:ext uri="{FF2B5EF4-FFF2-40B4-BE49-F238E27FC236}">
                  <a16:creationId xmlns:a16="http://schemas.microsoft.com/office/drawing/2014/main" id="{2B3E9BFC-FD8C-4792-BDFA-2EC153C47491}"/>
                </a:ext>
              </a:extLst>
            </p:cNvPr>
            <p:cNvSpPr/>
            <p:nvPr/>
          </p:nvSpPr>
          <p:spPr>
            <a:xfrm>
              <a:off x="-124928" y="2272232"/>
              <a:ext cx="276836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n-US" sz="1800" b="0" strike="noStrike" spc="-1" dirty="0">
                  <a:solidFill>
                    <a:srgbClr val="000000"/>
                  </a:solidFill>
                  <a:uFill>
                    <a:solidFill>
                      <a:srgbClr val="FFFFFF"/>
                    </a:solidFill>
                  </a:uFill>
                  <a:ea typeface="DejaVu Sans"/>
                </a:rPr>
                <a:t>MAE: Mean Absolute Error</a:t>
              </a:r>
              <a:endParaRPr lang="en-US" sz="1800" b="0" strike="noStrike" spc="-1" dirty="0">
                <a:solidFill>
                  <a:srgbClr val="000000"/>
                </a:solidFill>
                <a:uFill>
                  <a:solidFill>
                    <a:srgbClr val="FFFFFF"/>
                  </a:solidFill>
                </a:uFill>
              </a:endParaRPr>
            </a:p>
          </p:txBody>
        </p:sp>
      </p:grpSp>
      <p:grpSp>
        <p:nvGrpSpPr>
          <p:cNvPr id="8" name="Grupo 7">
            <a:extLst>
              <a:ext uri="{FF2B5EF4-FFF2-40B4-BE49-F238E27FC236}">
                <a16:creationId xmlns:a16="http://schemas.microsoft.com/office/drawing/2014/main" id="{DC2558B3-5B07-431A-B2BD-E60808E26169}"/>
              </a:ext>
            </a:extLst>
          </p:cNvPr>
          <p:cNvGrpSpPr/>
          <p:nvPr/>
        </p:nvGrpSpPr>
        <p:grpSpPr>
          <a:xfrm>
            <a:off x="497449" y="4859507"/>
            <a:ext cx="6592125" cy="713013"/>
            <a:chOff x="-249172" y="5429260"/>
            <a:chExt cx="6592125" cy="713013"/>
          </a:xfrm>
        </p:grpSpPr>
        <p:sp>
          <p:nvSpPr>
            <p:cNvPr id="27" name="CustomShape 9">
              <a:extLst>
                <a:ext uri="{FF2B5EF4-FFF2-40B4-BE49-F238E27FC236}">
                  <a16:creationId xmlns:a16="http://schemas.microsoft.com/office/drawing/2014/main" id="{6132A095-7ED3-4E50-9114-FD0C5C7CEA42}"/>
                </a:ext>
              </a:extLst>
            </p:cNvPr>
            <p:cNvSpPr/>
            <p:nvPr/>
          </p:nvSpPr>
          <p:spPr>
            <a:xfrm>
              <a:off x="-249172" y="5553747"/>
              <a:ext cx="2902586"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MDA: Mean </a:t>
              </a:r>
              <a:r>
                <a:rPr lang="es-ES" sz="1800" b="0" strike="noStrike" spc="-1" dirty="0" err="1">
                  <a:solidFill>
                    <a:srgbClr val="000000"/>
                  </a:solidFill>
                  <a:uFill>
                    <a:solidFill>
                      <a:srgbClr val="FFFFFF"/>
                    </a:solidFill>
                  </a:uFill>
                </a:rPr>
                <a:t>Directional</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Accuracy</a:t>
              </a:r>
              <a:endParaRPr lang="en-US" sz="1800" b="0" strike="noStrike" spc="-1" dirty="0">
                <a:solidFill>
                  <a:srgbClr val="000000"/>
                </a:solidFill>
                <a:uFill>
                  <a:solidFill>
                    <a:srgbClr val="FFFFFF"/>
                  </a:solidFill>
                </a:uFill>
              </a:endParaRPr>
            </a:p>
          </p:txBody>
        </p:sp>
        <p:pic>
          <p:nvPicPr>
            <p:cNvPr id="3" name="Imagen 2">
              <a:extLst>
                <a:ext uri="{FF2B5EF4-FFF2-40B4-BE49-F238E27FC236}">
                  <a16:creationId xmlns:a16="http://schemas.microsoft.com/office/drawing/2014/main" id="{1172CBF2-4906-40AB-8A4E-D131ECE82FFD}"/>
                </a:ext>
              </a:extLst>
            </p:cNvPr>
            <p:cNvPicPr>
              <a:picLocks noChangeAspect="1"/>
            </p:cNvPicPr>
            <p:nvPr/>
          </p:nvPicPr>
          <p:blipFill>
            <a:blip r:embed="rId3"/>
            <a:stretch>
              <a:fillRect/>
            </a:stretch>
          </p:blipFill>
          <p:spPr>
            <a:xfrm>
              <a:off x="2905479" y="5429260"/>
              <a:ext cx="3437474" cy="713013"/>
            </a:xfrm>
            <a:prstGeom prst="rect">
              <a:avLst/>
            </a:prstGeom>
          </p:spPr>
        </p:pic>
      </p:grpSp>
      <p:grpSp>
        <p:nvGrpSpPr>
          <p:cNvPr id="10" name="Grupo 9">
            <a:extLst>
              <a:ext uri="{FF2B5EF4-FFF2-40B4-BE49-F238E27FC236}">
                <a16:creationId xmlns:a16="http://schemas.microsoft.com/office/drawing/2014/main" id="{144EA1EB-CAB0-4864-8181-2A3F783EE3EB}"/>
              </a:ext>
            </a:extLst>
          </p:cNvPr>
          <p:cNvGrpSpPr/>
          <p:nvPr/>
        </p:nvGrpSpPr>
        <p:grpSpPr>
          <a:xfrm>
            <a:off x="481741" y="3746482"/>
            <a:ext cx="6377245" cy="781300"/>
            <a:chOff x="-264880" y="3725360"/>
            <a:chExt cx="6377245" cy="781300"/>
          </a:xfrm>
        </p:grpSpPr>
        <p:sp>
          <p:nvSpPr>
            <p:cNvPr id="25" name="CustomShape 9">
              <a:extLst>
                <a:ext uri="{FF2B5EF4-FFF2-40B4-BE49-F238E27FC236}">
                  <a16:creationId xmlns:a16="http://schemas.microsoft.com/office/drawing/2014/main" id="{3AE2E40B-0EF9-418B-A638-77E30DA4410C}"/>
                </a:ext>
              </a:extLst>
            </p:cNvPr>
            <p:cNvSpPr/>
            <p:nvPr/>
          </p:nvSpPr>
          <p:spPr>
            <a:xfrm>
              <a:off x="-264880" y="3841591"/>
              <a:ext cx="2969702"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z="1800" b="0" strike="noStrike" spc="-1" dirty="0">
                  <a:solidFill>
                    <a:srgbClr val="000000"/>
                  </a:solidFill>
                  <a:uFill>
                    <a:solidFill>
                      <a:srgbClr val="FFFFFF"/>
                    </a:solidFill>
                  </a:uFill>
                </a:rPr>
                <a:t>MAPE: Mean </a:t>
              </a:r>
              <a:r>
                <a:rPr lang="es-ES" sz="1800" b="0" strike="noStrike" spc="-1" dirty="0" err="1">
                  <a:solidFill>
                    <a:srgbClr val="000000"/>
                  </a:solidFill>
                  <a:uFill>
                    <a:solidFill>
                      <a:srgbClr val="FFFFFF"/>
                    </a:solidFill>
                  </a:uFill>
                </a:rPr>
                <a:t>Average</a:t>
              </a:r>
              <a:r>
                <a:rPr lang="es-ES" sz="1800" b="0" strike="noStrike" spc="-1" dirty="0">
                  <a:solidFill>
                    <a:srgbClr val="000000"/>
                  </a:solidFill>
                  <a:uFill>
                    <a:solidFill>
                      <a:srgbClr val="FFFFFF"/>
                    </a:solidFill>
                  </a:uFill>
                </a:rPr>
                <a:t> </a:t>
              </a:r>
              <a:r>
                <a:rPr lang="es-ES" sz="1800" b="0" strike="noStrike" spc="-1" dirty="0" err="1">
                  <a:solidFill>
                    <a:srgbClr val="000000"/>
                  </a:solidFill>
                  <a:uFill>
                    <a:solidFill>
                      <a:srgbClr val="FFFFFF"/>
                    </a:solidFill>
                  </a:uFill>
                </a:rPr>
                <a:t>Percentage</a:t>
              </a:r>
              <a:r>
                <a:rPr lang="es-ES" sz="1800" b="0" strike="noStrike" spc="-1" dirty="0">
                  <a:solidFill>
                    <a:srgbClr val="000000"/>
                  </a:solidFill>
                  <a:uFill>
                    <a:solidFill>
                      <a:srgbClr val="FFFFFF"/>
                    </a:solidFill>
                  </a:uFill>
                </a:rPr>
                <a:t> Error</a:t>
              </a:r>
              <a:endParaRPr lang="en-US" sz="1800" b="0" strike="noStrike" spc="-1" dirty="0">
                <a:solidFill>
                  <a:srgbClr val="000000"/>
                </a:solidFill>
                <a:uFill>
                  <a:solidFill>
                    <a:srgbClr val="FFFFFF"/>
                  </a:solidFill>
                </a:uFill>
              </a:endParaRPr>
            </a:p>
          </p:txBody>
        </p:sp>
        <p:pic>
          <p:nvPicPr>
            <p:cNvPr id="5" name="Imagen 4">
              <a:extLst>
                <a:ext uri="{FF2B5EF4-FFF2-40B4-BE49-F238E27FC236}">
                  <a16:creationId xmlns:a16="http://schemas.microsoft.com/office/drawing/2014/main" id="{748A75F9-00C8-41C8-9FC2-05839C626B8C}"/>
                </a:ext>
              </a:extLst>
            </p:cNvPr>
            <p:cNvPicPr>
              <a:picLocks noChangeAspect="1"/>
            </p:cNvPicPr>
            <p:nvPr/>
          </p:nvPicPr>
          <p:blipFill>
            <a:blip r:embed="rId4"/>
            <a:stretch>
              <a:fillRect/>
            </a:stretch>
          </p:blipFill>
          <p:spPr>
            <a:xfrm>
              <a:off x="2911065" y="3725360"/>
              <a:ext cx="3201300" cy="781300"/>
            </a:xfrm>
            <a:prstGeom prst="rect">
              <a:avLst/>
            </a:prstGeom>
          </p:spPr>
        </p:pic>
      </p:grpSp>
      <p:grpSp>
        <p:nvGrpSpPr>
          <p:cNvPr id="11" name="Grupo 10">
            <a:extLst>
              <a:ext uri="{FF2B5EF4-FFF2-40B4-BE49-F238E27FC236}">
                <a16:creationId xmlns:a16="http://schemas.microsoft.com/office/drawing/2014/main" id="{C9142DB6-1D25-4ABA-ACE5-551949CD4292}"/>
              </a:ext>
            </a:extLst>
          </p:cNvPr>
          <p:cNvGrpSpPr/>
          <p:nvPr/>
        </p:nvGrpSpPr>
        <p:grpSpPr>
          <a:xfrm>
            <a:off x="492539" y="2498244"/>
            <a:ext cx="6322025" cy="916513"/>
            <a:chOff x="-136635" y="2763196"/>
            <a:chExt cx="6322025" cy="916513"/>
          </a:xfrm>
        </p:grpSpPr>
        <p:sp>
          <p:nvSpPr>
            <p:cNvPr id="24" name="CustomShape 9">
              <a:extLst>
                <a:ext uri="{FF2B5EF4-FFF2-40B4-BE49-F238E27FC236}">
                  <a16:creationId xmlns:a16="http://schemas.microsoft.com/office/drawing/2014/main" id="{D63CD630-583F-4E4E-91E4-E5D2FA45568D}"/>
                </a:ext>
              </a:extLst>
            </p:cNvPr>
            <p:cNvSpPr/>
            <p:nvPr/>
          </p:nvSpPr>
          <p:spPr>
            <a:xfrm>
              <a:off x="-136635" y="3110188"/>
              <a:ext cx="3036814" cy="464040"/>
            </a:xfrm>
            <a:prstGeom prst="rect">
              <a:avLst/>
            </a:prstGeom>
            <a:noFill/>
            <a:ln>
              <a:noFill/>
            </a:ln>
          </p:spPr>
          <p:style>
            <a:lnRef idx="0">
              <a:scrgbClr r="0" g="0" b="0"/>
            </a:lnRef>
            <a:fillRef idx="0">
              <a:scrgbClr r="0" g="0" b="0"/>
            </a:fillRef>
            <a:effectRef idx="0">
              <a:scrgbClr r="0" g="0" b="0"/>
            </a:effectRef>
            <a:fontRef idx="minor"/>
          </p:style>
          <p:txBody>
            <a:bodyPr lIns="122040" tIns="60840" rIns="122040" bIns="60840"/>
            <a:lstStyle/>
            <a:p>
              <a:pPr>
                <a:lnSpc>
                  <a:spcPct val="100000"/>
                </a:lnSpc>
              </a:pPr>
              <a:r>
                <a:rPr lang="es-ES" spc="-1" dirty="0">
                  <a:solidFill>
                    <a:srgbClr val="000000"/>
                  </a:solidFill>
                  <a:uFill>
                    <a:solidFill>
                      <a:srgbClr val="FFFFFF"/>
                    </a:solidFill>
                  </a:uFill>
                </a:rPr>
                <a:t>R</a:t>
              </a:r>
              <a:r>
                <a:rPr lang="en-US" spc="-1" dirty="0">
                  <a:solidFill>
                    <a:srgbClr val="000000"/>
                  </a:solidFill>
                  <a:uFill>
                    <a:solidFill>
                      <a:srgbClr val="FFFFFF"/>
                    </a:solidFill>
                  </a:uFill>
                </a:rPr>
                <a:t>MSD: Root Mean Square Deviation (Error)</a:t>
              </a:r>
              <a:endParaRPr lang="en-US" sz="1800" b="0" strike="noStrike" spc="-1" dirty="0">
                <a:solidFill>
                  <a:srgbClr val="000000"/>
                </a:solidFill>
                <a:uFill>
                  <a:solidFill>
                    <a:srgbClr val="FFFFFF"/>
                  </a:solidFill>
                </a:uFill>
              </a:endParaRPr>
            </a:p>
          </p:txBody>
        </p:sp>
        <p:pic>
          <p:nvPicPr>
            <p:cNvPr id="7" name="Imagen 6">
              <a:extLst>
                <a:ext uri="{FF2B5EF4-FFF2-40B4-BE49-F238E27FC236}">
                  <a16:creationId xmlns:a16="http://schemas.microsoft.com/office/drawing/2014/main" id="{A124E321-26FB-4D9A-8C1D-0787559478F1}"/>
                </a:ext>
              </a:extLst>
            </p:cNvPr>
            <p:cNvPicPr>
              <a:picLocks noChangeAspect="1"/>
            </p:cNvPicPr>
            <p:nvPr/>
          </p:nvPicPr>
          <p:blipFill>
            <a:blip r:embed="rId5"/>
            <a:stretch>
              <a:fillRect/>
            </a:stretch>
          </p:blipFill>
          <p:spPr>
            <a:xfrm>
              <a:off x="3028512" y="2763196"/>
              <a:ext cx="3156878" cy="916513"/>
            </a:xfrm>
            <a:prstGeom prst="rect">
              <a:avLst/>
            </a:prstGeom>
          </p:spPr>
        </p:pic>
      </p:grpSp>
      <p:cxnSp>
        <p:nvCxnSpPr>
          <p:cNvPr id="32" name="Conector recto 31">
            <a:extLst>
              <a:ext uri="{FF2B5EF4-FFF2-40B4-BE49-F238E27FC236}">
                <a16:creationId xmlns:a16="http://schemas.microsoft.com/office/drawing/2014/main" id="{56C4C1AF-CCED-4955-B9A0-CB8DD9ACE409}"/>
              </a:ext>
            </a:extLst>
          </p:cNvPr>
          <p:cNvCxnSpPr/>
          <p:nvPr/>
        </p:nvCxnSpPr>
        <p:spPr>
          <a:xfrm>
            <a:off x="2390863" y="2498244"/>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3" name="Conector recto 32">
            <a:extLst>
              <a:ext uri="{FF2B5EF4-FFF2-40B4-BE49-F238E27FC236}">
                <a16:creationId xmlns:a16="http://schemas.microsoft.com/office/drawing/2014/main" id="{198F7358-EAB1-4B7C-8EC1-728FECE7130E}"/>
              </a:ext>
            </a:extLst>
          </p:cNvPr>
          <p:cNvCxnSpPr/>
          <p:nvPr/>
        </p:nvCxnSpPr>
        <p:spPr>
          <a:xfrm>
            <a:off x="2390863" y="3605590"/>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4" name="Conector recto 33">
            <a:extLst>
              <a:ext uri="{FF2B5EF4-FFF2-40B4-BE49-F238E27FC236}">
                <a16:creationId xmlns:a16="http://schemas.microsoft.com/office/drawing/2014/main" id="{3385DF70-BCAF-428B-BC69-7AA14F198975}"/>
              </a:ext>
            </a:extLst>
          </p:cNvPr>
          <p:cNvCxnSpPr/>
          <p:nvPr/>
        </p:nvCxnSpPr>
        <p:spPr>
          <a:xfrm>
            <a:off x="2390863" y="4811353"/>
            <a:ext cx="8464492" cy="0"/>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35" name="Conector recto 34">
            <a:extLst>
              <a:ext uri="{FF2B5EF4-FFF2-40B4-BE49-F238E27FC236}">
                <a16:creationId xmlns:a16="http://schemas.microsoft.com/office/drawing/2014/main" id="{3247E9FB-9F33-4D38-93BB-28081B9B097F}"/>
              </a:ext>
            </a:extLst>
          </p:cNvPr>
          <p:cNvCxnSpPr>
            <a:cxnSpLocks/>
          </p:cNvCxnSpPr>
          <p:nvPr/>
        </p:nvCxnSpPr>
        <p:spPr>
          <a:xfrm flipV="1">
            <a:off x="3607262"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39" name="Rectángulo: esquinas redondeadas 38">
            <a:extLst>
              <a:ext uri="{FF2B5EF4-FFF2-40B4-BE49-F238E27FC236}">
                <a16:creationId xmlns:a16="http://schemas.microsoft.com/office/drawing/2014/main" id="{BD24EB2F-F3C4-4B59-8B27-8115F6BF8BA6}"/>
              </a:ext>
            </a:extLst>
          </p:cNvPr>
          <p:cNvSpPr/>
          <p:nvPr/>
        </p:nvSpPr>
        <p:spPr>
          <a:xfrm>
            <a:off x="7419154" y="1623637"/>
            <a:ext cx="1724846" cy="617483"/>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Mantiene la unidad de medida</a:t>
            </a:r>
            <a:endParaRPr lang="en-US" sz="1400" dirty="0"/>
          </a:p>
        </p:txBody>
      </p:sp>
      <p:sp>
        <p:nvSpPr>
          <p:cNvPr id="40" name="Rectángulo: esquinas redondeadas 39">
            <a:extLst>
              <a:ext uri="{FF2B5EF4-FFF2-40B4-BE49-F238E27FC236}">
                <a16:creationId xmlns:a16="http://schemas.microsoft.com/office/drawing/2014/main" id="{DFB8BBA1-30FF-4CAF-AABA-31DCFFC3289E}"/>
              </a:ext>
            </a:extLst>
          </p:cNvPr>
          <p:cNvSpPr/>
          <p:nvPr/>
        </p:nvSpPr>
        <p:spPr>
          <a:xfrm>
            <a:off x="7419154" y="265111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Castiga más los errores grandes</a:t>
            </a:r>
            <a:endParaRPr lang="en-US" sz="1400" dirty="0"/>
          </a:p>
        </p:txBody>
      </p:sp>
      <p:sp>
        <p:nvSpPr>
          <p:cNvPr id="41" name="Rectángulo: esquinas redondeadas 40">
            <a:extLst>
              <a:ext uri="{FF2B5EF4-FFF2-40B4-BE49-F238E27FC236}">
                <a16:creationId xmlns:a16="http://schemas.microsoft.com/office/drawing/2014/main" id="{0805CB07-598B-445E-964D-08BD47C49D6B}"/>
              </a:ext>
            </a:extLst>
          </p:cNvPr>
          <p:cNvSpPr/>
          <p:nvPr/>
        </p:nvSpPr>
        <p:spPr>
          <a:xfrm>
            <a:off x="7419154" y="3754899"/>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Es el más fácil de entender</a:t>
            </a:r>
            <a:endParaRPr lang="en-US" sz="1400" dirty="0"/>
          </a:p>
        </p:txBody>
      </p:sp>
      <p:sp>
        <p:nvSpPr>
          <p:cNvPr id="42" name="Rectángulo: esquinas redondeadas 41">
            <a:extLst>
              <a:ext uri="{FF2B5EF4-FFF2-40B4-BE49-F238E27FC236}">
                <a16:creationId xmlns:a16="http://schemas.microsoft.com/office/drawing/2014/main" id="{F3A3699C-72B6-441D-BC38-87924A79C90B}"/>
              </a:ext>
            </a:extLst>
          </p:cNvPr>
          <p:cNvSpPr/>
          <p:nvPr/>
        </p:nvSpPr>
        <p:spPr>
          <a:xfrm>
            <a:off x="7419154" y="4908807"/>
            <a:ext cx="1793056" cy="697350"/>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Evalúa la tendencia</a:t>
            </a:r>
            <a:endParaRPr lang="en-US" sz="1400" dirty="0"/>
          </a:p>
        </p:txBody>
      </p:sp>
      <p:cxnSp>
        <p:nvCxnSpPr>
          <p:cNvPr id="43" name="Conector recto 42">
            <a:extLst>
              <a:ext uri="{FF2B5EF4-FFF2-40B4-BE49-F238E27FC236}">
                <a16:creationId xmlns:a16="http://schemas.microsoft.com/office/drawing/2014/main" id="{7ABE1C36-6B56-4F4A-8254-FB9E4339C26A}"/>
              </a:ext>
            </a:extLst>
          </p:cNvPr>
          <p:cNvCxnSpPr>
            <a:cxnSpLocks/>
          </p:cNvCxnSpPr>
          <p:nvPr/>
        </p:nvCxnSpPr>
        <p:spPr>
          <a:xfrm flipV="1">
            <a:off x="7197750" y="1752815"/>
            <a:ext cx="0" cy="3513532"/>
          </a:xfrm>
          <a:prstGeom prst="line">
            <a:avLst/>
          </a:prstGeom>
          <a:ln>
            <a:noFill/>
          </a:ln>
        </p:spPr>
        <p:style>
          <a:lnRef idx="1">
            <a:schemeClr val="accent1"/>
          </a:lnRef>
          <a:fillRef idx="0">
            <a:schemeClr val="accent1"/>
          </a:fillRef>
          <a:effectRef idx="0">
            <a:schemeClr val="accent1"/>
          </a:effectRef>
          <a:fontRef idx="minor">
            <a:schemeClr val="tx1"/>
          </a:fontRef>
        </p:style>
      </p:cxnSp>
      <p:sp>
        <p:nvSpPr>
          <p:cNvPr id="44" name="Rectángulo: esquinas redondeadas 43">
            <a:extLst>
              <a:ext uri="{FF2B5EF4-FFF2-40B4-BE49-F238E27FC236}">
                <a16:creationId xmlns:a16="http://schemas.microsoft.com/office/drawing/2014/main" id="{D3F7D87A-4E3E-4D57-83B0-A055E739B26C}"/>
              </a:ext>
            </a:extLst>
          </p:cNvPr>
          <p:cNvSpPr/>
          <p:nvPr/>
        </p:nvSpPr>
        <p:spPr>
          <a:xfrm>
            <a:off x="9533190" y="1623637"/>
            <a:ext cx="1724846" cy="617483"/>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No castiga errores grandes</a:t>
            </a:r>
            <a:endParaRPr lang="en-US" sz="1400" dirty="0"/>
          </a:p>
        </p:txBody>
      </p:sp>
      <p:sp>
        <p:nvSpPr>
          <p:cNvPr id="45" name="Rectángulo: esquinas redondeadas 44">
            <a:extLst>
              <a:ext uri="{FF2B5EF4-FFF2-40B4-BE49-F238E27FC236}">
                <a16:creationId xmlns:a16="http://schemas.microsoft.com/office/drawing/2014/main" id="{805ACF55-C44E-486D-B312-7AB3A1308594}"/>
              </a:ext>
            </a:extLst>
          </p:cNvPr>
          <p:cNvSpPr/>
          <p:nvPr/>
        </p:nvSpPr>
        <p:spPr>
          <a:xfrm>
            <a:off x="9533190" y="265111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Pierde Interpretación</a:t>
            </a:r>
            <a:endParaRPr lang="en-US" sz="1400" dirty="0"/>
          </a:p>
        </p:txBody>
      </p:sp>
      <p:sp>
        <p:nvSpPr>
          <p:cNvPr id="46" name="Rectángulo: esquinas redondeadas 45">
            <a:extLst>
              <a:ext uri="{FF2B5EF4-FFF2-40B4-BE49-F238E27FC236}">
                <a16:creationId xmlns:a16="http://schemas.microsoft.com/office/drawing/2014/main" id="{60DF4B7A-809B-4750-B090-C70BF68E6C1F}"/>
              </a:ext>
            </a:extLst>
          </p:cNvPr>
          <p:cNvSpPr/>
          <p:nvPr/>
        </p:nvSpPr>
        <p:spPr>
          <a:xfrm>
            <a:off x="9533190" y="3754899"/>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El porcentaje puede esconder grandes errores</a:t>
            </a:r>
            <a:endParaRPr lang="en-US" sz="1400" dirty="0"/>
          </a:p>
        </p:txBody>
      </p:sp>
      <p:sp>
        <p:nvSpPr>
          <p:cNvPr id="47" name="Rectángulo: esquinas redondeadas 46">
            <a:extLst>
              <a:ext uri="{FF2B5EF4-FFF2-40B4-BE49-F238E27FC236}">
                <a16:creationId xmlns:a16="http://schemas.microsoft.com/office/drawing/2014/main" id="{BDC468F5-A5C3-4660-B828-DC92455F7F2B}"/>
              </a:ext>
            </a:extLst>
          </p:cNvPr>
          <p:cNvSpPr/>
          <p:nvPr/>
        </p:nvSpPr>
        <p:spPr>
          <a:xfrm>
            <a:off x="9533190" y="4908807"/>
            <a:ext cx="1793056" cy="69735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Todo o nada</a:t>
            </a:r>
            <a:endParaRPr lang="en-US" sz="1400" dirty="0"/>
          </a:p>
        </p:txBody>
      </p:sp>
      <p:cxnSp>
        <p:nvCxnSpPr>
          <p:cNvPr id="48" name="Conector recto 47">
            <a:extLst>
              <a:ext uri="{FF2B5EF4-FFF2-40B4-BE49-F238E27FC236}">
                <a16:creationId xmlns:a16="http://schemas.microsoft.com/office/drawing/2014/main" id="{A9D15AC9-E8B1-46FB-A4B8-8EA1059C2441}"/>
              </a:ext>
            </a:extLst>
          </p:cNvPr>
          <p:cNvCxnSpPr>
            <a:cxnSpLocks/>
          </p:cNvCxnSpPr>
          <p:nvPr/>
        </p:nvCxnSpPr>
        <p:spPr>
          <a:xfrm flipV="1">
            <a:off x="7197746"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cxnSp>
        <p:nvCxnSpPr>
          <p:cNvPr id="49" name="Conector recto 48">
            <a:extLst>
              <a:ext uri="{FF2B5EF4-FFF2-40B4-BE49-F238E27FC236}">
                <a16:creationId xmlns:a16="http://schemas.microsoft.com/office/drawing/2014/main" id="{17F7DAE3-E909-43E4-BD48-93D8AB477BAB}"/>
              </a:ext>
            </a:extLst>
          </p:cNvPr>
          <p:cNvCxnSpPr>
            <a:cxnSpLocks/>
          </p:cNvCxnSpPr>
          <p:nvPr/>
        </p:nvCxnSpPr>
        <p:spPr>
          <a:xfrm flipV="1">
            <a:off x="9387273" y="1752815"/>
            <a:ext cx="0" cy="3513532"/>
          </a:xfrm>
          <a:prstGeom prst="line">
            <a:avLst/>
          </a:prstGeom>
          <a:ln>
            <a:solidFill>
              <a:srgbClr val="001C54"/>
            </a:solidFill>
          </a:ln>
        </p:spPr>
        <p:style>
          <a:lnRef idx="1">
            <a:schemeClr val="accent1"/>
          </a:lnRef>
          <a:fillRef idx="0">
            <a:schemeClr val="accent1"/>
          </a:fillRef>
          <a:effectRef idx="0">
            <a:schemeClr val="accent1"/>
          </a:effectRef>
          <a:fontRef idx="minor">
            <a:schemeClr val="tx1"/>
          </a:fontRef>
        </p:style>
      </p:cxnSp>
      <p:sp>
        <p:nvSpPr>
          <p:cNvPr id="51" name="Rectángulo 50">
            <a:extLst>
              <a:ext uri="{FF2B5EF4-FFF2-40B4-BE49-F238E27FC236}">
                <a16:creationId xmlns:a16="http://schemas.microsoft.com/office/drawing/2014/main" id="{B059D5F1-B1C5-4369-86BE-D4494060D496}"/>
              </a:ext>
            </a:extLst>
          </p:cNvPr>
          <p:cNvSpPr/>
          <p:nvPr/>
        </p:nvSpPr>
        <p:spPr>
          <a:xfrm>
            <a:off x="704674" y="5880683"/>
            <a:ext cx="9865453" cy="71301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solidFill>
              </a:rPr>
              <a:t>El uso de las métricas de Validación tiene que responder a la necesidad de negocio, hay que encontrar “Por dónde duele equivocarse”</a:t>
            </a:r>
            <a:endParaRPr lang="en-US" dirty="0">
              <a:solidFill>
                <a:schemeClr val="tx1"/>
              </a:solidFill>
            </a:endParaRPr>
          </a:p>
        </p:txBody>
      </p:sp>
    </p:spTree>
    <p:extLst>
      <p:ext uri="{BB962C8B-B14F-4D97-AF65-F5344CB8AC3E}">
        <p14:creationId xmlns:p14="http://schemas.microsoft.com/office/powerpoint/2010/main" val="739542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4" grpId="0" animBg="1"/>
      <p:bldP spid="45" grpId="0" animBg="1"/>
      <p:bldP spid="46" grpId="0" animBg="1"/>
      <p:bldP spid="47"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grpSp>
        <p:nvGrpSpPr>
          <p:cNvPr id="11" name="Grupo 10">
            <a:extLst>
              <a:ext uri="{FF2B5EF4-FFF2-40B4-BE49-F238E27FC236}">
                <a16:creationId xmlns:a16="http://schemas.microsoft.com/office/drawing/2014/main" id="{7ECAF732-AFB7-4CB0-843B-EAD16DA7EF5E}"/>
              </a:ext>
            </a:extLst>
          </p:cNvPr>
          <p:cNvGrpSpPr/>
          <p:nvPr/>
        </p:nvGrpSpPr>
        <p:grpSpPr>
          <a:xfrm>
            <a:off x="604005" y="1202720"/>
            <a:ext cx="6560192" cy="1423034"/>
            <a:chOff x="604005" y="1202720"/>
            <a:chExt cx="6560192" cy="1423034"/>
          </a:xfrm>
          <a:solidFill>
            <a:schemeClr val="tx1"/>
          </a:solidFill>
        </p:grpSpPr>
        <p:sp>
          <p:nvSpPr>
            <p:cNvPr id="3" name="Rectángulo: esquinas redondeadas 2">
              <a:extLst>
                <a:ext uri="{FF2B5EF4-FFF2-40B4-BE49-F238E27FC236}">
                  <a16:creationId xmlns:a16="http://schemas.microsoft.com/office/drawing/2014/main" id="{BAB024A8-86B9-4D6E-AB62-FCFDF1ADD3AE}"/>
                </a:ext>
              </a:extLst>
            </p:cNvPr>
            <p:cNvSpPr/>
            <p:nvPr/>
          </p:nvSpPr>
          <p:spPr>
            <a:xfrm>
              <a:off x="604005" y="1442907"/>
              <a:ext cx="6342077" cy="1182847"/>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err="1"/>
                <a:t>Autoregresión</a:t>
              </a:r>
              <a:r>
                <a:rPr lang="es-ES" dirty="0"/>
                <a:t>. El modelo utiliza la relación dependiente entre una observación y un cierto número de observaciones retardadas.</a:t>
              </a:r>
            </a:p>
          </p:txBody>
        </p:sp>
        <p:sp>
          <p:nvSpPr>
            <p:cNvPr id="8" name="Elipse 7">
              <a:extLst>
                <a:ext uri="{FF2B5EF4-FFF2-40B4-BE49-F238E27FC236}">
                  <a16:creationId xmlns:a16="http://schemas.microsoft.com/office/drawing/2014/main" id="{F749AB1C-EC22-493A-B695-F33F9A35FCBA}"/>
                </a:ext>
              </a:extLst>
            </p:cNvPr>
            <p:cNvSpPr/>
            <p:nvPr/>
          </p:nvSpPr>
          <p:spPr>
            <a:xfrm>
              <a:off x="6425966" y="1202720"/>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AR</a:t>
              </a:r>
              <a:endParaRPr lang="en-US" dirty="0"/>
            </a:p>
          </p:txBody>
        </p:sp>
      </p:grpSp>
      <p:grpSp>
        <p:nvGrpSpPr>
          <p:cNvPr id="12" name="Grupo 11">
            <a:extLst>
              <a:ext uri="{FF2B5EF4-FFF2-40B4-BE49-F238E27FC236}">
                <a16:creationId xmlns:a16="http://schemas.microsoft.com/office/drawing/2014/main" id="{72E15A58-E699-4F4F-9AAA-B792ADBA9F28}"/>
              </a:ext>
            </a:extLst>
          </p:cNvPr>
          <p:cNvGrpSpPr/>
          <p:nvPr/>
        </p:nvGrpSpPr>
        <p:grpSpPr>
          <a:xfrm>
            <a:off x="1610687" y="2702902"/>
            <a:ext cx="8237987" cy="1782610"/>
            <a:chOff x="847288" y="2702902"/>
            <a:chExt cx="8237987" cy="1782610"/>
          </a:xfrm>
          <a:solidFill>
            <a:srgbClr val="C00000"/>
          </a:solidFill>
        </p:grpSpPr>
        <p:sp>
          <p:nvSpPr>
            <p:cNvPr id="6" name="Rectángulo: esquinas redondeadas 5">
              <a:extLst>
                <a:ext uri="{FF2B5EF4-FFF2-40B4-BE49-F238E27FC236}">
                  <a16:creationId xmlns:a16="http://schemas.microsoft.com/office/drawing/2014/main" id="{C4E59FE2-9604-4891-9BE1-530D8AE96C4F}"/>
                </a:ext>
              </a:extLst>
            </p:cNvPr>
            <p:cNvSpPr/>
            <p:nvPr/>
          </p:nvSpPr>
          <p:spPr>
            <a:xfrm>
              <a:off x="847288" y="2891604"/>
              <a:ext cx="7986319" cy="1593908"/>
            </a:xfrm>
            <a:prstGeom prst="roundRect">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t>Integrado</a:t>
              </a:r>
              <a:r>
                <a:rPr lang="es-ES" dirty="0"/>
                <a:t>. El uso de la diferenciación de las observaciones brutas (por ejemplo, restando una observación de una observación en el paso de tiempo anterior) con el fin de hacer la serie de tiempo estacionaria. Integrado significa que se predicen las diferencias de t-1 a t en vez del valor de la serie directamente.</a:t>
              </a:r>
            </a:p>
          </p:txBody>
        </p:sp>
        <p:sp>
          <p:nvSpPr>
            <p:cNvPr id="9" name="Elipse 8">
              <a:extLst>
                <a:ext uri="{FF2B5EF4-FFF2-40B4-BE49-F238E27FC236}">
                  <a16:creationId xmlns:a16="http://schemas.microsoft.com/office/drawing/2014/main" id="{83A44117-C29B-4FEF-BA06-427B6E4D4E84}"/>
                </a:ext>
              </a:extLst>
            </p:cNvPr>
            <p:cNvSpPr/>
            <p:nvPr/>
          </p:nvSpPr>
          <p:spPr>
            <a:xfrm>
              <a:off x="8347044" y="2702902"/>
              <a:ext cx="738231" cy="629074"/>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I</a:t>
              </a:r>
              <a:endParaRPr lang="en-US" dirty="0"/>
            </a:p>
          </p:txBody>
        </p:sp>
      </p:grpSp>
      <p:grpSp>
        <p:nvGrpSpPr>
          <p:cNvPr id="13" name="Grupo 12">
            <a:extLst>
              <a:ext uri="{FF2B5EF4-FFF2-40B4-BE49-F238E27FC236}">
                <a16:creationId xmlns:a16="http://schemas.microsoft.com/office/drawing/2014/main" id="{7AAB3334-73ED-46C5-B8BF-7F381E4BBC12}"/>
              </a:ext>
            </a:extLst>
          </p:cNvPr>
          <p:cNvGrpSpPr/>
          <p:nvPr/>
        </p:nvGrpSpPr>
        <p:grpSpPr>
          <a:xfrm>
            <a:off x="3932807" y="4674214"/>
            <a:ext cx="7383003" cy="1754249"/>
            <a:chOff x="3174540" y="4436826"/>
            <a:chExt cx="7383003" cy="1754249"/>
          </a:xfrm>
        </p:grpSpPr>
        <p:sp>
          <p:nvSpPr>
            <p:cNvPr id="7" name="Rectángulo: esquinas redondeadas 6">
              <a:extLst>
                <a:ext uri="{FF2B5EF4-FFF2-40B4-BE49-F238E27FC236}">
                  <a16:creationId xmlns:a16="http://schemas.microsoft.com/office/drawing/2014/main" id="{9A30DA33-4062-4B15-BF34-48866D23492C}"/>
                </a:ext>
              </a:extLst>
            </p:cNvPr>
            <p:cNvSpPr/>
            <p:nvPr/>
          </p:nvSpPr>
          <p:spPr>
            <a:xfrm>
              <a:off x="3174540" y="4751363"/>
              <a:ext cx="6984527" cy="1439712"/>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b="1" dirty="0"/>
                <a:t>Media móvil</a:t>
              </a:r>
              <a:r>
                <a:rPr lang="es-ES" dirty="0"/>
                <a:t>. El modelo utiliza la dependencia entre una observación y un error residual de un modelo de media móvil aplicado a las observaciones retardadas.</a:t>
              </a:r>
            </a:p>
          </p:txBody>
        </p:sp>
        <p:sp>
          <p:nvSpPr>
            <p:cNvPr id="10" name="Elipse 9">
              <a:extLst>
                <a:ext uri="{FF2B5EF4-FFF2-40B4-BE49-F238E27FC236}">
                  <a16:creationId xmlns:a16="http://schemas.microsoft.com/office/drawing/2014/main" id="{51C63A9F-D93D-4D48-9C29-C6F178BF4B43}"/>
                </a:ext>
              </a:extLst>
            </p:cNvPr>
            <p:cNvSpPr/>
            <p:nvPr/>
          </p:nvSpPr>
          <p:spPr>
            <a:xfrm>
              <a:off x="9760591" y="4436826"/>
              <a:ext cx="796952"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MA</a:t>
              </a:r>
              <a:endParaRPr lang="en-US" dirty="0"/>
            </a:p>
          </p:txBody>
        </p:sp>
      </p:grpSp>
    </p:spTree>
    <p:extLst>
      <p:ext uri="{BB962C8B-B14F-4D97-AF65-F5344CB8AC3E}">
        <p14:creationId xmlns:p14="http://schemas.microsoft.com/office/powerpoint/2010/main" val="4139674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399985DA-50B8-4EA5-819B-7A1BB8E3AD1C}"/>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grpSp>
        <p:nvGrpSpPr>
          <p:cNvPr id="5" name="Grupo 4">
            <a:extLst>
              <a:ext uri="{FF2B5EF4-FFF2-40B4-BE49-F238E27FC236}">
                <a16:creationId xmlns:a16="http://schemas.microsoft.com/office/drawing/2014/main" id="{4CB101F1-A15C-49FD-82C0-3F73B053C57E}"/>
              </a:ext>
            </a:extLst>
          </p:cNvPr>
          <p:cNvGrpSpPr/>
          <p:nvPr/>
        </p:nvGrpSpPr>
        <p:grpSpPr>
          <a:xfrm>
            <a:off x="302734" y="1766187"/>
            <a:ext cx="1126435" cy="1060174"/>
            <a:chOff x="302734" y="1766187"/>
            <a:chExt cx="1126435" cy="1060174"/>
          </a:xfrm>
          <a:solidFill>
            <a:srgbClr val="C00000"/>
          </a:solidFill>
        </p:grpSpPr>
        <p:sp>
          <p:nvSpPr>
            <p:cNvPr id="6" name="Elipse 5">
              <a:extLst>
                <a:ext uri="{FF2B5EF4-FFF2-40B4-BE49-F238E27FC236}">
                  <a16:creationId xmlns:a16="http://schemas.microsoft.com/office/drawing/2014/main" id="{B907E796-698E-4EE8-B58F-6EEA1F2598E4}"/>
                </a:ext>
              </a:extLst>
            </p:cNvPr>
            <p:cNvSpPr/>
            <p:nvPr/>
          </p:nvSpPr>
          <p:spPr>
            <a:xfrm>
              <a:off x="302734" y="1766187"/>
              <a:ext cx="1126435" cy="1060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aution" descr="{&quot;Key&quot;:&quot;POWER_USER_SHAPE_ICON&quot;,&quot;Value&quot;:&quot;POWER_USER_SHAPE_ICON_STYLE_1&quot;}">
              <a:extLst>
                <a:ext uri="{FF2B5EF4-FFF2-40B4-BE49-F238E27FC236}">
                  <a16:creationId xmlns:a16="http://schemas.microsoft.com/office/drawing/2014/main" id="{18A4FBA0-43F8-4977-B406-7009261A3431}"/>
                </a:ext>
              </a:extLst>
            </p:cNvPr>
            <p:cNvSpPr>
              <a:spLocks noChangeAspect="1"/>
            </p:cNvSpPr>
            <p:nvPr/>
          </p:nvSpPr>
          <p:spPr>
            <a:xfrm>
              <a:off x="541683" y="1974476"/>
              <a:ext cx="629793" cy="542925"/>
            </a:xfrm>
            <a:custGeom>
              <a:avLst/>
              <a:gdLst>
                <a:gd name="connsiteX0" fmla="*/ 957551 w 1915105"/>
                <a:gd name="connsiteY0" fmla="*/ 1312007 h 1650953"/>
                <a:gd name="connsiteX1" fmla="*/ 1058240 w 1915105"/>
                <a:gd name="connsiteY1" fmla="*/ 1412696 h 1650953"/>
                <a:gd name="connsiteX2" fmla="*/ 957551 w 1915105"/>
                <a:gd name="connsiteY2" fmla="*/ 1513385 h 1650953"/>
                <a:gd name="connsiteX3" fmla="*/ 856862 w 1915105"/>
                <a:gd name="connsiteY3" fmla="*/ 1412696 h 1650953"/>
                <a:gd name="connsiteX4" fmla="*/ 957551 w 1915105"/>
                <a:gd name="connsiteY4" fmla="*/ 1312007 h 1650953"/>
                <a:gd name="connsiteX5" fmla="*/ 957553 w 1915105"/>
                <a:gd name="connsiteY5" fmla="*/ 439775 h 1650953"/>
                <a:gd name="connsiteX6" fmla="*/ 1026486 w 1915105"/>
                <a:gd name="connsiteY6" fmla="*/ 508708 h 1650953"/>
                <a:gd name="connsiteX7" fmla="*/ 1026485 w 1915105"/>
                <a:gd name="connsiteY7" fmla="*/ 1135578 h 1650953"/>
                <a:gd name="connsiteX8" fmla="*/ 957552 w 1915105"/>
                <a:gd name="connsiteY8" fmla="*/ 1204511 h 1650953"/>
                <a:gd name="connsiteX9" fmla="*/ 957553 w 1915105"/>
                <a:gd name="connsiteY9" fmla="*/ 1204510 h 1650953"/>
                <a:gd name="connsiteX10" fmla="*/ 888620 w 1915105"/>
                <a:gd name="connsiteY10" fmla="*/ 1135577 h 1650953"/>
                <a:gd name="connsiteX11" fmla="*/ 888620 w 1915105"/>
                <a:gd name="connsiteY11" fmla="*/ 508708 h 1650953"/>
                <a:gd name="connsiteX12" fmla="*/ 957553 w 1915105"/>
                <a:gd name="connsiteY12" fmla="*/ 439775 h 1650953"/>
                <a:gd name="connsiteX13" fmla="*/ 957553 w 1915105"/>
                <a:gd name="connsiteY13" fmla="*/ 100443 h 1650953"/>
                <a:gd name="connsiteX14" fmla="*/ 87050 w 1915105"/>
                <a:gd name="connsiteY14" fmla="*/ 1601309 h 1650953"/>
                <a:gd name="connsiteX15" fmla="*/ 1828055 w 1915105"/>
                <a:gd name="connsiteY15" fmla="*/ 1601309 h 1650953"/>
                <a:gd name="connsiteX16" fmla="*/ 957553 w 1915105"/>
                <a:gd name="connsiteY16" fmla="*/ 0 h 1650953"/>
                <a:gd name="connsiteX17" fmla="*/ 1915105 w 1915105"/>
                <a:gd name="connsiteY17" fmla="*/ 1650953 h 1650953"/>
                <a:gd name="connsiteX18" fmla="*/ 0 w 1915105"/>
                <a:gd name="connsiteY18" fmla="*/ 1650953 h 165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5105" h="1650953">
                  <a:moveTo>
                    <a:pt x="957551" y="1312007"/>
                  </a:moveTo>
                  <a:cubicBezTo>
                    <a:pt x="1013160" y="1312007"/>
                    <a:pt x="1058240" y="1357087"/>
                    <a:pt x="1058240" y="1412696"/>
                  </a:cubicBezTo>
                  <a:cubicBezTo>
                    <a:pt x="1058240" y="1468305"/>
                    <a:pt x="1013160" y="1513385"/>
                    <a:pt x="957551" y="1513385"/>
                  </a:cubicBezTo>
                  <a:cubicBezTo>
                    <a:pt x="901942" y="1513385"/>
                    <a:pt x="856862" y="1468305"/>
                    <a:pt x="856862" y="1412696"/>
                  </a:cubicBezTo>
                  <a:cubicBezTo>
                    <a:pt x="856862" y="1357087"/>
                    <a:pt x="901942" y="1312007"/>
                    <a:pt x="957551" y="1312007"/>
                  </a:cubicBezTo>
                  <a:close/>
                  <a:moveTo>
                    <a:pt x="957553" y="439775"/>
                  </a:moveTo>
                  <a:cubicBezTo>
                    <a:pt x="995624" y="439775"/>
                    <a:pt x="1026486" y="470637"/>
                    <a:pt x="1026486" y="508708"/>
                  </a:cubicBezTo>
                  <a:cubicBezTo>
                    <a:pt x="1026486" y="717665"/>
                    <a:pt x="1026485" y="926621"/>
                    <a:pt x="1026485" y="1135578"/>
                  </a:cubicBezTo>
                  <a:cubicBezTo>
                    <a:pt x="1026485" y="1173649"/>
                    <a:pt x="995623" y="1204511"/>
                    <a:pt x="957552" y="1204511"/>
                  </a:cubicBezTo>
                  <a:lnTo>
                    <a:pt x="957553" y="1204510"/>
                  </a:lnTo>
                  <a:cubicBezTo>
                    <a:pt x="919482" y="1204510"/>
                    <a:pt x="888620" y="1173648"/>
                    <a:pt x="888620" y="1135577"/>
                  </a:cubicBezTo>
                  <a:lnTo>
                    <a:pt x="888620" y="508708"/>
                  </a:lnTo>
                  <a:cubicBezTo>
                    <a:pt x="888620" y="470637"/>
                    <a:pt x="919482" y="439775"/>
                    <a:pt x="957553" y="439775"/>
                  </a:cubicBezTo>
                  <a:close/>
                  <a:moveTo>
                    <a:pt x="957553" y="100443"/>
                  </a:moveTo>
                  <a:lnTo>
                    <a:pt x="87050" y="1601309"/>
                  </a:lnTo>
                  <a:lnTo>
                    <a:pt x="1828055" y="1601309"/>
                  </a:lnTo>
                  <a:close/>
                  <a:moveTo>
                    <a:pt x="957553" y="0"/>
                  </a:moveTo>
                  <a:lnTo>
                    <a:pt x="1915105" y="1650953"/>
                  </a:lnTo>
                  <a:lnTo>
                    <a:pt x="0" y="16509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 name="Rectángulo: esquinas redondeadas 7">
            <a:extLst>
              <a:ext uri="{FF2B5EF4-FFF2-40B4-BE49-F238E27FC236}">
                <a16:creationId xmlns:a16="http://schemas.microsoft.com/office/drawing/2014/main" id="{54AB5DF7-9DD5-43DE-AA62-62C9B8346F88}"/>
              </a:ext>
            </a:extLst>
          </p:cNvPr>
          <p:cNvSpPr/>
          <p:nvPr/>
        </p:nvSpPr>
        <p:spPr>
          <a:xfrm>
            <a:off x="1447345" y="1905137"/>
            <a:ext cx="7572218"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Un modelo ARMA debe ser estacionario, para esto hay que controlar que la varianza sea constante y confirmar que nuestra serie se hace constante en media aplicando la diferenciación</a:t>
            </a:r>
            <a:endParaRPr lang="en-US" dirty="0">
              <a:solidFill>
                <a:srgbClr val="001C54"/>
              </a:solidFill>
            </a:endParaRPr>
          </a:p>
        </p:txBody>
      </p:sp>
      <p:sp>
        <p:nvSpPr>
          <p:cNvPr id="9" name="Rectángulo: esquinas redondeadas 8">
            <a:extLst>
              <a:ext uri="{FF2B5EF4-FFF2-40B4-BE49-F238E27FC236}">
                <a16:creationId xmlns:a16="http://schemas.microsoft.com/office/drawing/2014/main" id="{A7BCDD0E-7D56-4C55-81E9-1A69CE6FD986}"/>
              </a:ext>
            </a:extLst>
          </p:cNvPr>
          <p:cNvSpPr/>
          <p:nvPr/>
        </p:nvSpPr>
        <p:spPr>
          <a:xfrm>
            <a:off x="2297911" y="3892690"/>
            <a:ext cx="6481649" cy="78227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rgbClr val="001C54"/>
                </a:solidFill>
              </a:rPr>
              <a:t>Los regresores que se agreguen al modelo también tienen que ser estacionarios. </a:t>
            </a:r>
            <a:endParaRPr lang="en-US" dirty="0">
              <a:solidFill>
                <a:srgbClr val="001C54"/>
              </a:solidFill>
            </a:endParaRPr>
          </a:p>
        </p:txBody>
      </p:sp>
      <p:grpSp>
        <p:nvGrpSpPr>
          <p:cNvPr id="10" name="Grupo 9">
            <a:extLst>
              <a:ext uri="{FF2B5EF4-FFF2-40B4-BE49-F238E27FC236}">
                <a16:creationId xmlns:a16="http://schemas.microsoft.com/office/drawing/2014/main" id="{529A8FF6-BB04-490E-897D-B0EF2BC2EF06}"/>
              </a:ext>
            </a:extLst>
          </p:cNvPr>
          <p:cNvGrpSpPr/>
          <p:nvPr/>
        </p:nvGrpSpPr>
        <p:grpSpPr>
          <a:xfrm>
            <a:off x="1171476" y="3753740"/>
            <a:ext cx="1126435" cy="1060174"/>
            <a:chOff x="302734" y="1766187"/>
            <a:chExt cx="1126435" cy="1060174"/>
          </a:xfrm>
          <a:solidFill>
            <a:srgbClr val="001C54"/>
          </a:solidFill>
        </p:grpSpPr>
        <p:sp>
          <p:nvSpPr>
            <p:cNvPr id="11" name="Elipse 10">
              <a:extLst>
                <a:ext uri="{FF2B5EF4-FFF2-40B4-BE49-F238E27FC236}">
                  <a16:creationId xmlns:a16="http://schemas.microsoft.com/office/drawing/2014/main" id="{F8980C08-89B1-489C-9023-A6AF2D05C53F}"/>
                </a:ext>
              </a:extLst>
            </p:cNvPr>
            <p:cNvSpPr/>
            <p:nvPr/>
          </p:nvSpPr>
          <p:spPr>
            <a:xfrm>
              <a:off x="302734" y="1766187"/>
              <a:ext cx="1126435" cy="106017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aution" descr="{&quot;Key&quot;:&quot;POWER_USER_SHAPE_ICON&quot;,&quot;Value&quot;:&quot;POWER_USER_SHAPE_ICON_STYLE_1&quot;}">
              <a:extLst>
                <a:ext uri="{FF2B5EF4-FFF2-40B4-BE49-F238E27FC236}">
                  <a16:creationId xmlns:a16="http://schemas.microsoft.com/office/drawing/2014/main" id="{58BE784A-00C3-40A0-89E9-DEA55E10EE90}"/>
                </a:ext>
              </a:extLst>
            </p:cNvPr>
            <p:cNvSpPr>
              <a:spLocks noChangeAspect="1"/>
            </p:cNvSpPr>
            <p:nvPr/>
          </p:nvSpPr>
          <p:spPr>
            <a:xfrm>
              <a:off x="541683" y="1974476"/>
              <a:ext cx="629793" cy="542925"/>
            </a:xfrm>
            <a:custGeom>
              <a:avLst/>
              <a:gdLst>
                <a:gd name="connsiteX0" fmla="*/ 957551 w 1915105"/>
                <a:gd name="connsiteY0" fmla="*/ 1312007 h 1650953"/>
                <a:gd name="connsiteX1" fmla="*/ 1058240 w 1915105"/>
                <a:gd name="connsiteY1" fmla="*/ 1412696 h 1650953"/>
                <a:gd name="connsiteX2" fmla="*/ 957551 w 1915105"/>
                <a:gd name="connsiteY2" fmla="*/ 1513385 h 1650953"/>
                <a:gd name="connsiteX3" fmla="*/ 856862 w 1915105"/>
                <a:gd name="connsiteY3" fmla="*/ 1412696 h 1650953"/>
                <a:gd name="connsiteX4" fmla="*/ 957551 w 1915105"/>
                <a:gd name="connsiteY4" fmla="*/ 1312007 h 1650953"/>
                <a:gd name="connsiteX5" fmla="*/ 957553 w 1915105"/>
                <a:gd name="connsiteY5" fmla="*/ 439775 h 1650953"/>
                <a:gd name="connsiteX6" fmla="*/ 1026486 w 1915105"/>
                <a:gd name="connsiteY6" fmla="*/ 508708 h 1650953"/>
                <a:gd name="connsiteX7" fmla="*/ 1026485 w 1915105"/>
                <a:gd name="connsiteY7" fmla="*/ 1135578 h 1650953"/>
                <a:gd name="connsiteX8" fmla="*/ 957552 w 1915105"/>
                <a:gd name="connsiteY8" fmla="*/ 1204511 h 1650953"/>
                <a:gd name="connsiteX9" fmla="*/ 957553 w 1915105"/>
                <a:gd name="connsiteY9" fmla="*/ 1204510 h 1650953"/>
                <a:gd name="connsiteX10" fmla="*/ 888620 w 1915105"/>
                <a:gd name="connsiteY10" fmla="*/ 1135577 h 1650953"/>
                <a:gd name="connsiteX11" fmla="*/ 888620 w 1915105"/>
                <a:gd name="connsiteY11" fmla="*/ 508708 h 1650953"/>
                <a:gd name="connsiteX12" fmla="*/ 957553 w 1915105"/>
                <a:gd name="connsiteY12" fmla="*/ 439775 h 1650953"/>
                <a:gd name="connsiteX13" fmla="*/ 957553 w 1915105"/>
                <a:gd name="connsiteY13" fmla="*/ 100443 h 1650953"/>
                <a:gd name="connsiteX14" fmla="*/ 87050 w 1915105"/>
                <a:gd name="connsiteY14" fmla="*/ 1601309 h 1650953"/>
                <a:gd name="connsiteX15" fmla="*/ 1828055 w 1915105"/>
                <a:gd name="connsiteY15" fmla="*/ 1601309 h 1650953"/>
                <a:gd name="connsiteX16" fmla="*/ 957553 w 1915105"/>
                <a:gd name="connsiteY16" fmla="*/ 0 h 1650953"/>
                <a:gd name="connsiteX17" fmla="*/ 1915105 w 1915105"/>
                <a:gd name="connsiteY17" fmla="*/ 1650953 h 1650953"/>
                <a:gd name="connsiteX18" fmla="*/ 0 w 1915105"/>
                <a:gd name="connsiteY18" fmla="*/ 1650953 h 165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15105" h="1650953">
                  <a:moveTo>
                    <a:pt x="957551" y="1312007"/>
                  </a:moveTo>
                  <a:cubicBezTo>
                    <a:pt x="1013160" y="1312007"/>
                    <a:pt x="1058240" y="1357087"/>
                    <a:pt x="1058240" y="1412696"/>
                  </a:cubicBezTo>
                  <a:cubicBezTo>
                    <a:pt x="1058240" y="1468305"/>
                    <a:pt x="1013160" y="1513385"/>
                    <a:pt x="957551" y="1513385"/>
                  </a:cubicBezTo>
                  <a:cubicBezTo>
                    <a:pt x="901942" y="1513385"/>
                    <a:pt x="856862" y="1468305"/>
                    <a:pt x="856862" y="1412696"/>
                  </a:cubicBezTo>
                  <a:cubicBezTo>
                    <a:pt x="856862" y="1357087"/>
                    <a:pt x="901942" y="1312007"/>
                    <a:pt x="957551" y="1312007"/>
                  </a:cubicBezTo>
                  <a:close/>
                  <a:moveTo>
                    <a:pt x="957553" y="439775"/>
                  </a:moveTo>
                  <a:cubicBezTo>
                    <a:pt x="995624" y="439775"/>
                    <a:pt x="1026486" y="470637"/>
                    <a:pt x="1026486" y="508708"/>
                  </a:cubicBezTo>
                  <a:cubicBezTo>
                    <a:pt x="1026486" y="717665"/>
                    <a:pt x="1026485" y="926621"/>
                    <a:pt x="1026485" y="1135578"/>
                  </a:cubicBezTo>
                  <a:cubicBezTo>
                    <a:pt x="1026485" y="1173649"/>
                    <a:pt x="995623" y="1204511"/>
                    <a:pt x="957552" y="1204511"/>
                  </a:cubicBezTo>
                  <a:lnTo>
                    <a:pt x="957553" y="1204510"/>
                  </a:lnTo>
                  <a:cubicBezTo>
                    <a:pt x="919482" y="1204510"/>
                    <a:pt x="888620" y="1173648"/>
                    <a:pt x="888620" y="1135577"/>
                  </a:cubicBezTo>
                  <a:lnTo>
                    <a:pt x="888620" y="508708"/>
                  </a:lnTo>
                  <a:cubicBezTo>
                    <a:pt x="888620" y="470637"/>
                    <a:pt x="919482" y="439775"/>
                    <a:pt x="957553" y="439775"/>
                  </a:cubicBezTo>
                  <a:close/>
                  <a:moveTo>
                    <a:pt x="957553" y="100443"/>
                  </a:moveTo>
                  <a:lnTo>
                    <a:pt x="87050" y="1601309"/>
                  </a:lnTo>
                  <a:lnTo>
                    <a:pt x="1828055" y="1601309"/>
                  </a:lnTo>
                  <a:close/>
                  <a:moveTo>
                    <a:pt x="957553" y="0"/>
                  </a:moveTo>
                  <a:lnTo>
                    <a:pt x="1915105" y="1650953"/>
                  </a:lnTo>
                  <a:lnTo>
                    <a:pt x="0" y="1650953"/>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4521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Modelos ARIMA</a:t>
            </a:r>
          </a:p>
        </p:txBody>
      </p:sp>
      <p:sp>
        <p:nvSpPr>
          <p:cNvPr id="8" name="Elipse 7">
            <a:extLst>
              <a:ext uri="{FF2B5EF4-FFF2-40B4-BE49-F238E27FC236}">
                <a16:creationId xmlns:a16="http://schemas.microsoft.com/office/drawing/2014/main" id="{F749AB1C-EC22-493A-B695-F33F9A35FCBA}"/>
              </a:ext>
            </a:extLst>
          </p:cNvPr>
          <p:cNvSpPr/>
          <p:nvPr/>
        </p:nvSpPr>
        <p:spPr>
          <a:xfrm>
            <a:off x="721452" y="1298108"/>
            <a:ext cx="738231" cy="629074"/>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p</a:t>
            </a:r>
            <a:endParaRPr lang="en-US" dirty="0"/>
          </a:p>
        </p:txBody>
      </p:sp>
      <p:sp>
        <p:nvSpPr>
          <p:cNvPr id="9" name="Elipse 8">
            <a:extLst>
              <a:ext uri="{FF2B5EF4-FFF2-40B4-BE49-F238E27FC236}">
                <a16:creationId xmlns:a16="http://schemas.microsoft.com/office/drawing/2014/main" id="{83A44117-C29B-4FEF-BA06-427B6E4D4E84}"/>
              </a:ext>
            </a:extLst>
          </p:cNvPr>
          <p:cNvSpPr/>
          <p:nvPr/>
        </p:nvSpPr>
        <p:spPr>
          <a:xfrm>
            <a:off x="721452" y="2123113"/>
            <a:ext cx="738231" cy="629074"/>
          </a:xfrm>
          <a:prstGeom prst="ellipse">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d</a:t>
            </a:r>
            <a:endParaRPr lang="en-US" dirty="0"/>
          </a:p>
        </p:txBody>
      </p:sp>
      <p:sp>
        <p:nvSpPr>
          <p:cNvPr id="10" name="Elipse 9">
            <a:extLst>
              <a:ext uri="{FF2B5EF4-FFF2-40B4-BE49-F238E27FC236}">
                <a16:creationId xmlns:a16="http://schemas.microsoft.com/office/drawing/2014/main" id="{51C63A9F-D93D-4D48-9C29-C6F178BF4B43}"/>
              </a:ext>
            </a:extLst>
          </p:cNvPr>
          <p:cNvSpPr/>
          <p:nvPr/>
        </p:nvSpPr>
        <p:spPr>
          <a:xfrm>
            <a:off x="721452" y="2831986"/>
            <a:ext cx="738231" cy="629074"/>
          </a:xfrm>
          <a:prstGeom prst="ellips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q</a:t>
            </a:r>
            <a:endParaRPr lang="en-US" dirty="0"/>
          </a:p>
        </p:txBody>
      </p:sp>
      <p:sp>
        <p:nvSpPr>
          <p:cNvPr id="2" name="CuadroTexto 1">
            <a:extLst>
              <a:ext uri="{FF2B5EF4-FFF2-40B4-BE49-F238E27FC236}">
                <a16:creationId xmlns:a16="http://schemas.microsoft.com/office/drawing/2014/main" id="{FCF8C68F-10C6-4B0A-A320-D704097796DC}"/>
              </a:ext>
            </a:extLst>
          </p:cNvPr>
          <p:cNvSpPr txBox="1"/>
          <p:nvPr/>
        </p:nvSpPr>
        <p:spPr>
          <a:xfrm>
            <a:off x="1786856" y="1427979"/>
            <a:ext cx="4667210" cy="646331"/>
          </a:xfrm>
          <a:prstGeom prst="rect">
            <a:avLst/>
          </a:prstGeom>
          <a:noFill/>
        </p:spPr>
        <p:txBody>
          <a:bodyPr wrap="square" rtlCol="0">
            <a:spAutoFit/>
          </a:bodyPr>
          <a:lstStyle/>
          <a:p>
            <a:r>
              <a:rPr lang="es-ES" dirty="0"/>
              <a:t>Número de Observaciones </a:t>
            </a:r>
            <a:r>
              <a:rPr lang="es-ES" dirty="0" err="1"/>
              <a:t>incluídas</a:t>
            </a:r>
            <a:r>
              <a:rPr lang="es-ES" dirty="0"/>
              <a:t> en la Autocorrelación del modelo</a:t>
            </a:r>
            <a:endParaRPr lang="en-US" dirty="0"/>
          </a:p>
        </p:txBody>
      </p:sp>
      <p:sp>
        <p:nvSpPr>
          <p:cNvPr id="14" name="CuadroTexto 13">
            <a:extLst>
              <a:ext uri="{FF2B5EF4-FFF2-40B4-BE49-F238E27FC236}">
                <a16:creationId xmlns:a16="http://schemas.microsoft.com/office/drawing/2014/main" id="{EAFDDB20-00B3-4299-9796-A45898C747B7}"/>
              </a:ext>
            </a:extLst>
          </p:cNvPr>
          <p:cNvSpPr txBox="1"/>
          <p:nvPr/>
        </p:nvSpPr>
        <p:spPr>
          <a:xfrm>
            <a:off x="1683391" y="2252984"/>
            <a:ext cx="4667210" cy="646331"/>
          </a:xfrm>
          <a:prstGeom prst="rect">
            <a:avLst/>
          </a:prstGeom>
          <a:noFill/>
        </p:spPr>
        <p:txBody>
          <a:bodyPr wrap="square" rtlCol="0">
            <a:spAutoFit/>
          </a:bodyPr>
          <a:lstStyle/>
          <a:p>
            <a:r>
              <a:rPr lang="es-ES" dirty="0">
                <a:solidFill>
                  <a:srgbClr val="C00000"/>
                </a:solidFill>
              </a:rPr>
              <a:t>Orden de la diferenciación con los </a:t>
            </a:r>
            <a:r>
              <a:rPr lang="es-ES" dirty="0" err="1">
                <a:solidFill>
                  <a:srgbClr val="C00000"/>
                </a:solidFill>
              </a:rPr>
              <a:t>lags</a:t>
            </a:r>
            <a:r>
              <a:rPr lang="es-ES" dirty="0">
                <a:solidFill>
                  <a:srgbClr val="C00000"/>
                </a:solidFill>
              </a:rPr>
              <a:t> pasados </a:t>
            </a:r>
            <a:endParaRPr lang="en-US" dirty="0">
              <a:solidFill>
                <a:srgbClr val="C00000"/>
              </a:solidFill>
            </a:endParaRPr>
          </a:p>
        </p:txBody>
      </p:sp>
      <p:sp>
        <p:nvSpPr>
          <p:cNvPr id="15" name="CuadroTexto 14">
            <a:extLst>
              <a:ext uri="{FF2B5EF4-FFF2-40B4-BE49-F238E27FC236}">
                <a16:creationId xmlns:a16="http://schemas.microsoft.com/office/drawing/2014/main" id="{9BFCB066-2E49-4AA6-B24F-AEDFDBD7CC1D}"/>
              </a:ext>
            </a:extLst>
          </p:cNvPr>
          <p:cNvSpPr txBox="1"/>
          <p:nvPr/>
        </p:nvSpPr>
        <p:spPr>
          <a:xfrm>
            <a:off x="1786856" y="2961857"/>
            <a:ext cx="4309144" cy="369332"/>
          </a:xfrm>
          <a:prstGeom prst="rect">
            <a:avLst/>
          </a:prstGeom>
          <a:noFill/>
        </p:spPr>
        <p:txBody>
          <a:bodyPr wrap="square" rtlCol="0">
            <a:spAutoFit/>
          </a:bodyPr>
          <a:lstStyle/>
          <a:p>
            <a:r>
              <a:rPr lang="es-ES" dirty="0">
                <a:solidFill>
                  <a:schemeClr val="accent1"/>
                </a:solidFill>
              </a:rPr>
              <a:t>Períodos de media móvil</a:t>
            </a:r>
            <a:endParaRPr lang="en-US" dirty="0">
              <a:solidFill>
                <a:schemeClr val="accent1"/>
              </a:solidFill>
            </a:endParaRPr>
          </a:p>
        </p:txBody>
      </p:sp>
      <p:pic>
        <p:nvPicPr>
          <p:cNvPr id="9218" name="Picture 2">
            <a:extLst>
              <a:ext uri="{FF2B5EF4-FFF2-40B4-BE49-F238E27FC236}">
                <a16:creationId xmlns:a16="http://schemas.microsoft.com/office/drawing/2014/main" id="{5E890188-AD1B-43BF-9A79-EDA2D817E3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6223" y="3572174"/>
            <a:ext cx="7348756" cy="162476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382B7C6C-433A-423D-981B-CA37A6736468}"/>
              </a:ext>
            </a:extLst>
          </p:cNvPr>
          <p:cNvSpPr txBox="1"/>
          <p:nvPr/>
        </p:nvSpPr>
        <p:spPr>
          <a:xfrm>
            <a:off x="2197914" y="6592260"/>
            <a:ext cx="8716162" cy="230832"/>
          </a:xfrm>
          <a:prstGeom prst="rect">
            <a:avLst/>
          </a:prstGeom>
          <a:noFill/>
        </p:spPr>
        <p:txBody>
          <a:bodyPr wrap="square" rtlCol="0">
            <a:spAutoFit/>
          </a:bodyPr>
          <a:lstStyle/>
          <a:p>
            <a:r>
              <a:rPr lang="es-ES" sz="900" dirty="0">
                <a:solidFill>
                  <a:schemeClr val="accent2">
                    <a:lumMod val="50000"/>
                  </a:schemeClr>
                </a:solidFill>
              </a:rPr>
              <a:t>Fuente: https://towardsdatascience.com/time-series-forecasting-in-real-life-budget-forecasting-with-arima-d5ec57e634cb</a:t>
            </a:r>
            <a:endParaRPr lang="en-US" sz="900" dirty="0">
              <a:solidFill>
                <a:schemeClr val="accent2">
                  <a:lumMod val="50000"/>
                </a:schemeClr>
              </a:solidFill>
            </a:endParaRPr>
          </a:p>
        </p:txBody>
      </p:sp>
      <p:sp>
        <p:nvSpPr>
          <p:cNvPr id="17" name="Rectangle 1">
            <a:extLst>
              <a:ext uri="{FF2B5EF4-FFF2-40B4-BE49-F238E27FC236}">
                <a16:creationId xmlns:a16="http://schemas.microsoft.com/office/drawing/2014/main" id="{C7ECE851-249F-49D3-9EBA-9C7D7A28184E}"/>
              </a:ext>
            </a:extLst>
          </p:cNvPr>
          <p:cNvSpPr>
            <a:spLocks noChangeArrowheads="1"/>
          </p:cNvSpPr>
          <p:nvPr/>
        </p:nvSpPr>
        <p:spPr bwMode="auto">
          <a:xfrm>
            <a:off x="570451" y="5329752"/>
            <a:ext cx="9689284" cy="7848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En</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el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caso</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que no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tengamos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variables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regresoras</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 (</a:t>
            </a:r>
            <a:r>
              <a:rPr kumimoji="0" lang="en-US" altLang="en-US" sz="900" b="0" i="0" u="none" strike="noStrike" cap="none" normalizeH="0" baseline="0" dirty="0" err="1">
                <a:ln>
                  <a:noFill/>
                </a:ln>
                <a:solidFill>
                  <a:schemeClr val="bg2">
                    <a:lumMod val="50000"/>
                  </a:schemeClr>
                </a:solidFill>
                <a:effectLst/>
                <a:latin typeface="Consolas" panose="020B0609020204030204" pitchFamily="49" charset="0"/>
              </a:rPr>
              <a:t>xreg</a:t>
            </a:r>
            <a:r>
              <a:rPr kumimoji="0" lang="en-US" altLang="en-US" sz="900" b="0" i="0" u="none" strike="noStrike" cap="none" normalizeH="0" baseline="0" dirty="0">
                <a:ln>
                  <a:noFill/>
                </a:ln>
                <a:solidFill>
                  <a:schemeClr val="bg2">
                    <a:lumMod val="50000"/>
                  </a:schemeClr>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A71D5D"/>
                </a:solidFill>
                <a:effectLst/>
                <a:latin typeface="Consolas" panose="020B0609020204030204" pitchFamily="49" charset="0"/>
              </a:rPr>
              <a:t>if </a:t>
            </a:r>
            <a:r>
              <a:rPr kumimoji="0" lang="en-US" altLang="en-US" sz="900" b="0" i="0" u="none" strike="noStrike" cap="none" normalizeH="0" baseline="0" dirty="0" err="1">
                <a:ln>
                  <a:noFill/>
                </a:ln>
                <a:solidFill>
                  <a:srgbClr val="0086B3"/>
                </a:solidFill>
                <a:effectLst/>
                <a:latin typeface="Consolas" panose="020B0609020204030204" pitchFamily="49" charset="0"/>
              </a:rPr>
              <a:t>len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0</a:t>
            </a:r>
            <a:r>
              <a:rPr kumimoji="0" lang="en-US" altLang="en-US" sz="900" b="0" i="0" u="none" strike="noStrike" cap="none" normalizeH="0" baseline="0" dirty="0">
                <a:ln>
                  <a:noFill/>
                </a:ln>
                <a:solidFill>
                  <a:srgbClr val="A71D5D"/>
                </a:solidFill>
                <a:effectLst/>
                <a:latin typeface="Consolas" panose="020B0609020204030204" pitchFamily="49" charset="0"/>
              </a:rPr>
              <a:t>:</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br>
              <a:rPr kumimoji="0" lang="en-US" altLang="en-US" sz="900" b="0" i="0" u="none" strike="noStrike" cap="none" normalizeH="0" baseline="0" dirty="0">
                <a:ln>
                  <a:noFill/>
                </a:ln>
                <a:solidFill>
                  <a:srgbClr val="63A35C"/>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else:</a:t>
            </a:r>
            <a:br>
              <a:rPr kumimoji="0" lang="en-US" altLang="en-US" sz="900" b="0" i="0" u="none" strike="noStrike" cap="none" normalizeH="0" baseline="0" dirty="0">
                <a:ln>
                  <a:noFill/>
                </a:ln>
                <a:solidFill>
                  <a:srgbClr val="A71D5D"/>
                </a:solidFill>
                <a:effectLst/>
                <a:latin typeface="Consolas" panose="020B0609020204030204" pitchFamily="49" charset="0"/>
              </a:rPr>
            </a:b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333333"/>
                </a:solidFill>
                <a:effectLst/>
                <a:latin typeface="Consolas" panose="020B0609020204030204" pitchFamily="49" charset="0"/>
              </a:rPr>
              <a:t>mod </a:t>
            </a:r>
            <a:r>
              <a:rPr kumimoji="0" lang="en-US" altLang="en-US" sz="900" b="0" i="0" u="none" strike="noStrike" cap="none" normalizeH="0" baseline="0" dirty="0">
                <a:ln>
                  <a:noFill/>
                </a:ln>
                <a:solidFill>
                  <a:srgbClr val="A71D5D"/>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SARIMAX</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dependent_var_col</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trend</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trend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660099"/>
                </a:solidFill>
                <a:effectLst/>
                <a:latin typeface="Consolas" panose="020B0609020204030204" pitchFamily="49" charset="0"/>
              </a:rPr>
              <a:t>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seasonal_order</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P</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D</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Q</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S</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err="1">
                <a:ln>
                  <a:noFill/>
                </a:ln>
                <a:solidFill>
                  <a:srgbClr val="660099"/>
                </a:solidFill>
                <a:effectLst/>
                <a:latin typeface="Consolas" panose="020B0609020204030204" pitchFamily="49" charset="0"/>
              </a:rPr>
              <a:t>exog</a:t>
            </a:r>
            <a:r>
              <a:rPr kumimoji="0" lang="en-US" altLang="en-US" sz="900" b="0" i="0" u="none" strike="noStrike" cap="none" normalizeH="0" baseline="0" dirty="0">
                <a:ln>
                  <a:noFill/>
                </a:ln>
                <a:solidFill>
                  <a:srgbClr val="A71D5D"/>
                </a:solidFill>
                <a:effectLst/>
                <a:latin typeface="Consolas" panose="020B0609020204030204" pitchFamily="49" charset="0"/>
              </a:rPr>
              <a:t>=</a:t>
            </a:r>
            <a:r>
              <a:rPr kumimoji="0" lang="en-US" altLang="en-US" sz="900" b="0" i="0" u="none" strike="noStrike" cap="none" normalizeH="0" baseline="0" dirty="0">
                <a:ln>
                  <a:noFill/>
                </a:ln>
                <a:solidFill>
                  <a:srgbClr val="0086B3"/>
                </a:solidFill>
                <a:effectLst/>
                <a:latin typeface="Consolas" panose="020B0609020204030204" pitchFamily="49" charset="0"/>
              </a:rPr>
              <a:t>train</a:t>
            </a:r>
            <a:r>
              <a:rPr kumimoji="0" lang="en-US" altLang="en-US" sz="900" b="0" i="0" u="none" strike="noStrike" cap="none" normalizeH="0" baseline="0" dirty="0">
                <a:ln>
                  <a:noFill/>
                </a:ln>
                <a:solidFill>
                  <a:srgbClr val="63A35C"/>
                </a:solidFill>
                <a:effectLst/>
                <a:latin typeface="Consolas" panose="020B0609020204030204" pitchFamily="49" charset="0"/>
              </a:rPr>
              <a:t>[</a:t>
            </a:r>
            <a:r>
              <a:rPr kumimoji="0" lang="en-US" altLang="en-US" sz="900" b="0" i="0" u="none" strike="noStrike" cap="none" normalizeH="0" baseline="0" dirty="0" err="1">
                <a:ln>
                  <a:noFill/>
                </a:ln>
                <a:solidFill>
                  <a:srgbClr val="0086B3"/>
                </a:solidFill>
                <a:effectLst/>
                <a:latin typeface="Consolas" panose="020B0609020204030204" pitchFamily="49" charset="0"/>
              </a:rPr>
              <a:t>xreg</a:t>
            </a:r>
            <a:r>
              <a:rPr kumimoji="0" lang="en-US" altLang="en-US" sz="900" b="0" i="0" u="none" strike="noStrike" cap="none" normalizeH="0" baseline="0" dirty="0">
                <a:ln>
                  <a:noFill/>
                </a:ln>
                <a:solidFill>
                  <a:srgbClr val="63A35C"/>
                </a:solidFill>
                <a:effectLst/>
                <a:latin typeface="Consolas" panose="020B0609020204030204" pitchFamily="49" charset="0"/>
              </a:rPr>
              <a:t>] ).</a:t>
            </a:r>
            <a:r>
              <a:rPr kumimoji="0" lang="en-US" altLang="en-US" sz="900" b="0" i="0" u="none" strike="noStrike" cap="none" normalizeH="0" baseline="0" dirty="0">
                <a:ln>
                  <a:noFill/>
                </a:ln>
                <a:solidFill>
                  <a:srgbClr val="0086B3"/>
                </a:solidFill>
                <a:effectLst/>
                <a:latin typeface="Consolas" panose="020B0609020204030204" pitchFamily="49" charset="0"/>
              </a:rPr>
              <a:t>fit</a:t>
            </a:r>
            <a:r>
              <a:rPr kumimoji="0" lang="en-US" altLang="en-US" sz="900" b="0" i="0" u="none" strike="noStrike" cap="none" normalizeH="0" baseline="0" dirty="0">
                <a:ln>
                  <a:noFill/>
                </a:ln>
                <a:solidFill>
                  <a:srgbClr val="63A35C"/>
                </a:solidFill>
                <a:effectLst/>
                <a:latin typeface="Consolas" panose="020B06090202040302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CuadroTexto 2">
            <a:extLst>
              <a:ext uri="{FF2B5EF4-FFF2-40B4-BE49-F238E27FC236}">
                <a16:creationId xmlns:a16="http://schemas.microsoft.com/office/drawing/2014/main" id="{C219C963-9AC9-4F45-AB10-571CDB65EA1C}"/>
              </a:ext>
            </a:extLst>
          </p:cNvPr>
          <p:cNvSpPr txBox="1"/>
          <p:nvPr/>
        </p:nvSpPr>
        <p:spPr>
          <a:xfrm>
            <a:off x="8022" y="4052511"/>
            <a:ext cx="3933406" cy="369332"/>
          </a:xfrm>
          <a:prstGeom prst="rect">
            <a:avLst/>
          </a:prstGeom>
          <a:noFill/>
        </p:spPr>
        <p:txBody>
          <a:bodyPr wrap="square" rtlCol="0">
            <a:spAutoFit/>
          </a:bodyPr>
          <a:lstStyle/>
          <a:p>
            <a:r>
              <a:rPr lang="es-ES" dirty="0"/>
              <a:t>Ejemplo ARIMA(</a:t>
            </a:r>
            <a:r>
              <a:rPr lang="es-ES" dirty="0" err="1"/>
              <a:t>p,d,q</a:t>
            </a:r>
            <a:r>
              <a:rPr lang="es-ES" dirty="0"/>
              <a:t>)</a:t>
            </a:r>
            <a:endParaRPr lang="en-US" dirty="0"/>
          </a:p>
        </p:txBody>
      </p:sp>
    </p:spTree>
    <p:extLst>
      <p:ext uri="{BB962C8B-B14F-4D97-AF65-F5344CB8AC3E}">
        <p14:creationId xmlns:p14="http://schemas.microsoft.com/office/powerpoint/2010/main" val="303656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E9C6E1A9-B79E-4CCE-AF4A-B1AE56534C4B}"/>
              </a:ext>
            </a:extLst>
          </p:cNvPr>
          <p:cNvSpPr txBox="1"/>
          <p:nvPr/>
        </p:nvSpPr>
        <p:spPr>
          <a:xfrm>
            <a:off x="5729681" y="304358"/>
            <a:ext cx="6579765" cy="584775"/>
          </a:xfrm>
          <a:prstGeom prst="rect">
            <a:avLst/>
          </a:prstGeom>
          <a:noFill/>
        </p:spPr>
        <p:txBody>
          <a:bodyPr wrap="square" rtlCol="0">
            <a:spAutoFit/>
          </a:bodyPr>
          <a:lstStyle/>
          <a:p>
            <a:pPr algn="ctr"/>
            <a:r>
              <a:rPr lang="es-ES" sz="3200" dirty="0"/>
              <a:t>Modelo </a:t>
            </a:r>
            <a:r>
              <a:rPr lang="es-ES" sz="3200" dirty="0" err="1"/>
              <a:t>Prophet</a:t>
            </a:r>
            <a:endParaRPr lang="es-ES" sz="3200" dirty="0"/>
          </a:p>
        </p:txBody>
      </p:sp>
      <p:sp>
        <p:nvSpPr>
          <p:cNvPr id="16" name="CuadroTexto 15">
            <a:extLst>
              <a:ext uri="{FF2B5EF4-FFF2-40B4-BE49-F238E27FC236}">
                <a16:creationId xmlns:a16="http://schemas.microsoft.com/office/drawing/2014/main" id="{A6EE8BBB-37F5-4824-BB6E-0752751CB940}"/>
              </a:ext>
            </a:extLst>
          </p:cNvPr>
          <p:cNvSpPr txBox="1"/>
          <p:nvPr/>
        </p:nvSpPr>
        <p:spPr>
          <a:xfrm>
            <a:off x="1169874" y="6416068"/>
            <a:ext cx="4217780" cy="369332"/>
          </a:xfrm>
          <a:prstGeom prst="rect">
            <a:avLst/>
          </a:prstGeom>
          <a:noFill/>
        </p:spPr>
        <p:txBody>
          <a:bodyPr wrap="square">
            <a:spAutoFit/>
          </a:bodyPr>
          <a:lstStyle/>
          <a:p>
            <a:r>
              <a:rPr lang="en-US" dirty="0"/>
              <a:t>https://facebook.github.io/prophet/</a:t>
            </a:r>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578383B6-D5BF-4AD6-BA88-5E327FA47896}"/>
                  </a:ext>
                </a:extLst>
              </p:cNvPr>
              <p:cNvSpPr txBox="1"/>
              <p:nvPr/>
            </p:nvSpPr>
            <p:spPr>
              <a:xfrm>
                <a:off x="3541667" y="1198325"/>
                <a:ext cx="36919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 </m:t>
                      </m:r>
                      <m:r>
                        <a:rPr lang="en-US" i="1">
                          <a:latin typeface="Cambria Math" panose="02040503050406030204" pitchFamily="18" charset="0"/>
                        </a:rPr>
                        <m:t>𝑔</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 </m:t>
                      </m:r>
                      <m:r>
                        <a:rPr lang="en-US" i="1" smtClean="0">
                          <a:solidFill>
                            <a:srgbClr val="C00000"/>
                          </a:solidFill>
                          <a:latin typeface="Cambria Math" panose="02040503050406030204" pitchFamily="18" charset="0"/>
                        </a:rPr>
                        <m:t>𝑠</m:t>
                      </m:r>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𝑡</m:t>
                      </m:r>
                      <m:r>
                        <a:rPr lang="en-US" i="1" smtClean="0">
                          <a:solidFill>
                            <a:srgbClr val="C00000"/>
                          </a:solidFill>
                          <a:latin typeface="Cambria Math" panose="02040503050406030204" pitchFamily="18" charset="0"/>
                        </a:rPr>
                        <m:t>) + </m:t>
                      </m:r>
                      <m:r>
                        <a:rPr lang="en-US" i="1" smtClean="0">
                          <a:solidFill>
                            <a:schemeClr val="accent6">
                              <a:lumMod val="50000"/>
                            </a:schemeClr>
                          </a:solidFill>
                          <a:latin typeface="Cambria Math" panose="02040503050406030204" pitchFamily="18" charset="0"/>
                        </a:rPr>
                        <m:t>h</m:t>
                      </m:r>
                      <m:r>
                        <a:rPr lang="en-US" i="1" smtClean="0">
                          <a:solidFill>
                            <a:schemeClr val="accent6">
                              <a:lumMod val="50000"/>
                            </a:schemeClr>
                          </a:solidFill>
                          <a:latin typeface="Cambria Math" panose="02040503050406030204" pitchFamily="18" charset="0"/>
                        </a:rPr>
                        <m:t>(</m:t>
                      </m:r>
                      <m:r>
                        <a:rPr lang="en-US" i="1" smtClean="0">
                          <a:solidFill>
                            <a:schemeClr val="accent6">
                              <a:lumMod val="50000"/>
                            </a:schemeClr>
                          </a:solidFill>
                          <a:latin typeface="Cambria Math" panose="02040503050406030204" pitchFamily="18" charset="0"/>
                        </a:rPr>
                        <m:t>𝑡</m:t>
                      </m:r>
                      <m:r>
                        <a:rPr lang="en-US" i="1" smtClean="0">
                          <a:solidFill>
                            <a:schemeClr val="accent6">
                              <a:lumMod val="50000"/>
                            </a:schemeClr>
                          </a:solidFill>
                          <a:latin typeface="Cambria Math" panose="02040503050406030204" pitchFamily="18" charset="0"/>
                        </a:rPr>
                        <m:t>) + </m:t>
                      </m:r>
                      <m:r>
                        <a:rPr lang="en-US" i="1" smtClean="0">
                          <a:solidFill>
                            <a:srgbClr val="CC7832"/>
                          </a:solidFill>
                          <a:latin typeface="Cambria Math" panose="02040503050406030204" pitchFamily="18" charset="0"/>
                        </a:rPr>
                        <m:t>𝑒</m:t>
                      </m:r>
                      <m:r>
                        <a:rPr lang="en-US" i="1" smtClean="0">
                          <a:solidFill>
                            <a:srgbClr val="CC7832"/>
                          </a:solidFill>
                          <a:latin typeface="Cambria Math" panose="02040503050406030204" pitchFamily="18" charset="0"/>
                        </a:rPr>
                        <m:t>(</m:t>
                      </m:r>
                      <m:r>
                        <a:rPr lang="en-US" i="1" smtClean="0">
                          <a:solidFill>
                            <a:srgbClr val="CC7832"/>
                          </a:solidFill>
                          <a:latin typeface="Cambria Math" panose="02040503050406030204" pitchFamily="18" charset="0"/>
                        </a:rPr>
                        <m:t>𝑡</m:t>
                      </m:r>
                      <m:r>
                        <a:rPr lang="en-US" i="1" smtClean="0">
                          <a:solidFill>
                            <a:srgbClr val="CC7832"/>
                          </a:solidFill>
                          <a:latin typeface="Cambria Math" panose="02040503050406030204" pitchFamily="18" charset="0"/>
                        </a:rPr>
                        <m:t>)</m:t>
                      </m:r>
                    </m:oMath>
                  </m:oMathPara>
                </a14:m>
                <a:endParaRPr lang="en-US" dirty="0"/>
              </a:p>
            </p:txBody>
          </p:sp>
        </mc:Choice>
        <mc:Fallback xmlns="">
          <p:sp>
            <p:nvSpPr>
              <p:cNvPr id="2" name="CuadroTexto 1">
                <a:extLst>
                  <a:ext uri="{FF2B5EF4-FFF2-40B4-BE49-F238E27FC236}">
                    <a16:creationId xmlns:a16="http://schemas.microsoft.com/office/drawing/2014/main" id="{578383B6-D5BF-4AD6-BA88-5E327FA47896}"/>
                  </a:ext>
                </a:extLst>
              </p:cNvPr>
              <p:cNvSpPr txBox="1">
                <a:spLocks noRot="1" noChangeAspect="1" noMove="1" noResize="1" noEditPoints="1" noAdjustHandles="1" noChangeArrowheads="1" noChangeShapeType="1" noTextEdit="1"/>
              </p:cNvSpPr>
              <p:nvPr/>
            </p:nvSpPr>
            <p:spPr>
              <a:xfrm>
                <a:off x="3541667" y="1198325"/>
                <a:ext cx="3691973" cy="276999"/>
              </a:xfrm>
              <a:prstGeom prst="rect">
                <a:avLst/>
              </a:prstGeom>
              <a:blipFill>
                <a:blip r:embed="rId2"/>
                <a:stretch>
                  <a:fillRect l="-990" r="-1650" b="-40000"/>
                </a:stretch>
              </a:blipFill>
            </p:spPr>
            <p:txBody>
              <a:bodyPr/>
              <a:lstStyle/>
              <a:p>
                <a:r>
                  <a:rPr lang="en-US">
                    <a:noFill/>
                  </a:rPr>
                  <a:t> </a:t>
                </a:r>
              </a:p>
            </p:txBody>
          </p:sp>
        </mc:Fallback>
      </mc:AlternateContent>
      <p:pic>
        <p:nvPicPr>
          <p:cNvPr id="11" name="Picture 2" descr="Facebook Prophet. (Almost) everything you should know to… | by Moto DEI |  The Startup | Medium">
            <a:extLst>
              <a:ext uri="{FF2B5EF4-FFF2-40B4-BE49-F238E27FC236}">
                <a16:creationId xmlns:a16="http://schemas.microsoft.com/office/drawing/2014/main" id="{58191A01-2EFB-4501-B00C-65596854A3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75" y="1203319"/>
            <a:ext cx="1325461" cy="379489"/>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upo 17">
            <a:extLst>
              <a:ext uri="{FF2B5EF4-FFF2-40B4-BE49-F238E27FC236}">
                <a16:creationId xmlns:a16="http://schemas.microsoft.com/office/drawing/2014/main" id="{64F3371C-CBEC-4B6C-8A82-D3D825F846DA}"/>
              </a:ext>
            </a:extLst>
          </p:cNvPr>
          <p:cNvGrpSpPr/>
          <p:nvPr/>
        </p:nvGrpSpPr>
        <p:grpSpPr>
          <a:xfrm>
            <a:off x="156628" y="3342476"/>
            <a:ext cx="11867692" cy="954107"/>
            <a:chOff x="195676" y="3031650"/>
            <a:chExt cx="11867692" cy="954107"/>
          </a:xfrm>
        </p:grpSpPr>
        <p:sp>
          <p:nvSpPr>
            <p:cNvPr id="7" name="CuadroTexto 6">
              <a:extLst>
                <a:ext uri="{FF2B5EF4-FFF2-40B4-BE49-F238E27FC236}">
                  <a16:creationId xmlns:a16="http://schemas.microsoft.com/office/drawing/2014/main" id="{A7F5BC20-AD7E-4AF1-9EE9-FAEC9605DC69}"/>
                </a:ext>
              </a:extLst>
            </p:cNvPr>
            <p:cNvSpPr txBox="1"/>
            <p:nvPr/>
          </p:nvSpPr>
          <p:spPr>
            <a:xfrm>
              <a:off x="195676" y="3324037"/>
              <a:ext cx="2052574" cy="369332"/>
            </a:xfrm>
            <a:prstGeom prst="rect">
              <a:avLst/>
            </a:prstGeom>
            <a:noFill/>
          </p:spPr>
          <p:txBody>
            <a:bodyPr wrap="square" rtlCol="0">
              <a:spAutoFit/>
            </a:bodyPr>
            <a:lstStyle/>
            <a:p>
              <a:r>
                <a:rPr lang="es-ES" dirty="0">
                  <a:solidFill>
                    <a:srgbClr val="C00000"/>
                  </a:solidFill>
                </a:rPr>
                <a:t>Estacionalidad</a:t>
              </a:r>
              <a:endParaRPr lang="en-US" dirty="0">
                <a:solidFill>
                  <a:srgbClr val="C00000"/>
                </a:solidFill>
              </a:endParaRPr>
            </a:p>
          </p:txBody>
        </p:sp>
        <p:sp>
          <p:nvSpPr>
            <p:cNvPr id="12" name="CuadroTexto 11">
              <a:extLst>
                <a:ext uri="{FF2B5EF4-FFF2-40B4-BE49-F238E27FC236}">
                  <a16:creationId xmlns:a16="http://schemas.microsoft.com/office/drawing/2014/main" id="{18BAECA9-D4DE-476D-8651-52E8F0886230}"/>
                </a:ext>
              </a:extLst>
            </p:cNvPr>
            <p:cNvSpPr txBox="1"/>
            <p:nvPr/>
          </p:nvSpPr>
          <p:spPr>
            <a:xfrm>
              <a:off x="2508307" y="3031650"/>
              <a:ext cx="9555061" cy="954107"/>
            </a:xfrm>
            <a:prstGeom prst="rect">
              <a:avLst/>
            </a:prstGeom>
            <a:noFill/>
          </p:spPr>
          <p:txBody>
            <a:bodyPr wrap="square" rtlCol="0">
              <a:spAutoFit/>
            </a:bodyPr>
            <a:lstStyle/>
            <a:p>
              <a:r>
                <a:rPr lang="es-ES" sz="1400" dirty="0" err="1">
                  <a:solidFill>
                    <a:srgbClr val="C00000"/>
                  </a:solidFill>
                </a:rPr>
                <a:t>Prophet</a:t>
              </a:r>
              <a:r>
                <a:rPr lang="es-ES" sz="1400" dirty="0">
                  <a:solidFill>
                    <a:srgbClr val="C00000"/>
                  </a:solidFill>
                </a:rPr>
                <a:t> utiliza series de Fourier para identificar la estacionalidad</a:t>
              </a:r>
              <a:endParaRPr lang="en-US" sz="1400" dirty="0">
                <a:solidFill>
                  <a:srgbClr val="C00000"/>
                </a:solidFill>
              </a:endParaRPr>
            </a:p>
            <a:p>
              <a:endParaRPr lang="es-ES" sz="1400" dirty="0">
                <a:solidFill>
                  <a:srgbClr val="C00000"/>
                </a:solidFill>
              </a:endParaRPr>
            </a:p>
            <a:p>
              <a:r>
                <a:rPr lang="es-ES" sz="1400" dirty="0">
                  <a:solidFill>
                    <a:srgbClr val="C00000"/>
                  </a:solidFill>
                </a:rPr>
                <a:t>Un claro beneficio del modelo </a:t>
              </a:r>
              <a:r>
                <a:rPr lang="es-ES" sz="1400" dirty="0" err="1">
                  <a:solidFill>
                    <a:srgbClr val="C00000"/>
                  </a:solidFill>
                </a:rPr>
                <a:t>prophet</a:t>
              </a:r>
              <a:r>
                <a:rPr lang="es-ES" sz="1400" dirty="0">
                  <a:solidFill>
                    <a:srgbClr val="C00000"/>
                  </a:solidFill>
                </a:rPr>
                <a:t> es que a diferencia de los modelos ARIMA tradicionales  que están implementados actualmente en R y Python, estos permiten múltiples términos de estacionalidad.</a:t>
              </a:r>
            </a:p>
          </p:txBody>
        </p:sp>
      </p:grpSp>
      <p:grpSp>
        <p:nvGrpSpPr>
          <p:cNvPr id="19" name="Grupo 18">
            <a:extLst>
              <a:ext uri="{FF2B5EF4-FFF2-40B4-BE49-F238E27FC236}">
                <a16:creationId xmlns:a16="http://schemas.microsoft.com/office/drawing/2014/main" id="{735194BF-EBFB-4B4B-8478-1DF8C9495B6F}"/>
              </a:ext>
            </a:extLst>
          </p:cNvPr>
          <p:cNvGrpSpPr/>
          <p:nvPr/>
        </p:nvGrpSpPr>
        <p:grpSpPr>
          <a:xfrm>
            <a:off x="374742" y="2002359"/>
            <a:ext cx="11294344" cy="1169551"/>
            <a:chOff x="195677" y="2002359"/>
            <a:chExt cx="11294344" cy="1169551"/>
          </a:xfrm>
        </p:grpSpPr>
        <p:sp>
          <p:nvSpPr>
            <p:cNvPr id="6" name="CuadroTexto 5">
              <a:extLst>
                <a:ext uri="{FF2B5EF4-FFF2-40B4-BE49-F238E27FC236}">
                  <a16:creationId xmlns:a16="http://schemas.microsoft.com/office/drawing/2014/main" id="{CF2F343C-4140-4BAA-9BDB-2E3A7D86E04B}"/>
                </a:ext>
              </a:extLst>
            </p:cNvPr>
            <p:cNvSpPr txBox="1"/>
            <p:nvPr/>
          </p:nvSpPr>
          <p:spPr>
            <a:xfrm>
              <a:off x="195677" y="2402468"/>
              <a:ext cx="2052574" cy="369332"/>
            </a:xfrm>
            <a:prstGeom prst="rect">
              <a:avLst/>
            </a:prstGeom>
            <a:noFill/>
          </p:spPr>
          <p:txBody>
            <a:bodyPr wrap="square" rtlCol="0">
              <a:spAutoFit/>
            </a:bodyPr>
            <a:lstStyle/>
            <a:p>
              <a:r>
                <a:rPr lang="es-ES" dirty="0"/>
                <a:t>Tendencia</a:t>
              </a:r>
              <a:endParaRPr lang="en-US" dirty="0"/>
            </a:p>
          </p:txBody>
        </p:sp>
        <p:sp>
          <p:nvSpPr>
            <p:cNvPr id="13" name="CuadroTexto 12">
              <a:extLst>
                <a:ext uri="{FF2B5EF4-FFF2-40B4-BE49-F238E27FC236}">
                  <a16:creationId xmlns:a16="http://schemas.microsoft.com/office/drawing/2014/main" id="{BDE69564-DEBF-432E-A1D4-B446F33D6ECE}"/>
                </a:ext>
              </a:extLst>
            </p:cNvPr>
            <p:cNvSpPr txBox="1"/>
            <p:nvPr/>
          </p:nvSpPr>
          <p:spPr>
            <a:xfrm>
              <a:off x="2371187" y="2002359"/>
              <a:ext cx="9118834" cy="1169551"/>
            </a:xfrm>
            <a:prstGeom prst="rect">
              <a:avLst/>
            </a:prstGeom>
            <a:noFill/>
          </p:spPr>
          <p:txBody>
            <a:bodyPr wrap="square" rtlCol="0">
              <a:spAutoFit/>
            </a:bodyPr>
            <a:lstStyle/>
            <a:p>
              <a:r>
                <a:rPr lang="es-ES" sz="1400" dirty="0" err="1"/>
                <a:t>Prophet</a:t>
              </a:r>
              <a:r>
                <a:rPr lang="es-ES" sz="1400" dirty="0"/>
                <a:t> permite tener una saturación en la tendencia con el parámetro “</a:t>
              </a:r>
              <a:r>
                <a:rPr lang="es-ES" sz="1400" dirty="0" err="1"/>
                <a:t>growth</a:t>
              </a:r>
              <a:r>
                <a:rPr lang="es-ES" sz="1400" dirty="0"/>
                <a:t>”</a:t>
              </a:r>
            </a:p>
            <a:p>
              <a:endParaRPr lang="es-ES" sz="1400" dirty="0"/>
            </a:p>
            <a:p>
              <a:r>
                <a:rPr lang="es-ES" sz="1400" dirty="0"/>
                <a:t>Dentro de la estructura de </a:t>
              </a:r>
              <a:r>
                <a:rPr lang="es-ES" sz="1400" dirty="0" err="1"/>
                <a:t>Prophet</a:t>
              </a:r>
              <a:r>
                <a:rPr lang="es-ES" sz="1400" dirty="0"/>
                <a:t>, existen los “</a:t>
              </a:r>
              <a:r>
                <a:rPr lang="es-ES" sz="1400" dirty="0" err="1"/>
                <a:t>changepoints</a:t>
              </a:r>
              <a:r>
                <a:rPr lang="es-ES" sz="1400" dirty="0"/>
                <a:t>” que son puntos </a:t>
              </a:r>
              <a:r>
                <a:rPr lang="es-ES" sz="1400" dirty="0" err="1"/>
                <a:t>autodetectados</a:t>
              </a:r>
              <a:r>
                <a:rPr lang="es-ES" sz="1400" dirty="0"/>
                <a:t> por el ajuste del modelo cuando hay quiebres dentro de la tendencia. </a:t>
              </a:r>
              <a:endParaRPr lang="en-US" sz="1400" dirty="0"/>
            </a:p>
            <a:p>
              <a:endParaRPr lang="en-US" sz="1400" dirty="0"/>
            </a:p>
          </p:txBody>
        </p:sp>
      </p:grpSp>
      <p:grpSp>
        <p:nvGrpSpPr>
          <p:cNvPr id="10" name="Grupo 9">
            <a:extLst>
              <a:ext uri="{FF2B5EF4-FFF2-40B4-BE49-F238E27FC236}">
                <a16:creationId xmlns:a16="http://schemas.microsoft.com/office/drawing/2014/main" id="{D46080A1-8358-475D-BEE8-2F91EF5A31C0}"/>
              </a:ext>
            </a:extLst>
          </p:cNvPr>
          <p:cNvGrpSpPr/>
          <p:nvPr/>
        </p:nvGrpSpPr>
        <p:grpSpPr>
          <a:xfrm>
            <a:off x="117580" y="4467149"/>
            <a:ext cx="11906740" cy="523220"/>
            <a:chOff x="117580" y="4211334"/>
            <a:chExt cx="11906740" cy="523220"/>
          </a:xfrm>
        </p:grpSpPr>
        <p:sp>
          <p:nvSpPr>
            <p:cNvPr id="8" name="CuadroTexto 7">
              <a:extLst>
                <a:ext uri="{FF2B5EF4-FFF2-40B4-BE49-F238E27FC236}">
                  <a16:creationId xmlns:a16="http://schemas.microsoft.com/office/drawing/2014/main" id="{B6D6E15F-288C-4E1A-9EF0-750CBC2F9A31}"/>
                </a:ext>
              </a:extLst>
            </p:cNvPr>
            <p:cNvSpPr txBox="1"/>
            <p:nvPr/>
          </p:nvSpPr>
          <p:spPr>
            <a:xfrm>
              <a:off x="117580" y="4288278"/>
              <a:ext cx="2298449" cy="369332"/>
            </a:xfrm>
            <a:prstGeom prst="rect">
              <a:avLst/>
            </a:prstGeom>
            <a:noFill/>
          </p:spPr>
          <p:txBody>
            <a:bodyPr wrap="square" rtlCol="0">
              <a:spAutoFit/>
            </a:bodyPr>
            <a:lstStyle/>
            <a:p>
              <a:r>
                <a:rPr lang="es-ES" dirty="0">
                  <a:solidFill>
                    <a:schemeClr val="accent1"/>
                  </a:solidFill>
                </a:rPr>
                <a:t>Efectos de Festivos</a:t>
              </a:r>
              <a:endParaRPr lang="en-US" dirty="0">
                <a:solidFill>
                  <a:schemeClr val="accent1"/>
                </a:solidFill>
              </a:endParaRPr>
            </a:p>
          </p:txBody>
        </p:sp>
        <p:sp>
          <p:nvSpPr>
            <p:cNvPr id="15" name="CuadroTexto 14">
              <a:extLst>
                <a:ext uri="{FF2B5EF4-FFF2-40B4-BE49-F238E27FC236}">
                  <a16:creationId xmlns:a16="http://schemas.microsoft.com/office/drawing/2014/main" id="{FDFCA819-A9E3-445D-B344-304A2FDD24DC}"/>
                </a:ext>
              </a:extLst>
            </p:cNvPr>
            <p:cNvSpPr txBox="1"/>
            <p:nvPr/>
          </p:nvSpPr>
          <p:spPr>
            <a:xfrm>
              <a:off x="2469259" y="4211334"/>
              <a:ext cx="9555061" cy="523220"/>
            </a:xfrm>
            <a:prstGeom prst="rect">
              <a:avLst/>
            </a:prstGeom>
            <a:noFill/>
          </p:spPr>
          <p:txBody>
            <a:bodyPr wrap="square" rtlCol="0">
              <a:spAutoFit/>
            </a:bodyPr>
            <a:lstStyle/>
            <a:p>
              <a:r>
                <a:rPr lang="es-ES" sz="1400" dirty="0" err="1">
                  <a:solidFill>
                    <a:schemeClr val="accent6">
                      <a:lumMod val="50000"/>
                    </a:schemeClr>
                  </a:solidFill>
                </a:rPr>
                <a:t>Prophet</a:t>
              </a:r>
              <a:r>
                <a:rPr lang="es-ES" sz="1400" dirty="0">
                  <a:solidFill>
                    <a:schemeClr val="accent6">
                      <a:lumMod val="50000"/>
                    </a:schemeClr>
                  </a:solidFill>
                </a:rPr>
                <a:t> viene con festivos implementados por defecto, lo que lo hace una buena herramienta para comportamientos de personas (reservas, ventas de </a:t>
              </a:r>
              <a:r>
                <a:rPr lang="es-ES" sz="1400" dirty="0" err="1">
                  <a:solidFill>
                    <a:schemeClr val="accent6">
                      <a:lumMod val="50000"/>
                    </a:schemeClr>
                  </a:solidFill>
                </a:rPr>
                <a:t>retail</a:t>
              </a:r>
              <a:r>
                <a:rPr lang="es-ES" sz="1400" dirty="0">
                  <a:solidFill>
                    <a:schemeClr val="accent6">
                      <a:lumMod val="50000"/>
                    </a:schemeClr>
                  </a:solidFill>
                </a:rPr>
                <a:t>, eventos comerciales, </a:t>
              </a:r>
              <a:r>
                <a:rPr lang="es-ES" sz="1400" dirty="0" err="1">
                  <a:solidFill>
                    <a:schemeClr val="accent6">
                      <a:lumMod val="50000"/>
                    </a:schemeClr>
                  </a:solidFill>
                </a:rPr>
                <a:t>etc</a:t>
              </a:r>
              <a:r>
                <a:rPr lang="es-ES" sz="1400" dirty="0">
                  <a:solidFill>
                    <a:schemeClr val="accent6">
                      <a:lumMod val="50000"/>
                    </a:schemeClr>
                  </a:solidFill>
                </a:rPr>
                <a:t>) </a:t>
              </a:r>
            </a:p>
          </p:txBody>
        </p:sp>
      </p:grpSp>
      <p:grpSp>
        <p:nvGrpSpPr>
          <p:cNvPr id="3" name="Grupo 2">
            <a:extLst>
              <a:ext uri="{FF2B5EF4-FFF2-40B4-BE49-F238E27FC236}">
                <a16:creationId xmlns:a16="http://schemas.microsoft.com/office/drawing/2014/main" id="{07CC0698-88DD-4923-88E1-82D51C753969}"/>
              </a:ext>
            </a:extLst>
          </p:cNvPr>
          <p:cNvGrpSpPr/>
          <p:nvPr/>
        </p:nvGrpSpPr>
        <p:grpSpPr>
          <a:xfrm>
            <a:off x="159525" y="5160936"/>
            <a:ext cx="11780906" cy="523220"/>
            <a:chOff x="117580" y="5160936"/>
            <a:chExt cx="11780906" cy="523220"/>
          </a:xfrm>
        </p:grpSpPr>
        <p:sp>
          <p:nvSpPr>
            <p:cNvPr id="9" name="CuadroTexto 8">
              <a:extLst>
                <a:ext uri="{FF2B5EF4-FFF2-40B4-BE49-F238E27FC236}">
                  <a16:creationId xmlns:a16="http://schemas.microsoft.com/office/drawing/2014/main" id="{73E66DE5-A1A7-462D-819B-D387A852FB4B}"/>
                </a:ext>
              </a:extLst>
            </p:cNvPr>
            <p:cNvSpPr txBox="1"/>
            <p:nvPr/>
          </p:nvSpPr>
          <p:spPr>
            <a:xfrm>
              <a:off x="117580" y="5237880"/>
              <a:ext cx="2298449" cy="369332"/>
            </a:xfrm>
            <a:prstGeom prst="rect">
              <a:avLst/>
            </a:prstGeom>
            <a:noFill/>
          </p:spPr>
          <p:txBody>
            <a:bodyPr wrap="square" rtlCol="0">
              <a:spAutoFit/>
            </a:bodyPr>
            <a:lstStyle/>
            <a:p>
              <a:r>
                <a:rPr lang="es-ES" dirty="0">
                  <a:solidFill>
                    <a:srgbClr val="CC7832"/>
                  </a:solidFill>
                </a:rPr>
                <a:t>Factores Exógenos</a:t>
              </a:r>
              <a:endParaRPr lang="en-US" dirty="0">
                <a:solidFill>
                  <a:srgbClr val="CC7832"/>
                </a:solidFill>
              </a:endParaRPr>
            </a:p>
          </p:txBody>
        </p:sp>
        <p:sp>
          <p:nvSpPr>
            <p:cNvPr id="17" name="CuadroTexto 16">
              <a:extLst>
                <a:ext uri="{FF2B5EF4-FFF2-40B4-BE49-F238E27FC236}">
                  <a16:creationId xmlns:a16="http://schemas.microsoft.com/office/drawing/2014/main" id="{7FA92080-D02A-4414-990C-18F623F7C48A}"/>
                </a:ext>
              </a:extLst>
            </p:cNvPr>
            <p:cNvSpPr txBox="1"/>
            <p:nvPr/>
          </p:nvSpPr>
          <p:spPr>
            <a:xfrm>
              <a:off x="2427314" y="5160936"/>
              <a:ext cx="9471172" cy="523220"/>
            </a:xfrm>
            <a:prstGeom prst="rect">
              <a:avLst/>
            </a:prstGeom>
            <a:noFill/>
          </p:spPr>
          <p:txBody>
            <a:bodyPr wrap="square" rtlCol="0">
              <a:spAutoFit/>
            </a:bodyPr>
            <a:lstStyle/>
            <a:p>
              <a:r>
                <a:rPr lang="es-ES" sz="1400" dirty="0">
                  <a:solidFill>
                    <a:srgbClr val="CC7832"/>
                  </a:solidFill>
                </a:rPr>
                <a:t>Al igual que un modelo ARIMAX, el término de regresión permite agregar variables exógenas para agregar al modelo</a:t>
              </a:r>
            </a:p>
          </p:txBody>
        </p:sp>
      </p:grpSp>
    </p:spTree>
    <p:extLst>
      <p:ext uri="{BB962C8B-B14F-4D97-AF65-F5344CB8AC3E}">
        <p14:creationId xmlns:p14="http://schemas.microsoft.com/office/powerpoint/2010/main" val="14966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Personalizado 3">
      <a:dk1>
        <a:srgbClr val="002060"/>
      </a:dk1>
      <a:lt1>
        <a:srgbClr val="FFFFFF"/>
      </a:lt1>
      <a:dk2>
        <a:srgbClr val="C00000"/>
      </a:dk2>
      <a:lt2>
        <a:srgbClr val="FFFFFF"/>
      </a:lt2>
      <a:accent1>
        <a:srgbClr val="375623"/>
      </a:accent1>
      <a:accent2>
        <a:srgbClr val="757070"/>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22257</TotalTime>
  <Words>913</Words>
  <Application>Microsoft Office PowerPoint</Application>
  <PresentationFormat>Panorámica</PresentationFormat>
  <Paragraphs>110</Paragraphs>
  <Slides>12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Cambria Math</vt:lpstr>
      <vt:lpstr>Century Gothic</vt:lpstr>
      <vt:lpstr>Consolas</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Ignacio Valenzuela</dc:creator>
  <cp:lastModifiedBy>Ignacio Valenzuela</cp:lastModifiedBy>
  <cp:revision>125</cp:revision>
  <dcterms:created xsi:type="dcterms:W3CDTF">2020-01-17T12:48:37Z</dcterms:created>
  <dcterms:modified xsi:type="dcterms:W3CDTF">2021-05-10T15:04:47Z</dcterms:modified>
</cp:coreProperties>
</file>