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553" r:id="rId4"/>
    <p:sldId id="585" r:id="rId5"/>
    <p:sldId id="586" r:id="rId6"/>
    <p:sldId id="590" r:id="rId7"/>
    <p:sldId id="587" r:id="rId8"/>
    <p:sldId id="591" r:id="rId9"/>
    <p:sldId id="592" r:id="rId10"/>
    <p:sldId id="594" r:id="rId11"/>
    <p:sldId id="593" r:id="rId12"/>
    <p:sldId id="595" r:id="rId13"/>
    <p:sldId id="5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258"/>
            <p14:sldId id="553"/>
            <p14:sldId id="585"/>
            <p14:sldId id="586"/>
            <p14:sldId id="590"/>
            <p14:sldId id="587"/>
            <p14:sldId id="591"/>
            <p14:sldId id="592"/>
            <p14:sldId id="594"/>
            <p14:sldId id="593"/>
            <p14:sldId id="595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  <a:srgbClr val="A80000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Modelado Avanzado de Series Temporales</a:t>
            </a:r>
          </a:p>
          <a:p>
            <a:pPr algn="ctr"/>
            <a:endParaRPr lang="es-ES" sz="2800" dirty="0"/>
          </a:p>
          <a:p>
            <a:pPr algn="ctr"/>
            <a:r>
              <a:rPr lang="es-ES" sz="2000" dirty="0"/>
              <a:t>Ignacio José Valenzuela</a:t>
            </a:r>
            <a:endParaRPr lang="es-ES" sz="2800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B09408-F880-4163-89D5-98CB4D218EDF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BSTS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448B10-53C9-463B-BD6D-C87F75C38588}"/>
              </a:ext>
            </a:extLst>
          </p:cNvPr>
          <p:cNvSpPr txBox="1"/>
          <p:nvPr/>
        </p:nvSpPr>
        <p:spPr>
          <a:xfrm>
            <a:off x="0" y="1420094"/>
            <a:ext cx="47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Estadística Bayesiana en 30’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E93D12-C2F9-4F82-8BB2-7209F3A548E3}"/>
              </a:ext>
            </a:extLst>
          </p:cNvPr>
          <p:cNvSpPr txBox="1"/>
          <p:nvPr/>
        </p:nvSpPr>
        <p:spPr>
          <a:xfrm>
            <a:off x="343948" y="2670054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sz="1800" dirty="0"/>
              <a:t>La estadística bayesiana incluye conocimientos </a:t>
            </a:r>
            <a:r>
              <a:rPr lang="es-ES" sz="1800" b="1" dirty="0"/>
              <a:t>previos</a:t>
            </a:r>
            <a:r>
              <a:rPr lang="es-ES" sz="1800" dirty="0"/>
              <a:t> sobre las probabilidades antes de realizar un experimento y “actualiza” las probabilidades </a:t>
            </a:r>
            <a:r>
              <a:rPr lang="es-ES" sz="1800" b="1" dirty="0"/>
              <a:t>posteriores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1BD7D3-2C60-4DF9-964A-0B17E39C02C3}"/>
                  </a:ext>
                </a:extLst>
              </p:cNvPr>
              <p:cNvSpPr txBox="1"/>
              <p:nvPr/>
            </p:nvSpPr>
            <p:spPr>
              <a:xfrm>
                <a:off x="2369891" y="3602013"/>
                <a:ext cx="7415868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/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18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1BD7D3-2C60-4DF9-964A-0B17E39C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91" y="3602013"/>
                <a:ext cx="7415868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41F2927F-38CB-4859-A1DA-C2F8B429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7" y="4675459"/>
            <a:ext cx="2855001" cy="16935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AC40F2E-E1E1-4D91-A52B-7705CF4B3CF2}"/>
              </a:ext>
            </a:extLst>
          </p:cNvPr>
          <p:cNvSpPr txBox="1"/>
          <p:nvPr/>
        </p:nvSpPr>
        <p:spPr>
          <a:xfrm>
            <a:off x="109055" y="6368976"/>
            <a:ext cx="9079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https://www.youtube.com/watch?v=HZGCoVF3YvM&amp;ab_channel=3Blue1Brown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E7A8879-76E2-4405-B413-BFA9121AB8E5}"/>
              </a:ext>
            </a:extLst>
          </p:cNvPr>
          <p:cNvSpPr txBox="1"/>
          <p:nvPr/>
        </p:nvSpPr>
        <p:spPr>
          <a:xfrm>
            <a:off x="2940287" y="5404316"/>
            <a:ext cx="6079276" cy="923330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sz="1800" dirty="0"/>
              <a:t>Podéis entender la intuición de la estadística bayesiana en este vídeo y por qué se asemeja más a cómo pensamos que la estadística tradicional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5210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30D737A4-D468-4B5E-9DDF-359743F6E30B}"/>
              </a:ext>
            </a:extLst>
          </p:cNvPr>
          <p:cNvSpPr/>
          <p:nvPr/>
        </p:nvSpPr>
        <p:spPr>
          <a:xfrm>
            <a:off x="570451" y="2625923"/>
            <a:ext cx="4588778" cy="42320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E0808BD-B975-41A1-8062-C5D2C8FDD9BF}"/>
              </a:ext>
            </a:extLst>
          </p:cNvPr>
          <p:cNvSpPr/>
          <p:nvPr/>
        </p:nvSpPr>
        <p:spPr>
          <a:xfrm>
            <a:off x="6369340" y="2625923"/>
            <a:ext cx="4588778" cy="4232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8AB343-64A2-4882-AC9D-7A821F1956FD}"/>
              </a:ext>
            </a:extLst>
          </p:cNvPr>
          <p:cNvSpPr txBox="1"/>
          <p:nvPr/>
        </p:nvSpPr>
        <p:spPr>
          <a:xfrm>
            <a:off x="-385895" y="1420094"/>
            <a:ext cx="47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Modelado Bayesiano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41FAC-C4E7-4C6C-8B7F-696AF2B1137F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BSTS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B62B27-F4C7-468D-95FD-D0ECDF463D25}"/>
              </a:ext>
            </a:extLst>
          </p:cNvPr>
          <p:cNvSpPr txBox="1"/>
          <p:nvPr/>
        </p:nvSpPr>
        <p:spPr>
          <a:xfrm>
            <a:off x="327168" y="1955903"/>
            <a:ext cx="1062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600" dirty="0"/>
              <a:t>¿Por qué podríamos necesitar un modelo bayesiano en Series Temporales?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B5997A-A533-4395-A3CB-8CFB8B3906F5}"/>
              </a:ext>
            </a:extLst>
          </p:cNvPr>
          <p:cNvSpPr txBox="1"/>
          <p:nvPr/>
        </p:nvSpPr>
        <p:spPr>
          <a:xfrm>
            <a:off x="1372646" y="3207339"/>
            <a:ext cx="292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2000" b="1" dirty="0">
                <a:solidFill>
                  <a:schemeClr val="bg1"/>
                </a:solidFill>
              </a:rPr>
              <a:t>Modelos estocásticos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B6FF64-E6B1-4DC4-A481-754FB6C2FE0D}"/>
              </a:ext>
            </a:extLst>
          </p:cNvPr>
          <p:cNvSpPr txBox="1"/>
          <p:nvPr/>
        </p:nvSpPr>
        <p:spPr>
          <a:xfrm>
            <a:off x="7527756" y="3207339"/>
            <a:ext cx="33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2000" b="1" dirty="0">
                <a:solidFill>
                  <a:schemeClr val="bg1"/>
                </a:solidFill>
              </a:rPr>
              <a:t>Modelos Bayesianos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91E31C-86CC-43C4-9FB3-B5C398D86FAC}"/>
              </a:ext>
            </a:extLst>
          </p:cNvPr>
          <p:cNvSpPr txBox="1"/>
          <p:nvPr/>
        </p:nvSpPr>
        <p:spPr>
          <a:xfrm>
            <a:off x="2240906" y="4019150"/>
            <a:ext cx="11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Estáticos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803E2-6BC2-4840-BDD5-3A0404ECEE5E}"/>
              </a:ext>
            </a:extLst>
          </p:cNvPr>
          <p:cNvSpPr txBox="1"/>
          <p:nvPr/>
        </p:nvSpPr>
        <p:spPr>
          <a:xfrm>
            <a:off x="1243667" y="4580942"/>
            <a:ext cx="38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No incluyen conocimiento previos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485643-1F01-4992-8993-937CFE0E608E}"/>
              </a:ext>
            </a:extLst>
          </p:cNvPr>
          <p:cNvSpPr txBox="1"/>
          <p:nvPr/>
        </p:nvSpPr>
        <p:spPr>
          <a:xfrm>
            <a:off x="1003532" y="5419733"/>
            <a:ext cx="37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Las importancias no cambian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911F83-58F6-499C-93E8-C0682E328D58}"/>
              </a:ext>
            </a:extLst>
          </p:cNvPr>
          <p:cNvSpPr txBox="1"/>
          <p:nvPr/>
        </p:nvSpPr>
        <p:spPr>
          <a:xfrm>
            <a:off x="8063569" y="4049928"/>
            <a:ext cx="13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Dinámicos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9F85E6-2A7B-4DA8-B234-58E16110D9E9}"/>
              </a:ext>
            </a:extLst>
          </p:cNvPr>
          <p:cNvSpPr txBox="1"/>
          <p:nvPr/>
        </p:nvSpPr>
        <p:spPr>
          <a:xfrm>
            <a:off x="7022632" y="4559408"/>
            <a:ext cx="3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Puedes aportar conocimientos anteriores al modelo (prior)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8FB092-DA18-4CE5-B9A9-75C4F12B01AD}"/>
              </a:ext>
            </a:extLst>
          </p:cNvPr>
          <p:cNvSpPr txBox="1"/>
          <p:nvPr/>
        </p:nvSpPr>
        <p:spPr>
          <a:xfrm>
            <a:off x="6763623" y="5312011"/>
            <a:ext cx="39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800" b="1" dirty="0">
                <a:solidFill>
                  <a:schemeClr val="bg1"/>
                </a:solidFill>
              </a:rPr>
              <a:t>Podemos dar “Valores Esperados”</a:t>
            </a:r>
          </a:p>
        </p:txBody>
      </p:sp>
    </p:spTree>
    <p:extLst>
      <p:ext uri="{BB962C8B-B14F-4D97-AF65-F5344CB8AC3E}">
        <p14:creationId xmlns:p14="http://schemas.microsoft.com/office/powerpoint/2010/main" val="387833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E87AC-8349-4D22-8C93-39B5BC3D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Slab</a:t>
            </a:r>
            <a:r>
              <a:rPr lang="es-ES" dirty="0"/>
              <a:t> and </a:t>
            </a:r>
            <a:r>
              <a:rPr lang="es-ES" dirty="0" err="1"/>
              <a:t>spike</a:t>
            </a:r>
            <a:endParaRPr lang="es-ES" dirty="0"/>
          </a:p>
          <a:p>
            <a:r>
              <a:rPr lang="es-ES" dirty="0"/>
              <a:t>Prior </a:t>
            </a:r>
          </a:p>
          <a:p>
            <a:r>
              <a:rPr lang="es-ES" dirty="0"/>
              <a:t>Posterior</a:t>
            </a:r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D9480D-6D5B-4489-9452-7E8491BEFACF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BSTS</a:t>
            </a:r>
          </a:p>
        </p:txBody>
      </p:sp>
    </p:spTree>
    <p:extLst>
      <p:ext uri="{BB962C8B-B14F-4D97-AF65-F5344CB8AC3E}">
        <p14:creationId xmlns:p14="http://schemas.microsoft.com/office/powerpoint/2010/main" val="37836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222976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Outline</a:t>
            </a:r>
            <a:r>
              <a:rPr lang="es-ES" sz="3200" dirty="0"/>
              <a:t> del Laboratorio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Ruido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Creación</a:t>
            </a:r>
            <a:r>
              <a:rPr lang="en-US" sz="1400" dirty="0"/>
              <a:t> de Series </a:t>
            </a:r>
            <a:r>
              <a:rPr lang="en-US" sz="1400" dirty="0" err="1"/>
              <a:t>Temporales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Elección</a:t>
            </a:r>
            <a:r>
              <a:rPr lang="en-US" sz="1400" dirty="0"/>
              <a:t> de </a:t>
            </a:r>
            <a:r>
              <a:rPr lang="en-US" sz="1400" dirty="0" err="1"/>
              <a:t>Resolución</a:t>
            </a:r>
            <a:r>
              <a:rPr lang="en-US" sz="1400" dirty="0"/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Transformación</a:t>
            </a:r>
            <a:r>
              <a:rPr lang="en-US" sz="1400" dirty="0"/>
              <a:t>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Análisis</a:t>
            </a:r>
            <a:r>
              <a:rPr lang="en-US" sz="1400" dirty="0"/>
              <a:t>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ARIMA, 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Creación</a:t>
            </a:r>
            <a:r>
              <a:rPr lang="en-US" sz="1400" b="1" dirty="0">
                <a:solidFill>
                  <a:srgbClr val="FF0000"/>
                </a:solidFill>
              </a:rPr>
              <a:t> de variables </a:t>
            </a:r>
            <a:r>
              <a:rPr lang="en-US" sz="1400" b="1" dirty="0" err="1">
                <a:solidFill>
                  <a:srgbClr val="FF0000"/>
                </a:solidFill>
              </a:rPr>
              <a:t>regresoras</a:t>
            </a:r>
            <a:r>
              <a:rPr lang="en-US" sz="1400" b="1" dirty="0">
                <a:solidFill>
                  <a:srgbClr val="FF0000"/>
                </a:solidFill>
              </a:rPr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Aplicabilidad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modelos</a:t>
            </a:r>
            <a:endParaRPr lang="en-US" sz="1400" b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Teoría</a:t>
            </a:r>
            <a:r>
              <a:rPr lang="en-US" sz="1400" b="1" dirty="0">
                <a:solidFill>
                  <a:srgbClr val="FF0000"/>
                </a:solidFill>
              </a:rPr>
              <a:t> de los mercados </a:t>
            </a:r>
            <a:r>
              <a:rPr lang="en-US" sz="1400" b="1" dirty="0" err="1">
                <a:solidFill>
                  <a:srgbClr val="FF0000"/>
                </a:solidFill>
              </a:rPr>
              <a:t>eficientes</a:t>
            </a:r>
            <a:endParaRPr lang="en-US" sz="1400" b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LSTM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Variables </a:t>
            </a:r>
            <a:r>
              <a:rPr lang="es-ES" sz="3200" dirty="0" err="1"/>
              <a:t>Regresoras</a:t>
            </a:r>
            <a:endParaRPr lang="es-ES" sz="3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4" y="1420094"/>
            <a:ext cx="578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Variables Impulso y Step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B9F19D66-57FB-419D-BED3-0F3342F99073}"/>
              </a:ext>
            </a:extLst>
          </p:cNvPr>
          <p:cNvSpPr/>
          <p:nvPr/>
        </p:nvSpPr>
        <p:spPr>
          <a:xfrm>
            <a:off x="8012095" y="1420094"/>
            <a:ext cx="3857233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Tipos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de Variables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Regresoras</a:t>
            </a:r>
            <a:endParaRPr lang="en-US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18ED0F88-13C8-48CD-89F4-DB30B474205F}"/>
              </a:ext>
            </a:extLst>
          </p:cNvPr>
          <p:cNvSpPr/>
          <p:nvPr/>
        </p:nvSpPr>
        <p:spPr>
          <a:xfrm>
            <a:off x="446174" y="2741657"/>
            <a:ext cx="6912522" cy="1258726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solidFill>
              <a:srgbClr val="001C5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Cuando tenemos comportamientos a pasado que pueden repetirse a futuro, o queremos que el entrenamiento no esté sesgado por algún suceso, </a:t>
            </a:r>
            <a:r>
              <a:rPr lang="es-ES" sz="1400" b="0" strike="noStrike" spc="-1" dirty="0" err="1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incluímos</a:t>
            </a:r>
            <a:r>
              <a:rPr lang="es-ES" sz="1400" b="0" strike="noStrike" spc="-1" dirty="0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 una variable binaria que indique ese suceso. </a:t>
            </a:r>
          </a:p>
          <a:p>
            <a:pPr>
              <a:lnSpc>
                <a:spcPct val="100000"/>
              </a:lnSpc>
            </a:pPr>
            <a:endParaRPr lang="es-ES" sz="1400" spc="-1" dirty="0">
              <a:solidFill>
                <a:srgbClr val="001C54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Estas variables se pueden incluir a futuro si se </a:t>
            </a:r>
            <a:r>
              <a:rPr lang="es-ES" sz="1400" b="0" strike="noStrike" spc="-1" dirty="0" err="1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previsiona</a:t>
            </a:r>
            <a:r>
              <a:rPr lang="es-ES" sz="1400" b="0" strike="noStrike" spc="-1" dirty="0">
                <a:solidFill>
                  <a:srgbClr val="001C54"/>
                </a:solidFill>
                <a:uFill>
                  <a:solidFill>
                    <a:srgbClr val="FFFFFF"/>
                  </a:solidFill>
                </a:uFill>
              </a:rPr>
              <a:t> que se repitan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61351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AD6A575-EAA4-4DD6-BCC7-62101261CE33}"/>
              </a:ext>
            </a:extLst>
          </p:cNvPr>
          <p:cNvCxnSpPr>
            <a:cxnSpLocks/>
          </p:cNvCxnSpPr>
          <p:nvPr/>
        </p:nvCxnSpPr>
        <p:spPr>
          <a:xfrm flipV="1">
            <a:off x="8166683" y="6000003"/>
            <a:ext cx="3074565" cy="22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9A5CF17-122D-4FA1-BF6C-46E418E8784C}"/>
              </a:ext>
            </a:extLst>
          </p:cNvPr>
          <p:cNvCxnSpPr>
            <a:cxnSpLocks/>
          </p:cNvCxnSpPr>
          <p:nvPr/>
        </p:nvCxnSpPr>
        <p:spPr>
          <a:xfrm>
            <a:off x="8170636" y="5983713"/>
            <a:ext cx="1233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00C7372-C8A4-4542-804E-0EB015DE194E}"/>
              </a:ext>
            </a:extLst>
          </p:cNvPr>
          <p:cNvCxnSpPr>
            <a:cxnSpLocks/>
          </p:cNvCxnSpPr>
          <p:nvPr/>
        </p:nvCxnSpPr>
        <p:spPr>
          <a:xfrm flipV="1">
            <a:off x="9403817" y="5031600"/>
            <a:ext cx="0" cy="9521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DB20B8E-97DB-4FB1-8435-3D29C22864E1}"/>
              </a:ext>
            </a:extLst>
          </p:cNvPr>
          <p:cNvCxnSpPr>
            <a:cxnSpLocks/>
          </p:cNvCxnSpPr>
          <p:nvPr/>
        </p:nvCxnSpPr>
        <p:spPr>
          <a:xfrm flipV="1">
            <a:off x="9940712" y="5031600"/>
            <a:ext cx="0" cy="9521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D57ADF9-457E-4099-9DFC-3856436962DF}"/>
              </a:ext>
            </a:extLst>
          </p:cNvPr>
          <p:cNvCxnSpPr>
            <a:cxnSpLocks/>
          </p:cNvCxnSpPr>
          <p:nvPr/>
        </p:nvCxnSpPr>
        <p:spPr>
          <a:xfrm>
            <a:off x="9940712" y="5983713"/>
            <a:ext cx="1233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AF4ACD-9A2C-4DD4-9090-D8D3EF438F22}"/>
              </a:ext>
            </a:extLst>
          </p:cNvPr>
          <p:cNvCxnSpPr>
            <a:cxnSpLocks/>
          </p:cNvCxnSpPr>
          <p:nvPr/>
        </p:nvCxnSpPr>
        <p:spPr>
          <a:xfrm>
            <a:off x="9403817" y="5031600"/>
            <a:ext cx="5368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194412C-1BFA-41A8-8EC2-754A8B7ED648}"/>
              </a:ext>
            </a:extLst>
          </p:cNvPr>
          <p:cNvCxnSpPr>
            <a:cxnSpLocks/>
          </p:cNvCxnSpPr>
          <p:nvPr/>
        </p:nvCxnSpPr>
        <p:spPr>
          <a:xfrm flipV="1">
            <a:off x="8166683" y="4929433"/>
            <a:ext cx="0" cy="11126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E12565-DEE2-4290-A4CD-6B234E1A38F3}"/>
              </a:ext>
            </a:extLst>
          </p:cNvPr>
          <p:cNvSpPr txBox="1"/>
          <p:nvPr/>
        </p:nvSpPr>
        <p:spPr>
          <a:xfrm>
            <a:off x="7776595" y="4901024"/>
            <a:ext cx="23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</a:t>
            </a:r>
            <a:endParaRPr lang="en-US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A1F4507-3EFC-4372-887D-AE98AEB439BF}"/>
              </a:ext>
            </a:extLst>
          </p:cNvPr>
          <p:cNvSpPr txBox="1"/>
          <p:nvPr/>
        </p:nvSpPr>
        <p:spPr>
          <a:xfrm>
            <a:off x="7776595" y="5852908"/>
            <a:ext cx="23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</a:t>
            </a:r>
            <a:endParaRPr lang="en-US" sz="11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818DBC-1DDB-43A0-B1E5-E001A7D22D20}"/>
              </a:ext>
            </a:extLst>
          </p:cNvPr>
          <p:cNvSpPr txBox="1"/>
          <p:nvPr/>
        </p:nvSpPr>
        <p:spPr>
          <a:xfrm>
            <a:off x="9286067" y="5983713"/>
            <a:ext cx="23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t</a:t>
            </a:r>
            <a:endParaRPr lang="en-US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E30D684-4D8B-4A88-9945-E4644B0ED323}"/>
              </a:ext>
            </a:extLst>
          </p:cNvPr>
          <p:cNvSpPr txBox="1"/>
          <p:nvPr/>
        </p:nvSpPr>
        <p:spPr>
          <a:xfrm>
            <a:off x="9746721" y="5983713"/>
            <a:ext cx="536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t+n</a:t>
            </a:r>
            <a:endParaRPr lang="en-US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7DEDD3-F50A-44DD-9EBA-53E52CC0A7E9}"/>
              </a:ext>
            </a:extLst>
          </p:cNvPr>
          <p:cNvSpPr txBox="1"/>
          <p:nvPr/>
        </p:nvSpPr>
        <p:spPr>
          <a:xfrm>
            <a:off x="11212644" y="5911234"/>
            <a:ext cx="947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Tiempo</a:t>
            </a:r>
            <a:endParaRPr lang="en-US" sz="1100" dirty="0"/>
          </a:p>
        </p:txBody>
      </p:sp>
      <p:sp>
        <p:nvSpPr>
          <p:cNvPr id="43" name="CustomShape 10">
            <a:extLst>
              <a:ext uri="{FF2B5EF4-FFF2-40B4-BE49-F238E27FC236}">
                <a16:creationId xmlns:a16="http://schemas.microsoft.com/office/drawing/2014/main" id="{D6D29118-76E5-42CD-B981-4368C14158DD}"/>
              </a:ext>
            </a:extLst>
          </p:cNvPr>
          <p:cNvSpPr/>
          <p:nvPr/>
        </p:nvSpPr>
        <p:spPr>
          <a:xfrm>
            <a:off x="8052389" y="4463897"/>
            <a:ext cx="1694332" cy="43469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Variable Step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BAF17F5D-0DA7-43D5-BAF6-DDAB59BE1CAD}"/>
              </a:ext>
            </a:extLst>
          </p:cNvPr>
          <p:cNvGrpSpPr/>
          <p:nvPr/>
        </p:nvGrpSpPr>
        <p:grpSpPr>
          <a:xfrm>
            <a:off x="7776595" y="2332267"/>
            <a:ext cx="4308432" cy="1770253"/>
            <a:chOff x="7776595" y="2332267"/>
            <a:chExt cx="4308432" cy="1770253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9C51A533-5EF7-4DD2-A400-466DBD4012C3}"/>
                </a:ext>
              </a:extLst>
            </p:cNvPr>
            <p:cNvGrpSpPr/>
            <p:nvPr/>
          </p:nvGrpSpPr>
          <p:grpSpPr>
            <a:xfrm>
              <a:off x="7776595" y="2697907"/>
              <a:ext cx="4308432" cy="1404613"/>
              <a:chOff x="7776595" y="2697907"/>
              <a:chExt cx="4308432" cy="1404613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28128DF2-1F3C-47EA-B43A-D389A9B880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683" y="3909878"/>
                <a:ext cx="3074565" cy="22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C0231DC1-E309-4D4C-9301-02BA4CD90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3816" y="2891050"/>
                <a:ext cx="0" cy="95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0B8B307B-C2B4-45DC-A270-EB639FD5C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683" y="3869083"/>
                <a:ext cx="3074565" cy="225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D927FF8F-AA52-4369-8E29-C14DC1311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683" y="2891050"/>
                <a:ext cx="0" cy="10203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81D4E5A-412E-42F7-A4F0-F5ED26C182FC}"/>
                  </a:ext>
                </a:extLst>
              </p:cNvPr>
              <p:cNvSpPr txBox="1"/>
              <p:nvPr/>
            </p:nvSpPr>
            <p:spPr>
              <a:xfrm>
                <a:off x="7776595" y="2697907"/>
                <a:ext cx="2354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/>
                  <a:t>1</a:t>
                </a:r>
                <a:endParaRPr lang="en-US" sz="1100" dirty="0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6B9B9B8-6A92-4326-AB19-FE7A3AE51E18}"/>
                  </a:ext>
                </a:extLst>
              </p:cNvPr>
              <p:cNvSpPr txBox="1"/>
              <p:nvPr/>
            </p:nvSpPr>
            <p:spPr>
              <a:xfrm>
                <a:off x="7776595" y="3649791"/>
                <a:ext cx="2354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/>
                  <a:t>0</a:t>
                </a:r>
                <a:endParaRPr lang="en-US" sz="1100" dirty="0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115C6EB-ED37-4E86-B911-F730108D9D6C}"/>
                  </a:ext>
                </a:extLst>
              </p:cNvPr>
              <p:cNvSpPr txBox="1"/>
              <p:nvPr/>
            </p:nvSpPr>
            <p:spPr>
              <a:xfrm>
                <a:off x="11137541" y="3840910"/>
                <a:ext cx="9474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/>
                  <a:t>Tiempo</a:t>
                </a:r>
                <a:endParaRPr lang="en-US" sz="1100" dirty="0"/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523A0A5-CF12-4177-9517-339EAB25D146}"/>
                  </a:ext>
                </a:extLst>
              </p:cNvPr>
              <p:cNvSpPr txBox="1"/>
              <p:nvPr/>
            </p:nvSpPr>
            <p:spPr>
              <a:xfrm>
                <a:off x="9286067" y="3840910"/>
                <a:ext cx="2354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/>
                  <a:t>t</a:t>
                </a:r>
                <a:endParaRPr lang="en-US" sz="1100" dirty="0"/>
              </a:p>
            </p:txBody>
          </p:sp>
        </p:grpSp>
        <p:sp>
          <p:nvSpPr>
            <p:cNvPr id="46" name="CustomShape 10">
              <a:extLst>
                <a:ext uri="{FF2B5EF4-FFF2-40B4-BE49-F238E27FC236}">
                  <a16:creationId xmlns:a16="http://schemas.microsoft.com/office/drawing/2014/main" id="{2C1148E5-8642-4AC2-AE19-BE8C0D63BC5C}"/>
                </a:ext>
              </a:extLst>
            </p:cNvPr>
            <p:cNvSpPr/>
            <p:nvPr/>
          </p:nvSpPr>
          <p:spPr>
            <a:xfrm>
              <a:off x="8052389" y="2332267"/>
              <a:ext cx="1694332" cy="434695"/>
            </a:xfrm>
            <a:prstGeom prst="rect">
              <a:avLst/>
            </a:prstGeom>
            <a:solidFill>
              <a:srgbClr val="FFFFFF">
                <a:alpha val="5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Variable Impulso</a:t>
              </a:r>
            </a:p>
          </p:txBody>
        </p:sp>
      </p:grpSp>
      <p:sp>
        <p:nvSpPr>
          <p:cNvPr id="47" name="CustomShape 10">
            <a:extLst>
              <a:ext uri="{FF2B5EF4-FFF2-40B4-BE49-F238E27FC236}">
                <a16:creationId xmlns:a16="http://schemas.microsoft.com/office/drawing/2014/main" id="{A1A09E1B-1753-4C75-8426-9AFDBCC17162}"/>
              </a:ext>
            </a:extLst>
          </p:cNvPr>
          <p:cNvSpPr/>
          <p:nvPr/>
        </p:nvSpPr>
        <p:spPr>
          <a:xfrm>
            <a:off x="237770" y="5006379"/>
            <a:ext cx="5491911" cy="863053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</a:rPr>
              <a:t>Si vemos que existe un comportamiento que puede tener efecto sobre varios períodos, se puede utilizar una forma distinta</a:t>
            </a:r>
            <a:endParaRPr lang="es-ES" sz="14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2413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9" grpId="0"/>
      <p:bldP spid="31" grpId="0"/>
      <p:bldP spid="32" grpId="0"/>
      <p:bldP spid="33" grpId="0"/>
      <p:bldP spid="34" grpId="0"/>
      <p:bldP spid="35" grpId="0"/>
      <p:bldP spid="4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Aplicabilidad de los 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4" y="1420094"/>
            <a:ext cx="522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Teoría de los Mercados Eficientes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6135196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CustomShape 10">
            <a:extLst>
              <a:ext uri="{FF2B5EF4-FFF2-40B4-BE49-F238E27FC236}">
                <a16:creationId xmlns:a16="http://schemas.microsoft.com/office/drawing/2014/main" id="{E7887C6A-63C6-4207-8A0A-270DC3EB61AA}"/>
              </a:ext>
            </a:extLst>
          </p:cNvPr>
          <p:cNvSpPr/>
          <p:nvPr/>
        </p:nvSpPr>
        <p:spPr>
          <a:xfrm>
            <a:off x="209724" y="5065079"/>
            <a:ext cx="8128539" cy="46166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¿Qué información está siendo considerada en el precio de un activo?</a:t>
            </a:r>
            <a:endParaRPr lang="es-ES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1" name="CustomShape 10">
            <a:extLst>
              <a:ext uri="{FF2B5EF4-FFF2-40B4-BE49-F238E27FC236}">
                <a16:creationId xmlns:a16="http://schemas.microsoft.com/office/drawing/2014/main" id="{9CFC0A8D-32EE-4C33-A4CE-E16CA564C46D}"/>
              </a:ext>
            </a:extLst>
          </p:cNvPr>
          <p:cNvSpPr/>
          <p:nvPr/>
        </p:nvSpPr>
        <p:spPr>
          <a:xfrm>
            <a:off x="4151870" y="4331319"/>
            <a:ext cx="7932849" cy="3728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¿Cuándo merece la pena hacer un modelo que prediga a futuro?</a:t>
            </a:r>
            <a:endParaRPr lang="es-ES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2" name="CustomShape 10">
            <a:extLst>
              <a:ext uri="{FF2B5EF4-FFF2-40B4-BE49-F238E27FC236}">
                <a16:creationId xmlns:a16="http://schemas.microsoft.com/office/drawing/2014/main" id="{D2DD50D8-D32A-48EC-BF26-021C802E3FF5}"/>
              </a:ext>
            </a:extLst>
          </p:cNvPr>
          <p:cNvSpPr/>
          <p:nvPr/>
        </p:nvSpPr>
        <p:spPr>
          <a:xfrm>
            <a:off x="1832835" y="5885404"/>
            <a:ext cx="10251884" cy="3728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¿Existen otras entidades con nuestra misma capacidad de predecir o de ver tendencias? </a:t>
            </a:r>
            <a:endParaRPr lang="es-ES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9E1E89-0F25-4DE4-938A-81EBDDA4E9DB}"/>
              </a:ext>
            </a:extLst>
          </p:cNvPr>
          <p:cNvGrpSpPr/>
          <p:nvPr/>
        </p:nvGrpSpPr>
        <p:grpSpPr>
          <a:xfrm>
            <a:off x="209724" y="2772860"/>
            <a:ext cx="7424240" cy="719761"/>
            <a:chOff x="687758" y="3019088"/>
            <a:chExt cx="7424240" cy="719761"/>
          </a:xfrm>
        </p:grpSpPr>
        <p:sp>
          <p:nvSpPr>
            <p:cNvPr id="44" name="CustomShape 10">
              <a:extLst>
                <a:ext uri="{FF2B5EF4-FFF2-40B4-BE49-F238E27FC236}">
                  <a16:creationId xmlns:a16="http://schemas.microsoft.com/office/drawing/2014/main" id="{EA1F8543-780C-4938-9F48-346544FBE225}"/>
                </a:ext>
              </a:extLst>
            </p:cNvPr>
            <p:cNvSpPr/>
            <p:nvPr/>
          </p:nvSpPr>
          <p:spPr>
            <a:xfrm>
              <a:off x="687758" y="3019088"/>
              <a:ext cx="6343238" cy="461666"/>
            </a:xfrm>
            <a:prstGeom prst="rect">
              <a:avLst/>
            </a:prstGeom>
            <a:solidFill>
              <a:srgbClr val="FFFFFF">
                <a:alpha val="5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Perspectiva del inversor, ¿Qué hago hoy si sé que las acciones de </a:t>
              </a:r>
              <a:r>
                <a:rPr lang="es-ES" sz="20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RayBan</a:t>
              </a:r>
              <a:r>
                <a:rPr lang="es-ES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siempre suben en el verano? </a:t>
              </a:r>
              <a:endPara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49" name="Sunglasses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A60A4A0-6393-4286-963E-E0FEE5D90AB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7030996" y="3195924"/>
              <a:ext cx="1081002" cy="542925"/>
            </a:xfrm>
            <a:custGeom>
              <a:avLst/>
              <a:gdLst>
                <a:gd name="T0" fmla="*/ 955 w 1056"/>
                <a:gd name="T1" fmla="*/ 99 h 528"/>
                <a:gd name="T2" fmla="*/ 779 w 1056"/>
                <a:gd name="T3" fmla="*/ 44 h 528"/>
                <a:gd name="T4" fmla="*/ 564 w 1056"/>
                <a:gd name="T5" fmla="*/ 46 h 528"/>
                <a:gd name="T6" fmla="*/ 442 w 1056"/>
                <a:gd name="T7" fmla="*/ 182 h 528"/>
                <a:gd name="T8" fmla="*/ 583 w 1056"/>
                <a:gd name="T9" fmla="*/ 72 h 528"/>
                <a:gd name="T10" fmla="*/ 778 w 1056"/>
                <a:gd name="T11" fmla="*/ 82 h 528"/>
                <a:gd name="T12" fmla="*/ 894 w 1056"/>
                <a:gd name="T13" fmla="*/ 145 h 528"/>
                <a:gd name="T14" fmla="*/ 933 w 1056"/>
                <a:gd name="T15" fmla="*/ 159 h 528"/>
                <a:gd name="T16" fmla="*/ 351 w 1056"/>
                <a:gd name="T17" fmla="*/ 247 h 528"/>
                <a:gd name="T18" fmla="*/ 223 w 1056"/>
                <a:gd name="T19" fmla="*/ 223 h 528"/>
                <a:gd name="T20" fmla="*/ 120 w 1056"/>
                <a:gd name="T21" fmla="*/ 178 h 528"/>
                <a:gd name="T22" fmla="*/ 3 w 1056"/>
                <a:gd name="T23" fmla="*/ 137 h 528"/>
                <a:gd name="T24" fmla="*/ 24 w 1056"/>
                <a:gd name="T25" fmla="*/ 275 h 528"/>
                <a:gd name="T26" fmla="*/ 49 w 1056"/>
                <a:gd name="T27" fmla="*/ 291 h 528"/>
                <a:gd name="T28" fmla="*/ 24 w 1056"/>
                <a:gd name="T29" fmla="*/ 174 h 528"/>
                <a:gd name="T30" fmla="*/ 106 w 1056"/>
                <a:gd name="T31" fmla="*/ 228 h 528"/>
                <a:gd name="T32" fmla="*/ 255 w 1056"/>
                <a:gd name="T33" fmla="*/ 306 h 528"/>
                <a:gd name="T34" fmla="*/ 269 w 1056"/>
                <a:gd name="T35" fmla="*/ 426 h 528"/>
                <a:gd name="T36" fmla="*/ 632 w 1056"/>
                <a:gd name="T37" fmla="*/ 515 h 528"/>
                <a:gd name="T38" fmla="*/ 760 w 1056"/>
                <a:gd name="T39" fmla="*/ 352 h 528"/>
                <a:gd name="T40" fmla="*/ 799 w 1056"/>
                <a:gd name="T41" fmla="*/ 428 h 528"/>
                <a:gd name="T42" fmla="*/ 834 w 1056"/>
                <a:gd name="T43" fmla="*/ 459 h 528"/>
                <a:gd name="T44" fmla="*/ 1030 w 1056"/>
                <a:gd name="T45" fmla="*/ 203 h 528"/>
                <a:gd name="T46" fmla="*/ 1045 w 1056"/>
                <a:gd name="T47" fmla="*/ 145 h 528"/>
                <a:gd name="T48" fmla="*/ 294 w 1056"/>
                <a:gd name="T49" fmla="*/ 312 h 528"/>
                <a:gd name="T50" fmla="*/ 367 w 1056"/>
                <a:gd name="T51" fmla="*/ 485 h 528"/>
                <a:gd name="T52" fmla="*/ 427 w 1056"/>
                <a:gd name="T53" fmla="*/ 490 h 528"/>
                <a:gd name="T54" fmla="*/ 385 w 1056"/>
                <a:gd name="T55" fmla="*/ 316 h 528"/>
                <a:gd name="T56" fmla="*/ 427 w 1056"/>
                <a:gd name="T57" fmla="*/ 490 h 528"/>
                <a:gd name="T58" fmla="*/ 881 w 1056"/>
                <a:gd name="T59" fmla="*/ 425 h 528"/>
                <a:gd name="T60" fmla="*/ 933 w 1056"/>
                <a:gd name="T61" fmla="*/ 228 h 528"/>
                <a:gd name="T62" fmla="*/ 990 w 1056"/>
                <a:gd name="T63" fmla="*/ 150 h 528"/>
                <a:gd name="T64" fmla="*/ 941 w 1056"/>
                <a:gd name="T65" fmla="*/ 139 h 528"/>
                <a:gd name="T66" fmla="*/ 980 w 1056"/>
                <a:gd name="T67" fmla="*/ 352 h 528"/>
                <a:gd name="T68" fmla="*/ 958 w 1056"/>
                <a:gd name="T69" fmla="*/ 220 h 528"/>
                <a:gd name="T70" fmla="*/ 980 w 1056"/>
                <a:gd name="T71" fmla="*/ 352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6" h="528">
                  <a:moveTo>
                    <a:pt x="1045" y="145"/>
                  </a:moveTo>
                  <a:cubicBezTo>
                    <a:pt x="1034" y="135"/>
                    <a:pt x="957" y="94"/>
                    <a:pt x="955" y="99"/>
                  </a:cubicBezTo>
                  <a:cubicBezTo>
                    <a:pt x="954" y="104"/>
                    <a:pt x="804" y="44"/>
                    <a:pt x="804" y="44"/>
                  </a:cubicBezTo>
                  <a:lnTo>
                    <a:pt x="779" y="44"/>
                  </a:lnTo>
                  <a:lnTo>
                    <a:pt x="683" y="17"/>
                  </a:lnTo>
                  <a:cubicBezTo>
                    <a:pt x="599" y="0"/>
                    <a:pt x="564" y="46"/>
                    <a:pt x="564" y="46"/>
                  </a:cubicBezTo>
                  <a:cubicBezTo>
                    <a:pt x="564" y="46"/>
                    <a:pt x="451" y="159"/>
                    <a:pt x="443" y="170"/>
                  </a:cubicBezTo>
                  <a:cubicBezTo>
                    <a:pt x="435" y="181"/>
                    <a:pt x="442" y="182"/>
                    <a:pt x="442" y="182"/>
                  </a:cubicBezTo>
                  <a:cubicBezTo>
                    <a:pt x="453" y="207"/>
                    <a:pt x="489" y="206"/>
                    <a:pt x="508" y="176"/>
                  </a:cubicBezTo>
                  <a:cubicBezTo>
                    <a:pt x="526" y="146"/>
                    <a:pt x="550" y="118"/>
                    <a:pt x="583" y="72"/>
                  </a:cubicBezTo>
                  <a:cubicBezTo>
                    <a:pt x="616" y="27"/>
                    <a:pt x="677" y="49"/>
                    <a:pt x="677" y="49"/>
                  </a:cubicBezTo>
                  <a:lnTo>
                    <a:pt x="778" y="82"/>
                  </a:lnTo>
                  <a:lnTo>
                    <a:pt x="781" y="96"/>
                  </a:lnTo>
                  <a:lnTo>
                    <a:pt x="894" y="145"/>
                  </a:lnTo>
                  <a:lnTo>
                    <a:pt x="917" y="141"/>
                  </a:lnTo>
                  <a:lnTo>
                    <a:pt x="933" y="159"/>
                  </a:lnTo>
                  <a:cubicBezTo>
                    <a:pt x="933" y="159"/>
                    <a:pt x="617" y="226"/>
                    <a:pt x="580" y="234"/>
                  </a:cubicBezTo>
                  <a:cubicBezTo>
                    <a:pt x="542" y="242"/>
                    <a:pt x="442" y="253"/>
                    <a:pt x="351" y="247"/>
                  </a:cubicBezTo>
                  <a:cubicBezTo>
                    <a:pt x="259" y="240"/>
                    <a:pt x="248" y="228"/>
                    <a:pt x="248" y="228"/>
                  </a:cubicBezTo>
                  <a:lnTo>
                    <a:pt x="223" y="223"/>
                  </a:lnTo>
                  <a:lnTo>
                    <a:pt x="137" y="179"/>
                  </a:lnTo>
                  <a:lnTo>
                    <a:pt x="120" y="178"/>
                  </a:lnTo>
                  <a:cubicBezTo>
                    <a:pt x="120" y="178"/>
                    <a:pt x="46" y="138"/>
                    <a:pt x="27" y="130"/>
                  </a:cubicBezTo>
                  <a:cubicBezTo>
                    <a:pt x="8" y="123"/>
                    <a:pt x="3" y="137"/>
                    <a:pt x="3" y="137"/>
                  </a:cubicBezTo>
                  <a:cubicBezTo>
                    <a:pt x="0" y="170"/>
                    <a:pt x="30" y="250"/>
                    <a:pt x="30" y="250"/>
                  </a:cubicBezTo>
                  <a:cubicBezTo>
                    <a:pt x="19" y="253"/>
                    <a:pt x="24" y="275"/>
                    <a:pt x="24" y="275"/>
                  </a:cubicBezTo>
                  <a:lnTo>
                    <a:pt x="35" y="286"/>
                  </a:lnTo>
                  <a:lnTo>
                    <a:pt x="49" y="291"/>
                  </a:lnTo>
                  <a:cubicBezTo>
                    <a:pt x="66" y="281"/>
                    <a:pt x="47" y="237"/>
                    <a:pt x="41" y="225"/>
                  </a:cubicBezTo>
                  <a:cubicBezTo>
                    <a:pt x="35" y="212"/>
                    <a:pt x="24" y="174"/>
                    <a:pt x="24" y="174"/>
                  </a:cubicBezTo>
                  <a:cubicBezTo>
                    <a:pt x="32" y="182"/>
                    <a:pt x="106" y="218"/>
                    <a:pt x="106" y="218"/>
                  </a:cubicBezTo>
                  <a:lnTo>
                    <a:pt x="106" y="228"/>
                  </a:lnTo>
                  <a:lnTo>
                    <a:pt x="245" y="305"/>
                  </a:lnTo>
                  <a:lnTo>
                    <a:pt x="255" y="306"/>
                  </a:lnTo>
                  <a:lnTo>
                    <a:pt x="253" y="382"/>
                  </a:lnTo>
                  <a:cubicBezTo>
                    <a:pt x="253" y="382"/>
                    <a:pt x="256" y="412"/>
                    <a:pt x="269" y="426"/>
                  </a:cubicBezTo>
                  <a:cubicBezTo>
                    <a:pt x="281" y="440"/>
                    <a:pt x="388" y="515"/>
                    <a:pt x="388" y="515"/>
                  </a:cubicBezTo>
                  <a:cubicBezTo>
                    <a:pt x="388" y="515"/>
                    <a:pt x="583" y="528"/>
                    <a:pt x="632" y="515"/>
                  </a:cubicBezTo>
                  <a:cubicBezTo>
                    <a:pt x="680" y="503"/>
                    <a:pt x="686" y="481"/>
                    <a:pt x="686" y="481"/>
                  </a:cubicBezTo>
                  <a:lnTo>
                    <a:pt x="760" y="352"/>
                  </a:lnTo>
                  <a:cubicBezTo>
                    <a:pt x="760" y="352"/>
                    <a:pt x="773" y="339"/>
                    <a:pt x="784" y="342"/>
                  </a:cubicBezTo>
                  <a:cubicBezTo>
                    <a:pt x="795" y="346"/>
                    <a:pt x="796" y="417"/>
                    <a:pt x="799" y="428"/>
                  </a:cubicBezTo>
                  <a:cubicBezTo>
                    <a:pt x="803" y="443"/>
                    <a:pt x="815" y="454"/>
                    <a:pt x="815" y="454"/>
                  </a:cubicBezTo>
                  <a:cubicBezTo>
                    <a:pt x="815" y="454"/>
                    <a:pt x="822" y="462"/>
                    <a:pt x="834" y="459"/>
                  </a:cubicBezTo>
                  <a:cubicBezTo>
                    <a:pt x="847" y="455"/>
                    <a:pt x="949" y="418"/>
                    <a:pt x="987" y="363"/>
                  </a:cubicBezTo>
                  <a:cubicBezTo>
                    <a:pt x="987" y="363"/>
                    <a:pt x="1025" y="254"/>
                    <a:pt x="1030" y="203"/>
                  </a:cubicBezTo>
                  <a:lnTo>
                    <a:pt x="1049" y="192"/>
                  </a:lnTo>
                  <a:cubicBezTo>
                    <a:pt x="1056" y="178"/>
                    <a:pt x="1045" y="145"/>
                    <a:pt x="1045" y="145"/>
                  </a:cubicBezTo>
                  <a:close/>
                  <a:moveTo>
                    <a:pt x="298" y="432"/>
                  </a:moveTo>
                  <a:lnTo>
                    <a:pt x="294" y="312"/>
                  </a:lnTo>
                  <a:lnTo>
                    <a:pt x="354" y="324"/>
                  </a:lnTo>
                  <a:lnTo>
                    <a:pt x="367" y="485"/>
                  </a:lnTo>
                  <a:lnTo>
                    <a:pt x="298" y="432"/>
                  </a:lnTo>
                  <a:close/>
                  <a:moveTo>
                    <a:pt x="427" y="490"/>
                  </a:moveTo>
                  <a:cubicBezTo>
                    <a:pt x="427" y="490"/>
                    <a:pt x="407" y="494"/>
                    <a:pt x="399" y="493"/>
                  </a:cubicBezTo>
                  <a:cubicBezTo>
                    <a:pt x="399" y="493"/>
                    <a:pt x="363" y="401"/>
                    <a:pt x="385" y="316"/>
                  </a:cubicBezTo>
                  <a:lnTo>
                    <a:pt x="478" y="315"/>
                  </a:lnTo>
                  <a:lnTo>
                    <a:pt x="427" y="490"/>
                  </a:lnTo>
                  <a:close/>
                  <a:moveTo>
                    <a:pt x="916" y="402"/>
                  </a:moveTo>
                  <a:lnTo>
                    <a:pt x="881" y="425"/>
                  </a:lnTo>
                  <a:lnTo>
                    <a:pt x="888" y="239"/>
                  </a:lnTo>
                  <a:lnTo>
                    <a:pt x="933" y="228"/>
                  </a:lnTo>
                  <a:lnTo>
                    <a:pt x="916" y="402"/>
                  </a:lnTo>
                  <a:close/>
                  <a:moveTo>
                    <a:pt x="990" y="150"/>
                  </a:moveTo>
                  <a:lnTo>
                    <a:pt x="945" y="154"/>
                  </a:lnTo>
                  <a:lnTo>
                    <a:pt x="941" y="139"/>
                  </a:lnTo>
                  <a:lnTo>
                    <a:pt x="990" y="150"/>
                  </a:lnTo>
                  <a:close/>
                  <a:moveTo>
                    <a:pt x="980" y="352"/>
                  </a:moveTo>
                  <a:cubicBezTo>
                    <a:pt x="980" y="352"/>
                    <a:pt x="962" y="379"/>
                    <a:pt x="944" y="387"/>
                  </a:cubicBezTo>
                  <a:lnTo>
                    <a:pt x="958" y="220"/>
                  </a:lnTo>
                  <a:lnTo>
                    <a:pt x="1012" y="205"/>
                  </a:lnTo>
                  <a:lnTo>
                    <a:pt x="980" y="352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26" name="Picture 2" descr="Financial Charts - Investing.com">
            <a:extLst>
              <a:ext uri="{FF2B5EF4-FFF2-40B4-BE49-F238E27FC236}">
                <a16:creationId xmlns:a16="http://schemas.microsoft.com/office/drawing/2014/main" id="{072231AA-172A-4B44-ACF5-C5F4C48F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263" y="1230496"/>
            <a:ext cx="3815081" cy="21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Redes Neuronales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3" y="1420094"/>
            <a:ext cx="542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Redes Neuronales Recurrentes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stomShape 10">
                <a:extLst>
                  <a:ext uri="{FF2B5EF4-FFF2-40B4-BE49-F238E27FC236}">
                    <a16:creationId xmlns:a16="http://schemas.microsoft.com/office/drawing/2014/main" id="{C8EEB743-BC63-4E2E-BD23-706121F8C64E}"/>
                  </a:ext>
                </a:extLst>
              </p:cNvPr>
              <p:cNvSpPr/>
              <p:nvPr/>
            </p:nvSpPr>
            <p:spPr>
              <a:xfrm>
                <a:off x="462952" y="2027219"/>
                <a:ext cx="11256297" cy="1050168"/>
              </a:xfrm>
              <a:prstGeom prst="rect">
                <a:avLst/>
              </a:prstGeom>
              <a:solidFill>
                <a:srgbClr val="FFFFFF">
                  <a:alpha val="56000"/>
                </a:srgbClr>
              </a:solidFill>
              <a:ln>
                <a:solidFill>
                  <a:srgbClr val="001C5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400" b="0" strike="noStrike" spc="-1" dirty="0">
                    <a:solidFill>
                      <a:srgbClr val="001C54"/>
                    </a:solidFill>
                    <a:uFill>
                      <a:solidFill>
                        <a:srgbClr val="FFFFFF"/>
                      </a:solidFill>
                    </a:uFill>
                  </a:rPr>
                  <a:t>Las </a:t>
                </a:r>
                <a:r>
                  <a:rPr lang="es-ES" sz="1400" b="0" strike="noStrike" spc="-1" dirty="0" err="1">
                    <a:solidFill>
                      <a:srgbClr val="001C54"/>
                    </a:solidFill>
                    <a:uFill>
                      <a:solidFill>
                        <a:srgbClr val="FFFFFF"/>
                      </a:solidFill>
                    </a:uFill>
                  </a:rPr>
                  <a:t>LSTM’s</a:t>
                </a:r>
                <a:r>
                  <a:rPr lang="es-ES" sz="1400" b="0" strike="noStrike" spc="-1" dirty="0">
                    <a:solidFill>
                      <a:srgbClr val="001C54"/>
                    </a:solidFill>
                    <a:uFill>
                      <a:solidFill>
                        <a:srgbClr val="FFFFFF"/>
                      </a:solidFill>
                    </a:uFill>
                  </a:rPr>
                  <a:t> son tipos de redes neuronales recurrentes (RNN)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ES" sz="1400" spc="-1" dirty="0">
                    <a:solidFill>
                      <a:srgbClr val="001C54"/>
                    </a:solidFill>
                    <a:uFill>
                      <a:solidFill>
                        <a:srgbClr val="FFFFFF"/>
                      </a:solidFill>
                    </a:uFill>
                  </a:rPr>
                  <a:t>Una Red Neuronal Recurrente es un tipo de red que incluye un “contexto”, lo que es una conexión que da como input el resultado de </a:t>
                </a:r>
                <a14:m>
                  <m:oMath xmlns:m="http://schemas.openxmlformats.org/officeDocument/2006/math">
                    <m:r>
                      <a:rPr lang="es-ES" sz="1400" b="0" i="1" spc="-1" smtClean="0">
                        <a:solidFill>
                          <a:srgbClr val="001C54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400" b="0" i="1" spc="-1" smtClean="0">
                        <a:solidFill>
                          <a:srgbClr val="001C54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sz="1400" b="0" strike="noStrike" spc="-1" dirty="0">
                    <a:solidFill>
                      <a:srgbClr val="001C54"/>
                    </a:solidFill>
                    <a:uFill>
                      <a:solidFill>
                        <a:srgbClr val="FFFFFF"/>
                      </a:solidFill>
                    </a:uFill>
                  </a:rPr>
                  <a:t> a la celda en </a:t>
                </a:r>
                <a14:m>
                  <m:oMath xmlns:m="http://schemas.openxmlformats.org/officeDocument/2006/math">
                    <m:r>
                      <a:rPr lang="es-ES" sz="1400" b="0" i="1" strike="noStrike" spc="-1" smtClean="0">
                        <a:solidFill>
                          <a:srgbClr val="001C54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400" b="0" i="1" strike="noStrike" spc="-1" smtClean="0">
                        <a:solidFill>
                          <a:srgbClr val="001C54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400" b="0" strike="noStrike" spc="-1" dirty="0">
                  <a:solidFill>
                    <a:srgbClr val="001C54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>
          <p:sp>
            <p:nvSpPr>
              <p:cNvPr id="19" name="CustomShape 10">
                <a:extLst>
                  <a:ext uri="{FF2B5EF4-FFF2-40B4-BE49-F238E27FC236}">
                    <a16:creationId xmlns:a16="http://schemas.microsoft.com/office/drawing/2014/main" id="{C8EEB743-BC63-4E2E-BD23-706121F8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52" y="2027219"/>
                <a:ext cx="11256297" cy="1050168"/>
              </a:xfrm>
              <a:prstGeom prst="rect">
                <a:avLst/>
              </a:prstGeom>
              <a:blipFill>
                <a:blip r:embed="rId2"/>
                <a:stretch>
                  <a:fillRect l="-108" t="-575"/>
                </a:stretch>
              </a:blipFill>
              <a:ln>
                <a:solidFill>
                  <a:srgbClr val="001C5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1FCBC429-1946-409E-A6AD-4F6612842B66}"/>
              </a:ext>
            </a:extLst>
          </p:cNvPr>
          <p:cNvSpPr/>
          <p:nvPr/>
        </p:nvSpPr>
        <p:spPr>
          <a:xfrm>
            <a:off x="2676088" y="4093828"/>
            <a:ext cx="1107347" cy="10501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H1</a:t>
            </a:r>
            <a:endParaRPr lang="en-U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34FBBA3-9892-43FD-B20E-6D3059D8A8B2}"/>
              </a:ext>
            </a:extLst>
          </p:cNvPr>
          <p:cNvSpPr/>
          <p:nvPr/>
        </p:nvSpPr>
        <p:spPr>
          <a:xfrm>
            <a:off x="5729681" y="4093828"/>
            <a:ext cx="1107347" cy="10501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C1</a:t>
            </a:r>
            <a:endParaRPr lang="en-U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1559315-B528-428C-97E3-C210E48D6CB7}"/>
              </a:ext>
            </a:extLst>
          </p:cNvPr>
          <p:cNvSpPr/>
          <p:nvPr/>
        </p:nvSpPr>
        <p:spPr>
          <a:xfrm>
            <a:off x="5729681" y="5637402"/>
            <a:ext cx="1107347" cy="10501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C2</a:t>
            </a:r>
            <a:endParaRPr lang="en-U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F7AB23-4A1B-479B-BDC8-A54BEE8C8630}"/>
              </a:ext>
            </a:extLst>
          </p:cNvPr>
          <p:cNvSpPr/>
          <p:nvPr/>
        </p:nvSpPr>
        <p:spPr>
          <a:xfrm>
            <a:off x="2676088" y="5637402"/>
            <a:ext cx="1107347" cy="10501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H2</a:t>
            </a:r>
            <a:endParaRPr lang="en-U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0927B65-0F45-4B7E-A211-302565603D0C}"/>
              </a:ext>
            </a:extLst>
          </p:cNvPr>
          <p:cNvCxnSpPr>
            <a:endCxn id="3" idx="2"/>
          </p:cNvCxnSpPr>
          <p:nvPr/>
        </p:nvCxnSpPr>
        <p:spPr>
          <a:xfrm>
            <a:off x="1501629" y="4618912"/>
            <a:ext cx="117445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8074718-9DCF-4182-A9B9-427B63FF6DF7}"/>
              </a:ext>
            </a:extLst>
          </p:cNvPr>
          <p:cNvCxnSpPr/>
          <p:nvPr/>
        </p:nvCxnSpPr>
        <p:spPr>
          <a:xfrm>
            <a:off x="1501629" y="6162486"/>
            <a:ext cx="117445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9CAA9FF-5467-459E-8367-D97E5BE00C38}"/>
              </a:ext>
            </a:extLst>
          </p:cNvPr>
          <p:cNvSpPr/>
          <p:nvPr/>
        </p:nvSpPr>
        <p:spPr>
          <a:xfrm>
            <a:off x="3414319" y="3741421"/>
            <a:ext cx="2650921" cy="394351"/>
          </a:xfrm>
          <a:custGeom>
            <a:avLst/>
            <a:gdLst>
              <a:gd name="connsiteX0" fmla="*/ 0 w 2650921"/>
              <a:gd name="connsiteY0" fmla="*/ 369185 h 394351"/>
              <a:gd name="connsiteX1" fmla="*/ 1157681 w 2650921"/>
              <a:gd name="connsiteY1" fmla="*/ 69 h 394351"/>
              <a:gd name="connsiteX2" fmla="*/ 2650921 w 2650921"/>
              <a:gd name="connsiteY2" fmla="*/ 394351 h 3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0921" h="394351">
                <a:moveTo>
                  <a:pt x="0" y="369185"/>
                </a:moveTo>
                <a:cubicBezTo>
                  <a:pt x="357930" y="182530"/>
                  <a:pt x="715861" y="-4125"/>
                  <a:pt x="1157681" y="69"/>
                </a:cubicBezTo>
                <a:cubicBezTo>
                  <a:pt x="1599501" y="4263"/>
                  <a:pt x="2418826" y="330036"/>
                  <a:pt x="2650921" y="39435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EE8D8EB-1C1A-4195-81FB-516372C9BF27}"/>
              </a:ext>
            </a:extLst>
          </p:cNvPr>
          <p:cNvSpPr/>
          <p:nvPr/>
        </p:nvSpPr>
        <p:spPr>
          <a:xfrm>
            <a:off x="2436948" y="4874004"/>
            <a:ext cx="3343067" cy="1082179"/>
          </a:xfrm>
          <a:custGeom>
            <a:avLst/>
            <a:gdLst>
              <a:gd name="connsiteX0" fmla="*/ 3343067 w 3343067"/>
              <a:gd name="connsiteY0" fmla="*/ 0 h 1082179"/>
              <a:gd name="connsiteX1" fmla="*/ 306252 w 3343067"/>
              <a:gd name="connsiteY1" fmla="*/ 478172 h 1082179"/>
              <a:gd name="connsiteX2" fmla="*/ 264307 w 3343067"/>
              <a:gd name="connsiteY2" fmla="*/ 1082179 h 108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067" h="1082179">
                <a:moveTo>
                  <a:pt x="3343067" y="0"/>
                </a:moveTo>
                <a:cubicBezTo>
                  <a:pt x="2081223" y="148904"/>
                  <a:pt x="819379" y="297809"/>
                  <a:pt x="306252" y="478172"/>
                </a:cubicBezTo>
                <a:cubicBezTo>
                  <a:pt x="-206875" y="658535"/>
                  <a:pt x="28716" y="870357"/>
                  <a:pt x="264307" y="1082179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B638226-8D76-445F-99C7-DFE9A34AA56E}"/>
              </a:ext>
            </a:extLst>
          </p:cNvPr>
          <p:cNvSpPr/>
          <p:nvPr/>
        </p:nvSpPr>
        <p:spPr>
          <a:xfrm>
            <a:off x="3238150" y="6551802"/>
            <a:ext cx="2676089" cy="330592"/>
          </a:xfrm>
          <a:custGeom>
            <a:avLst/>
            <a:gdLst>
              <a:gd name="connsiteX0" fmla="*/ 2676089 w 2676089"/>
              <a:gd name="connsiteY0" fmla="*/ 0 h 330592"/>
              <a:gd name="connsiteX1" fmla="*/ 1510019 w 2676089"/>
              <a:gd name="connsiteY1" fmla="*/ 327170 h 330592"/>
              <a:gd name="connsiteX2" fmla="*/ 0 w 2676089"/>
              <a:gd name="connsiteY2" fmla="*/ 142613 h 33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089" h="330592">
                <a:moveTo>
                  <a:pt x="2676089" y="0"/>
                </a:moveTo>
                <a:cubicBezTo>
                  <a:pt x="2316061" y="151700"/>
                  <a:pt x="1956034" y="303401"/>
                  <a:pt x="1510019" y="327170"/>
                </a:cubicBezTo>
                <a:cubicBezTo>
                  <a:pt x="1064004" y="350939"/>
                  <a:pt x="532002" y="246776"/>
                  <a:pt x="0" y="142613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2B1F7DE-609F-4F10-9056-96F77ABC9E54}"/>
              </a:ext>
            </a:extLst>
          </p:cNvPr>
          <p:cNvSpPr/>
          <p:nvPr/>
        </p:nvSpPr>
        <p:spPr>
          <a:xfrm>
            <a:off x="2277039" y="4823670"/>
            <a:ext cx="3729478" cy="864066"/>
          </a:xfrm>
          <a:custGeom>
            <a:avLst/>
            <a:gdLst>
              <a:gd name="connsiteX0" fmla="*/ 3729478 w 3729478"/>
              <a:gd name="connsiteY0" fmla="*/ 864066 h 864066"/>
              <a:gd name="connsiteX1" fmla="*/ 289992 w 3729478"/>
              <a:gd name="connsiteY1" fmla="*/ 453005 h 864066"/>
              <a:gd name="connsiteX2" fmla="*/ 424216 w 3729478"/>
              <a:gd name="connsiteY2" fmla="*/ 0 h 86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478" h="864066">
                <a:moveTo>
                  <a:pt x="3729478" y="864066"/>
                </a:moveTo>
                <a:cubicBezTo>
                  <a:pt x="2285173" y="730541"/>
                  <a:pt x="840869" y="597016"/>
                  <a:pt x="289992" y="453005"/>
                </a:cubicBezTo>
                <a:cubicBezTo>
                  <a:pt x="-260885" y="308994"/>
                  <a:pt x="81665" y="154497"/>
                  <a:pt x="424216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B7D5C34A-D3BA-426C-9348-6478841E0AED}"/>
              </a:ext>
            </a:extLst>
          </p:cNvPr>
          <p:cNvSpPr/>
          <p:nvPr/>
        </p:nvSpPr>
        <p:spPr>
          <a:xfrm>
            <a:off x="3716323" y="4857226"/>
            <a:ext cx="3858936" cy="549113"/>
          </a:xfrm>
          <a:custGeom>
            <a:avLst/>
            <a:gdLst>
              <a:gd name="connsiteX0" fmla="*/ 0 w 3858936"/>
              <a:gd name="connsiteY0" fmla="*/ 0 h 549113"/>
              <a:gd name="connsiteX1" fmla="*/ 2592198 w 3858936"/>
              <a:gd name="connsiteY1" fmla="*/ 503339 h 549113"/>
              <a:gd name="connsiteX2" fmla="*/ 3858936 w 3858936"/>
              <a:gd name="connsiteY2" fmla="*/ 494950 h 54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936" h="549113">
                <a:moveTo>
                  <a:pt x="0" y="0"/>
                </a:moveTo>
                <a:cubicBezTo>
                  <a:pt x="974521" y="210423"/>
                  <a:pt x="1949042" y="420847"/>
                  <a:pt x="2592198" y="503339"/>
                </a:cubicBezTo>
                <a:cubicBezTo>
                  <a:pt x="3235354" y="585831"/>
                  <a:pt x="3547145" y="540390"/>
                  <a:pt x="3858936" y="49495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D9B37E94-8952-4DF0-81AF-7E8C384A4235}"/>
              </a:ext>
            </a:extLst>
          </p:cNvPr>
          <p:cNvSpPr/>
          <p:nvPr/>
        </p:nvSpPr>
        <p:spPr>
          <a:xfrm>
            <a:off x="3741490" y="5472097"/>
            <a:ext cx="3825380" cy="467309"/>
          </a:xfrm>
          <a:custGeom>
            <a:avLst/>
            <a:gdLst>
              <a:gd name="connsiteX0" fmla="*/ 0 w 3825380"/>
              <a:gd name="connsiteY0" fmla="*/ 467309 h 467309"/>
              <a:gd name="connsiteX1" fmla="*/ 2617365 w 3825380"/>
              <a:gd name="connsiteY1" fmla="*/ 39470 h 467309"/>
              <a:gd name="connsiteX2" fmla="*/ 3825380 w 3825380"/>
              <a:gd name="connsiteY2" fmla="*/ 14303 h 4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5380" h="467309">
                <a:moveTo>
                  <a:pt x="0" y="467309"/>
                </a:moveTo>
                <a:cubicBezTo>
                  <a:pt x="989901" y="291140"/>
                  <a:pt x="1979802" y="114971"/>
                  <a:pt x="2617365" y="39470"/>
                </a:cubicBezTo>
                <a:cubicBezTo>
                  <a:pt x="3254928" y="-36031"/>
                  <a:pt x="3635230" y="21294"/>
                  <a:pt x="3825380" y="14303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57EB381-D034-494E-88A4-BF359D183620}"/>
              </a:ext>
            </a:extLst>
          </p:cNvPr>
          <p:cNvCxnSpPr>
            <a:stCxn id="3" idx="6"/>
            <a:endCxn id="21" idx="2"/>
          </p:cNvCxnSpPr>
          <p:nvPr/>
        </p:nvCxnSpPr>
        <p:spPr>
          <a:xfrm>
            <a:off x="3783435" y="4618912"/>
            <a:ext cx="194624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EB7E2A7-C54B-4054-8E34-BC76C2FAC034}"/>
              </a:ext>
            </a:extLst>
          </p:cNvPr>
          <p:cNvCxnSpPr/>
          <p:nvPr/>
        </p:nvCxnSpPr>
        <p:spPr>
          <a:xfrm>
            <a:off x="3783435" y="6162486"/>
            <a:ext cx="194624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9018C33-ACAE-4B9C-887A-9C90BB4D4BA9}"/>
              </a:ext>
            </a:extLst>
          </p:cNvPr>
          <p:cNvSpPr txBox="1"/>
          <p:nvPr/>
        </p:nvSpPr>
        <p:spPr>
          <a:xfrm>
            <a:off x="1948899" y="3335181"/>
            <a:ext cx="58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una Red Neuronal Recurrente</a:t>
            </a:r>
            <a:endParaRPr lang="en-US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D51BDBE-AB9D-4642-AA2C-E8C72073D353}"/>
              </a:ext>
            </a:extLst>
          </p:cNvPr>
          <p:cNvSpPr/>
          <p:nvPr/>
        </p:nvSpPr>
        <p:spPr>
          <a:xfrm>
            <a:off x="7575259" y="3644503"/>
            <a:ext cx="4439459" cy="121272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>
                <a:effectLst/>
              </a:rPr>
              <a:t>Estas neuronas de contexto tienen sus propios pesos, con lo que la red neuronal es capaz de entrenar para darle un peso determinado. </a:t>
            </a:r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2E04564-0042-498C-9330-CF1F9F028194}"/>
              </a:ext>
            </a:extLst>
          </p:cNvPr>
          <p:cNvSpPr txBox="1"/>
          <p:nvPr/>
        </p:nvSpPr>
        <p:spPr>
          <a:xfrm>
            <a:off x="5914239" y="3790217"/>
            <a:ext cx="20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>
                <a:solidFill>
                  <a:srgbClr val="C00000"/>
                </a:solidFill>
              </a:rPr>
              <a:t>Context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A4E4F8C-0BC0-46C7-BB33-B1F643D48E5E}"/>
              </a:ext>
            </a:extLst>
          </p:cNvPr>
          <p:cNvSpPr txBox="1"/>
          <p:nvPr/>
        </p:nvSpPr>
        <p:spPr>
          <a:xfrm>
            <a:off x="2863298" y="3790217"/>
            <a:ext cx="73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/>
              <a:t>Hidden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469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498002-AA23-4692-B5EE-BD8B84E8B5CC}"/>
              </a:ext>
            </a:extLst>
          </p:cNvPr>
          <p:cNvSpPr txBox="1"/>
          <p:nvPr/>
        </p:nvSpPr>
        <p:spPr>
          <a:xfrm>
            <a:off x="209723" y="1420094"/>
            <a:ext cx="88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¿Qué es un LSTM y por qué son necesarias para Series?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A7345109-44C0-4808-B7E3-BCFEB536BEA8}"/>
              </a:ext>
            </a:extLst>
          </p:cNvPr>
          <p:cNvSpPr/>
          <p:nvPr/>
        </p:nvSpPr>
        <p:spPr>
          <a:xfrm>
            <a:off x="209723" y="2067407"/>
            <a:ext cx="1543575" cy="1698472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ong</a:t>
            </a:r>
          </a:p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hort</a:t>
            </a:r>
          </a:p>
          <a:p>
            <a:pPr>
              <a:lnSpc>
                <a:spcPct val="100000"/>
              </a:lnSpc>
            </a:pPr>
            <a:r>
              <a:rPr lang="es-E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s-E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erm</a:t>
            </a:r>
            <a:endParaRPr lang="es-E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s-E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emory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3448D0-3358-400D-B4AD-2EB2D6A5F5C9}"/>
              </a:ext>
            </a:extLst>
          </p:cNvPr>
          <p:cNvSpPr txBox="1"/>
          <p:nvPr/>
        </p:nvSpPr>
        <p:spPr>
          <a:xfrm>
            <a:off x="2281806" y="2263512"/>
            <a:ext cx="933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</a:rPr>
              <a:t>Lo distinto de estas neuronas es que existen internamente unas puertas lógicas (</a:t>
            </a:r>
            <a:r>
              <a:rPr lang="es-E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Forget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Gate</a:t>
            </a:r>
            <a:r>
              <a:rPr lang="es-ES" sz="1800" dirty="0">
                <a:effectLst/>
                <a:latin typeface="Calibri" panose="020F0502020204030204" pitchFamily="34" charset="0"/>
              </a:rPr>
              <a:t>, </a:t>
            </a:r>
            <a:r>
              <a:rPr lang="es-ES" sz="1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Input </a:t>
            </a:r>
            <a:r>
              <a:rPr lang="es-ES" sz="180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gate</a:t>
            </a:r>
            <a:r>
              <a:rPr lang="es-ES" sz="1800" dirty="0">
                <a:effectLst/>
                <a:latin typeface="Calibri" panose="020F0502020204030204" pitchFamily="34" charset="0"/>
              </a:rPr>
              <a:t> y Output Gate) que determina qué se debe estar "recordando" dentro de la red neuronal y por cuánto tiempo.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49682A-8FEA-44B5-99E7-44E4FB2C4BBF}"/>
              </a:ext>
            </a:extLst>
          </p:cNvPr>
          <p:cNvSpPr txBox="1"/>
          <p:nvPr/>
        </p:nvSpPr>
        <p:spPr>
          <a:xfrm>
            <a:off x="2281806" y="3671159"/>
            <a:ext cx="9727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</a:rPr>
              <a:t>Dentro del proces</a:t>
            </a:r>
            <a:r>
              <a:rPr lang="es-ES" dirty="0">
                <a:latin typeface="Calibri" panose="020F0502020204030204" pitchFamily="34" charset="0"/>
              </a:rPr>
              <a:t>o de </a:t>
            </a:r>
            <a:r>
              <a:rPr lang="es-ES" sz="1800" dirty="0">
                <a:effectLst/>
                <a:latin typeface="Calibri" panose="020F0502020204030204" pitchFamily="34" charset="0"/>
              </a:rPr>
              <a:t>aprendizaje de la red neuronal se optimizará el número de períodos en los que ciertas neuronas estarán entrando al “contexto” de la predicción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147695-4B83-4728-8814-9B6A9013FF0D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Redes Neuronales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537B73-0834-4C49-A827-7A2B21F8F7C2}"/>
              </a:ext>
            </a:extLst>
          </p:cNvPr>
          <p:cNvSpPr txBox="1"/>
          <p:nvPr/>
        </p:nvSpPr>
        <p:spPr>
          <a:xfrm>
            <a:off x="327171" y="5109480"/>
            <a:ext cx="1168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</a:rPr>
              <a:t>La capacidad de recordar a un período variable de tiempo (Long </a:t>
            </a:r>
            <a:r>
              <a:rPr lang="es-ES" sz="1800" dirty="0" err="1">
                <a:effectLst/>
                <a:latin typeface="Calibri" panose="020F0502020204030204" pitchFamily="34" charset="0"/>
              </a:rPr>
              <a:t>Term</a:t>
            </a:r>
            <a:r>
              <a:rPr lang="es-ES" sz="1800" dirty="0">
                <a:effectLst/>
                <a:latin typeface="Calibri" panose="020F0502020204030204" pitchFamily="34" charset="0"/>
              </a:rPr>
              <a:t>) es lo que las diferencia particularmente de las RNN.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7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498002-AA23-4692-B5EE-BD8B84E8B5CC}"/>
              </a:ext>
            </a:extLst>
          </p:cNvPr>
          <p:cNvSpPr txBox="1"/>
          <p:nvPr/>
        </p:nvSpPr>
        <p:spPr>
          <a:xfrm>
            <a:off x="209724" y="1420094"/>
            <a:ext cx="440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Componentes de una LSTM</a:t>
            </a:r>
          </a:p>
        </p:txBody>
      </p:sp>
      <p:pic>
        <p:nvPicPr>
          <p:cNvPr id="9" name="Picture 2" descr="Texto alternativo generado por el equipo:&#10;ct-l &#10;sigmoid() &#10;9t-1 &#10;ct+l &#10;sigmoid() &#10;tanh() &#10;tanh() &#10;ot &#10;sigmoid() ">
            <a:extLst>
              <a:ext uri="{FF2B5EF4-FFF2-40B4-BE49-F238E27FC236}">
                <a16:creationId xmlns:a16="http://schemas.microsoft.com/office/drawing/2014/main" id="{12C81616-4958-4A19-A603-CF807760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15" y="3361827"/>
            <a:ext cx="5718509" cy="34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409560-2847-47F7-AF6F-3B226834EBA5}"/>
              </a:ext>
            </a:extLst>
          </p:cNvPr>
          <p:cNvSpPr txBox="1"/>
          <p:nvPr/>
        </p:nvSpPr>
        <p:spPr>
          <a:xfrm>
            <a:off x="5385732" y="4971413"/>
            <a:ext cx="11996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C00000"/>
                </a:solidFill>
              </a:rPr>
              <a:t>Forget</a:t>
            </a:r>
            <a:r>
              <a:rPr lang="es-ES" sz="1200" dirty="0">
                <a:solidFill>
                  <a:srgbClr val="C00000"/>
                </a:solidFill>
              </a:rPr>
              <a:t> Gate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032BFF-3ADE-4F98-894C-31E1239DF206}"/>
              </a:ext>
            </a:extLst>
          </p:cNvPr>
          <p:cNvSpPr txBox="1"/>
          <p:nvPr/>
        </p:nvSpPr>
        <p:spPr>
          <a:xfrm>
            <a:off x="6047420" y="5317250"/>
            <a:ext cx="108218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Input Gate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5D514-0661-4699-9714-A6CD9CFE0EE2}"/>
              </a:ext>
            </a:extLst>
          </p:cNvPr>
          <p:cNvSpPr txBox="1"/>
          <p:nvPr/>
        </p:nvSpPr>
        <p:spPr>
          <a:xfrm>
            <a:off x="8975521" y="5317854"/>
            <a:ext cx="1216405" cy="276999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1C54"/>
                </a:solidFill>
              </a:rPr>
              <a:t>Output Gate</a:t>
            </a:r>
            <a:endParaRPr lang="en-US" sz="1200" dirty="0">
              <a:solidFill>
                <a:srgbClr val="001C5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7708F5-4A36-492A-A34F-277083F511C0}"/>
              </a:ext>
            </a:extLst>
          </p:cNvPr>
          <p:cNvSpPr/>
          <p:nvPr/>
        </p:nvSpPr>
        <p:spPr>
          <a:xfrm>
            <a:off x="6585358" y="4971413"/>
            <a:ext cx="343948" cy="3279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9B9B307-77FE-4014-B76F-0BAEDCC1C734}"/>
              </a:ext>
            </a:extLst>
          </p:cNvPr>
          <p:cNvSpPr/>
          <p:nvPr/>
        </p:nvSpPr>
        <p:spPr>
          <a:xfrm>
            <a:off x="7130643" y="5292358"/>
            <a:ext cx="343948" cy="32799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253F430-0C20-4C0A-B4E7-A8880C5E9AE3}"/>
              </a:ext>
            </a:extLst>
          </p:cNvPr>
          <p:cNvSpPr/>
          <p:nvPr/>
        </p:nvSpPr>
        <p:spPr>
          <a:xfrm>
            <a:off x="8631573" y="5292358"/>
            <a:ext cx="343948" cy="32799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E3FE12-E21B-4031-AE44-411A39F6357A}"/>
              </a:ext>
            </a:extLst>
          </p:cNvPr>
          <p:cNvSpPr txBox="1"/>
          <p:nvPr/>
        </p:nvSpPr>
        <p:spPr>
          <a:xfrm>
            <a:off x="363509" y="2483293"/>
            <a:ext cx="1199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C00000"/>
                </a:solidFill>
              </a:rPr>
              <a:t>Forget</a:t>
            </a:r>
            <a:r>
              <a:rPr lang="es-ES" sz="1200" dirty="0">
                <a:solidFill>
                  <a:srgbClr val="C00000"/>
                </a:solidFill>
              </a:rPr>
              <a:t> Gate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9110CD-210F-47D0-BECD-87306F613D99}"/>
              </a:ext>
            </a:extLst>
          </p:cNvPr>
          <p:cNvSpPr txBox="1"/>
          <p:nvPr/>
        </p:nvSpPr>
        <p:spPr>
          <a:xfrm>
            <a:off x="363509" y="2872132"/>
            <a:ext cx="10821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Input Gate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3947BB-62FE-44B9-BB9E-869B76815322}"/>
              </a:ext>
            </a:extLst>
          </p:cNvPr>
          <p:cNvSpPr txBox="1"/>
          <p:nvPr/>
        </p:nvSpPr>
        <p:spPr>
          <a:xfrm>
            <a:off x="363509" y="3429000"/>
            <a:ext cx="119019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1C54"/>
                </a:solidFill>
              </a:rPr>
              <a:t>Output Gate</a:t>
            </a:r>
            <a:endParaRPr lang="en-US" sz="1200" dirty="0">
              <a:solidFill>
                <a:srgbClr val="001C54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C6CC06-2955-4569-8225-4C9A0CD3F050}"/>
              </a:ext>
            </a:extLst>
          </p:cNvPr>
          <p:cNvSpPr txBox="1"/>
          <p:nvPr/>
        </p:nvSpPr>
        <p:spPr>
          <a:xfrm>
            <a:off x="1906732" y="2483293"/>
            <a:ext cx="884199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Define cuándo (o si en absoluto) el contexto se olvida - ¿Deberíamos acordarnos de lo que ocurrió en el pasado?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EA21E2-4A15-4359-B5DC-E8D9EEDAD216}"/>
              </a:ext>
            </a:extLst>
          </p:cNvPr>
          <p:cNvSpPr txBox="1"/>
          <p:nvPr/>
        </p:nvSpPr>
        <p:spPr>
          <a:xfrm>
            <a:off x="1906733" y="2872132"/>
            <a:ext cx="691848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Define dentro de la neurona cuándo (o si en absoluto)  se debería recordar un valor (agregarlo al contexto)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0BD6F7-A1D2-4D8D-9FF6-838983BFA741}"/>
              </a:ext>
            </a:extLst>
          </p:cNvPr>
          <p:cNvSpPr txBox="1"/>
          <p:nvPr/>
        </p:nvSpPr>
        <p:spPr>
          <a:xfrm>
            <a:off x="1906733" y="3392063"/>
            <a:ext cx="498308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1C54"/>
                </a:solidFill>
              </a:rPr>
              <a:t>Controla si se permite pasar un valor recordado</a:t>
            </a:r>
            <a:endParaRPr lang="en-US" sz="1200" dirty="0">
              <a:solidFill>
                <a:srgbClr val="001C54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702DA8-3439-4F02-84EF-1F862587177C}"/>
              </a:ext>
            </a:extLst>
          </p:cNvPr>
          <p:cNvSpPr txBox="1"/>
          <p:nvPr/>
        </p:nvSpPr>
        <p:spPr>
          <a:xfrm>
            <a:off x="2910980" y="5619141"/>
            <a:ext cx="342270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2"/>
                </a:solidFill>
              </a:rPr>
              <a:t>Con las sigmoides el valor se asegura ser o 0 o 1, comportándose como prueba lógica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8A2FB3-F49D-4DA2-86D5-71BE618625E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42225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F6F698-7A8C-4BB4-9A81-36A38F7CD0A3}"/>
              </a:ext>
            </a:extLst>
          </p:cNvPr>
          <p:cNvSpPr txBox="1"/>
          <p:nvPr/>
        </p:nvSpPr>
        <p:spPr>
          <a:xfrm>
            <a:off x="209724" y="1420094"/>
            <a:ext cx="47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Implementación de una 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4E01D5-BF28-4296-8F08-5C965E3C22E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Redes Neuronales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B1A4C0-BCDE-4893-9657-DD4D34E5B850}"/>
              </a:ext>
            </a:extLst>
          </p:cNvPr>
          <p:cNvSpPr txBox="1"/>
          <p:nvPr/>
        </p:nvSpPr>
        <p:spPr>
          <a:xfrm>
            <a:off x="327168" y="2378448"/>
            <a:ext cx="106204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600" dirty="0"/>
              <a:t>Creación de los vectores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ES" sz="1600" b="1" dirty="0"/>
              <a:t>n</a:t>
            </a:r>
            <a:r>
              <a:rPr lang="es-ES" sz="1600" dirty="0"/>
              <a:t> vectores de tamaño </a:t>
            </a:r>
            <a:r>
              <a:rPr lang="es-ES" sz="1600" b="1" dirty="0"/>
              <a:t>(1,x)</a:t>
            </a:r>
            <a:r>
              <a:rPr lang="es-ES" sz="1600" dirty="0"/>
              <a:t>, donde x es el número de atributos, en el caso de un LSTM son los datos a pasado,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ES" sz="1600" dirty="0"/>
              <a:t>Se puede agregar las variables </a:t>
            </a:r>
            <a:r>
              <a:rPr lang="es-ES" sz="1600" dirty="0" err="1"/>
              <a:t>regresoras</a:t>
            </a:r>
            <a:r>
              <a:rPr lang="es-ES" sz="1600" dirty="0"/>
              <a:t>)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ES" sz="1600" dirty="0"/>
              <a:t>Crear el target (vector con los resultados, 1 por cada </a:t>
            </a:r>
            <a:r>
              <a:rPr lang="es-ES" sz="1600" b="1" dirty="0"/>
              <a:t>n</a:t>
            </a:r>
            <a:r>
              <a:rPr lang="es-ES" sz="1600" dirty="0"/>
              <a:t> de </a:t>
            </a:r>
            <a:r>
              <a:rPr lang="es-ES" sz="1600" dirty="0" err="1"/>
              <a:t>train+test</a:t>
            </a:r>
            <a:r>
              <a:rPr lang="es-ES" sz="1600" dirty="0"/>
              <a:t>)</a:t>
            </a:r>
          </a:p>
          <a:p>
            <a:pPr algn="l"/>
            <a:endParaRPr lang="es-ES" sz="1600" dirty="0"/>
          </a:p>
          <a:p>
            <a:pPr algn="l"/>
            <a:r>
              <a:rPr lang="es-ES" sz="1600" dirty="0"/>
              <a:t>Los objetos data y target tienen que quedar como </a:t>
            </a:r>
            <a:r>
              <a:rPr lang="es-ES" sz="1600" dirty="0" err="1"/>
              <a:t>np.array</a:t>
            </a:r>
            <a:r>
              <a:rPr lang="es-ES" sz="1600" dirty="0"/>
              <a:t>() </a:t>
            </a:r>
          </a:p>
          <a:p>
            <a:pPr algn="l"/>
            <a:r>
              <a:rPr lang="es-ES" sz="1600" dirty="0"/>
              <a:t>Después de esto se realiza la separación entre </a:t>
            </a:r>
            <a:r>
              <a:rPr lang="es-ES" sz="1600" dirty="0" err="1"/>
              <a:t>train_test_split</a:t>
            </a:r>
            <a:r>
              <a:rPr lang="es-ES" sz="1600" dirty="0"/>
              <a:t>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7B7AAE4-255D-4578-8229-93774919BF4A}"/>
              </a:ext>
            </a:extLst>
          </p:cNvPr>
          <p:cNvSpPr txBox="1"/>
          <p:nvPr/>
        </p:nvSpPr>
        <p:spPr>
          <a:xfrm>
            <a:off x="327169" y="2048365"/>
            <a:ext cx="1062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s-ES" sz="1600" dirty="0"/>
              <a:t>Preparación del Dato</a:t>
            </a:r>
          </a:p>
        </p:txBody>
      </p:sp>
    </p:spTree>
    <p:extLst>
      <p:ext uri="{BB962C8B-B14F-4D97-AF65-F5344CB8AC3E}">
        <p14:creationId xmlns:p14="http://schemas.microsoft.com/office/powerpoint/2010/main" val="90488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F6F698-7A8C-4BB4-9A81-36A38F7CD0A3}"/>
              </a:ext>
            </a:extLst>
          </p:cNvPr>
          <p:cNvSpPr txBox="1"/>
          <p:nvPr/>
        </p:nvSpPr>
        <p:spPr>
          <a:xfrm>
            <a:off x="209724" y="1420094"/>
            <a:ext cx="47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s-ES" dirty="0"/>
              <a:t>Implementación de una 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4E01D5-BF28-4296-8F08-5C965E3C22E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Modelado de Series Temporales con Redes Neuronales</a:t>
            </a:r>
          </a:p>
        </p:txBody>
      </p:sp>
      <p:pic>
        <p:nvPicPr>
          <p:cNvPr id="5121" name="Picture 1" descr="Texto alternativo generado por el equipo:&#10;model ' mean absolute error' ,optimizer= ' adam' ,metrics=[ ' accuracy ' ]) ">
            <a:extLst>
              <a:ext uri="{FF2B5EF4-FFF2-40B4-BE49-F238E27FC236}">
                <a16:creationId xmlns:a16="http://schemas.microsoft.com/office/drawing/2014/main" id="{4DAFC686-5D1E-45C3-BC96-D1FE4406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8" y="5460426"/>
            <a:ext cx="61150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Texto alternativo generado por el equipo:&#10;history &#10;model.fit(x train,y validation data=(x test,y test)) ">
            <a:extLst>
              <a:ext uri="{FF2B5EF4-FFF2-40B4-BE49-F238E27FC236}">
                <a16:creationId xmlns:a16="http://schemas.microsoft.com/office/drawing/2014/main" id="{996F9DB4-218E-459D-8E78-E05703549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t="12046"/>
          <a:stretch/>
        </p:blipFill>
        <p:spPr bwMode="auto">
          <a:xfrm>
            <a:off x="327168" y="6032350"/>
            <a:ext cx="5060918" cy="2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C3E9363-282A-4E2C-B644-840782ABB63D}"/>
              </a:ext>
            </a:extLst>
          </p:cNvPr>
          <p:cNvGrpSpPr/>
          <p:nvPr/>
        </p:nvGrpSpPr>
        <p:grpSpPr>
          <a:xfrm>
            <a:off x="209724" y="2701850"/>
            <a:ext cx="8677768" cy="2624116"/>
            <a:chOff x="209723" y="2711282"/>
            <a:chExt cx="8677768" cy="2624116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892731E-1636-45D9-9985-4FC9B266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723" y="2711282"/>
              <a:ext cx="8677768" cy="2624116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441F079-CD8E-43E7-BE6B-4C241759C61E}"/>
                </a:ext>
              </a:extLst>
            </p:cNvPr>
            <p:cNvSpPr/>
            <p:nvPr/>
          </p:nvSpPr>
          <p:spPr>
            <a:xfrm>
              <a:off x="2894202" y="2969703"/>
              <a:ext cx="2835479" cy="459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0EA5AF-704E-45C8-9C8A-926A6CF6DDA5}"/>
              </a:ext>
            </a:extLst>
          </p:cNvPr>
          <p:cNvSpPr txBox="1"/>
          <p:nvPr/>
        </p:nvSpPr>
        <p:spPr>
          <a:xfrm>
            <a:off x="433431" y="2320873"/>
            <a:ext cx="4577461" cy="523220"/>
          </a:xfrm>
          <a:prstGeom prst="rect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Iniciamos el modelo con </a:t>
            </a:r>
            <a:r>
              <a:rPr lang="es-ES" sz="1400" dirty="0" err="1">
                <a:solidFill>
                  <a:schemeClr val="bg1"/>
                </a:solidFill>
              </a:rPr>
              <a:t>Secuential</a:t>
            </a:r>
            <a:r>
              <a:rPr lang="es-ES" sz="1400" dirty="0">
                <a:solidFill>
                  <a:schemeClr val="bg1"/>
                </a:solidFill>
              </a:rPr>
              <a:t>() de </a:t>
            </a:r>
            <a:r>
              <a:rPr lang="es-ES" sz="1400" dirty="0" err="1">
                <a:solidFill>
                  <a:schemeClr val="bg1"/>
                </a:solidFill>
              </a:rPr>
              <a:t>Keras</a:t>
            </a:r>
            <a:r>
              <a:rPr lang="es-E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</p:txBody>
      </p:sp>
    </p:spTree>
    <p:extLst>
      <p:ext uri="{BB962C8B-B14F-4D97-AF65-F5344CB8AC3E}">
        <p14:creationId xmlns:p14="http://schemas.microsoft.com/office/powerpoint/2010/main" val="917438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unglasses_POWER_USER_SEPARATOR_ICONS_glasses_POWER_USER_SEPARATOR_ICONS_lab_POWER_USER_SEPARATOR_ICONS_look_POWER_USER_SEPARATOR_ICONS_see_POWER_USER_SEPARATOR_ICONS_shades_POWER_USER_SEPARATOR_ICONS_vision"/>
</p:tagLst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22384</TotalTime>
  <Words>878</Words>
  <Application>Microsoft Office PowerPoint</Application>
  <PresentationFormat>Panorámica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139</cp:revision>
  <dcterms:created xsi:type="dcterms:W3CDTF">2020-01-17T12:48:37Z</dcterms:created>
  <dcterms:modified xsi:type="dcterms:W3CDTF">2021-05-10T17:13:22Z</dcterms:modified>
</cp:coreProperties>
</file>