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549" r:id="rId3"/>
    <p:sldId id="258" r:id="rId4"/>
    <p:sldId id="551" r:id="rId5"/>
    <p:sldId id="552" r:id="rId6"/>
    <p:sldId id="555" r:id="rId7"/>
    <p:sldId id="558" r:id="rId8"/>
    <p:sldId id="574" r:id="rId9"/>
    <p:sldId id="560" r:id="rId10"/>
    <p:sldId id="572" r:id="rId11"/>
    <p:sldId id="575" r:id="rId12"/>
    <p:sldId id="576" r:id="rId13"/>
    <p:sldId id="577" r:id="rId14"/>
    <p:sldId id="578" r:id="rId15"/>
    <p:sldId id="579" r:id="rId16"/>
    <p:sldId id="557" r:id="rId17"/>
    <p:sldId id="566" r:id="rId18"/>
    <p:sldId id="571" r:id="rId19"/>
    <p:sldId id="569" r:id="rId20"/>
    <p:sldId id="568" r:id="rId21"/>
    <p:sldId id="553" r:id="rId22"/>
    <p:sldId id="565" r:id="rId23"/>
    <p:sldId id="563" r:id="rId24"/>
    <p:sldId id="580" r:id="rId25"/>
    <p:sldId id="581" r:id="rId26"/>
    <p:sldId id="564" r:id="rId27"/>
    <p:sldId id="53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d="{E9678120-2CCB-4928-9317-8E9A9F9DB340}">
          <p14:sldIdLst>
            <p14:sldId id="256"/>
            <p14:sldId id="549"/>
            <p14:sldId id="258"/>
            <p14:sldId id="551"/>
            <p14:sldId id="552"/>
            <p14:sldId id="555"/>
            <p14:sldId id="558"/>
            <p14:sldId id="574"/>
            <p14:sldId id="560"/>
            <p14:sldId id="572"/>
            <p14:sldId id="575"/>
            <p14:sldId id="576"/>
            <p14:sldId id="577"/>
            <p14:sldId id="578"/>
            <p14:sldId id="579"/>
            <p14:sldId id="557"/>
            <p14:sldId id="566"/>
            <p14:sldId id="571"/>
            <p14:sldId id="569"/>
            <p14:sldId id="568"/>
            <p14:sldId id="553"/>
            <p14:sldId id="565"/>
            <p14:sldId id="563"/>
            <p14:sldId id="580"/>
            <p14:sldId id="581"/>
            <p14:sldId id="564"/>
            <p14:sldId id="538"/>
          </p14:sldIdLst>
        </p14:section>
        <p14:section name="Anexos" id="{DA0191D4-D04C-43D5-A929-42BB95D7D5E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C54"/>
    <a:srgbClr val="A80000"/>
    <a:srgbClr val="CC7832"/>
    <a:srgbClr val="F0F0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8F894-A91F-4842-BD9A-7582ADBE2C27}" type="datetimeFigureOut">
              <a:rPr lang="en-US" smtClean="0"/>
              <a:t>4/15/2021</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1E201-2964-428B-8F9E-A0F4DF4FA515}" type="slidenum">
              <a:rPr lang="en-US" smtClean="0"/>
              <a:t>‹Nº›</a:t>
            </a:fld>
            <a:endParaRPr lang="en-US" dirty="0"/>
          </a:p>
        </p:txBody>
      </p:sp>
    </p:spTree>
    <p:extLst>
      <p:ext uri="{BB962C8B-B14F-4D97-AF65-F5344CB8AC3E}">
        <p14:creationId xmlns:p14="http://schemas.microsoft.com/office/powerpoint/2010/main" val="18378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44BF9-7098-4F02-A977-3061E8379A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5436454F-3A4C-4F6B-A988-8F4A8A215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CDF04913-968D-4F4A-8889-0FB8196CE6A9}"/>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5" name="Marcador de pie de página 4">
            <a:extLst>
              <a:ext uri="{FF2B5EF4-FFF2-40B4-BE49-F238E27FC236}">
                <a16:creationId xmlns:a16="http://schemas.microsoft.com/office/drawing/2014/main" id="{22240EF8-A6A3-4E97-B5B5-4D34BF1FB6D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9E4C5EE-23FB-463A-89C0-D277387E394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98394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611D4-EB0C-4855-9F92-A69775C83A8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86CAB6DF-799B-42D7-BC20-F6BD06B604B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3DE5AF42-73D7-4C36-9B60-04FD0A3D1F51}"/>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5" name="Marcador de pie de página 4">
            <a:extLst>
              <a:ext uri="{FF2B5EF4-FFF2-40B4-BE49-F238E27FC236}">
                <a16:creationId xmlns:a16="http://schemas.microsoft.com/office/drawing/2014/main" id="{4617138E-532F-4C08-BE84-340C526BDD4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139E10C-9348-42C9-9477-D3C4421E4B32}"/>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7538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918E2E2-AF1F-460E-8B3F-E2631717252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A430249-398F-43FB-AD36-7128ED45C0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8FCB47B-D975-4110-AE09-337D709C2602}"/>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5" name="Marcador de pie de página 4">
            <a:extLst>
              <a:ext uri="{FF2B5EF4-FFF2-40B4-BE49-F238E27FC236}">
                <a16:creationId xmlns:a16="http://schemas.microsoft.com/office/drawing/2014/main" id="{919E0790-7590-4870-9E19-EF9C32771C4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20B9DC-1251-4D8B-A2BE-2D944DFC861A}"/>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34225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0C4D5-6E70-4702-9163-2ABC01F48F5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FA9BE07-C75C-4F2B-9F5E-ACE002AF73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7E82C1F-C9FD-4E72-A1FD-5B47E1417CD6}"/>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5" name="Marcador de pie de página 4">
            <a:extLst>
              <a:ext uri="{FF2B5EF4-FFF2-40B4-BE49-F238E27FC236}">
                <a16:creationId xmlns:a16="http://schemas.microsoft.com/office/drawing/2014/main" id="{4386BAA0-3ED6-42C0-9B18-9DA9293E3AE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03F7281-DABE-4773-90E5-E02A5BADB179}"/>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01894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C8476-B0AA-4BE8-BB8D-52E5F3D761D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48116F1A-5630-4820-B9AD-FF621A1B8C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7E3EAFE-31A8-422D-A039-7CAAF3EBDED1}"/>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5" name="Marcador de pie de página 4">
            <a:extLst>
              <a:ext uri="{FF2B5EF4-FFF2-40B4-BE49-F238E27FC236}">
                <a16:creationId xmlns:a16="http://schemas.microsoft.com/office/drawing/2014/main" id="{9146D357-0360-40FB-8DB4-8CD1A5B6A79C}"/>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2B2D1AC-DA20-441B-B5F1-2E57E71EA547}"/>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2759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61E19-D494-45FC-870A-6906BB7EB19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9C9A252-A343-4126-A7F0-94532BB50E9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E7130EB-6954-44AE-B07E-1B9A28582D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45A5915C-E71E-458C-8AFD-F980FC0A15E7}"/>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6" name="Marcador de pie de página 5">
            <a:extLst>
              <a:ext uri="{FF2B5EF4-FFF2-40B4-BE49-F238E27FC236}">
                <a16:creationId xmlns:a16="http://schemas.microsoft.com/office/drawing/2014/main" id="{4D61CEE1-4B9C-4F8A-B22F-898E4B7A41C4}"/>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D4C136E-5A01-4856-842C-8EFF1519F574}"/>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4391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50C5A-F00C-432D-B570-E597EFB5D55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65F3A80-173A-4C5B-9B09-341A6B5FD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3B112F-9A5F-4841-AC9A-A42E283D51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6B1BD868-24EA-4E91-B722-74B4A90F3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8D81A29-E72C-47BB-A3B1-C1E1162BDB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13D93F3E-1524-4FAB-A935-6CB86FE9EBA5}"/>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8" name="Marcador de pie de página 7">
            <a:extLst>
              <a:ext uri="{FF2B5EF4-FFF2-40B4-BE49-F238E27FC236}">
                <a16:creationId xmlns:a16="http://schemas.microsoft.com/office/drawing/2014/main" id="{8737C0E9-DA78-4BE4-AB23-5F3BA8454F3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5FD70915-88FD-4EE0-BE27-1D788E5C91F6}"/>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86579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77B4B-0226-462C-AE54-F1DE35B1131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C6371EF-34A3-4082-A86A-23BD9D644FBF}"/>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4" name="Marcador de pie de página 3">
            <a:extLst>
              <a:ext uri="{FF2B5EF4-FFF2-40B4-BE49-F238E27FC236}">
                <a16:creationId xmlns:a16="http://schemas.microsoft.com/office/drawing/2014/main" id="{A788AF98-2AAD-465F-AA27-DFA4530FEB23}"/>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05BFD9-CD43-4899-873B-F1417B7886C1}"/>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79211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6B06CCB-BA9F-4F55-B016-1428ED26D9E5}"/>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3" name="Marcador de pie de página 2">
            <a:extLst>
              <a:ext uri="{FF2B5EF4-FFF2-40B4-BE49-F238E27FC236}">
                <a16:creationId xmlns:a16="http://schemas.microsoft.com/office/drawing/2014/main" id="{60A6025B-BF77-459B-8E82-C39188D7B1C0}"/>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C72EA599-8BA1-4019-AC94-30D7BE6B4C29}"/>
              </a:ext>
            </a:extLst>
          </p:cNvPr>
          <p:cNvSpPr>
            <a:spLocks noGrp="1"/>
          </p:cNvSpPr>
          <p:nvPr>
            <p:ph type="sldNum" sz="quarter" idx="12"/>
          </p:nvPr>
        </p:nvSpPr>
        <p:spPr/>
        <p:txBody>
          <a:bodyPr/>
          <a:lstStyle/>
          <a:p>
            <a:fld id="{3D200090-CC4D-4F85-9A86-CD9206B93EE7}" type="slidenum">
              <a:rPr lang="en-US" smtClean="0"/>
              <a:t>‹Nº›</a:t>
            </a:fld>
            <a:endParaRPr lang="en-US" dirty="0"/>
          </a:p>
        </p:txBody>
      </p:sp>
      <p:sp>
        <p:nvSpPr>
          <p:cNvPr id="6" name="Triángulo isósceles 5">
            <a:extLst>
              <a:ext uri="{FF2B5EF4-FFF2-40B4-BE49-F238E27FC236}">
                <a16:creationId xmlns:a16="http://schemas.microsoft.com/office/drawing/2014/main" id="{7C65275E-5DA1-445C-9DF4-B855720B73BA}"/>
              </a:ext>
            </a:extLst>
          </p:cNvPr>
          <p:cNvSpPr/>
          <p:nvPr userDrawn="1"/>
        </p:nvSpPr>
        <p:spPr>
          <a:xfrm>
            <a:off x="0" y="989901"/>
            <a:ext cx="12192001" cy="5868099"/>
          </a:xfrm>
          <a:prstGeom prst="triangle">
            <a:avLst>
              <a:gd name="adj" fmla="val 100000"/>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2" descr="Resultado de imagen de tinamica smartdata">
            <a:extLst>
              <a:ext uri="{FF2B5EF4-FFF2-40B4-BE49-F238E27FC236}">
                <a16:creationId xmlns:a16="http://schemas.microsoft.com/office/drawing/2014/main" id="{0E30493B-7B89-4E10-B4A4-D4D751AB5B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04352" y="6468297"/>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2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B743-89E9-4B83-BC11-BBF817AF42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2317CE6-AB63-403B-BE2C-2B9BA961B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5260D9B-5055-4A75-9946-416DE8ED9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87A8D2-C055-4F16-A06D-FA801A1FE4DF}"/>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6" name="Marcador de pie de página 5">
            <a:extLst>
              <a:ext uri="{FF2B5EF4-FFF2-40B4-BE49-F238E27FC236}">
                <a16:creationId xmlns:a16="http://schemas.microsoft.com/office/drawing/2014/main" id="{C3DBA382-54E0-4F41-90E1-7EBBAA673CA2}"/>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DBF867A-BF0E-4457-A80D-B23734119185}"/>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33535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02847-D31A-4499-9135-AF5C8616CE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C86B9EFB-E39B-4B00-A2CC-90CED0E98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35D6B712-5D15-4CE4-8669-CC24D74F0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A23809-7684-4D31-870E-E0A362A59968}"/>
              </a:ext>
            </a:extLst>
          </p:cNvPr>
          <p:cNvSpPr>
            <a:spLocks noGrp="1"/>
          </p:cNvSpPr>
          <p:nvPr>
            <p:ph type="dt" sz="half" idx="10"/>
          </p:nvPr>
        </p:nvSpPr>
        <p:spPr/>
        <p:txBody>
          <a:bodyPr/>
          <a:lstStyle/>
          <a:p>
            <a:fld id="{15119D3F-0F06-48B5-A311-F7380CC22BDC}" type="datetimeFigureOut">
              <a:rPr lang="en-US" smtClean="0"/>
              <a:t>4/15/2021</a:t>
            </a:fld>
            <a:endParaRPr lang="en-US" dirty="0"/>
          </a:p>
        </p:txBody>
      </p:sp>
      <p:sp>
        <p:nvSpPr>
          <p:cNvPr id="6" name="Marcador de pie de página 5">
            <a:extLst>
              <a:ext uri="{FF2B5EF4-FFF2-40B4-BE49-F238E27FC236}">
                <a16:creationId xmlns:a16="http://schemas.microsoft.com/office/drawing/2014/main" id="{05225D9E-08B4-4A4C-8BAF-E50B4729044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9C73CE4-81EF-49CB-A555-DBD9A747AB9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09467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5946C76-FAA1-4800-B578-F7870D82D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Marcador de texto 2">
            <a:extLst>
              <a:ext uri="{FF2B5EF4-FFF2-40B4-BE49-F238E27FC236}">
                <a16:creationId xmlns:a16="http://schemas.microsoft.com/office/drawing/2014/main" id="{FC2F895F-0DD1-4245-A0B8-F9D610F0B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5C1DF2B-B587-467D-BE00-BF0AC613E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15119D3F-0F06-48B5-A311-F7380CC22BDC}" type="datetimeFigureOut">
              <a:rPr lang="en-US" smtClean="0"/>
              <a:pPr/>
              <a:t>4/15/2021</a:t>
            </a:fld>
            <a:endParaRPr lang="en-US" dirty="0"/>
          </a:p>
        </p:txBody>
      </p:sp>
      <p:sp>
        <p:nvSpPr>
          <p:cNvPr id="5" name="Marcador de pie de página 4">
            <a:extLst>
              <a:ext uri="{FF2B5EF4-FFF2-40B4-BE49-F238E27FC236}">
                <a16:creationId xmlns:a16="http://schemas.microsoft.com/office/drawing/2014/main" id="{5E45B4BC-7F4C-4522-9CD8-4FFA520D9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endParaRPr lang="en-US" dirty="0"/>
          </a:p>
        </p:txBody>
      </p:sp>
      <p:sp>
        <p:nvSpPr>
          <p:cNvPr id="6" name="Marcador de número de diapositiva 5">
            <a:extLst>
              <a:ext uri="{FF2B5EF4-FFF2-40B4-BE49-F238E27FC236}">
                <a16:creationId xmlns:a16="http://schemas.microsoft.com/office/drawing/2014/main" id="{62FE3F12-1A1B-4547-905C-0D3F57549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3D200090-CC4D-4F85-9A86-CD9206B93EE7}" type="slidenum">
              <a:rPr lang="en-US" smtClean="0"/>
              <a:pPr/>
              <a:t>‹Nº›</a:t>
            </a:fld>
            <a:endParaRPr lang="en-US" dirty="0"/>
          </a:p>
        </p:txBody>
      </p:sp>
      <p:sp>
        <p:nvSpPr>
          <p:cNvPr id="8" name="Triángulo isósceles 7">
            <a:extLst>
              <a:ext uri="{FF2B5EF4-FFF2-40B4-BE49-F238E27FC236}">
                <a16:creationId xmlns:a16="http://schemas.microsoft.com/office/drawing/2014/main" id="{366D66E1-8730-4B6A-BBED-4870A332F5E0}"/>
              </a:ext>
            </a:extLst>
          </p:cNvPr>
          <p:cNvSpPr/>
          <p:nvPr userDrawn="1"/>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C1E68034-5B7F-4294-9EB8-93D0AFB4E5C5}"/>
              </a:ext>
            </a:extLst>
          </p:cNvPr>
          <p:cNvSpPr/>
          <p:nvPr userDrawn="1"/>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9" name="Triángulo isósceles 8">
            <a:extLst>
              <a:ext uri="{FF2B5EF4-FFF2-40B4-BE49-F238E27FC236}">
                <a16:creationId xmlns:a16="http://schemas.microsoft.com/office/drawing/2014/main" id="{32B6BBF2-2313-45BF-BB5B-E78049493699}"/>
              </a:ext>
            </a:extLst>
          </p:cNvPr>
          <p:cNvSpPr/>
          <p:nvPr userDrawn="1"/>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ángulo 9">
            <a:extLst>
              <a:ext uri="{FF2B5EF4-FFF2-40B4-BE49-F238E27FC236}">
                <a16:creationId xmlns:a16="http://schemas.microsoft.com/office/drawing/2014/main" id="{1A247FCB-9B82-488A-A0E6-FB116EE57815}"/>
              </a:ext>
            </a:extLst>
          </p:cNvPr>
          <p:cNvSpPr/>
          <p:nvPr userDrawn="1"/>
        </p:nvSpPr>
        <p:spPr>
          <a:xfrm>
            <a:off x="0" y="-3"/>
            <a:ext cx="12192000" cy="132556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2" descr="Resultado de imagen de tinamica smartdata">
            <a:extLst>
              <a:ext uri="{FF2B5EF4-FFF2-40B4-BE49-F238E27FC236}">
                <a16:creationId xmlns:a16="http://schemas.microsoft.com/office/drawing/2014/main" id="{EEDFDEA7-F6F0-4141-9395-3790BC7A22C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04352" y="6407782"/>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1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etsatsawat/tutorial_fft_seasonality_detection/blob/master/FFT%20Tutorial.ipynb"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ocs.scipy.org/doc/scipy/reference/tutorial/fft.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0461656-2286-401F-8905-35CE07B66D96}"/>
              </a:ext>
            </a:extLst>
          </p:cNvPr>
          <p:cNvSpPr txBox="1"/>
          <p:nvPr/>
        </p:nvSpPr>
        <p:spPr>
          <a:xfrm>
            <a:off x="1988792" y="2613392"/>
            <a:ext cx="8214416" cy="2739211"/>
          </a:xfrm>
          <a:prstGeom prst="rect">
            <a:avLst/>
          </a:prstGeom>
          <a:noFill/>
        </p:spPr>
        <p:txBody>
          <a:bodyPr wrap="square" rtlCol="0">
            <a:spAutoFit/>
          </a:bodyPr>
          <a:lstStyle/>
          <a:p>
            <a:pPr algn="ctr"/>
            <a:r>
              <a:rPr lang="en-US" sz="4800" dirty="0"/>
              <a:t>Time Series Lab</a:t>
            </a:r>
          </a:p>
          <a:p>
            <a:pPr algn="ctr"/>
            <a:endParaRPr lang="en-US" sz="2000" dirty="0"/>
          </a:p>
          <a:p>
            <a:pPr algn="ctr"/>
            <a:r>
              <a:rPr lang="es-ES" sz="2800" dirty="0"/>
              <a:t>Transformación y Análisis de las Series Temporales</a:t>
            </a:r>
          </a:p>
          <a:p>
            <a:pPr algn="ctr"/>
            <a:endParaRPr lang="es-ES" sz="2800" dirty="0"/>
          </a:p>
          <a:p>
            <a:pPr algn="ctr"/>
            <a:r>
              <a:rPr lang="es-ES" sz="2000" dirty="0"/>
              <a:t>Ignacio José Valenzuela</a:t>
            </a:r>
            <a:endParaRPr lang="es-ES" sz="2800" dirty="0"/>
          </a:p>
        </p:txBody>
      </p:sp>
      <p:sp>
        <p:nvSpPr>
          <p:cNvPr id="3" name="Triángulo isósceles 2">
            <a:extLst>
              <a:ext uri="{FF2B5EF4-FFF2-40B4-BE49-F238E27FC236}">
                <a16:creationId xmlns:a16="http://schemas.microsoft.com/office/drawing/2014/main" id="{A03CDD49-E59E-4710-9513-5F73C49015F4}"/>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riángulo isósceles 3">
            <a:extLst>
              <a:ext uri="{FF2B5EF4-FFF2-40B4-BE49-F238E27FC236}">
                <a16:creationId xmlns:a16="http://schemas.microsoft.com/office/drawing/2014/main" id="{A18FF4FE-4E7C-42DF-99D7-D9366B375FE4}"/>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5" name="Triángulo isósceles 4">
            <a:extLst>
              <a:ext uri="{FF2B5EF4-FFF2-40B4-BE49-F238E27FC236}">
                <a16:creationId xmlns:a16="http://schemas.microsoft.com/office/drawing/2014/main" id="{ED16F8F4-8F8A-4AAF-B5EF-CC0767AAECE9}"/>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110033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20" name="Rectángulo: esquinas redondeadas 19">
            <a:extLst>
              <a:ext uri="{FF2B5EF4-FFF2-40B4-BE49-F238E27FC236}">
                <a16:creationId xmlns:a16="http://schemas.microsoft.com/office/drawing/2014/main" id="{5378671D-DBFB-4736-B1EB-63CED8C06913}"/>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Análisis Visual de Estacionalidad</a:t>
            </a:r>
            <a:endParaRPr lang="en-US" dirty="0">
              <a:solidFill>
                <a:schemeClr val="tx1"/>
              </a:solidFill>
            </a:endParaRPr>
          </a:p>
        </p:txBody>
      </p:sp>
      <p:pic>
        <p:nvPicPr>
          <p:cNvPr id="7" name="Imagen 6">
            <a:extLst>
              <a:ext uri="{FF2B5EF4-FFF2-40B4-BE49-F238E27FC236}">
                <a16:creationId xmlns:a16="http://schemas.microsoft.com/office/drawing/2014/main" id="{7A0EE6E1-AFBB-49EF-8C57-6AF111BFAE22}"/>
              </a:ext>
            </a:extLst>
          </p:cNvPr>
          <p:cNvPicPr>
            <a:picLocks noChangeAspect="1"/>
          </p:cNvPicPr>
          <p:nvPr/>
        </p:nvPicPr>
        <p:blipFill>
          <a:blip r:embed="rId3"/>
          <a:stretch>
            <a:fillRect/>
          </a:stretch>
        </p:blipFill>
        <p:spPr>
          <a:xfrm>
            <a:off x="360726" y="2304409"/>
            <a:ext cx="6177047" cy="3123267"/>
          </a:xfrm>
          <a:prstGeom prst="rect">
            <a:avLst/>
          </a:prstGeom>
        </p:spPr>
      </p:pic>
      <p:sp>
        <p:nvSpPr>
          <p:cNvPr id="8" name="Rectangle 2">
            <a:extLst>
              <a:ext uri="{FF2B5EF4-FFF2-40B4-BE49-F238E27FC236}">
                <a16:creationId xmlns:a16="http://schemas.microsoft.com/office/drawing/2014/main" id="{50596F42-2AAE-4291-BC90-A09F46EFA952}"/>
              </a:ext>
            </a:extLst>
          </p:cNvPr>
          <p:cNvSpPr>
            <a:spLocks noChangeArrowheads="1"/>
          </p:cNvSpPr>
          <p:nvPr/>
        </p:nvSpPr>
        <p:spPr bwMode="auto">
          <a:xfrm>
            <a:off x="7262445" y="4879830"/>
            <a:ext cx="492955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969896"/>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figure</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title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'Box Plot of PM2.5 Pollution in Madrid by Weekday (Mon=0)'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sns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catplot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"Day of Week"</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y</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"PM_CENTRO"</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kind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"box"</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data</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mp_daily_viz</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F343EA71-E0D3-4619-9702-AF5C8922A699}"/>
              </a:ext>
            </a:extLst>
          </p:cNvPr>
          <p:cNvSpPr txBox="1"/>
          <p:nvPr/>
        </p:nvSpPr>
        <p:spPr>
          <a:xfrm>
            <a:off x="7643218" y="2502226"/>
            <a:ext cx="3782588" cy="1200329"/>
          </a:xfrm>
          <a:prstGeom prst="rect">
            <a:avLst/>
          </a:prstGeom>
          <a:noFill/>
        </p:spPr>
        <p:txBody>
          <a:bodyPr wrap="square" rtlCol="0">
            <a:spAutoFit/>
          </a:bodyPr>
          <a:lstStyle/>
          <a:p>
            <a:r>
              <a:rPr lang="es-ES" dirty="0"/>
              <a:t>Podemos obtener una buena idea del comportamiento semanal o mensual analizando la distribución de las variables </a:t>
            </a:r>
            <a:endParaRPr lang="en-US" dirty="0"/>
          </a:p>
        </p:txBody>
      </p:sp>
      <p:sp>
        <p:nvSpPr>
          <p:cNvPr id="12" name="Rectángulo: esquinas redondeadas 11">
            <a:extLst>
              <a:ext uri="{FF2B5EF4-FFF2-40B4-BE49-F238E27FC236}">
                <a16:creationId xmlns:a16="http://schemas.microsoft.com/office/drawing/2014/main" id="{EF53C6DF-0C8C-442F-B5BE-0BF18DC8CBE1}"/>
              </a:ext>
            </a:extLst>
          </p:cNvPr>
          <p:cNvSpPr/>
          <p:nvPr/>
        </p:nvSpPr>
        <p:spPr>
          <a:xfrm>
            <a:off x="522918" y="1848910"/>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56328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20" name="Rectángulo: esquinas redondeadas 19">
            <a:extLst>
              <a:ext uri="{FF2B5EF4-FFF2-40B4-BE49-F238E27FC236}">
                <a16:creationId xmlns:a16="http://schemas.microsoft.com/office/drawing/2014/main" id="{5378671D-DBFB-4736-B1EB-63CED8C06913}"/>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Análisis Visual de Estacionalidad</a:t>
            </a:r>
            <a:endParaRPr lang="en-US" dirty="0">
              <a:solidFill>
                <a:schemeClr val="tx1"/>
              </a:solidFill>
            </a:endParaRPr>
          </a:p>
        </p:txBody>
      </p:sp>
      <p:pic>
        <p:nvPicPr>
          <p:cNvPr id="3" name="Imagen 2">
            <a:extLst>
              <a:ext uri="{FF2B5EF4-FFF2-40B4-BE49-F238E27FC236}">
                <a16:creationId xmlns:a16="http://schemas.microsoft.com/office/drawing/2014/main" id="{6C8EDC97-6D94-4608-BCE8-3F16DF339E52}"/>
              </a:ext>
            </a:extLst>
          </p:cNvPr>
          <p:cNvPicPr>
            <a:picLocks noChangeAspect="1"/>
          </p:cNvPicPr>
          <p:nvPr/>
        </p:nvPicPr>
        <p:blipFill>
          <a:blip r:embed="rId3"/>
          <a:stretch>
            <a:fillRect/>
          </a:stretch>
        </p:blipFill>
        <p:spPr>
          <a:xfrm>
            <a:off x="0" y="2538059"/>
            <a:ext cx="5486400" cy="3602682"/>
          </a:xfrm>
          <a:prstGeom prst="rect">
            <a:avLst/>
          </a:prstGeom>
        </p:spPr>
      </p:pic>
      <p:pic>
        <p:nvPicPr>
          <p:cNvPr id="5" name="Imagen 4">
            <a:extLst>
              <a:ext uri="{FF2B5EF4-FFF2-40B4-BE49-F238E27FC236}">
                <a16:creationId xmlns:a16="http://schemas.microsoft.com/office/drawing/2014/main" id="{4B3771E4-4368-4189-8417-94EA4C8D8590}"/>
              </a:ext>
            </a:extLst>
          </p:cNvPr>
          <p:cNvPicPr>
            <a:picLocks noChangeAspect="1"/>
          </p:cNvPicPr>
          <p:nvPr/>
        </p:nvPicPr>
        <p:blipFill>
          <a:blip r:embed="rId4"/>
          <a:stretch>
            <a:fillRect/>
          </a:stretch>
        </p:blipFill>
        <p:spPr>
          <a:xfrm>
            <a:off x="5553512" y="2538059"/>
            <a:ext cx="6638488" cy="3528001"/>
          </a:xfrm>
          <a:prstGeom prst="rect">
            <a:avLst/>
          </a:prstGeom>
        </p:spPr>
      </p:pic>
      <p:sp>
        <p:nvSpPr>
          <p:cNvPr id="13" name="Rectángulo: esquinas redondeadas 12">
            <a:extLst>
              <a:ext uri="{FF2B5EF4-FFF2-40B4-BE49-F238E27FC236}">
                <a16:creationId xmlns:a16="http://schemas.microsoft.com/office/drawing/2014/main" id="{58AA5263-C2DE-40C3-B061-DDC327111032}"/>
              </a:ext>
            </a:extLst>
          </p:cNvPr>
          <p:cNvSpPr/>
          <p:nvPr/>
        </p:nvSpPr>
        <p:spPr>
          <a:xfrm>
            <a:off x="522918" y="1848910"/>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04266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pic>
        <p:nvPicPr>
          <p:cNvPr id="4" name="Imagen 3">
            <a:extLst>
              <a:ext uri="{FF2B5EF4-FFF2-40B4-BE49-F238E27FC236}">
                <a16:creationId xmlns:a16="http://schemas.microsoft.com/office/drawing/2014/main" id="{55DA888C-1028-44D1-BDD6-6BC5BB5E863A}"/>
              </a:ext>
            </a:extLst>
          </p:cNvPr>
          <p:cNvPicPr>
            <a:picLocks noChangeAspect="1"/>
          </p:cNvPicPr>
          <p:nvPr/>
        </p:nvPicPr>
        <p:blipFill>
          <a:blip r:embed="rId3"/>
          <a:stretch>
            <a:fillRect/>
          </a:stretch>
        </p:blipFill>
        <p:spPr>
          <a:xfrm>
            <a:off x="215867" y="2710159"/>
            <a:ext cx="7565609" cy="2524477"/>
          </a:xfrm>
          <a:prstGeom prst="rect">
            <a:avLst/>
          </a:prstGeom>
        </p:spPr>
      </p:pic>
      <p:grpSp>
        <p:nvGrpSpPr>
          <p:cNvPr id="9" name="Grupo 8">
            <a:extLst>
              <a:ext uri="{FF2B5EF4-FFF2-40B4-BE49-F238E27FC236}">
                <a16:creationId xmlns:a16="http://schemas.microsoft.com/office/drawing/2014/main" id="{10E1948F-6752-4A21-B534-ECF3A4D53177}"/>
              </a:ext>
            </a:extLst>
          </p:cNvPr>
          <p:cNvGrpSpPr/>
          <p:nvPr/>
        </p:nvGrpSpPr>
        <p:grpSpPr>
          <a:xfrm>
            <a:off x="2114026" y="2885813"/>
            <a:ext cx="3833769" cy="1101264"/>
            <a:chOff x="2114026" y="2885813"/>
            <a:chExt cx="3833769" cy="1101264"/>
          </a:xfrm>
        </p:grpSpPr>
        <p:sp>
          <p:nvSpPr>
            <p:cNvPr id="7" name="Elipse 6">
              <a:extLst>
                <a:ext uri="{FF2B5EF4-FFF2-40B4-BE49-F238E27FC236}">
                  <a16:creationId xmlns:a16="http://schemas.microsoft.com/office/drawing/2014/main" id="{C02E0739-0EFD-4930-B9F9-18C6CFECFB14}"/>
                </a:ext>
              </a:extLst>
            </p:cNvPr>
            <p:cNvSpPr/>
            <p:nvPr/>
          </p:nvSpPr>
          <p:spPr>
            <a:xfrm>
              <a:off x="2114026" y="2885813"/>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a:extLst>
                <a:ext uri="{FF2B5EF4-FFF2-40B4-BE49-F238E27FC236}">
                  <a16:creationId xmlns:a16="http://schemas.microsoft.com/office/drawing/2014/main" id="{055EE489-5D3E-4D13-B2C8-03453459EF12}"/>
                </a:ext>
              </a:extLst>
            </p:cNvPr>
            <p:cNvSpPr/>
            <p:nvPr/>
          </p:nvSpPr>
          <p:spPr>
            <a:xfrm>
              <a:off x="3514988" y="3068273"/>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ipse 10">
              <a:extLst>
                <a:ext uri="{FF2B5EF4-FFF2-40B4-BE49-F238E27FC236}">
                  <a16:creationId xmlns:a16="http://schemas.microsoft.com/office/drawing/2014/main" id="{3911D6C2-FB09-4EBB-84C6-41F0C3CDD3DE}"/>
                </a:ext>
              </a:extLst>
            </p:cNvPr>
            <p:cNvSpPr/>
            <p:nvPr/>
          </p:nvSpPr>
          <p:spPr>
            <a:xfrm>
              <a:off x="5125674" y="3265624"/>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adroTexto 7">
            <a:extLst>
              <a:ext uri="{FF2B5EF4-FFF2-40B4-BE49-F238E27FC236}">
                <a16:creationId xmlns:a16="http://schemas.microsoft.com/office/drawing/2014/main" id="{E9BF6BF1-A992-442B-9D26-B03A89B443ED}"/>
              </a:ext>
            </a:extLst>
          </p:cNvPr>
          <p:cNvSpPr txBox="1"/>
          <p:nvPr/>
        </p:nvSpPr>
        <p:spPr>
          <a:xfrm>
            <a:off x="8087835" y="3265624"/>
            <a:ext cx="3782588" cy="1200329"/>
          </a:xfrm>
          <a:prstGeom prst="rect">
            <a:avLst/>
          </a:prstGeom>
          <a:noFill/>
        </p:spPr>
        <p:txBody>
          <a:bodyPr wrap="square" rtlCol="0">
            <a:spAutoFit/>
          </a:bodyPr>
          <a:lstStyle/>
          <a:p>
            <a:r>
              <a:rPr lang="es-ES" dirty="0"/>
              <a:t>Los picos en los retardos múltiples de 12 da información que tenemos una estacionalidad a 12 meses</a:t>
            </a:r>
            <a:endParaRPr lang="en-US" dirty="0"/>
          </a:p>
        </p:txBody>
      </p:sp>
      <p:sp>
        <p:nvSpPr>
          <p:cNvPr id="14" name="Rectángulo: esquinas redondeadas 13">
            <a:extLst>
              <a:ext uri="{FF2B5EF4-FFF2-40B4-BE49-F238E27FC236}">
                <a16:creationId xmlns:a16="http://schemas.microsoft.com/office/drawing/2014/main" id="{0E1920FF-6FA6-4EDE-BC98-58C448A1AD60}"/>
              </a:ext>
            </a:extLst>
          </p:cNvPr>
          <p:cNvSpPr/>
          <p:nvPr/>
        </p:nvSpPr>
        <p:spPr>
          <a:xfrm>
            <a:off x="645952" y="1195527"/>
            <a:ext cx="2290196" cy="55043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del ACF</a:t>
            </a:r>
            <a:endParaRPr lang="en-US" dirty="0"/>
          </a:p>
        </p:txBody>
      </p:sp>
    </p:spTree>
    <p:extLst>
      <p:ext uri="{BB962C8B-B14F-4D97-AF65-F5344CB8AC3E}">
        <p14:creationId xmlns:p14="http://schemas.microsoft.com/office/powerpoint/2010/main" val="116201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40CF2E-E4DC-4722-B41B-56C4152DC0DA}"/>
              </a:ext>
            </a:extLst>
          </p:cNvPr>
          <p:cNvPicPr>
            <a:picLocks noChangeAspect="1"/>
          </p:cNvPicPr>
          <p:nvPr/>
        </p:nvPicPr>
        <p:blipFill>
          <a:blip r:embed="rId2"/>
          <a:stretch>
            <a:fillRect/>
          </a:stretch>
        </p:blipFill>
        <p:spPr>
          <a:xfrm>
            <a:off x="184558" y="2375121"/>
            <a:ext cx="7474591" cy="4178521"/>
          </a:xfrm>
          <a:prstGeom prst="rect">
            <a:avLst/>
          </a:prstGeom>
        </p:spPr>
      </p:pic>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3"/>
          <a:stretch>
            <a:fillRect/>
          </a:stretch>
        </p:blipFill>
        <p:spPr>
          <a:xfrm>
            <a:off x="9370502" y="937200"/>
            <a:ext cx="2689521" cy="550434"/>
          </a:xfrm>
          <a:prstGeom prst="rect">
            <a:avLst/>
          </a:prstGeom>
        </p:spPr>
      </p:pic>
      <p:sp>
        <p:nvSpPr>
          <p:cNvPr id="9" name="Rectángulo: esquinas redondeadas 8">
            <a:extLst>
              <a:ext uri="{FF2B5EF4-FFF2-40B4-BE49-F238E27FC236}">
                <a16:creationId xmlns:a16="http://schemas.microsoft.com/office/drawing/2014/main" id="{905DFEE9-D9F1-407D-9B8D-74CCC33FDA52}"/>
              </a:ext>
            </a:extLst>
          </p:cNvPr>
          <p:cNvSpPr/>
          <p:nvPr/>
        </p:nvSpPr>
        <p:spPr>
          <a:xfrm>
            <a:off x="506138" y="1295237"/>
            <a:ext cx="2634143" cy="85567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Descomposición</a:t>
            </a:r>
            <a:endParaRPr lang="en-US" dirty="0"/>
          </a:p>
        </p:txBody>
      </p:sp>
      <p:sp>
        <p:nvSpPr>
          <p:cNvPr id="12" name="CuadroTexto 11">
            <a:extLst>
              <a:ext uri="{FF2B5EF4-FFF2-40B4-BE49-F238E27FC236}">
                <a16:creationId xmlns:a16="http://schemas.microsoft.com/office/drawing/2014/main" id="{ADB8328C-3C34-4E98-835B-E8DA5BBC4A8A}"/>
              </a:ext>
            </a:extLst>
          </p:cNvPr>
          <p:cNvSpPr txBox="1"/>
          <p:nvPr/>
        </p:nvSpPr>
        <p:spPr>
          <a:xfrm>
            <a:off x="8087835" y="3265624"/>
            <a:ext cx="3782588" cy="1477328"/>
          </a:xfrm>
          <a:prstGeom prst="rect">
            <a:avLst/>
          </a:prstGeom>
          <a:noFill/>
        </p:spPr>
        <p:txBody>
          <a:bodyPr wrap="square" rtlCol="0">
            <a:spAutoFit/>
          </a:bodyPr>
          <a:lstStyle/>
          <a:p>
            <a:r>
              <a:rPr lang="es-ES" dirty="0"/>
              <a:t>Haciendo una descomposición aditiva o multiplicativa podemos obtener el componente estacional de la serie</a:t>
            </a:r>
            <a:endParaRPr lang="en-US" dirty="0"/>
          </a:p>
        </p:txBody>
      </p:sp>
      <p:sp>
        <p:nvSpPr>
          <p:cNvPr id="4" name="Rectangle 1">
            <a:extLst>
              <a:ext uri="{FF2B5EF4-FFF2-40B4-BE49-F238E27FC236}">
                <a16:creationId xmlns:a16="http://schemas.microsoft.com/office/drawing/2014/main" id="{2E0A6E3C-ECFC-4D13-B99D-FDC5A600CC8D}"/>
              </a:ext>
            </a:extLst>
          </p:cNvPr>
          <p:cNvSpPr>
            <a:spLocks noChangeArrowheads="1"/>
          </p:cNvSpPr>
          <p:nvPr/>
        </p:nvSpPr>
        <p:spPr bwMode="auto">
          <a:xfrm>
            <a:off x="7900768" y="5223528"/>
            <a:ext cx="3969655"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deco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seasonal_decompose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airline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'#Passengers'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model</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'additive'</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period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12</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estimated_seasonal</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seasonal</a:t>
            </a:r>
            <a:br>
              <a:rPr kumimoji="0" lang="en-US" altLang="en-US" sz="900" b="0" i="0" u="none" strike="noStrike" cap="none" normalizeH="0" baseline="0" dirty="0">
                <a:ln>
                  <a:noFill/>
                </a:ln>
                <a:solidFill>
                  <a:srgbClr val="333333"/>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estimated_trend</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trend</a:t>
            </a:r>
            <a:br>
              <a:rPr kumimoji="0" lang="en-US" altLang="en-US" sz="900" b="0" i="0" u="none" strike="noStrike" cap="none" normalizeH="0" baseline="0" dirty="0">
                <a:ln>
                  <a:noFill/>
                </a:ln>
                <a:solidFill>
                  <a:srgbClr val="333333"/>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estimated_residual</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resid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324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8" name="Rectángulo: esquinas redondeadas 7">
            <a:extLst>
              <a:ext uri="{FF2B5EF4-FFF2-40B4-BE49-F238E27FC236}">
                <a16:creationId xmlns:a16="http://schemas.microsoft.com/office/drawing/2014/main" id="{E42A1FE7-DF5E-4C61-BBEA-561A6A286B9D}"/>
              </a:ext>
            </a:extLst>
          </p:cNvPr>
          <p:cNvSpPr/>
          <p:nvPr/>
        </p:nvSpPr>
        <p:spPr>
          <a:xfrm>
            <a:off x="313189" y="1212417"/>
            <a:ext cx="2634143" cy="855675"/>
          </a:xfrm>
          <a:prstGeom prst="roundRect">
            <a:avLst/>
          </a:prstGeom>
          <a:solidFill>
            <a:srgbClr val="CC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Transformación de Fourier</a:t>
            </a:r>
            <a:endParaRPr lang="en-US" dirty="0"/>
          </a:p>
        </p:txBody>
      </p:sp>
      <p:sp>
        <p:nvSpPr>
          <p:cNvPr id="10" name="CuadroTexto 9">
            <a:extLst>
              <a:ext uri="{FF2B5EF4-FFF2-40B4-BE49-F238E27FC236}">
                <a16:creationId xmlns:a16="http://schemas.microsoft.com/office/drawing/2014/main" id="{361F982A-65C2-4BEA-980B-4956F8038680}"/>
              </a:ext>
            </a:extLst>
          </p:cNvPr>
          <p:cNvSpPr txBox="1"/>
          <p:nvPr/>
        </p:nvSpPr>
        <p:spPr>
          <a:xfrm>
            <a:off x="5444455" y="4337109"/>
            <a:ext cx="6541314" cy="646331"/>
          </a:xfrm>
          <a:prstGeom prst="rect">
            <a:avLst/>
          </a:prstGeom>
          <a:noFill/>
        </p:spPr>
        <p:txBody>
          <a:bodyPr wrap="square">
            <a:spAutoFit/>
          </a:bodyPr>
          <a:lstStyle/>
          <a:p>
            <a:r>
              <a:rPr lang="es-ES" dirty="0">
                <a:hlinkClick r:id="rId3"/>
              </a:rPr>
              <a:t>Caso de ejemplo de cómo utilizar FFT para obtener la estacionalidad</a:t>
            </a:r>
            <a:endParaRPr lang="en-US" dirty="0"/>
          </a:p>
        </p:txBody>
      </p:sp>
      <p:sp>
        <p:nvSpPr>
          <p:cNvPr id="13" name="CuadroTexto 12">
            <a:extLst>
              <a:ext uri="{FF2B5EF4-FFF2-40B4-BE49-F238E27FC236}">
                <a16:creationId xmlns:a16="http://schemas.microsoft.com/office/drawing/2014/main" id="{35C4AD2D-6D4F-4D65-A77E-CBEF6C5CB0AF}"/>
              </a:ext>
            </a:extLst>
          </p:cNvPr>
          <p:cNvSpPr txBox="1"/>
          <p:nvPr/>
        </p:nvSpPr>
        <p:spPr>
          <a:xfrm>
            <a:off x="313189" y="4425893"/>
            <a:ext cx="4773337" cy="369332"/>
          </a:xfrm>
          <a:prstGeom prst="rect">
            <a:avLst/>
          </a:prstGeom>
          <a:noFill/>
        </p:spPr>
        <p:txBody>
          <a:bodyPr wrap="square">
            <a:spAutoFit/>
          </a:bodyPr>
          <a:lstStyle/>
          <a:p>
            <a:r>
              <a:rPr lang="es-ES" dirty="0" err="1">
                <a:hlinkClick r:id="rId4"/>
              </a:rPr>
              <a:t>Fast</a:t>
            </a:r>
            <a:r>
              <a:rPr lang="es-ES" dirty="0">
                <a:hlinkClick r:id="rId4"/>
              </a:rPr>
              <a:t> Fourier </a:t>
            </a:r>
            <a:r>
              <a:rPr lang="es-ES" dirty="0" err="1">
                <a:hlinkClick r:id="rId4"/>
              </a:rPr>
              <a:t>Transform</a:t>
            </a:r>
            <a:r>
              <a:rPr lang="es-ES" dirty="0">
                <a:hlinkClick r:id="rId4"/>
              </a:rPr>
              <a:t> en Python</a:t>
            </a:r>
            <a:endParaRPr lang="en-US" dirty="0"/>
          </a:p>
        </p:txBody>
      </p:sp>
      <p:sp>
        <p:nvSpPr>
          <p:cNvPr id="14" name="CuadroTexto 13">
            <a:extLst>
              <a:ext uri="{FF2B5EF4-FFF2-40B4-BE49-F238E27FC236}">
                <a16:creationId xmlns:a16="http://schemas.microsoft.com/office/drawing/2014/main" id="{D996E333-A2AF-498A-A8CB-8BC75BA5D60A}"/>
              </a:ext>
            </a:extLst>
          </p:cNvPr>
          <p:cNvSpPr txBox="1"/>
          <p:nvPr/>
        </p:nvSpPr>
        <p:spPr>
          <a:xfrm>
            <a:off x="2097247" y="2439258"/>
            <a:ext cx="8464492" cy="923330"/>
          </a:xfrm>
          <a:prstGeom prst="rect">
            <a:avLst/>
          </a:prstGeom>
          <a:noFill/>
        </p:spPr>
        <p:txBody>
          <a:bodyPr wrap="square" rtlCol="0">
            <a:spAutoFit/>
          </a:bodyPr>
          <a:lstStyle/>
          <a:p>
            <a:r>
              <a:rPr lang="es-ES" dirty="0"/>
              <a:t>Haciendo la transformación de la serie en series de Fourier se pueden obtener los distintos componentes de la serie a pasado, incluido la estacionalidad</a:t>
            </a:r>
            <a:endParaRPr lang="en-US" dirty="0"/>
          </a:p>
        </p:txBody>
      </p:sp>
      <p:sp>
        <p:nvSpPr>
          <p:cNvPr id="5" name="Rectángulo: esquinas redondeadas 4">
            <a:extLst>
              <a:ext uri="{FF2B5EF4-FFF2-40B4-BE49-F238E27FC236}">
                <a16:creationId xmlns:a16="http://schemas.microsoft.com/office/drawing/2014/main" id="{95F5E2D0-0AE7-4479-B407-F9F17FC68183}"/>
              </a:ext>
            </a:extLst>
          </p:cNvPr>
          <p:cNvSpPr/>
          <p:nvPr/>
        </p:nvSpPr>
        <p:spPr>
          <a:xfrm>
            <a:off x="117446" y="4010127"/>
            <a:ext cx="4353886" cy="1300293"/>
          </a:xfrm>
          <a:prstGeom prst="roundRect">
            <a:avLst/>
          </a:prstGeom>
          <a:no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esquinas redondeadas 14">
            <a:extLst>
              <a:ext uri="{FF2B5EF4-FFF2-40B4-BE49-F238E27FC236}">
                <a16:creationId xmlns:a16="http://schemas.microsoft.com/office/drawing/2014/main" id="{27DEAC9F-4639-40B5-88FC-844A890B58CA}"/>
              </a:ext>
            </a:extLst>
          </p:cNvPr>
          <p:cNvSpPr/>
          <p:nvPr/>
        </p:nvSpPr>
        <p:spPr>
          <a:xfrm>
            <a:off x="5282269" y="4010127"/>
            <a:ext cx="6596542" cy="1300293"/>
          </a:xfrm>
          <a:prstGeom prst="roundRect">
            <a:avLst/>
          </a:prstGeom>
          <a:no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7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5B4412A-8F55-4001-9561-29F22EF7711E}"/>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Estacionariedad</a:t>
            </a:r>
          </a:p>
        </p:txBody>
      </p:sp>
      <p:pic>
        <p:nvPicPr>
          <p:cNvPr id="5" name="Imagen 4">
            <a:extLst>
              <a:ext uri="{FF2B5EF4-FFF2-40B4-BE49-F238E27FC236}">
                <a16:creationId xmlns:a16="http://schemas.microsoft.com/office/drawing/2014/main" id="{D89A550B-AFB4-41C3-B318-F5A54D85ADC3}"/>
              </a:ext>
            </a:extLst>
          </p:cNvPr>
          <p:cNvPicPr>
            <a:picLocks noChangeAspect="1"/>
          </p:cNvPicPr>
          <p:nvPr/>
        </p:nvPicPr>
        <p:blipFill>
          <a:blip r:embed="rId2"/>
          <a:stretch>
            <a:fillRect/>
          </a:stretch>
        </p:blipFill>
        <p:spPr>
          <a:xfrm>
            <a:off x="9373642" y="931422"/>
            <a:ext cx="2686382" cy="584775"/>
          </a:xfrm>
          <a:prstGeom prst="rect">
            <a:avLst/>
          </a:prstGeom>
        </p:spPr>
      </p:pic>
      <p:sp>
        <p:nvSpPr>
          <p:cNvPr id="4" name="Rectángulo: esquinas redondeadas 3">
            <a:extLst>
              <a:ext uri="{FF2B5EF4-FFF2-40B4-BE49-F238E27FC236}">
                <a16:creationId xmlns:a16="http://schemas.microsoft.com/office/drawing/2014/main" id="{DE3B92ED-EC32-4CF4-BD32-60AD5B1247B3}"/>
              </a:ext>
            </a:extLst>
          </p:cNvPr>
          <p:cNvSpPr/>
          <p:nvPr/>
        </p:nvSpPr>
        <p:spPr>
          <a:xfrm>
            <a:off x="562062" y="1684189"/>
            <a:ext cx="4848837" cy="1138806"/>
          </a:xfrm>
          <a:prstGeom prst="roundRect">
            <a:avLst/>
          </a:prstGeom>
          <a:solidFill>
            <a:schemeClr val="bg1"/>
          </a:solid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Para la mayoría de los modelos tradicionales es necesario tener una serie estacionaria</a:t>
            </a:r>
            <a:endParaRPr lang="en-US" dirty="0">
              <a:solidFill>
                <a:schemeClr val="tx1"/>
              </a:solidFill>
            </a:endParaRPr>
          </a:p>
        </p:txBody>
      </p:sp>
      <p:sp>
        <p:nvSpPr>
          <p:cNvPr id="14" name="Rectángulo: esquinas redondeadas 13">
            <a:extLst>
              <a:ext uri="{FF2B5EF4-FFF2-40B4-BE49-F238E27FC236}">
                <a16:creationId xmlns:a16="http://schemas.microsoft.com/office/drawing/2014/main" id="{38247929-6387-43D6-B620-9028788E5A48}"/>
              </a:ext>
            </a:extLst>
          </p:cNvPr>
          <p:cNvSpPr/>
          <p:nvPr/>
        </p:nvSpPr>
        <p:spPr>
          <a:xfrm>
            <a:off x="1943347" y="3374486"/>
            <a:ext cx="1753300" cy="712966"/>
          </a:xfrm>
          <a:prstGeom prst="round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Media</a:t>
            </a:r>
            <a:endParaRPr lang="en-US" dirty="0"/>
          </a:p>
        </p:txBody>
      </p:sp>
      <p:sp>
        <p:nvSpPr>
          <p:cNvPr id="15" name="Rectángulo: esquinas redondeadas 14">
            <a:extLst>
              <a:ext uri="{FF2B5EF4-FFF2-40B4-BE49-F238E27FC236}">
                <a16:creationId xmlns:a16="http://schemas.microsoft.com/office/drawing/2014/main" id="{14B7965A-5D22-42A7-9312-D4CF50536338}"/>
              </a:ext>
            </a:extLst>
          </p:cNvPr>
          <p:cNvSpPr/>
          <p:nvPr/>
        </p:nvSpPr>
        <p:spPr>
          <a:xfrm>
            <a:off x="1943347" y="4367416"/>
            <a:ext cx="1753300" cy="712966"/>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Varianza</a:t>
            </a:r>
            <a:endParaRPr lang="en-US" dirty="0"/>
          </a:p>
        </p:txBody>
      </p:sp>
      <p:sp>
        <p:nvSpPr>
          <p:cNvPr id="17" name="Flecha: doblada 16">
            <a:extLst>
              <a:ext uri="{FF2B5EF4-FFF2-40B4-BE49-F238E27FC236}">
                <a16:creationId xmlns:a16="http://schemas.microsoft.com/office/drawing/2014/main" id="{98F1CB61-BF0F-43FB-AA7D-CB9C2D3937CF}"/>
              </a:ext>
            </a:extLst>
          </p:cNvPr>
          <p:cNvSpPr/>
          <p:nvPr/>
        </p:nvSpPr>
        <p:spPr>
          <a:xfrm flipV="1">
            <a:off x="1322561" y="3026289"/>
            <a:ext cx="620786" cy="1889659"/>
          </a:xfrm>
          <a:prstGeom prst="bentArrow">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lecha: doblada 15">
            <a:extLst>
              <a:ext uri="{FF2B5EF4-FFF2-40B4-BE49-F238E27FC236}">
                <a16:creationId xmlns:a16="http://schemas.microsoft.com/office/drawing/2014/main" id="{1563D667-4BFB-45D8-B6B3-1AB85AC05A10}"/>
              </a:ext>
            </a:extLst>
          </p:cNvPr>
          <p:cNvSpPr/>
          <p:nvPr/>
        </p:nvSpPr>
        <p:spPr>
          <a:xfrm flipV="1">
            <a:off x="1322561" y="2822994"/>
            <a:ext cx="620786" cy="1052923"/>
          </a:xfrm>
          <a:prstGeom prst="ben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Imagen 7" descr="Gráfico, Gráfico de líneas&#10;&#10;Descripción generada automáticamente">
            <a:extLst>
              <a:ext uri="{FF2B5EF4-FFF2-40B4-BE49-F238E27FC236}">
                <a16:creationId xmlns:a16="http://schemas.microsoft.com/office/drawing/2014/main" id="{B2D65AFB-E1CD-4384-A7ED-D9D4EBF22633}"/>
              </a:ext>
            </a:extLst>
          </p:cNvPr>
          <p:cNvPicPr>
            <a:picLocks noChangeAspect="1"/>
          </p:cNvPicPr>
          <p:nvPr/>
        </p:nvPicPr>
        <p:blipFill rotWithShape="1">
          <a:blip r:embed="rId3">
            <a:extLst>
              <a:ext uri="{28A0092B-C50C-407E-A947-70E740481C1C}">
                <a14:useLocalDpi xmlns:a14="http://schemas.microsoft.com/office/drawing/2010/main" val="0"/>
              </a:ext>
            </a:extLst>
          </a:blip>
          <a:srcRect l="9755" r="9032" b="6611"/>
          <a:stretch/>
        </p:blipFill>
        <p:spPr>
          <a:xfrm>
            <a:off x="5872293" y="1597183"/>
            <a:ext cx="6109982" cy="3747222"/>
          </a:xfrm>
          <a:prstGeom prst="rect">
            <a:avLst/>
          </a:prstGeom>
        </p:spPr>
      </p:pic>
      <p:sp>
        <p:nvSpPr>
          <p:cNvPr id="18" name="CuadroTexto 17">
            <a:extLst>
              <a:ext uri="{FF2B5EF4-FFF2-40B4-BE49-F238E27FC236}">
                <a16:creationId xmlns:a16="http://schemas.microsoft.com/office/drawing/2014/main" id="{7CDB62F8-3C7E-4256-878C-8CCC32903A13}"/>
              </a:ext>
            </a:extLst>
          </p:cNvPr>
          <p:cNvSpPr txBox="1"/>
          <p:nvPr/>
        </p:nvSpPr>
        <p:spPr>
          <a:xfrm>
            <a:off x="1767179" y="5541255"/>
            <a:ext cx="8464492" cy="646331"/>
          </a:xfrm>
          <a:prstGeom prst="rect">
            <a:avLst/>
          </a:prstGeom>
          <a:noFill/>
        </p:spPr>
        <p:txBody>
          <a:bodyPr wrap="square" rtlCol="0">
            <a:spAutoFit/>
          </a:bodyPr>
          <a:lstStyle/>
          <a:p>
            <a:r>
              <a:rPr lang="es-ES" dirty="0"/>
              <a:t>Podemos tener visualizar tanto la media como la varianza en el tiempo para ver si es constante o no</a:t>
            </a:r>
            <a:endParaRPr lang="en-US" dirty="0"/>
          </a:p>
        </p:txBody>
      </p:sp>
    </p:spTree>
    <p:extLst>
      <p:ext uri="{BB962C8B-B14F-4D97-AF65-F5344CB8AC3E}">
        <p14:creationId xmlns:p14="http://schemas.microsoft.com/office/powerpoint/2010/main" val="394250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6"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5B4412A-8F55-4001-9561-29F22EF7711E}"/>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Estacionariedad</a:t>
            </a:r>
          </a:p>
        </p:txBody>
      </p:sp>
      <p:pic>
        <p:nvPicPr>
          <p:cNvPr id="5" name="Imagen 4">
            <a:extLst>
              <a:ext uri="{FF2B5EF4-FFF2-40B4-BE49-F238E27FC236}">
                <a16:creationId xmlns:a16="http://schemas.microsoft.com/office/drawing/2014/main" id="{D89A550B-AFB4-41C3-B318-F5A54D85ADC3}"/>
              </a:ext>
            </a:extLst>
          </p:cNvPr>
          <p:cNvPicPr>
            <a:picLocks noChangeAspect="1"/>
          </p:cNvPicPr>
          <p:nvPr/>
        </p:nvPicPr>
        <p:blipFill>
          <a:blip r:embed="rId2"/>
          <a:stretch>
            <a:fillRect/>
          </a:stretch>
        </p:blipFill>
        <p:spPr>
          <a:xfrm>
            <a:off x="9373642" y="931422"/>
            <a:ext cx="2686382" cy="584775"/>
          </a:xfrm>
          <a:prstGeom prst="rect">
            <a:avLst/>
          </a:prstGeom>
        </p:spPr>
      </p:pic>
      <p:sp>
        <p:nvSpPr>
          <p:cNvPr id="6" name="Rectangle 1">
            <a:extLst>
              <a:ext uri="{FF2B5EF4-FFF2-40B4-BE49-F238E27FC236}">
                <a16:creationId xmlns:a16="http://schemas.microsoft.com/office/drawing/2014/main" id="{B99257BD-4DB3-43EF-AFD1-077BD5AE6EB9}"/>
              </a:ext>
            </a:extLst>
          </p:cNvPr>
          <p:cNvSpPr>
            <a:spLocks noChangeArrowheads="1"/>
          </p:cNvSpPr>
          <p:nvPr/>
        </p:nvSpPr>
        <p:spPr bwMode="auto">
          <a:xfrm>
            <a:off x="685953" y="5215315"/>
            <a:ext cx="3202348"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stattools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adfuller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1E5B75F-4EBD-44E5-8B8D-8961D3DA0CB0}"/>
              </a:ext>
            </a:extLst>
          </p:cNvPr>
          <p:cNvSpPr>
            <a:spLocks noChangeArrowheads="1"/>
          </p:cNvSpPr>
          <p:nvPr/>
        </p:nvSpPr>
        <p:spPr bwMode="auto">
          <a:xfrm>
            <a:off x="685953" y="5578986"/>
            <a:ext cx="342158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adfuller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autolag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'AIC'</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‘La </a:t>
            </a:r>
            <a:r>
              <a:rPr kumimoji="0" lang="en-US" altLang="en-US" sz="900" b="1" i="0" u="none" strike="noStrike" cap="none" normalizeH="0" baseline="0" dirty="0" err="1">
                <a:ln>
                  <a:noFill/>
                </a:ln>
                <a:solidFill>
                  <a:srgbClr val="008080"/>
                </a:solidFill>
                <a:effectLst/>
                <a:latin typeface="Consolas" panose="020B0609020204030204" pitchFamily="49" charset="0"/>
              </a:rPr>
              <a:t>hipótesis</a:t>
            </a:r>
            <a:r>
              <a:rPr kumimoji="0" lang="en-US" altLang="en-US" sz="900" b="1" i="0" u="none" strike="noStrike" cap="none" normalizeH="0" baseline="0" dirty="0">
                <a:ln>
                  <a:noFill/>
                </a:ln>
                <a:solidFill>
                  <a:srgbClr val="008080"/>
                </a:solidFill>
                <a:effectLst/>
                <a:latin typeface="Consolas" panose="020B0609020204030204" pitchFamily="49" charset="0"/>
              </a:rPr>
              <a:t> </a:t>
            </a:r>
            <a:r>
              <a:rPr kumimoji="0" lang="en-US" altLang="en-US" sz="900" b="1" i="0" u="none" strike="noStrike" cap="none" normalizeH="0" baseline="0" dirty="0" err="1">
                <a:ln>
                  <a:noFill/>
                </a:ln>
                <a:solidFill>
                  <a:srgbClr val="008080"/>
                </a:solidFill>
                <a:effectLst/>
                <a:latin typeface="Consolas" panose="020B0609020204030204" pitchFamily="49" charset="0"/>
              </a:rPr>
              <a:t>nula</a:t>
            </a:r>
            <a:r>
              <a:rPr kumimoji="0" lang="en-US" altLang="en-US" sz="900" b="1" i="0" u="none" strike="noStrike" cap="none" normalizeH="0" baseline="0" dirty="0">
                <a:ln>
                  <a:noFill/>
                </a:ln>
                <a:solidFill>
                  <a:srgbClr val="008080"/>
                </a:solidFill>
                <a:effectLst/>
                <a:latin typeface="Consolas" panose="020B0609020204030204" pitchFamily="49" charset="0"/>
              </a:rPr>
              <a:t> es que </a:t>
            </a:r>
            <a:r>
              <a:rPr kumimoji="0" lang="en-US" altLang="en-US" sz="900" b="1" i="0" u="none" strike="noStrike" cap="none" normalizeH="0" baseline="0" dirty="0" err="1">
                <a:ln>
                  <a:noFill/>
                </a:ln>
                <a:solidFill>
                  <a:srgbClr val="008080"/>
                </a:solidFill>
                <a:effectLst/>
                <a:latin typeface="Consolas" panose="020B0609020204030204" pitchFamily="49" charset="0"/>
              </a:rPr>
              <a:t>existe</a:t>
            </a:r>
            <a:r>
              <a:rPr kumimoji="0" lang="en-US" altLang="en-US" sz="900" b="1" i="0" u="none" strike="noStrike" cap="none" normalizeH="0" baseline="0" dirty="0">
                <a:ln>
                  <a:noFill/>
                </a:ln>
                <a:solidFill>
                  <a:srgbClr val="008080"/>
                </a:solidFill>
                <a:effectLst/>
                <a:latin typeface="Consolas" panose="020B0609020204030204" pitchFamily="49" charset="0"/>
              </a:rPr>
              <a:t> </a:t>
            </a:r>
            <a:r>
              <a:rPr kumimoji="0" lang="en-US" altLang="en-US" sz="900" b="1" i="0" u="none" strike="noStrike" cap="none" normalizeH="0" baseline="0" dirty="0" err="1">
                <a:ln>
                  <a:noFill/>
                </a:ln>
                <a:solidFill>
                  <a:srgbClr val="008080"/>
                </a:solidFill>
                <a:effectLst/>
                <a:latin typeface="Consolas" panose="020B0609020204030204" pitchFamily="49" charset="0"/>
              </a:rPr>
              <a:t>tendencia</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'ADF Statistic: %f'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'p-value: %f'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Arco 12">
            <a:extLst>
              <a:ext uri="{FF2B5EF4-FFF2-40B4-BE49-F238E27FC236}">
                <a16:creationId xmlns:a16="http://schemas.microsoft.com/office/drawing/2014/main" id="{257D29DE-3B26-4DED-AEFD-E68C5F715911}"/>
              </a:ext>
            </a:extLst>
          </p:cNvPr>
          <p:cNvSpPr/>
          <p:nvPr/>
        </p:nvSpPr>
        <p:spPr>
          <a:xfrm rot="13133790">
            <a:off x="700245" y="1272098"/>
            <a:ext cx="4669424" cy="1846433"/>
          </a:xfrm>
          <a:prstGeom prst="arc">
            <a:avLst>
              <a:gd name="adj1" fmla="val 12716347"/>
              <a:gd name="adj2" fmla="val 19022751"/>
            </a:avLst>
          </a:prstGeom>
          <a:ln w="41275">
            <a:gradFill>
              <a:gsLst>
                <a:gs pos="0">
                  <a:srgbClr val="001C54"/>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ángulo: esquinas redondeadas 2">
            <a:extLst>
              <a:ext uri="{FF2B5EF4-FFF2-40B4-BE49-F238E27FC236}">
                <a16:creationId xmlns:a16="http://schemas.microsoft.com/office/drawing/2014/main" id="{CBD8C9B5-3CB9-48F9-AD63-A407ECDB258A}"/>
              </a:ext>
            </a:extLst>
          </p:cNvPr>
          <p:cNvSpPr/>
          <p:nvPr/>
        </p:nvSpPr>
        <p:spPr>
          <a:xfrm>
            <a:off x="1407850" y="1856268"/>
            <a:ext cx="2413233" cy="646331"/>
          </a:xfrm>
          <a:prstGeom prst="roundRect">
            <a:avLst/>
          </a:prstGeom>
          <a:solidFill>
            <a:schemeClr val="bg1"/>
          </a:solid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Augmented</a:t>
            </a:r>
            <a:r>
              <a:rPr lang="es-ES" dirty="0">
                <a:solidFill>
                  <a:schemeClr val="tx1"/>
                </a:solidFill>
              </a:rPr>
              <a:t> </a:t>
            </a:r>
            <a:r>
              <a:rPr lang="es-ES" dirty="0" err="1">
                <a:solidFill>
                  <a:schemeClr val="tx1"/>
                </a:solidFill>
              </a:rPr>
              <a:t>Dickey</a:t>
            </a:r>
            <a:r>
              <a:rPr lang="es-ES" dirty="0">
                <a:solidFill>
                  <a:schemeClr val="tx1"/>
                </a:solidFill>
              </a:rPr>
              <a:t> Fuller Test</a:t>
            </a:r>
            <a:endParaRPr lang="en-US" dirty="0">
              <a:solidFill>
                <a:schemeClr val="tx1"/>
              </a:solidFill>
            </a:endParaRPr>
          </a:p>
        </p:txBody>
      </p:sp>
      <p:sp>
        <p:nvSpPr>
          <p:cNvPr id="12" name="CuadroTexto 11">
            <a:extLst>
              <a:ext uri="{FF2B5EF4-FFF2-40B4-BE49-F238E27FC236}">
                <a16:creationId xmlns:a16="http://schemas.microsoft.com/office/drawing/2014/main" id="{C8E0B8F7-2934-47F7-9CF4-FABA9F3DDE93}"/>
              </a:ext>
            </a:extLst>
          </p:cNvPr>
          <p:cNvSpPr txBox="1"/>
          <p:nvPr/>
        </p:nvSpPr>
        <p:spPr>
          <a:xfrm>
            <a:off x="2506363" y="3338075"/>
            <a:ext cx="6195268" cy="1477328"/>
          </a:xfrm>
          <a:prstGeom prst="rect">
            <a:avLst/>
          </a:prstGeom>
          <a:solidFill>
            <a:schemeClr val="bg1"/>
          </a:solidFill>
        </p:spPr>
        <p:txBody>
          <a:bodyPr wrap="square">
            <a:spAutoFit/>
          </a:bodyPr>
          <a:lstStyle/>
          <a:p>
            <a:pPr algn="ctr"/>
            <a:r>
              <a:rPr lang="es-ES" dirty="0" err="1"/>
              <a:t>Augmented</a:t>
            </a:r>
            <a:r>
              <a:rPr lang="es-ES" dirty="0"/>
              <a:t> </a:t>
            </a:r>
            <a:r>
              <a:rPr lang="es-ES" dirty="0" err="1"/>
              <a:t>Dickey</a:t>
            </a:r>
            <a:r>
              <a:rPr lang="es-ES" dirty="0"/>
              <a:t>-Fuller Test (ADF) – La </a:t>
            </a:r>
            <a:r>
              <a:rPr lang="es-ES" dirty="0" err="1"/>
              <a:t>Hípótesis</a:t>
            </a:r>
            <a:r>
              <a:rPr lang="es-ES" dirty="0"/>
              <a:t> Nula es que la serie posee una tendencia estocástica y por tanto es no estacionaria. Si el valor del test de significancia del ADF es menor a un </a:t>
            </a:r>
            <a:r>
              <a:rPr lang="es-ES" dirty="0" err="1"/>
              <a:t>alpha</a:t>
            </a:r>
            <a:r>
              <a:rPr lang="es-ES" dirty="0"/>
              <a:t> definido (0.05), significa que la serie tiene tendencia. </a:t>
            </a:r>
            <a:endParaRPr lang="en-US" dirty="0"/>
          </a:p>
        </p:txBody>
      </p:sp>
    </p:spTree>
    <p:extLst>
      <p:ext uri="{BB962C8B-B14F-4D97-AF65-F5344CB8AC3E}">
        <p14:creationId xmlns:p14="http://schemas.microsoft.com/office/powerpoint/2010/main" val="199854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E4FC4E0-A07A-40D4-B66A-F2FEA6E99314}"/>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grpSp>
        <p:nvGrpSpPr>
          <p:cNvPr id="14" name="Grupo 13">
            <a:extLst>
              <a:ext uri="{FF2B5EF4-FFF2-40B4-BE49-F238E27FC236}">
                <a16:creationId xmlns:a16="http://schemas.microsoft.com/office/drawing/2014/main" id="{C93769DA-9BF3-4F4D-8E28-C623C31C4CC7}"/>
              </a:ext>
            </a:extLst>
          </p:cNvPr>
          <p:cNvGrpSpPr/>
          <p:nvPr/>
        </p:nvGrpSpPr>
        <p:grpSpPr>
          <a:xfrm>
            <a:off x="302734" y="1766187"/>
            <a:ext cx="1126435" cy="1060174"/>
            <a:chOff x="302734" y="1766187"/>
            <a:chExt cx="1126435" cy="1060174"/>
          </a:xfrm>
          <a:solidFill>
            <a:srgbClr val="C00000"/>
          </a:solidFill>
        </p:grpSpPr>
        <p:sp>
          <p:nvSpPr>
            <p:cNvPr id="6" name="Elipse 5">
              <a:extLst>
                <a:ext uri="{FF2B5EF4-FFF2-40B4-BE49-F238E27FC236}">
                  <a16:creationId xmlns:a16="http://schemas.microsoft.com/office/drawing/2014/main" id="{F15667FD-1BC4-48EF-B1D9-65AFD2A6DE08}"/>
                </a:ext>
              </a:extLst>
            </p:cNvPr>
            <p:cNvSpPr/>
            <p:nvPr/>
          </p:nvSpPr>
          <p:spPr>
            <a:xfrm>
              <a:off x="302734" y="1766187"/>
              <a:ext cx="1126435" cy="1060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ution" descr="{&quot;Key&quot;:&quot;POWER_USER_SHAPE_ICON&quot;,&quot;Value&quot;:&quot;POWER_USER_SHAPE_ICON_STYLE_1&quot;}">
              <a:extLst>
                <a:ext uri="{FF2B5EF4-FFF2-40B4-BE49-F238E27FC236}">
                  <a16:creationId xmlns:a16="http://schemas.microsoft.com/office/drawing/2014/main" id="{19811215-2012-4531-8925-D81233FE7E6E}"/>
                </a:ext>
              </a:extLst>
            </p:cNvPr>
            <p:cNvSpPr>
              <a:spLocks noChangeAspect="1"/>
            </p:cNvSpPr>
            <p:nvPr/>
          </p:nvSpPr>
          <p:spPr>
            <a:xfrm>
              <a:off x="541683" y="1974476"/>
              <a:ext cx="629793" cy="542925"/>
            </a:xfrm>
            <a:custGeom>
              <a:avLst/>
              <a:gdLst>
                <a:gd name="connsiteX0" fmla="*/ 957551 w 1915105"/>
                <a:gd name="connsiteY0" fmla="*/ 1312007 h 1650953"/>
                <a:gd name="connsiteX1" fmla="*/ 1058240 w 1915105"/>
                <a:gd name="connsiteY1" fmla="*/ 1412696 h 1650953"/>
                <a:gd name="connsiteX2" fmla="*/ 957551 w 1915105"/>
                <a:gd name="connsiteY2" fmla="*/ 1513385 h 1650953"/>
                <a:gd name="connsiteX3" fmla="*/ 856862 w 1915105"/>
                <a:gd name="connsiteY3" fmla="*/ 1412696 h 1650953"/>
                <a:gd name="connsiteX4" fmla="*/ 957551 w 1915105"/>
                <a:gd name="connsiteY4" fmla="*/ 1312007 h 1650953"/>
                <a:gd name="connsiteX5" fmla="*/ 957553 w 1915105"/>
                <a:gd name="connsiteY5" fmla="*/ 439775 h 1650953"/>
                <a:gd name="connsiteX6" fmla="*/ 1026486 w 1915105"/>
                <a:gd name="connsiteY6" fmla="*/ 508708 h 1650953"/>
                <a:gd name="connsiteX7" fmla="*/ 1026485 w 1915105"/>
                <a:gd name="connsiteY7" fmla="*/ 1135578 h 1650953"/>
                <a:gd name="connsiteX8" fmla="*/ 957552 w 1915105"/>
                <a:gd name="connsiteY8" fmla="*/ 1204511 h 1650953"/>
                <a:gd name="connsiteX9" fmla="*/ 957553 w 1915105"/>
                <a:gd name="connsiteY9" fmla="*/ 1204510 h 1650953"/>
                <a:gd name="connsiteX10" fmla="*/ 888620 w 1915105"/>
                <a:gd name="connsiteY10" fmla="*/ 1135577 h 1650953"/>
                <a:gd name="connsiteX11" fmla="*/ 888620 w 1915105"/>
                <a:gd name="connsiteY11" fmla="*/ 508708 h 1650953"/>
                <a:gd name="connsiteX12" fmla="*/ 957553 w 1915105"/>
                <a:gd name="connsiteY12" fmla="*/ 439775 h 1650953"/>
                <a:gd name="connsiteX13" fmla="*/ 957553 w 1915105"/>
                <a:gd name="connsiteY13" fmla="*/ 100443 h 1650953"/>
                <a:gd name="connsiteX14" fmla="*/ 87050 w 1915105"/>
                <a:gd name="connsiteY14" fmla="*/ 1601309 h 1650953"/>
                <a:gd name="connsiteX15" fmla="*/ 1828055 w 1915105"/>
                <a:gd name="connsiteY15" fmla="*/ 1601309 h 1650953"/>
                <a:gd name="connsiteX16" fmla="*/ 957553 w 1915105"/>
                <a:gd name="connsiteY16" fmla="*/ 0 h 1650953"/>
                <a:gd name="connsiteX17" fmla="*/ 1915105 w 1915105"/>
                <a:gd name="connsiteY17" fmla="*/ 1650953 h 1650953"/>
                <a:gd name="connsiteX18" fmla="*/ 0 w 1915105"/>
                <a:gd name="connsiteY18" fmla="*/ 1650953 h 165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5105" h="1650953">
                  <a:moveTo>
                    <a:pt x="957551" y="1312007"/>
                  </a:moveTo>
                  <a:cubicBezTo>
                    <a:pt x="1013160" y="1312007"/>
                    <a:pt x="1058240" y="1357087"/>
                    <a:pt x="1058240" y="1412696"/>
                  </a:cubicBezTo>
                  <a:cubicBezTo>
                    <a:pt x="1058240" y="1468305"/>
                    <a:pt x="1013160" y="1513385"/>
                    <a:pt x="957551" y="1513385"/>
                  </a:cubicBezTo>
                  <a:cubicBezTo>
                    <a:pt x="901942" y="1513385"/>
                    <a:pt x="856862" y="1468305"/>
                    <a:pt x="856862" y="1412696"/>
                  </a:cubicBezTo>
                  <a:cubicBezTo>
                    <a:pt x="856862" y="1357087"/>
                    <a:pt x="901942" y="1312007"/>
                    <a:pt x="957551" y="1312007"/>
                  </a:cubicBezTo>
                  <a:close/>
                  <a:moveTo>
                    <a:pt x="957553" y="439775"/>
                  </a:moveTo>
                  <a:cubicBezTo>
                    <a:pt x="995624" y="439775"/>
                    <a:pt x="1026486" y="470637"/>
                    <a:pt x="1026486" y="508708"/>
                  </a:cubicBezTo>
                  <a:cubicBezTo>
                    <a:pt x="1026486" y="717665"/>
                    <a:pt x="1026485" y="926621"/>
                    <a:pt x="1026485" y="1135578"/>
                  </a:cubicBezTo>
                  <a:cubicBezTo>
                    <a:pt x="1026485" y="1173649"/>
                    <a:pt x="995623" y="1204511"/>
                    <a:pt x="957552" y="1204511"/>
                  </a:cubicBezTo>
                  <a:lnTo>
                    <a:pt x="957553" y="1204510"/>
                  </a:lnTo>
                  <a:cubicBezTo>
                    <a:pt x="919482" y="1204510"/>
                    <a:pt x="888620" y="1173648"/>
                    <a:pt x="888620" y="1135577"/>
                  </a:cubicBezTo>
                  <a:lnTo>
                    <a:pt x="888620" y="508708"/>
                  </a:lnTo>
                  <a:cubicBezTo>
                    <a:pt x="888620" y="470637"/>
                    <a:pt x="919482" y="439775"/>
                    <a:pt x="957553" y="439775"/>
                  </a:cubicBezTo>
                  <a:close/>
                  <a:moveTo>
                    <a:pt x="957553" y="100443"/>
                  </a:moveTo>
                  <a:lnTo>
                    <a:pt x="87050" y="1601309"/>
                  </a:lnTo>
                  <a:lnTo>
                    <a:pt x="1828055" y="1601309"/>
                  </a:lnTo>
                  <a:close/>
                  <a:moveTo>
                    <a:pt x="957553" y="0"/>
                  </a:moveTo>
                  <a:lnTo>
                    <a:pt x="1915105" y="1650953"/>
                  </a:lnTo>
                  <a:lnTo>
                    <a:pt x="0" y="16509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Rectángulo: esquinas redondeadas 6">
            <a:extLst>
              <a:ext uri="{FF2B5EF4-FFF2-40B4-BE49-F238E27FC236}">
                <a16:creationId xmlns:a16="http://schemas.microsoft.com/office/drawing/2014/main" id="{8A6D24F5-4294-4BAC-8129-4C0C92B08518}"/>
              </a:ext>
            </a:extLst>
          </p:cNvPr>
          <p:cNvSpPr/>
          <p:nvPr/>
        </p:nvSpPr>
        <p:spPr>
          <a:xfrm>
            <a:off x="1429169" y="1854801"/>
            <a:ext cx="4552181"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Cuidado con lo que estamos midiendo al obtener una correlación entre dos variables temporales</a:t>
            </a:r>
            <a:endParaRPr lang="en-US" dirty="0">
              <a:solidFill>
                <a:srgbClr val="001C54"/>
              </a:solidFill>
            </a:endParaRPr>
          </a:p>
        </p:txBody>
      </p:sp>
      <p:sp>
        <p:nvSpPr>
          <p:cNvPr id="10" name="Rectángulo: esquinas redondeadas 9">
            <a:extLst>
              <a:ext uri="{FF2B5EF4-FFF2-40B4-BE49-F238E27FC236}">
                <a16:creationId xmlns:a16="http://schemas.microsoft.com/office/drawing/2014/main" id="{8D93C6E6-3BF3-42A4-A122-D0931A8AE668}"/>
              </a:ext>
            </a:extLst>
          </p:cNvPr>
          <p:cNvSpPr/>
          <p:nvPr/>
        </p:nvSpPr>
        <p:spPr>
          <a:xfrm>
            <a:off x="6904140" y="1850009"/>
            <a:ext cx="4580389"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Dos variables pueden tener una correlación alta simplemente por tener tendencia. </a:t>
            </a:r>
            <a:endParaRPr lang="en-US" dirty="0">
              <a:solidFill>
                <a:srgbClr val="001C54"/>
              </a:solidFill>
            </a:endParaRPr>
          </a:p>
        </p:txBody>
      </p:sp>
      <p:sp>
        <p:nvSpPr>
          <p:cNvPr id="13" name="Rectángulo: esquinas redondeadas 12">
            <a:extLst>
              <a:ext uri="{FF2B5EF4-FFF2-40B4-BE49-F238E27FC236}">
                <a16:creationId xmlns:a16="http://schemas.microsoft.com/office/drawing/2014/main" id="{0F8D39A4-39E3-4165-A20D-246E2E6026E4}"/>
              </a:ext>
            </a:extLst>
          </p:cNvPr>
          <p:cNvSpPr/>
          <p:nvPr/>
        </p:nvSpPr>
        <p:spPr>
          <a:xfrm>
            <a:off x="134589" y="2916599"/>
            <a:ext cx="7172222"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rgbClr val="001C54"/>
                </a:solidFill>
              </a:rPr>
              <a:t>Posibles Soluciones para hacer análisis de Correlaciones</a:t>
            </a:r>
            <a:endParaRPr lang="en-US" dirty="0">
              <a:solidFill>
                <a:srgbClr val="001C54"/>
              </a:solidFill>
            </a:endParaRPr>
          </a:p>
        </p:txBody>
      </p:sp>
      <p:sp>
        <p:nvSpPr>
          <p:cNvPr id="15" name="Flecha: cheurón 14">
            <a:extLst>
              <a:ext uri="{FF2B5EF4-FFF2-40B4-BE49-F238E27FC236}">
                <a16:creationId xmlns:a16="http://schemas.microsoft.com/office/drawing/2014/main" id="{E32AD5C8-AFB1-4678-AA78-FCD9EB137408}"/>
              </a:ext>
            </a:extLst>
          </p:cNvPr>
          <p:cNvSpPr/>
          <p:nvPr/>
        </p:nvSpPr>
        <p:spPr>
          <a:xfrm>
            <a:off x="6375631" y="1850939"/>
            <a:ext cx="310393" cy="782274"/>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upo 25">
            <a:extLst>
              <a:ext uri="{FF2B5EF4-FFF2-40B4-BE49-F238E27FC236}">
                <a16:creationId xmlns:a16="http://schemas.microsoft.com/office/drawing/2014/main" id="{213B6C33-1E75-45EB-9400-08DDB1EE8858}"/>
              </a:ext>
            </a:extLst>
          </p:cNvPr>
          <p:cNvGrpSpPr/>
          <p:nvPr/>
        </p:nvGrpSpPr>
        <p:grpSpPr>
          <a:xfrm>
            <a:off x="541683" y="3399716"/>
            <a:ext cx="11387462" cy="846267"/>
            <a:chOff x="541683" y="3399716"/>
            <a:chExt cx="11387462" cy="846267"/>
          </a:xfrm>
        </p:grpSpPr>
        <p:sp>
          <p:nvSpPr>
            <p:cNvPr id="11" name="Rectangle 1">
              <a:extLst>
                <a:ext uri="{FF2B5EF4-FFF2-40B4-BE49-F238E27FC236}">
                  <a16:creationId xmlns:a16="http://schemas.microsoft.com/office/drawing/2014/main" id="{17008889-70D0-422E-975F-DA6ED1E47930}"/>
                </a:ext>
              </a:extLst>
            </p:cNvPr>
            <p:cNvSpPr>
              <a:spLocks noChangeArrowheads="1"/>
            </p:cNvSpPr>
            <p:nvPr/>
          </p:nvSpPr>
          <p:spPr bwMode="auto">
            <a:xfrm>
              <a:off x="1429169" y="3876651"/>
              <a:ext cx="573794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matplotlib </a:t>
              </a:r>
              <a:r>
                <a:rPr lang="en-US" altLang="en-US" sz="900" dirty="0">
                  <a:solidFill>
                    <a:srgbClr val="333333"/>
                  </a:solidFill>
                  <a:latin typeface="Consolas" panose="020B0609020204030204" pitchFamily="49" charset="0"/>
                </a:rPr>
                <a:t>as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lags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corr</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lines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b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xcorr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aux_df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first_col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aux_df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second_col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m_lags</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Elipse 15">
              <a:extLst>
                <a:ext uri="{FF2B5EF4-FFF2-40B4-BE49-F238E27FC236}">
                  <a16:creationId xmlns:a16="http://schemas.microsoft.com/office/drawing/2014/main" id="{8E970555-D5BD-46C3-BF4E-03CCBD29E475}"/>
                </a:ext>
              </a:extLst>
            </p:cNvPr>
            <p:cNvSpPr/>
            <p:nvPr/>
          </p:nvSpPr>
          <p:spPr>
            <a:xfrm>
              <a:off x="541683" y="3657508"/>
              <a:ext cx="310392" cy="2768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19" name="Rectángulo: esquinas redondeadas 18">
              <a:extLst>
                <a:ext uri="{FF2B5EF4-FFF2-40B4-BE49-F238E27FC236}">
                  <a16:creationId xmlns:a16="http://schemas.microsoft.com/office/drawing/2014/main" id="{24816867-3933-4D4A-A321-C979EE81A7E0}"/>
                </a:ext>
              </a:extLst>
            </p:cNvPr>
            <p:cNvSpPr/>
            <p:nvPr/>
          </p:nvSpPr>
          <p:spPr>
            <a:xfrm>
              <a:off x="865951" y="3399716"/>
              <a:ext cx="11063194"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rgbClr val="001C54"/>
                  </a:solidFill>
                </a:rPr>
                <a:t>Transformar las variables para hacerlas estacionarias antes de realizar el estudio de correlaciones con un Cross Correlation</a:t>
              </a:r>
              <a:endParaRPr lang="en-US" sz="1400" dirty="0">
                <a:solidFill>
                  <a:srgbClr val="001C54"/>
                </a:solidFill>
              </a:endParaRPr>
            </a:p>
          </p:txBody>
        </p:sp>
      </p:grpSp>
      <p:grpSp>
        <p:nvGrpSpPr>
          <p:cNvPr id="27" name="Grupo 26">
            <a:extLst>
              <a:ext uri="{FF2B5EF4-FFF2-40B4-BE49-F238E27FC236}">
                <a16:creationId xmlns:a16="http://schemas.microsoft.com/office/drawing/2014/main" id="{6FD13137-DF5A-4D95-8DDD-CF95D3089142}"/>
              </a:ext>
            </a:extLst>
          </p:cNvPr>
          <p:cNvGrpSpPr/>
          <p:nvPr/>
        </p:nvGrpSpPr>
        <p:grpSpPr>
          <a:xfrm>
            <a:off x="541683" y="4169907"/>
            <a:ext cx="8031866" cy="1168056"/>
            <a:chOff x="541683" y="4169907"/>
            <a:chExt cx="8031866" cy="1168056"/>
          </a:xfrm>
        </p:grpSpPr>
        <p:sp>
          <p:nvSpPr>
            <p:cNvPr id="17" name="Elipse 16">
              <a:extLst>
                <a:ext uri="{FF2B5EF4-FFF2-40B4-BE49-F238E27FC236}">
                  <a16:creationId xmlns:a16="http://schemas.microsoft.com/office/drawing/2014/main" id="{BE264917-745F-4B1C-822B-86DB940896C8}"/>
                </a:ext>
              </a:extLst>
            </p:cNvPr>
            <p:cNvSpPr/>
            <p:nvPr/>
          </p:nvSpPr>
          <p:spPr>
            <a:xfrm>
              <a:off x="541683" y="4422626"/>
              <a:ext cx="310392" cy="27683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sp>
          <p:nvSpPr>
            <p:cNvPr id="20" name="Rectángulo: esquinas redondeadas 19">
              <a:extLst>
                <a:ext uri="{FF2B5EF4-FFF2-40B4-BE49-F238E27FC236}">
                  <a16:creationId xmlns:a16="http://schemas.microsoft.com/office/drawing/2014/main" id="{87830B69-8126-44C0-9707-06DBB2A1DA09}"/>
                </a:ext>
              </a:extLst>
            </p:cNvPr>
            <p:cNvSpPr/>
            <p:nvPr/>
          </p:nvSpPr>
          <p:spPr>
            <a:xfrm>
              <a:off x="865951" y="4169907"/>
              <a:ext cx="7707598"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accent1"/>
                  </a:solidFill>
                </a:rPr>
                <a:t>Realizar un </a:t>
              </a:r>
              <a:r>
                <a:rPr lang="es-ES" sz="1400" dirty="0" err="1">
                  <a:solidFill>
                    <a:schemeClr val="accent1"/>
                  </a:solidFill>
                </a:rPr>
                <a:t>Random</a:t>
              </a:r>
              <a:r>
                <a:rPr lang="es-ES" sz="1400" dirty="0">
                  <a:solidFill>
                    <a:schemeClr val="accent1"/>
                  </a:solidFill>
                </a:rPr>
                <a:t> Forest y obtener la importancia relativa de las variables</a:t>
              </a:r>
              <a:endParaRPr lang="en-US" sz="1400" dirty="0">
                <a:solidFill>
                  <a:schemeClr val="accent1"/>
                </a:solidFill>
              </a:endParaRPr>
            </a:p>
          </p:txBody>
        </p:sp>
        <p:sp>
          <p:nvSpPr>
            <p:cNvPr id="23" name="Rectangle 3">
              <a:extLst>
                <a:ext uri="{FF2B5EF4-FFF2-40B4-BE49-F238E27FC236}">
                  <a16:creationId xmlns:a16="http://schemas.microsoft.com/office/drawing/2014/main" id="{50F48C42-AF1A-451C-80E2-828B8A6A18E5}"/>
                </a:ext>
              </a:extLst>
            </p:cNvPr>
            <p:cNvSpPr>
              <a:spLocks noChangeArrowheads="1"/>
            </p:cNvSpPr>
            <p:nvPr/>
          </p:nvSpPr>
          <p:spPr bwMode="auto">
            <a:xfrm>
              <a:off x="1429169" y="4755968"/>
              <a:ext cx="6686024" cy="2308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sklearn</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ensemble</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RandomForestRegressor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6753C81E-D808-48E9-959F-089406B4CCF7}"/>
                </a:ext>
              </a:extLst>
            </p:cNvPr>
            <p:cNvSpPr>
              <a:spLocks noChangeArrowheads="1"/>
            </p:cNvSpPr>
            <p:nvPr/>
          </p:nvSpPr>
          <p:spPr bwMode="auto">
            <a:xfrm>
              <a:off x="1456884" y="4968631"/>
              <a:ext cx="688748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RandomForestRegressor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660099"/>
                  </a:solidFill>
                  <a:effectLst/>
                  <a:latin typeface="Consolas" panose="020B0609020204030204" pitchFamily="49" charset="0"/>
                </a:rPr>
                <a:t>n_estimators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100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max_depth</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4</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max_features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mod</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selected_features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drop</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columns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1" i="0" u="none" strike="noStrike" cap="none" normalizeH="0" baseline="0" dirty="0" err="1">
                  <a:ln>
                    <a:noFill/>
                  </a:ln>
                  <a:solidFill>
                    <a:srgbClr val="008080"/>
                  </a:solidFill>
                  <a:effectLst/>
                  <a:latin typeface="Consolas" panose="020B0609020204030204" pitchFamily="49" charset="0"/>
                </a:rPr>
                <a:t>Dependent_variable</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selected_features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1" i="0" u="none" strike="noStrike" cap="none" normalizeH="0" baseline="0" dirty="0" err="1">
                  <a:ln>
                    <a:noFill/>
                  </a:ln>
                  <a:solidFill>
                    <a:srgbClr val="008080"/>
                  </a:solidFill>
                  <a:effectLst/>
                  <a:latin typeface="Consolas" panose="020B0609020204030204" pitchFamily="49" charset="0"/>
                </a:rPr>
                <a:t>Dependent_variable</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8" name="Grupo 27">
            <a:extLst>
              <a:ext uri="{FF2B5EF4-FFF2-40B4-BE49-F238E27FC236}">
                <a16:creationId xmlns:a16="http://schemas.microsoft.com/office/drawing/2014/main" id="{57DEEA05-3206-4A5D-91E6-BB4C07D2C6DD}"/>
              </a:ext>
            </a:extLst>
          </p:cNvPr>
          <p:cNvGrpSpPr/>
          <p:nvPr/>
        </p:nvGrpSpPr>
        <p:grpSpPr>
          <a:xfrm>
            <a:off x="541683" y="5242362"/>
            <a:ext cx="11108634" cy="1372353"/>
            <a:chOff x="541683" y="5242362"/>
            <a:chExt cx="11108634" cy="1372353"/>
          </a:xfrm>
        </p:grpSpPr>
        <p:sp>
          <p:nvSpPr>
            <p:cNvPr id="18" name="Elipse 17">
              <a:extLst>
                <a:ext uri="{FF2B5EF4-FFF2-40B4-BE49-F238E27FC236}">
                  <a16:creationId xmlns:a16="http://schemas.microsoft.com/office/drawing/2014/main" id="{A23950E3-4696-48A9-95C5-C37B5D9691BC}"/>
                </a:ext>
              </a:extLst>
            </p:cNvPr>
            <p:cNvSpPr/>
            <p:nvPr/>
          </p:nvSpPr>
          <p:spPr>
            <a:xfrm>
              <a:off x="541683" y="5495081"/>
              <a:ext cx="310392" cy="276836"/>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n-US" dirty="0"/>
            </a:p>
          </p:txBody>
        </p:sp>
        <p:sp>
          <p:nvSpPr>
            <p:cNvPr id="21" name="Rectángulo: esquinas redondeadas 20">
              <a:extLst>
                <a:ext uri="{FF2B5EF4-FFF2-40B4-BE49-F238E27FC236}">
                  <a16:creationId xmlns:a16="http://schemas.microsoft.com/office/drawing/2014/main" id="{8EE2E6A8-90AC-4158-B612-EDB33CF39468}"/>
                </a:ext>
              </a:extLst>
            </p:cNvPr>
            <p:cNvSpPr/>
            <p:nvPr/>
          </p:nvSpPr>
          <p:spPr>
            <a:xfrm>
              <a:off x="865951" y="5242362"/>
              <a:ext cx="10784366"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accent4">
                      <a:lumMod val="50000"/>
                    </a:schemeClr>
                  </a:solidFill>
                </a:rPr>
                <a:t>Aplicar las variables sucesivamente a un modelo ARIMAX como variable regresora y analizar la capacidad predictiva</a:t>
              </a:r>
              <a:endParaRPr lang="en-US" sz="1400" dirty="0">
                <a:solidFill>
                  <a:schemeClr val="accent4">
                    <a:lumMod val="50000"/>
                  </a:schemeClr>
                </a:solidFill>
              </a:endParaRPr>
            </a:p>
          </p:txBody>
        </p:sp>
        <p:sp>
          <p:nvSpPr>
            <p:cNvPr id="24" name="Rectangle 4">
              <a:extLst>
                <a:ext uri="{FF2B5EF4-FFF2-40B4-BE49-F238E27FC236}">
                  <a16:creationId xmlns:a16="http://schemas.microsoft.com/office/drawing/2014/main" id="{DF21040F-CA1E-425A-B934-71A343514C04}"/>
                </a:ext>
              </a:extLst>
            </p:cNvPr>
            <p:cNvSpPr>
              <a:spLocks noChangeArrowheads="1"/>
            </p:cNvSpPr>
            <p:nvPr/>
          </p:nvSpPr>
          <p:spPr bwMode="auto">
            <a:xfrm>
              <a:off x="1456884" y="6245383"/>
              <a:ext cx="646843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enforce_stationarity</a:t>
              </a:r>
              <a:r>
                <a:rPr kumimoji="0" lang="en-US" altLang="en-US" sz="900" b="0" i="0" u="none" strike="noStrike" cap="none" normalizeH="0" baseline="0" dirty="0">
                  <a:ln>
                    <a:noFill/>
                  </a:ln>
                  <a:solidFill>
                    <a:srgbClr val="A71D5D"/>
                  </a:solidFill>
                  <a:effectLst/>
                  <a:latin typeface="Consolas" panose="020B0609020204030204" pitchFamily="49" charset="0"/>
                </a:rPr>
                <a:t>=True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80CEBC38-A29A-4AF4-A1F1-3527B39FE5BA}"/>
                </a:ext>
              </a:extLst>
            </p:cNvPr>
            <p:cNvSpPr>
              <a:spLocks noChangeArrowheads="1"/>
            </p:cNvSpPr>
            <p:nvPr/>
          </p:nvSpPr>
          <p:spPr bwMode="auto">
            <a:xfrm>
              <a:off x="1429169" y="6047172"/>
              <a:ext cx="3724712"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statespace</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sarimax</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a:ln>
                    <a:noFill/>
                  </a:ln>
                  <a:solidFill>
                    <a:srgbClr val="333333"/>
                  </a:solidFill>
                  <a:effectLst/>
                  <a:latin typeface="Consolas" panose="020B0609020204030204" pitchFamily="49" charset="0"/>
                </a:rPr>
                <a:t>SARIMAX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05453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3" name="Imagen 2">
            <a:extLst>
              <a:ext uri="{FF2B5EF4-FFF2-40B4-BE49-F238E27FC236}">
                <a16:creationId xmlns:a16="http://schemas.microsoft.com/office/drawing/2014/main" id="{6B4FF744-8231-43EE-BCE7-899E97F9B490}"/>
              </a:ext>
            </a:extLst>
          </p:cNvPr>
          <p:cNvPicPr>
            <a:picLocks noChangeAspect="1"/>
          </p:cNvPicPr>
          <p:nvPr/>
        </p:nvPicPr>
        <p:blipFill>
          <a:blip r:embed="rId2"/>
          <a:stretch>
            <a:fillRect/>
          </a:stretch>
        </p:blipFill>
        <p:spPr>
          <a:xfrm>
            <a:off x="0" y="2211354"/>
            <a:ext cx="8473380" cy="4339891"/>
          </a:xfrm>
          <a:prstGeom prst="rect">
            <a:avLst/>
          </a:prstGeom>
        </p:spPr>
      </p:pic>
      <p:sp>
        <p:nvSpPr>
          <p:cNvPr id="6" name="Rectángulo: esquinas redondeadas 5">
            <a:extLst>
              <a:ext uri="{FF2B5EF4-FFF2-40B4-BE49-F238E27FC236}">
                <a16:creationId xmlns:a16="http://schemas.microsoft.com/office/drawing/2014/main" id="{5C5DD784-029E-4199-B7B8-9FA912FDD5C1}"/>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13028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3" name="Imagen 2">
            <a:extLst>
              <a:ext uri="{FF2B5EF4-FFF2-40B4-BE49-F238E27FC236}">
                <a16:creationId xmlns:a16="http://schemas.microsoft.com/office/drawing/2014/main" id="{7AD5540F-ACB1-460E-BC3A-21EFCDC36631}"/>
              </a:ext>
            </a:extLst>
          </p:cNvPr>
          <p:cNvPicPr>
            <a:picLocks noChangeAspect="1"/>
          </p:cNvPicPr>
          <p:nvPr/>
        </p:nvPicPr>
        <p:blipFill>
          <a:blip r:embed="rId2"/>
          <a:stretch>
            <a:fillRect/>
          </a:stretch>
        </p:blipFill>
        <p:spPr>
          <a:xfrm>
            <a:off x="0" y="2029552"/>
            <a:ext cx="8749717" cy="4614195"/>
          </a:xfrm>
          <a:prstGeom prst="rect">
            <a:avLst/>
          </a:prstGeom>
        </p:spPr>
      </p:pic>
      <p:sp>
        <p:nvSpPr>
          <p:cNvPr id="7" name="Rectángulo: esquinas redondeadas 6">
            <a:extLst>
              <a:ext uri="{FF2B5EF4-FFF2-40B4-BE49-F238E27FC236}">
                <a16:creationId xmlns:a16="http://schemas.microsoft.com/office/drawing/2014/main" id="{72A24F06-3CC1-4E13-B3F4-645E09E2ED9C}"/>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61940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675981" y="186661"/>
            <a:ext cx="5100506" cy="584775"/>
          </a:xfrm>
          <a:prstGeom prst="rect">
            <a:avLst/>
          </a:prstGeom>
          <a:noFill/>
        </p:spPr>
        <p:txBody>
          <a:bodyPr wrap="square" rtlCol="0">
            <a:spAutoFit/>
          </a:bodyPr>
          <a:lstStyle/>
          <a:p>
            <a:pPr algn="ctr"/>
            <a:r>
              <a:rPr lang="es-ES" sz="3200" dirty="0"/>
              <a:t>Outline Sesión Nº3</a:t>
            </a:r>
            <a:endParaRPr lang="en-US" sz="2800" dirty="0"/>
          </a:p>
        </p:txBody>
      </p:sp>
      <p:sp>
        <p:nvSpPr>
          <p:cNvPr id="13" name="CuadroTexto 12">
            <a:extLst>
              <a:ext uri="{FF2B5EF4-FFF2-40B4-BE49-F238E27FC236}">
                <a16:creationId xmlns:a16="http://schemas.microsoft.com/office/drawing/2014/main" id="{CCCA8C09-E3E9-4E29-8E18-EF59B2C02EB0}"/>
              </a:ext>
            </a:extLst>
          </p:cNvPr>
          <p:cNvSpPr txBox="1"/>
          <p:nvPr/>
        </p:nvSpPr>
        <p:spPr>
          <a:xfrm>
            <a:off x="451393" y="1649025"/>
            <a:ext cx="5834325" cy="1446550"/>
          </a:xfrm>
          <a:prstGeom prst="rect">
            <a:avLst/>
          </a:prstGeom>
          <a:noFill/>
        </p:spPr>
        <p:txBody>
          <a:bodyPr wrap="square" rtlCol="0">
            <a:spAutoFit/>
          </a:bodyPr>
          <a:lstStyle/>
          <a:p>
            <a:r>
              <a:rPr lang="es-ES" b="1" dirty="0"/>
              <a:t>Revisión del Caso Práctico</a:t>
            </a:r>
          </a:p>
          <a:p>
            <a:pPr marL="742950" lvl="1" indent="-285750">
              <a:buFont typeface="Wingdings" panose="05000000000000000000" pitchFamily="2" charset="2"/>
              <a:buChar char="Ø"/>
            </a:pPr>
            <a:r>
              <a:rPr lang="en-US" sz="1400" dirty="0" err="1"/>
              <a:t>Limpieza</a:t>
            </a:r>
            <a:r>
              <a:rPr lang="en-US" sz="1400" dirty="0"/>
              <a:t> PM2.5</a:t>
            </a:r>
          </a:p>
          <a:p>
            <a:pPr marL="742950" lvl="1" indent="-285750">
              <a:buFont typeface="Wingdings" panose="05000000000000000000" pitchFamily="2" charset="2"/>
              <a:buChar char="Ø"/>
            </a:pPr>
            <a:r>
              <a:rPr lang="en-US" sz="1400" dirty="0" err="1"/>
              <a:t>Visualización</a:t>
            </a:r>
            <a:r>
              <a:rPr lang="en-US" sz="1400" dirty="0"/>
              <a:t> de las series</a:t>
            </a:r>
          </a:p>
          <a:p>
            <a:pPr marL="742950" lvl="1" indent="-285750">
              <a:buFont typeface="Wingdings" panose="05000000000000000000" pitchFamily="2" charset="2"/>
              <a:buChar char="Ø"/>
            </a:pPr>
            <a:r>
              <a:rPr lang="en-US" sz="1400" dirty="0" err="1"/>
              <a:t>Reindexado</a:t>
            </a:r>
            <a:r>
              <a:rPr lang="en-US" sz="1400" dirty="0"/>
              <a:t> de la </a:t>
            </a:r>
            <a:r>
              <a:rPr lang="en-US" sz="1400" dirty="0" err="1"/>
              <a:t>serie</a:t>
            </a:r>
            <a:endParaRPr lang="en-US" sz="1400" dirty="0"/>
          </a:p>
          <a:p>
            <a:pPr marL="742950" lvl="1" indent="-285750">
              <a:buFont typeface="Wingdings" panose="05000000000000000000" pitchFamily="2" charset="2"/>
              <a:buChar char="Ø"/>
            </a:pPr>
            <a:r>
              <a:rPr lang="en-US" sz="1400" dirty="0"/>
              <a:t>Variables </a:t>
            </a:r>
            <a:r>
              <a:rPr lang="en-US" sz="1400" dirty="0" err="1"/>
              <a:t>Derivadas</a:t>
            </a:r>
            <a:endParaRPr lang="en-US" sz="1400" dirty="0"/>
          </a:p>
          <a:p>
            <a:pPr lvl="1"/>
            <a:endParaRPr lang="en-US" sz="1400" dirty="0"/>
          </a:p>
        </p:txBody>
      </p:sp>
      <p:sp>
        <p:nvSpPr>
          <p:cNvPr id="14" name="CuadroTexto 13">
            <a:extLst>
              <a:ext uri="{FF2B5EF4-FFF2-40B4-BE49-F238E27FC236}">
                <a16:creationId xmlns:a16="http://schemas.microsoft.com/office/drawing/2014/main" id="{D09FF44F-C2DB-4C6C-8A05-7863C51B87F0}"/>
              </a:ext>
            </a:extLst>
          </p:cNvPr>
          <p:cNvSpPr txBox="1"/>
          <p:nvPr/>
        </p:nvSpPr>
        <p:spPr>
          <a:xfrm>
            <a:off x="451393" y="3119579"/>
            <a:ext cx="5834325" cy="800219"/>
          </a:xfrm>
          <a:prstGeom prst="rect">
            <a:avLst/>
          </a:prstGeom>
          <a:noFill/>
        </p:spPr>
        <p:txBody>
          <a:bodyPr wrap="square" rtlCol="0">
            <a:spAutoFit/>
          </a:bodyPr>
          <a:lstStyle/>
          <a:p>
            <a:r>
              <a:rPr lang="es-ES" b="1" dirty="0"/>
              <a:t>Análisis de las Series Temporales</a:t>
            </a:r>
          </a:p>
          <a:p>
            <a:pPr marL="742950" lvl="1" indent="-285750">
              <a:buFont typeface="Wingdings" panose="05000000000000000000" pitchFamily="2" charset="2"/>
              <a:buChar char="Ø"/>
            </a:pPr>
            <a:r>
              <a:rPr lang="en-US" sz="1400" dirty="0"/>
              <a:t>Tests (ACF &amp; PACF, ADF, </a:t>
            </a:r>
            <a:r>
              <a:rPr lang="en-US" sz="1400" dirty="0" err="1"/>
              <a:t>etc</a:t>
            </a:r>
            <a:r>
              <a:rPr lang="en-US" sz="1400" dirty="0"/>
              <a:t>…)</a:t>
            </a:r>
          </a:p>
          <a:p>
            <a:pPr marL="742950" lvl="1" indent="-285750">
              <a:buFont typeface="Wingdings" panose="05000000000000000000" pitchFamily="2" charset="2"/>
              <a:buChar char="Ø"/>
            </a:pPr>
            <a:r>
              <a:rPr lang="en-US" sz="1400" dirty="0"/>
              <a:t>Cross Correlations</a:t>
            </a:r>
          </a:p>
        </p:txBody>
      </p:sp>
      <p:sp>
        <p:nvSpPr>
          <p:cNvPr id="15" name="CuadroTexto 14">
            <a:extLst>
              <a:ext uri="{FF2B5EF4-FFF2-40B4-BE49-F238E27FC236}">
                <a16:creationId xmlns:a16="http://schemas.microsoft.com/office/drawing/2014/main" id="{8FC13BA6-4F6B-4DD2-A28A-25C1C6328391}"/>
              </a:ext>
            </a:extLst>
          </p:cNvPr>
          <p:cNvSpPr txBox="1"/>
          <p:nvPr/>
        </p:nvSpPr>
        <p:spPr>
          <a:xfrm>
            <a:off x="451392" y="5376804"/>
            <a:ext cx="5834325" cy="369332"/>
          </a:xfrm>
          <a:prstGeom prst="rect">
            <a:avLst/>
          </a:prstGeom>
          <a:noFill/>
        </p:spPr>
        <p:txBody>
          <a:bodyPr wrap="square" rtlCol="0">
            <a:spAutoFit/>
          </a:bodyPr>
          <a:lstStyle/>
          <a:p>
            <a:r>
              <a:rPr lang="es-ES" b="1" dirty="0"/>
              <a:t>Objetivos para Semana 4</a:t>
            </a:r>
          </a:p>
        </p:txBody>
      </p:sp>
      <p:sp>
        <p:nvSpPr>
          <p:cNvPr id="6" name="CuadroTexto 5">
            <a:extLst>
              <a:ext uri="{FF2B5EF4-FFF2-40B4-BE49-F238E27FC236}">
                <a16:creationId xmlns:a16="http://schemas.microsoft.com/office/drawing/2014/main" id="{B05884F9-7771-4748-8F56-C83531797621}"/>
              </a:ext>
            </a:extLst>
          </p:cNvPr>
          <p:cNvSpPr txBox="1"/>
          <p:nvPr/>
        </p:nvSpPr>
        <p:spPr>
          <a:xfrm>
            <a:off x="451393" y="3943802"/>
            <a:ext cx="5834325" cy="800219"/>
          </a:xfrm>
          <a:prstGeom prst="rect">
            <a:avLst/>
          </a:prstGeom>
          <a:noFill/>
        </p:spPr>
        <p:txBody>
          <a:bodyPr wrap="square" rtlCol="0">
            <a:spAutoFit/>
          </a:bodyPr>
          <a:lstStyle/>
          <a:p>
            <a:r>
              <a:rPr lang="es-ES" b="1" dirty="0"/>
              <a:t>Validación de Modelos</a:t>
            </a:r>
          </a:p>
          <a:p>
            <a:pPr marL="742950" lvl="1" indent="-285750">
              <a:buFont typeface="Wingdings" panose="05000000000000000000" pitchFamily="2" charset="2"/>
              <a:buChar char="Ø"/>
            </a:pPr>
            <a:r>
              <a:rPr lang="en-US" sz="1400" dirty="0" err="1"/>
              <a:t>Walkforward</a:t>
            </a:r>
            <a:r>
              <a:rPr lang="en-US" sz="1400" dirty="0"/>
              <a:t> Validation</a:t>
            </a:r>
          </a:p>
          <a:p>
            <a:pPr marL="742950" lvl="1" indent="-285750">
              <a:buFont typeface="Wingdings" panose="05000000000000000000" pitchFamily="2" charset="2"/>
              <a:buChar char="Ø"/>
            </a:pPr>
            <a:r>
              <a:rPr lang="en-US" sz="1400" dirty="0" err="1"/>
              <a:t>Métricas</a:t>
            </a:r>
            <a:r>
              <a:rPr lang="en-US" sz="1400" dirty="0"/>
              <a:t> de </a:t>
            </a:r>
            <a:r>
              <a:rPr lang="en-US" sz="1400" dirty="0" err="1"/>
              <a:t>Validación</a:t>
            </a:r>
            <a:endParaRPr lang="en-US" sz="1400" dirty="0"/>
          </a:p>
        </p:txBody>
      </p:sp>
      <p:sp>
        <p:nvSpPr>
          <p:cNvPr id="7" name="CuadroTexto 6">
            <a:extLst>
              <a:ext uri="{FF2B5EF4-FFF2-40B4-BE49-F238E27FC236}">
                <a16:creationId xmlns:a16="http://schemas.microsoft.com/office/drawing/2014/main" id="{EA7FA7F0-E269-4186-BB04-F32B8317C05C}"/>
              </a:ext>
            </a:extLst>
          </p:cNvPr>
          <p:cNvSpPr txBox="1"/>
          <p:nvPr/>
        </p:nvSpPr>
        <p:spPr>
          <a:xfrm>
            <a:off x="451392" y="4768025"/>
            <a:ext cx="5834325" cy="584775"/>
          </a:xfrm>
          <a:prstGeom prst="rect">
            <a:avLst/>
          </a:prstGeom>
          <a:noFill/>
        </p:spPr>
        <p:txBody>
          <a:bodyPr wrap="square" rtlCol="0">
            <a:spAutoFit/>
          </a:bodyPr>
          <a:lstStyle/>
          <a:p>
            <a:r>
              <a:rPr lang="es-ES" b="1" dirty="0"/>
              <a:t>Modelado de Series Temporales</a:t>
            </a:r>
          </a:p>
          <a:p>
            <a:pPr marL="742950" lvl="1" indent="-285750">
              <a:buFont typeface="Wingdings" panose="05000000000000000000" pitchFamily="2" charset="2"/>
              <a:buChar char="Ø"/>
            </a:pPr>
            <a:r>
              <a:rPr lang="en-US" sz="1400" dirty="0" err="1"/>
              <a:t>Modelos</a:t>
            </a:r>
            <a:r>
              <a:rPr lang="en-US" sz="1400" dirty="0"/>
              <a:t> </a:t>
            </a:r>
            <a:r>
              <a:rPr lang="en-US" sz="1400" dirty="0" err="1"/>
              <a:t>Estáticos</a:t>
            </a:r>
            <a:r>
              <a:rPr lang="en-US" sz="1400" dirty="0"/>
              <a:t> (ARIMA)</a:t>
            </a:r>
          </a:p>
        </p:txBody>
      </p:sp>
    </p:spTree>
    <p:extLst>
      <p:ext uri="{BB962C8B-B14F-4D97-AF65-F5344CB8AC3E}">
        <p14:creationId xmlns:p14="http://schemas.microsoft.com/office/powerpoint/2010/main" val="352752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8" name="Imagen 7">
            <a:extLst>
              <a:ext uri="{FF2B5EF4-FFF2-40B4-BE49-F238E27FC236}">
                <a16:creationId xmlns:a16="http://schemas.microsoft.com/office/drawing/2014/main" id="{96B76F02-BC13-48EF-A3ED-86E4BD625423}"/>
              </a:ext>
            </a:extLst>
          </p:cNvPr>
          <p:cNvPicPr>
            <a:picLocks noChangeAspect="1"/>
          </p:cNvPicPr>
          <p:nvPr/>
        </p:nvPicPr>
        <p:blipFill>
          <a:blip r:embed="rId2"/>
          <a:stretch>
            <a:fillRect/>
          </a:stretch>
        </p:blipFill>
        <p:spPr>
          <a:xfrm>
            <a:off x="0" y="2147374"/>
            <a:ext cx="8560709" cy="4345704"/>
          </a:xfrm>
          <a:prstGeom prst="rect">
            <a:avLst/>
          </a:prstGeom>
        </p:spPr>
      </p:pic>
      <p:sp>
        <p:nvSpPr>
          <p:cNvPr id="9" name="Rectángulo: esquinas redondeadas 8">
            <a:extLst>
              <a:ext uri="{FF2B5EF4-FFF2-40B4-BE49-F238E27FC236}">
                <a16:creationId xmlns:a16="http://schemas.microsoft.com/office/drawing/2014/main" id="{0FBB7573-9B65-4A52-8EEE-5A2F9D34CBDC}"/>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263764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209725" y="1420094"/>
            <a:ext cx="4960690" cy="584775"/>
          </a:xfrm>
          <a:prstGeom prst="rect">
            <a:avLst/>
          </a:prstGeom>
          <a:noFill/>
        </p:spPr>
        <p:txBody>
          <a:bodyPr wrap="square" rtlCol="0">
            <a:spAutoFit/>
          </a:bodyPr>
          <a:lstStyle/>
          <a:p>
            <a:pPr algn="ctr"/>
            <a:r>
              <a:rPr lang="es-ES" sz="3200" dirty="0" err="1"/>
              <a:t>Walkforward</a:t>
            </a:r>
            <a:r>
              <a:rPr lang="es-ES" sz="3200" dirty="0"/>
              <a:t> </a:t>
            </a:r>
            <a:r>
              <a:rPr lang="es-ES" sz="3200" dirty="0" err="1"/>
              <a:t>Validation</a:t>
            </a:r>
            <a:endParaRPr lang="es-ES" sz="3200" dirty="0"/>
          </a:p>
        </p:txBody>
      </p:sp>
      <p:sp>
        <p:nvSpPr>
          <p:cNvPr id="14" name="CustomShape 8">
            <a:extLst>
              <a:ext uri="{FF2B5EF4-FFF2-40B4-BE49-F238E27FC236}">
                <a16:creationId xmlns:a16="http://schemas.microsoft.com/office/drawing/2014/main" id="{B9F19D66-57FB-419D-BED3-0F3342F99073}"/>
              </a:ext>
            </a:extLst>
          </p:cNvPr>
          <p:cNvSpPr/>
          <p:nvPr/>
        </p:nvSpPr>
        <p:spPr>
          <a:xfrm>
            <a:off x="596160" y="4060080"/>
            <a:ext cx="2914920"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err="1">
                <a:solidFill>
                  <a:srgbClr val="000000"/>
                </a:solidFill>
                <a:uFill>
                  <a:solidFill>
                    <a:srgbClr val="FFFFFF"/>
                  </a:solidFill>
                </a:uFill>
                <a:ea typeface="DejaVu Sans"/>
              </a:rPr>
              <a:t>Walkforward</a:t>
            </a:r>
            <a:r>
              <a:rPr lang="en-US" sz="1800" b="0" strike="noStrike" spc="-1" dirty="0">
                <a:solidFill>
                  <a:srgbClr val="000000"/>
                </a:solidFill>
                <a:uFill>
                  <a:solidFill>
                    <a:srgbClr val="FFFFFF"/>
                  </a:solidFill>
                </a:uFill>
                <a:ea typeface="DejaVu Sans"/>
              </a:rPr>
              <a:t> Validation</a:t>
            </a:r>
            <a:endParaRPr lang="en-US" sz="1800" b="0" strike="noStrike" spc="-1" dirty="0">
              <a:solidFill>
                <a:srgbClr val="000000"/>
              </a:solidFill>
              <a:uFill>
                <a:solidFill>
                  <a:srgbClr val="FFFFFF"/>
                </a:solidFill>
              </a:uFill>
            </a:endParaRPr>
          </a:p>
        </p:txBody>
      </p:sp>
      <p:sp>
        <p:nvSpPr>
          <p:cNvPr id="15" name="CustomShape 10">
            <a:extLst>
              <a:ext uri="{FF2B5EF4-FFF2-40B4-BE49-F238E27FC236}">
                <a16:creationId xmlns:a16="http://schemas.microsoft.com/office/drawing/2014/main" id="{18ED0F88-13C8-48CD-89F4-DB30B474205F}"/>
              </a:ext>
            </a:extLst>
          </p:cNvPr>
          <p:cNvSpPr/>
          <p:nvPr/>
        </p:nvSpPr>
        <p:spPr>
          <a:xfrm>
            <a:off x="363600" y="4667400"/>
            <a:ext cx="3315240" cy="1155960"/>
          </a:xfrm>
          <a:prstGeom prst="rect">
            <a:avLst/>
          </a:prstGeom>
          <a:solidFill>
            <a:srgbClr val="FFFFFF">
              <a:alpha val="56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spc="-1" dirty="0">
                <a:solidFill>
                  <a:srgbClr val="000000"/>
                </a:solidFill>
                <a:uFill>
                  <a:solidFill>
                    <a:srgbClr val="FFFFFF"/>
                  </a:solidFill>
                </a:uFill>
              </a:rPr>
              <a:t>La validación </a:t>
            </a:r>
            <a:r>
              <a:rPr lang="es-ES" sz="1400" spc="-1" dirty="0" err="1">
                <a:solidFill>
                  <a:srgbClr val="000000"/>
                </a:solidFill>
                <a:uFill>
                  <a:solidFill>
                    <a:srgbClr val="FFFFFF"/>
                  </a:solidFill>
                </a:uFill>
              </a:rPr>
              <a:t>Walkforward</a:t>
            </a:r>
            <a:r>
              <a:rPr lang="es-ES" sz="1400" spc="-1" dirty="0">
                <a:solidFill>
                  <a:srgbClr val="000000"/>
                </a:solidFill>
                <a:uFill>
                  <a:solidFill>
                    <a:srgbClr val="FFFFFF"/>
                  </a:solidFill>
                </a:uFill>
              </a:rPr>
              <a:t> simula el uso que se le dará al modelo mediante pruebas sucesivas en las que se utiliza toda la información disponible para hacer el modelado y la prueba, se obtiene el resultado y se avanza al siguiente período</a:t>
            </a:r>
            <a:endParaRPr lang="es-ES" sz="1800" b="0" strike="noStrike" spc="-1" dirty="0">
              <a:solidFill>
                <a:srgbClr val="000000"/>
              </a:solidFill>
              <a:uFill>
                <a:solidFill>
                  <a:srgbClr val="FFFFFF"/>
                </a:solidFill>
              </a:uFill>
            </a:endParaRPr>
          </a:p>
        </p:txBody>
      </p:sp>
      <p:sp>
        <p:nvSpPr>
          <p:cNvPr id="16" name="CustomShape 13">
            <a:extLst>
              <a:ext uri="{FF2B5EF4-FFF2-40B4-BE49-F238E27FC236}">
                <a16:creationId xmlns:a16="http://schemas.microsoft.com/office/drawing/2014/main" id="{DCBB4E01-84B7-4F9B-A4E4-E068C295A556}"/>
              </a:ext>
            </a:extLst>
          </p:cNvPr>
          <p:cNvSpPr/>
          <p:nvPr/>
        </p:nvSpPr>
        <p:spPr>
          <a:xfrm rot="10800000">
            <a:off x="1316160" y="3577140"/>
            <a:ext cx="939600" cy="464040"/>
          </a:xfrm>
          <a:prstGeom prst="curvedUpArrow">
            <a:avLst>
              <a:gd name="adj1" fmla="val 25000"/>
              <a:gd name="adj2" fmla="val 50000"/>
              <a:gd name="adj3" fmla="val 25000"/>
            </a:avLst>
          </a:prstGeom>
          <a:solidFill>
            <a:schemeClr val="bg1">
              <a:lumMod val="65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sp>
      <p:pic>
        <p:nvPicPr>
          <p:cNvPr id="17" name="Imagen 8">
            <a:extLst>
              <a:ext uri="{FF2B5EF4-FFF2-40B4-BE49-F238E27FC236}">
                <a16:creationId xmlns:a16="http://schemas.microsoft.com/office/drawing/2014/main" id="{16946437-7371-4E36-BAF1-DD124AFE3085}"/>
              </a:ext>
            </a:extLst>
          </p:cNvPr>
          <p:cNvPicPr/>
          <p:nvPr/>
        </p:nvPicPr>
        <p:blipFill>
          <a:blip r:embed="rId2"/>
          <a:stretch/>
        </p:blipFill>
        <p:spPr>
          <a:xfrm>
            <a:off x="4227294" y="2478280"/>
            <a:ext cx="6519003" cy="3803265"/>
          </a:xfrm>
          <a:prstGeom prst="rect">
            <a:avLst/>
          </a:prstGeom>
          <a:ln>
            <a:noFill/>
          </a:ln>
        </p:spPr>
      </p:pic>
      <p:sp>
        <p:nvSpPr>
          <p:cNvPr id="18" name="CustomShape 14">
            <a:extLst>
              <a:ext uri="{FF2B5EF4-FFF2-40B4-BE49-F238E27FC236}">
                <a16:creationId xmlns:a16="http://schemas.microsoft.com/office/drawing/2014/main" id="{2F08995D-FE0B-42D9-9421-8E724E05F94F}"/>
              </a:ext>
            </a:extLst>
          </p:cNvPr>
          <p:cNvSpPr/>
          <p:nvPr/>
        </p:nvSpPr>
        <p:spPr>
          <a:xfrm rot="18725400">
            <a:off x="3894503" y="2677389"/>
            <a:ext cx="1209240" cy="213840"/>
          </a:xfrm>
          <a:prstGeom prst="round1Rect">
            <a:avLst>
              <a:gd name="adj" fmla="val 16667"/>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1200" b="0" strike="noStrike" spc="-1" dirty="0" err="1">
                <a:solidFill>
                  <a:srgbClr val="000000"/>
                </a:solidFill>
                <a:uFill>
                  <a:solidFill>
                    <a:srgbClr val="FFFFFF"/>
                  </a:solidFill>
                </a:uFill>
                <a:ea typeface="DejaVu Sans"/>
              </a:rPr>
              <a:t>Ilustrativo</a:t>
            </a:r>
            <a:endParaRPr lang="en-US" sz="1800" b="0" strike="noStrike" spc="-1" dirty="0">
              <a:solidFill>
                <a:srgbClr val="000000"/>
              </a:solidFill>
              <a:uFill>
                <a:solidFill>
                  <a:srgbClr val="FFFFFF"/>
                </a:solidFill>
              </a:uFill>
            </a:endParaRPr>
          </a:p>
        </p:txBody>
      </p:sp>
      <p:sp>
        <p:nvSpPr>
          <p:cNvPr id="19" name="CustomShape 15">
            <a:extLst>
              <a:ext uri="{FF2B5EF4-FFF2-40B4-BE49-F238E27FC236}">
                <a16:creationId xmlns:a16="http://schemas.microsoft.com/office/drawing/2014/main" id="{36BCB3D0-7730-4951-87C9-9B62808669DA}"/>
              </a:ext>
            </a:extLst>
          </p:cNvPr>
          <p:cNvSpPr/>
          <p:nvPr/>
        </p:nvSpPr>
        <p:spPr>
          <a:xfrm>
            <a:off x="9334632" y="3757879"/>
            <a:ext cx="49528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6" name="CustomShape 15">
            <a:extLst>
              <a:ext uri="{FF2B5EF4-FFF2-40B4-BE49-F238E27FC236}">
                <a16:creationId xmlns:a16="http://schemas.microsoft.com/office/drawing/2014/main" id="{9664F6BA-4942-4049-8532-E1379B4835C5}"/>
              </a:ext>
            </a:extLst>
          </p:cNvPr>
          <p:cNvSpPr/>
          <p:nvPr/>
        </p:nvSpPr>
        <p:spPr>
          <a:xfrm>
            <a:off x="4723002" y="3757879"/>
            <a:ext cx="459193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0" name="CustomShape 16">
            <a:extLst>
              <a:ext uri="{FF2B5EF4-FFF2-40B4-BE49-F238E27FC236}">
                <a16:creationId xmlns:a16="http://schemas.microsoft.com/office/drawing/2014/main" id="{14C001FA-1046-4342-8073-981F8E82431F}"/>
              </a:ext>
            </a:extLst>
          </p:cNvPr>
          <p:cNvSpPr/>
          <p:nvPr/>
        </p:nvSpPr>
        <p:spPr>
          <a:xfrm>
            <a:off x="9845639" y="3757879"/>
            <a:ext cx="439585"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21" name="CustomShape 17">
            <a:extLst>
              <a:ext uri="{FF2B5EF4-FFF2-40B4-BE49-F238E27FC236}">
                <a16:creationId xmlns:a16="http://schemas.microsoft.com/office/drawing/2014/main" id="{F6C29419-4E22-4F9C-A017-44F238AFD02B}"/>
              </a:ext>
            </a:extLst>
          </p:cNvPr>
          <p:cNvSpPr/>
          <p:nvPr/>
        </p:nvSpPr>
        <p:spPr>
          <a:xfrm>
            <a:off x="10311183" y="3757879"/>
            <a:ext cx="361080"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0" name="CustomShape 16">
            <a:extLst>
              <a:ext uri="{FF2B5EF4-FFF2-40B4-BE49-F238E27FC236}">
                <a16:creationId xmlns:a16="http://schemas.microsoft.com/office/drawing/2014/main" id="{7431B6C1-75E7-45A7-92D9-B63086E51382}"/>
              </a:ext>
            </a:extLst>
          </p:cNvPr>
          <p:cNvSpPr/>
          <p:nvPr/>
        </p:nvSpPr>
        <p:spPr>
          <a:xfrm>
            <a:off x="4723003" y="3757879"/>
            <a:ext cx="5091258"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1" name="CustomShape 17">
            <a:extLst>
              <a:ext uri="{FF2B5EF4-FFF2-40B4-BE49-F238E27FC236}">
                <a16:creationId xmlns:a16="http://schemas.microsoft.com/office/drawing/2014/main" id="{64F9B0BA-6BE6-4C48-9CEF-214C3DEA8857}"/>
              </a:ext>
            </a:extLst>
          </p:cNvPr>
          <p:cNvSpPr/>
          <p:nvPr/>
        </p:nvSpPr>
        <p:spPr>
          <a:xfrm>
            <a:off x="4723001" y="3757879"/>
            <a:ext cx="5622865"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62413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2271262" y="54089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134222" y="1045238"/>
            <a:ext cx="4099421" cy="461665"/>
          </a:xfrm>
          <a:prstGeom prst="rect">
            <a:avLst/>
          </a:prstGeom>
          <a:noFill/>
        </p:spPr>
        <p:txBody>
          <a:bodyPr wrap="square" rtlCol="0">
            <a:spAutoFit/>
          </a:bodyPr>
          <a:lstStyle/>
          <a:p>
            <a:pPr algn="ctr"/>
            <a:r>
              <a:rPr lang="es-ES" sz="2400" dirty="0"/>
              <a:t>Métricas de Validación</a:t>
            </a:r>
          </a:p>
        </p:txBody>
      </p:sp>
      <p:grpSp>
        <p:nvGrpSpPr>
          <p:cNvPr id="28" name="Grupo 27">
            <a:extLst>
              <a:ext uri="{FF2B5EF4-FFF2-40B4-BE49-F238E27FC236}">
                <a16:creationId xmlns:a16="http://schemas.microsoft.com/office/drawing/2014/main" id="{307B2C07-9FC7-4E94-81D4-2CF911AED52F}"/>
              </a:ext>
            </a:extLst>
          </p:cNvPr>
          <p:cNvGrpSpPr/>
          <p:nvPr/>
        </p:nvGrpSpPr>
        <p:grpSpPr>
          <a:xfrm>
            <a:off x="504246" y="1623638"/>
            <a:ext cx="6580254" cy="542881"/>
            <a:chOff x="-124928" y="2193391"/>
            <a:chExt cx="6580254" cy="542881"/>
          </a:xfrm>
        </p:grpSpPr>
        <p:sp>
          <p:nvSpPr>
            <p:cNvPr id="22" name="CustomShape 6">
              <a:extLst>
                <a:ext uri="{FF2B5EF4-FFF2-40B4-BE49-F238E27FC236}">
                  <a16:creationId xmlns:a16="http://schemas.microsoft.com/office/drawing/2014/main" id="{88FF748C-906A-4A17-AC8C-136A4E7EE8FB}"/>
                </a:ext>
              </a:extLst>
            </p:cNvPr>
            <p:cNvSpPr/>
            <p:nvPr/>
          </p:nvSpPr>
          <p:spPr>
            <a:xfrm>
              <a:off x="3058726" y="2193391"/>
              <a:ext cx="3396600" cy="5428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p:txBody>
        </p:sp>
        <p:sp>
          <p:nvSpPr>
            <p:cNvPr id="23" name="CustomShape 9">
              <a:extLst>
                <a:ext uri="{FF2B5EF4-FFF2-40B4-BE49-F238E27FC236}">
                  <a16:creationId xmlns:a16="http://schemas.microsoft.com/office/drawing/2014/main" id="{2B3E9BFC-FD8C-4792-BDFA-2EC153C47491}"/>
                </a:ext>
              </a:extLst>
            </p:cNvPr>
            <p:cNvSpPr/>
            <p:nvPr/>
          </p:nvSpPr>
          <p:spPr>
            <a:xfrm>
              <a:off x="-124928" y="2272232"/>
              <a:ext cx="276836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a:solidFill>
                    <a:srgbClr val="000000"/>
                  </a:solidFill>
                  <a:uFill>
                    <a:solidFill>
                      <a:srgbClr val="FFFFFF"/>
                    </a:solidFill>
                  </a:uFill>
                  <a:ea typeface="DejaVu Sans"/>
                </a:rPr>
                <a:t>MAE: Mean Absolute Error</a:t>
              </a:r>
              <a:endParaRPr lang="en-US" sz="1800" b="0" strike="noStrike" spc="-1" dirty="0">
                <a:solidFill>
                  <a:srgbClr val="000000"/>
                </a:solidFill>
                <a:uFill>
                  <a:solidFill>
                    <a:srgbClr val="FFFFFF"/>
                  </a:solidFill>
                </a:uFill>
              </a:endParaRPr>
            </a:p>
          </p:txBody>
        </p:sp>
      </p:grpSp>
      <p:grpSp>
        <p:nvGrpSpPr>
          <p:cNvPr id="8" name="Grupo 7">
            <a:extLst>
              <a:ext uri="{FF2B5EF4-FFF2-40B4-BE49-F238E27FC236}">
                <a16:creationId xmlns:a16="http://schemas.microsoft.com/office/drawing/2014/main" id="{DC2558B3-5B07-431A-B2BD-E60808E26169}"/>
              </a:ext>
            </a:extLst>
          </p:cNvPr>
          <p:cNvGrpSpPr/>
          <p:nvPr/>
        </p:nvGrpSpPr>
        <p:grpSpPr>
          <a:xfrm>
            <a:off x="497449" y="4859507"/>
            <a:ext cx="6592125" cy="713013"/>
            <a:chOff x="-249172" y="5429260"/>
            <a:chExt cx="6592125" cy="713013"/>
          </a:xfrm>
        </p:grpSpPr>
        <p:sp>
          <p:nvSpPr>
            <p:cNvPr id="27" name="CustomShape 9">
              <a:extLst>
                <a:ext uri="{FF2B5EF4-FFF2-40B4-BE49-F238E27FC236}">
                  <a16:creationId xmlns:a16="http://schemas.microsoft.com/office/drawing/2014/main" id="{6132A095-7ED3-4E50-9114-FD0C5C7CEA42}"/>
                </a:ext>
              </a:extLst>
            </p:cNvPr>
            <p:cNvSpPr/>
            <p:nvPr/>
          </p:nvSpPr>
          <p:spPr>
            <a:xfrm>
              <a:off x="-249172" y="5553747"/>
              <a:ext cx="2902586"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MDA: Mean </a:t>
              </a:r>
              <a:r>
                <a:rPr lang="es-ES" sz="1800" b="0" strike="noStrike" spc="-1" dirty="0" err="1">
                  <a:solidFill>
                    <a:srgbClr val="000000"/>
                  </a:solidFill>
                  <a:uFill>
                    <a:solidFill>
                      <a:srgbClr val="FFFFFF"/>
                    </a:solidFill>
                  </a:uFill>
                </a:rPr>
                <a:t>Directional</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Accuracy</a:t>
              </a:r>
              <a:endParaRPr lang="en-US" sz="1800" b="0" strike="noStrike" spc="-1" dirty="0">
                <a:solidFill>
                  <a:srgbClr val="000000"/>
                </a:solidFill>
                <a:uFill>
                  <a:solidFill>
                    <a:srgbClr val="FFFFFF"/>
                  </a:solidFill>
                </a:uFill>
              </a:endParaRPr>
            </a:p>
          </p:txBody>
        </p:sp>
        <p:pic>
          <p:nvPicPr>
            <p:cNvPr id="3" name="Imagen 2">
              <a:extLst>
                <a:ext uri="{FF2B5EF4-FFF2-40B4-BE49-F238E27FC236}">
                  <a16:creationId xmlns:a16="http://schemas.microsoft.com/office/drawing/2014/main" id="{1172CBF2-4906-40AB-8A4E-D131ECE82FFD}"/>
                </a:ext>
              </a:extLst>
            </p:cNvPr>
            <p:cNvPicPr>
              <a:picLocks noChangeAspect="1"/>
            </p:cNvPicPr>
            <p:nvPr/>
          </p:nvPicPr>
          <p:blipFill>
            <a:blip r:embed="rId3"/>
            <a:stretch>
              <a:fillRect/>
            </a:stretch>
          </p:blipFill>
          <p:spPr>
            <a:xfrm>
              <a:off x="2905479" y="5429260"/>
              <a:ext cx="3437474" cy="713013"/>
            </a:xfrm>
            <a:prstGeom prst="rect">
              <a:avLst/>
            </a:prstGeom>
          </p:spPr>
        </p:pic>
      </p:grpSp>
      <p:grpSp>
        <p:nvGrpSpPr>
          <p:cNvPr id="10" name="Grupo 9">
            <a:extLst>
              <a:ext uri="{FF2B5EF4-FFF2-40B4-BE49-F238E27FC236}">
                <a16:creationId xmlns:a16="http://schemas.microsoft.com/office/drawing/2014/main" id="{144EA1EB-CAB0-4864-8181-2A3F783EE3EB}"/>
              </a:ext>
            </a:extLst>
          </p:cNvPr>
          <p:cNvGrpSpPr/>
          <p:nvPr/>
        </p:nvGrpSpPr>
        <p:grpSpPr>
          <a:xfrm>
            <a:off x="481741" y="3746482"/>
            <a:ext cx="6377245" cy="781300"/>
            <a:chOff x="-264880" y="3725360"/>
            <a:chExt cx="6377245" cy="781300"/>
          </a:xfrm>
        </p:grpSpPr>
        <p:sp>
          <p:nvSpPr>
            <p:cNvPr id="25" name="CustomShape 9">
              <a:extLst>
                <a:ext uri="{FF2B5EF4-FFF2-40B4-BE49-F238E27FC236}">
                  <a16:creationId xmlns:a16="http://schemas.microsoft.com/office/drawing/2014/main" id="{3AE2E40B-0EF9-418B-A638-77E30DA4410C}"/>
                </a:ext>
              </a:extLst>
            </p:cNvPr>
            <p:cNvSpPr/>
            <p:nvPr/>
          </p:nvSpPr>
          <p:spPr>
            <a:xfrm>
              <a:off x="-264880" y="3841591"/>
              <a:ext cx="296970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MAPE: Mean </a:t>
              </a:r>
              <a:r>
                <a:rPr lang="es-ES" sz="1800" b="0" strike="noStrike" spc="-1" dirty="0" err="1">
                  <a:solidFill>
                    <a:srgbClr val="000000"/>
                  </a:solidFill>
                  <a:uFill>
                    <a:solidFill>
                      <a:srgbClr val="FFFFFF"/>
                    </a:solidFill>
                  </a:uFill>
                </a:rPr>
                <a:t>Average</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Percentage</a:t>
              </a:r>
              <a:r>
                <a:rPr lang="es-ES" sz="1800" b="0" strike="noStrike" spc="-1" dirty="0">
                  <a:solidFill>
                    <a:srgbClr val="000000"/>
                  </a:solidFill>
                  <a:uFill>
                    <a:solidFill>
                      <a:srgbClr val="FFFFFF"/>
                    </a:solidFill>
                  </a:uFill>
                </a:rPr>
                <a:t> Error</a:t>
              </a:r>
              <a:endParaRPr lang="en-US" sz="1800" b="0" strike="noStrike" spc="-1" dirty="0">
                <a:solidFill>
                  <a:srgbClr val="000000"/>
                </a:solidFill>
                <a:uFill>
                  <a:solidFill>
                    <a:srgbClr val="FFFFFF"/>
                  </a:solidFill>
                </a:uFill>
              </a:endParaRPr>
            </a:p>
          </p:txBody>
        </p:sp>
        <p:pic>
          <p:nvPicPr>
            <p:cNvPr id="5" name="Imagen 4">
              <a:extLst>
                <a:ext uri="{FF2B5EF4-FFF2-40B4-BE49-F238E27FC236}">
                  <a16:creationId xmlns:a16="http://schemas.microsoft.com/office/drawing/2014/main" id="{748A75F9-00C8-41C8-9FC2-05839C626B8C}"/>
                </a:ext>
              </a:extLst>
            </p:cNvPr>
            <p:cNvPicPr>
              <a:picLocks noChangeAspect="1"/>
            </p:cNvPicPr>
            <p:nvPr/>
          </p:nvPicPr>
          <p:blipFill>
            <a:blip r:embed="rId4"/>
            <a:stretch>
              <a:fillRect/>
            </a:stretch>
          </p:blipFill>
          <p:spPr>
            <a:xfrm>
              <a:off x="2911065" y="3725360"/>
              <a:ext cx="3201300" cy="781300"/>
            </a:xfrm>
            <a:prstGeom prst="rect">
              <a:avLst/>
            </a:prstGeom>
          </p:spPr>
        </p:pic>
      </p:grpSp>
      <p:grpSp>
        <p:nvGrpSpPr>
          <p:cNvPr id="11" name="Grupo 10">
            <a:extLst>
              <a:ext uri="{FF2B5EF4-FFF2-40B4-BE49-F238E27FC236}">
                <a16:creationId xmlns:a16="http://schemas.microsoft.com/office/drawing/2014/main" id="{C9142DB6-1D25-4ABA-ACE5-551949CD4292}"/>
              </a:ext>
            </a:extLst>
          </p:cNvPr>
          <p:cNvGrpSpPr/>
          <p:nvPr/>
        </p:nvGrpSpPr>
        <p:grpSpPr>
          <a:xfrm>
            <a:off x="492539" y="2498244"/>
            <a:ext cx="6322025" cy="916513"/>
            <a:chOff x="-136635" y="2763196"/>
            <a:chExt cx="6322025" cy="916513"/>
          </a:xfrm>
        </p:grpSpPr>
        <p:sp>
          <p:nvSpPr>
            <p:cNvPr id="24" name="CustomShape 9">
              <a:extLst>
                <a:ext uri="{FF2B5EF4-FFF2-40B4-BE49-F238E27FC236}">
                  <a16:creationId xmlns:a16="http://schemas.microsoft.com/office/drawing/2014/main" id="{D63CD630-583F-4E4E-91E4-E5D2FA45568D}"/>
                </a:ext>
              </a:extLst>
            </p:cNvPr>
            <p:cNvSpPr/>
            <p:nvPr/>
          </p:nvSpPr>
          <p:spPr>
            <a:xfrm>
              <a:off x="-136635" y="3110188"/>
              <a:ext cx="3036814"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pc="-1" dirty="0">
                  <a:solidFill>
                    <a:srgbClr val="000000"/>
                  </a:solidFill>
                  <a:uFill>
                    <a:solidFill>
                      <a:srgbClr val="FFFFFF"/>
                    </a:solidFill>
                  </a:uFill>
                </a:rPr>
                <a:t>R</a:t>
              </a:r>
              <a:r>
                <a:rPr lang="en-US" spc="-1" dirty="0">
                  <a:solidFill>
                    <a:srgbClr val="000000"/>
                  </a:solidFill>
                  <a:uFill>
                    <a:solidFill>
                      <a:srgbClr val="FFFFFF"/>
                    </a:solidFill>
                  </a:uFill>
                </a:rPr>
                <a:t>MSD: Root Mean Square Deviation (Error)</a:t>
              </a:r>
              <a:endParaRPr lang="en-US" sz="1800" b="0" strike="noStrike" spc="-1" dirty="0">
                <a:solidFill>
                  <a:srgbClr val="000000"/>
                </a:solidFill>
                <a:uFill>
                  <a:solidFill>
                    <a:srgbClr val="FFFFFF"/>
                  </a:solidFill>
                </a:uFill>
              </a:endParaRPr>
            </a:p>
          </p:txBody>
        </p:sp>
        <p:pic>
          <p:nvPicPr>
            <p:cNvPr id="7" name="Imagen 6">
              <a:extLst>
                <a:ext uri="{FF2B5EF4-FFF2-40B4-BE49-F238E27FC236}">
                  <a16:creationId xmlns:a16="http://schemas.microsoft.com/office/drawing/2014/main" id="{A124E321-26FB-4D9A-8C1D-0787559478F1}"/>
                </a:ext>
              </a:extLst>
            </p:cNvPr>
            <p:cNvPicPr>
              <a:picLocks noChangeAspect="1"/>
            </p:cNvPicPr>
            <p:nvPr/>
          </p:nvPicPr>
          <p:blipFill>
            <a:blip r:embed="rId5"/>
            <a:stretch>
              <a:fillRect/>
            </a:stretch>
          </p:blipFill>
          <p:spPr>
            <a:xfrm>
              <a:off x="3028512" y="2763196"/>
              <a:ext cx="3156878" cy="916513"/>
            </a:xfrm>
            <a:prstGeom prst="rect">
              <a:avLst/>
            </a:prstGeom>
          </p:spPr>
        </p:pic>
      </p:grpSp>
      <p:cxnSp>
        <p:nvCxnSpPr>
          <p:cNvPr id="32" name="Conector recto 31">
            <a:extLst>
              <a:ext uri="{FF2B5EF4-FFF2-40B4-BE49-F238E27FC236}">
                <a16:creationId xmlns:a16="http://schemas.microsoft.com/office/drawing/2014/main" id="{56C4C1AF-CCED-4955-B9A0-CB8DD9ACE409}"/>
              </a:ext>
            </a:extLst>
          </p:cNvPr>
          <p:cNvCxnSpPr/>
          <p:nvPr/>
        </p:nvCxnSpPr>
        <p:spPr>
          <a:xfrm>
            <a:off x="2390863" y="2498244"/>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198F7358-EAB1-4B7C-8EC1-728FECE7130E}"/>
              </a:ext>
            </a:extLst>
          </p:cNvPr>
          <p:cNvCxnSpPr/>
          <p:nvPr/>
        </p:nvCxnSpPr>
        <p:spPr>
          <a:xfrm>
            <a:off x="2390863" y="3605590"/>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3385DF70-BCAF-428B-BC69-7AA14F198975}"/>
              </a:ext>
            </a:extLst>
          </p:cNvPr>
          <p:cNvCxnSpPr/>
          <p:nvPr/>
        </p:nvCxnSpPr>
        <p:spPr>
          <a:xfrm>
            <a:off x="2390863" y="4811353"/>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3247E9FB-9F33-4D38-93BB-28081B9B097F}"/>
              </a:ext>
            </a:extLst>
          </p:cNvPr>
          <p:cNvCxnSpPr>
            <a:cxnSpLocks/>
          </p:cNvCxnSpPr>
          <p:nvPr/>
        </p:nvCxnSpPr>
        <p:spPr>
          <a:xfrm flipV="1">
            <a:off x="3607262"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BD24EB2F-F3C4-4B59-8B27-8115F6BF8BA6}"/>
              </a:ext>
            </a:extLst>
          </p:cNvPr>
          <p:cNvSpPr/>
          <p:nvPr/>
        </p:nvSpPr>
        <p:spPr>
          <a:xfrm>
            <a:off x="7419154" y="1623637"/>
            <a:ext cx="1724846" cy="61748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Mantiene la unidad de medida</a:t>
            </a:r>
            <a:endParaRPr lang="en-US" sz="1400" dirty="0"/>
          </a:p>
        </p:txBody>
      </p:sp>
      <p:sp>
        <p:nvSpPr>
          <p:cNvPr id="40" name="Rectángulo: esquinas redondeadas 39">
            <a:extLst>
              <a:ext uri="{FF2B5EF4-FFF2-40B4-BE49-F238E27FC236}">
                <a16:creationId xmlns:a16="http://schemas.microsoft.com/office/drawing/2014/main" id="{DFB8BBA1-30FF-4CAF-AABA-31DCFFC3289E}"/>
              </a:ext>
            </a:extLst>
          </p:cNvPr>
          <p:cNvSpPr/>
          <p:nvPr/>
        </p:nvSpPr>
        <p:spPr>
          <a:xfrm>
            <a:off x="7419154" y="265111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Castiga más los errores grandes</a:t>
            </a:r>
            <a:endParaRPr lang="en-US" sz="1400" dirty="0"/>
          </a:p>
        </p:txBody>
      </p:sp>
      <p:sp>
        <p:nvSpPr>
          <p:cNvPr id="41" name="Rectángulo: esquinas redondeadas 40">
            <a:extLst>
              <a:ext uri="{FF2B5EF4-FFF2-40B4-BE49-F238E27FC236}">
                <a16:creationId xmlns:a16="http://schemas.microsoft.com/office/drawing/2014/main" id="{0805CB07-598B-445E-964D-08BD47C49D6B}"/>
              </a:ext>
            </a:extLst>
          </p:cNvPr>
          <p:cNvSpPr/>
          <p:nvPr/>
        </p:nvSpPr>
        <p:spPr>
          <a:xfrm>
            <a:off x="7419154" y="375489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Es el más fácil de entender</a:t>
            </a:r>
            <a:endParaRPr lang="en-US" sz="1400" dirty="0"/>
          </a:p>
        </p:txBody>
      </p:sp>
      <p:sp>
        <p:nvSpPr>
          <p:cNvPr id="42" name="Rectángulo: esquinas redondeadas 41">
            <a:extLst>
              <a:ext uri="{FF2B5EF4-FFF2-40B4-BE49-F238E27FC236}">
                <a16:creationId xmlns:a16="http://schemas.microsoft.com/office/drawing/2014/main" id="{F3A3699C-72B6-441D-BC38-87924A79C90B}"/>
              </a:ext>
            </a:extLst>
          </p:cNvPr>
          <p:cNvSpPr/>
          <p:nvPr/>
        </p:nvSpPr>
        <p:spPr>
          <a:xfrm>
            <a:off x="7419154" y="4908807"/>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Evalúa la tendencia</a:t>
            </a:r>
            <a:endParaRPr lang="en-US" sz="1400" dirty="0"/>
          </a:p>
        </p:txBody>
      </p:sp>
      <p:cxnSp>
        <p:nvCxnSpPr>
          <p:cNvPr id="43" name="Conector recto 42">
            <a:extLst>
              <a:ext uri="{FF2B5EF4-FFF2-40B4-BE49-F238E27FC236}">
                <a16:creationId xmlns:a16="http://schemas.microsoft.com/office/drawing/2014/main" id="{7ABE1C36-6B56-4F4A-8254-FB9E4339C26A}"/>
              </a:ext>
            </a:extLst>
          </p:cNvPr>
          <p:cNvCxnSpPr>
            <a:cxnSpLocks/>
          </p:cNvCxnSpPr>
          <p:nvPr/>
        </p:nvCxnSpPr>
        <p:spPr>
          <a:xfrm flipV="1">
            <a:off x="7197750" y="1752815"/>
            <a:ext cx="0" cy="3513532"/>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44" name="Rectángulo: esquinas redondeadas 43">
            <a:extLst>
              <a:ext uri="{FF2B5EF4-FFF2-40B4-BE49-F238E27FC236}">
                <a16:creationId xmlns:a16="http://schemas.microsoft.com/office/drawing/2014/main" id="{D3F7D87A-4E3E-4D57-83B0-A055E739B26C}"/>
              </a:ext>
            </a:extLst>
          </p:cNvPr>
          <p:cNvSpPr/>
          <p:nvPr/>
        </p:nvSpPr>
        <p:spPr>
          <a:xfrm>
            <a:off x="9533190" y="1623637"/>
            <a:ext cx="1724846" cy="61748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 castiga errores grandes</a:t>
            </a:r>
            <a:endParaRPr lang="en-US" sz="1400" dirty="0"/>
          </a:p>
        </p:txBody>
      </p:sp>
      <p:sp>
        <p:nvSpPr>
          <p:cNvPr id="45" name="Rectángulo: esquinas redondeadas 44">
            <a:extLst>
              <a:ext uri="{FF2B5EF4-FFF2-40B4-BE49-F238E27FC236}">
                <a16:creationId xmlns:a16="http://schemas.microsoft.com/office/drawing/2014/main" id="{805ACF55-C44E-486D-B312-7AB3A1308594}"/>
              </a:ext>
            </a:extLst>
          </p:cNvPr>
          <p:cNvSpPr/>
          <p:nvPr/>
        </p:nvSpPr>
        <p:spPr>
          <a:xfrm>
            <a:off x="9533190" y="265111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Pierde Interpretación</a:t>
            </a:r>
            <a:endParaRPr lang="en-US" sz="1400" dirty="0"/>
          </a:p>
        </p:txBody>
      </p:sp>
      <p:sp>
        <p:nvSpPr>
          <p:cNvPr id="46" name="Rectángulo: esquinas redondeadas 45">
            <a:extLst>
              <a:ext uri="{FF2B5EF4-FFF2-40B4-BE49-F238E27FC236}">
                <a16:creationId xmlns:a16="http://schemas.microsoft.com/office/drawing/2014/main" id="{60DF4B7A-809B-4750-B090-C70BF68E6C1F}"/>
              </a:ext>
            </a:extLst>
          </p:cNvPr>
          <p:cNvSpPr/>
          <p:nvPr/>
        </p:nvSpPr>
        <p:spPr>
          <a:xfrm>
            <a:off x="9533190" y="375489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El porcentaje puede esconder grandes errores</a:t>
            </a:r>
            <a:endParaRPr lang="en-US" sz="1400" dirty="0"/>
          </a:p>
        </p:txBody>
      </p:sp>
      <p:sp>
        <p:nvSpPr>
          <p:cNvPr id="47" name="Rectángulo: esquinas redondeadas 46">
            <a:extLst>
              <a:ext uri="{FF2B5EF4-FFF2-40B4-BE49-F238E27FC236}">
                <a16:creationId xmlns:a16="http://schemas.microsoft.com/office/drawing/2014/main" id="{BDC468F5-A5C3-4660-B828-DC92455F7F2B}"/>
              </a:ext>
            </a:extLst>
          </p:cNvPr>
          <p:cNvSpPr/>
          <p:nvPr/>
        </p:nvSpPr>
        <p:spPr>
          <a:xfrm>
            <a:off x="9533190" y="4908807"/>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Todo o nada</a:t>
            </a:r>
            <a:endParaRPr lang="en-US" sz="1400" dirty="0"/>
          </a:p>
        </p:txBody>
      </p:sp>
      <p:cxnSp>
        <p:nvCxnSpPr>
          <p:cNvPr id="48" name="Conector recto 47">
            <a:extLst>
              <a:ext uri="{FF2B5EF4-FFF2-40B4-BE49-F238E27FC236}">
                <a16:creationId xmlns:a16="http://schemas.microsoft.com/office/drawing/2014/main" id="{A9D15AC9-E8B1-46FB-A4B8-8EA1059C2441}"/>
              </a:ext>
            </a:extLst>
          </p:cNvPr>
          <p:cNvCxnSpPr>
            <a:cxnSpLocks/>
          </p:cNvCxnSpPr>
          <p:nvPr/>
        </p:nvCxnSpPr>
        <p:spPr>
          <a:xfrm flipV="1">
            <a:off x="7197746"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7F7DAE3-E909-43E4-BD48-93D8AB477BAB}"/>
              </a:ext>
            </a:extLst>
          </p:cNvPr>
          <p:cNvCxnSpPr>
            <a:cxnSpLocks/>
          </p:cNvCxnSpPr>
          <p:nvPr/>
        </p:nvCxnSpPr>
        <p:spPr>
          <a:xfrm flipV="1">
            <a:off x="9387273"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51" name="Rectángulo 50">
            <a:extLst>
              <a:ext uri="{FF2B5EF4-FFF2-40B4-BE49-F238E27FC236}">
                <a16:creationId xmlns:a16="http://schemas.microsoft.com/office/drawing/2014/main" id="{B059D5F1-B1C5-4369-86BE-D4494060D496}"/>
              </a:ext>
            </a:extLst>
          </p:cNvPr>
          <p:cNvSpPr/>
          <p:nvPr/>
        </p:nvSpPr>
        <p:spPr>
          <a:xfrm>
            <a:off x="704674" y="5880683"/>
            <a:ext cx="9865453" cy="713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El uso de las métricas de Validación tiene que responder a la necesidad de negocio, hay que encontrar “Por dónde duele equivocarse”</a:t>
            </a:r>
            <a:endParaRPr lang="en-US" dirty="0">
              <a:solidFill>
                <a:schemeClr val="tx1"/>
              </a:solidFill>
            </a:endParaRPr>
          </a:p>
        </p:txBody>
      </p:sp>
    </p:spTree>
    <p:extLst>
      <p:ext uri="{BB962C8B-B14F-4D97-AF65-F5344CB8AC3E}">
        <p14:creationId xmlns:p14="http://schemas.microsoft.com/office/powerpoint/2010/main" val="73954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4" grpId="0" animBg="1"/>
      <p:bldP spid="45" grpId="0" animBg="1"/>
      <p:bldP spid="46" grpId="0" animBg="1"/>
      <p:bldP spid="47" grpId="0" animBg="1"/>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grpSp>
        <p:nvGrpSpPr>
          <p:cNvPr id="11" name="Grupo 10">
            <a:extLst>
              <a:ext uri="{FF2B5EF4-FFF2-40B4-BE49-F238E27FC236}">
                <a16:creationId xmlns:a16="http://schemas.microsoft.com/office/drawing/2014/main" id="{7ECAF732-AFB7-4CB0-843B-EAD16DA7EF5E}"/>
              </a:ext>
            </a:extLst>
          </p:cNvPr>
          <p:cNvGrpSpPr/>
          <p:nvPr/>
        </p:nvGrpSpPr>
        <p:grpSpPr>
          <a:xfrm>
            <a:off x="604005" y="1202720"/>
            <a:ext cx="6560192" cy="1423034"/>
            <a:chOff x="604005" y="1202720"/>
            <a:chExt cx="6560192" cy="1423034"/>
          </a:xfrm>
          <a:solidFill>
            <a:schemeClr val="tx1"/>
          </a:solidFill>
        </p:grpSpPr>
        <p:sp>
          <p:nvSpPr>
            <p:cNvPr id="3" name="Rectángulo: esquinas redondeadas 2">
              <a:extLst>
                <a:ext uri="{FF2B5EF4-FFF2-40B4-BE49-F238E27FC236}">
                  <a16:creationId xmlns:a16="http://schemas.microsoft.com/office/drawing/2014/main" id="{BAB024A8-86B9-4D6E-AB62-FCFDF1ADD3AE}"/>
                </a:ext>
              </a:extLst>
            </p:cNvPr>
            <p:cNvSpPr/>
            <p:nvPr/>
          </p:nvSpPr>
          <p:spPr>
            <a:xfrm>
              <a:off x="604005" y="1442907"/>
              <a:ext cx="6342077" cy="1182847"/>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err="1"/>
                <a:t>Autoregresión</a:t>
              </a:r>
              <a:r>
                <a:rPr lang="es-ES" dirty="0"/>
                <a:t>. El modelo utiliza la relación dependiente entre una observación y un cierto número de observaciones retardadas.</a:t>
              </a:r>
            </a:p>
          </p:txBody>
        </p:sp>
        <p:sp>
          <p:nvSpPr>
            <p:cNvPr id="8" name="Elipse 7">
              <a:extLst>
                <a:ext uri="{FF2B5EF4-FFF2-40B4-BE49-F238E27FC236}">
                  <a16:creationId xmlns:a16="http://schemas.microsoft.com/office/drawing/2014/main" id="{F749AB1C-EC22-493A-B695-F33F9A35FCBA}"/>
                </a:ext>
              </a:extLst>
            </p:cNvPr>
            <p:cNvSpPr/>
            <p:nvPr/>
          </p:nvSpPr>
          <p:spPr>
            <a:xfrm>
              <a:off x="6425966" y="1202720"/>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AR</a:t>
              </a:r>
              <a:endParaRPr lang="en-US" dirty="0"/>
            </a:p>
          </p:txBody>
        </p:sp>
      </p:grpSp>
      <p:grpSp>
        <p:nvGrpSpPr>
          <p:cNvPr id="12" name="Grupo 11">
            <a:extLst>
              <a:ext uri="{FF2B5EF4-FFF2-40B4-BE49-F238E27FC236}">
                <a16:creationId xmlns:a16="http://schemas.microsoft.com/office/drawing/2014/main" id="{72E15A58-E699-4F4F-9AAA-B792ADBA9F28}"/>
              </a:ext>
            </a:extLst>
          </p:cNvPr>
          <p:cNvGrpSpPr/>
          <p:nvPr/>
        </p:nvGrpSpPr>
        <p:grpSpPr>
          <a:xfrm>
            <a:off x="1610687" y="2702902"/>
            <a:ext cx="8237987" cy="1782610"/>
            <a:chOff x="847288" y="2702902"/>
            <a:chExt cx="8237987" cy="1782610"/>
          </a:xfrm>
          <a:solidFill>
            <a:srgbClr val="C00000"/>
          </a:solidFill>
        </p:grpSpPr>
        <p:sp>
          <p:nvSpPr>
            <p:cNvPr id="6" name="Rectángulo: esquinas redondeadas 5">
              <a:extLst>
                <a:ext uri="{FF2B5EF4-FFF2-40B4-BE49-F238E27FC236}">
                  <a16:creationId xmlns:a16="http://schemas.microsoft.com/office/drawing/2014/main" id="{C4E59FE2-9604-4891-9BE1-530D8AE96C4F}"/>
                </a:ext>
              </a:extLst>
            </p:cNvPr>
            <p:cNvSpPr/>
            <p:nvPr/>
          </p:nvSpPr>
          <p:spPr>
            <a:xfrm>
              <a:off x="847288" y="2891604"/>
              <a:ext cx="7986319" cy="159390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t>Integrado</a:t>
              </a:r>
              <a:r>
                <a:rPr lang="es-ES" dirty="0"/>
                <a:t>. El uso de la diferenciación de las observaciones brutas (por ejemplo, restando una observación de una observación en el paso de tiempo anterior) con el fin de hacer la serie de tiempo estacionaria. Integrado significa que se predicen las diferencias de t-1 a t en vez del valor de la serie directamente.</a:t>
              </a:r>
            </a:p>
          </p:txBody>
        </p:sp>
        <p:sp>
          <p:nvSpPr>
            <p:cNvPr id="9" name="Elipse 8">
              <a:extLst>
                <a:ext uri="{FF2B5EF4-FFF2-40B4-BE49-F238E27FC236}">
                  <a16:creationId xmlns:a16="http://schemas.microsoft.com/office/drawing/2014/main" id="{83A44117-C29B-4FEF-BA06-427B6E4D4E84}"/>
                </a:ext>
              </a:extLst>
            </p:cNvPr>
            <p:cNvSpPr/>
            <p:nvPr/>
          </p:nvSpPr>
          <p:spPr>
            <a:xfrm>
              <a:off x="8347044" y="2702902"/>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a:t>
              </a:r>
              <a:endParaRPr lang="en-US" dirty="0"/>
            </a:p>
          </p:txBody>
        </p:sp>
      </p:grpSp>
      <p:grpSp>
        <p:nvGrpSpPr>
          <p:cNvPr id="13" name="Grupo 12">
            <a:extLst>
              <a:ext uri="{FF2B5EF4-FFF2-40B4-BE49-F238E27FC236}">
                <a16:creationId xmlns:a16="http://schemas.microsoft.com/office/drawing/2014/main" id="{7AAB3334-73ED-46C5-B8BF-7F381E4BBC12}"/>
              </a:ext>
            </a:extLst>
          </p:cNvPr>
          <p:cNvGrpSpPr/>
          <p:nvPr/>
        </p:nvGrpSpPr>
        <p:grpSpPr>
          <a:xfrm>
            <a:off x="3932807" y="4674214"/>
            <a:ext cx="7383003" cy="1754249"/>
            <a:chOff x="3174540" y="4436826"/>
            <a:chExt cx="7383003" cy="1754249"/>
          </a:xfrm>
        </p:grpSpPr>
        <p:sp>
          <p:nvSpPr>
            <p:cNvPr id="7" name="Rectángulo: esquinas redondeadas 6">
              <a:extLst>
                <a:ext uri="{FF2B5EF4-FFF2-40B4-BE49-F238E27FC236}">
                  <a16:creationId xmlns:a16="http://schemas.microsoft.com/office/drawing/2014/main" id="{9A30DA33-4062-4B15-BF34-48866D23492C}"/>
                </a:ext>
              </a:extLst>
            </p:cNvPr>
            <p:cNvSpPr/>
            <p:nvPr/>
          </p:nvSpPr>
          <p:spPr>
            <a:xfrm>
              <a:off x="3174540" y="4751363"/>
              <a:ext cx="6984527" cy="143971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t>Media móvil</a:t>
              </a:r>
              <a:r>
                <a:rPr lang="es-ES" dirty="0"/>
                <a:t>. El modelo utiliza la dependencia entre una observación y un error residual de un modelo de media móvil aplicado a las observaciones retardadas.</a:t>
              </a:r>
            </a:p>
          </p:txBody>
        </p:sp>
        <p:sp>
          <p:nvSpPr>
            <p:cNvPr id="10" name="Elipse 9">
              <a:extLst>
                <a:ext uri="{FF2B5EF4-FFF2-40B4-BE49-F238E27FC236}">
                  <a16:creationId xmlns:a16="http://schemas.microsoft.com/office/drawing/2014/main" id="{51C63A9F-D93D-4D48-9C29-C6F178BF4B43}"/>
                </a:ext>
              </a:extLst>
            </p:cNvPr>
            <p:cNvSpPr/>
            <p:nvPr/>
          </p:nvSpPr>
          <p:spPr>
            <a:xfrm>
              <a:off x="9760591" y="4436826"/>
              <a:ext cx="796952"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a:t>
              </a:r>
              <a:endParaRPr lang="en-US" dirty="0"/>
            </a:p>
          </p:txBody>
        </p:sp>
      </p:grpSp>
    </p:spTree>
    <p:extLst>
      <p:ext uri="{BB962C8B-B14F-4D97-AF65-F5344CB8AC3E}">
        <p14:creationId xmlns:p14="http://schemas.microsoft.com/office/powerpoint/2010/main" val="413967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sp>
        <p:nvSpPr>
          <p:cNvPr id="8" name="Elipse 7">
            <a:extLst>
              <a:ext uri="{FF2B5EF4-FFF2-40B4-BE49-F238E27FC236}">
                <a16:creationId xmlns:a16="http://schemas.microsoft.com/office/drawing/2014/main" id="{F749AB1C-EC22-493A-B695-F33F9A35FCBA}"/>
              </a:ext>
            </a:extLst>
          </p:cNvPr>
          <p:cNvSpPr/>
          <p:nvPr/>
        </p:nvSpPr>
        <p:spPr>
          <a:xfrm>
            <a:off x="721452" y="1298108"/>
            <a:ext cx="738231" cy="62907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t>
            </a:r>
            <a:endParaRPr lang="en-US" dirty="0"/>
          </a:p>
        </p:txBody>
      </p:sp>
      <p:sp>
        <p:nvSpPr>
          <p:cNvPr id="9" name="Elipse 8">
            <a:extLst>
              <a:ext uri="{FF2B5EF4-FFF2-40B4-BE49-F238E27FC236}">
                <a16:creationId xmlns:a16="http://schemas.microsoft.com/office/drawing/2014/main" id="{83A44117-C29B-4FEF-BA06-427B6E4D4E84}"/>
              </a:ext>
            </a:extLst>
          </p:cNvPr>
          <p:cNvSpPr/>
          <p:nvPr/>
        </p:nvSpPr>
        <p:spPr>
          <a:xfrm>
            <a:off x="721452" y="2123113"/>
            <a:ext cx="738231" cy="62907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
            </a:r>
            <a:endParaRPr lang="en-US" dirty="0"/>
          </a:p>
        </p:txBody>
      </p:sp>
      <p:sp>
        <p:nvSpPr>
          <p:cNvPr id="10" name="Elipse 9">
            <a:extLst>
              <a:ext uri="{FF2B5EF4-FFF2-40B4-BE49-F238E27FC236}">
                <a16:creationId xmlns:a16="http://schemas.microsoft.com/office/drawing/2014/main" id="{51C63A9F-D93D-4D48-9C29-C6F178BF4B43}"/>
              </a:ext>
            </a:extLst>
          </p:cNvPr>
          <p:cNvSpPr/>
          <p:nvPr/>
        </p:nvSpPr>
        <p:spPr>
          <a:xfrm>
            <a:off x="721452" y="2831986"/>
            <a:ext cx="738231"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q</a:t>
            </a:r>
            <a:endParaRPr lang="en-US" dirty="0"/>
          </a:p>
        </p:txBody>
      </p:sp>
      <p:sp>
        <p:nvSpPr>
          <p:cNvPr id="2" name="CuadroTexto 1">
            <a:extLst>
              <a:ext uri="{FF2B5EF4-FFF2-40B4-BE49-F238E27FC236}">
                <a16:creationId xmlns:a16="http://schemas.microsoft.com/office/drawing/2014/main" id="{FCF8C68F-10C6-4B0A-A320-D704097796DC}"/>
              </a:ext>
            </a:extLst>
          </p:cNvPr>
          <p:cNvSpPr txBox="1"/>
          <p:nvPr/>
        </p:nvSpPr>
        <p:spPr>
          <a:xfrm>
            <a:off x="1786856" y="1427979"/>
            <a:ext cx="4667210" cy="646331"/>
          </a:xfrm>
          <a:prstGeom prst="rect">
            <a:avLst/>
          </a:prstGeom>
          <a:noFill/>
        </p:spPr>
        <p:txBody>
          <a:bodyPr wrap="square" rtlCol="0">
            <a:spAutoFit/>
          </a:bodyPr>
          <a:lstStyle/>
          <a:p>
            <a:r>
              <a:rPr lang="es-ES" dirty="0"/>
              <a:t>Número de Observaciones </a:t>
            </a:r>
            <a:r>
              <a:rPr lang="es-ES" dirty="0" err="1"/>
              <a:t>incluídas</a:t>
            </a:r>
            <a:r>
              <a:rPr lang="es-ES" dirty="0"/>
              <a:t> en la Autocorrelación del modelo</a:t>
            </a:r>
            <a:endParaRPr lang="en-US" dirty="0"/>
          </a:p>
        </p:txBody>
      </p:sp>
      <p:sp>
        <p:nvSpPr>
          <p:cNvPr id="14" name="CuadroTexto 13">
            <a:extLst>
              <a:ext uri="{FF2B5EF4-FFF2-40B4-BE49-F238E27FC236}">
                <a16:creationId xmlns:a16="http://schemas.microsoft.com/office/drawing/2014/main" id="{EAFDDB20-00B3-4299-9796-A45898C747B7}"/>
              </a:ext>
            </a:extLst>
          </p:cNvPr>
          <p:cNvSpPr txBox="1"/>
          <p:nvPr/>
        </p:nvSpPr>
        <p:spPr>
          <a:xfrm>
            <a:off x="1683391" y="2252984"/>
            <a:ext cx="4667210" cy="646331"/>
          </a:xfrm>
          <a:prstGeom prst="rect">
            <a:avLst/>
          </a:prstGeom>
          <a:noFill/>
        </p:spPr>
        <p:txBody>
          <a:bodyPr wrap="square" rtlCol="0">
            <a:spAutoFit/>
          </a:bodyPr>
          <a:lstStyle/>
          <a:p>
            <a:r>
              <a:rPr lang="es-ES" dirty="0">
                <a:solidFill>
                  <a:srgbClr val="C00000"/>
                </a:solidFill>
              </a:rPr>
              <a:t>Orden de la diferenciación con los </a:t>
            </a:r>
            <a:r>
              <a:rPr lang="es-ES" dirty="0" err="1">
                <a:solidFill>
                  <a:srgbClr val="C00000"/>
                </a:solidFill>
              </a:rPr>
              <a:t>lags</a:t>
            </a:r>
            <a:r>
              <a:rPr lang="es-ES" dirty="0">
                <a:solidFill>
                  <a:srgbClr val="C00000"/>
                </a:solidFill>
              </a:rPr>
              <a:t> pasados </a:t>
            </a:r>
            <a:endParaRPr lang="en-US" dirty="0">
              <a:solidFill>
                <a:srgbClr val="C00000"/>
              </a:solidFill>
            </a:endParaRPr>
          </a:p>
        </p:txBody>
      </p:sp>
      <p:sp>
        <p:nvSpPr>
          <p:cNvPr id="15" name="CuadroTexto 14">
            <a:extLst>
              <a:ext uri="{FF2B5EF4-FFF2-40B4-BE49-F238E27FC236}">
                <a16:creationId xmlns:a16="http://schemas.microsoft.com/office/drawing/2014/main" id="{9BFCB066-2E49-4AA6-B24F-AEDFDBD7CC1D}"/>
              </a:ext>
            </a:extLst>
          </p:cNvPr>
          <p:cNvSpPr txBox="1"/>
          <p:nvPr/>
        </p:nvSpPr>
        <p:spPr>
          <a:xfrm>
            <a:off x="1786856" y="2961857"/>
            <a:ext cx="4309144" cy="369332"/>
          </a:xfrm>
          <a:prstGeom prst="rect">
            <a:avLst/>
          </a:prstGeom>
          <a:noFill/>
        </p:spPr>
        <p:txBody>
          <a:bodyPr wrap="square" rtlCol="0">
            <a:spAutoFit/>
          </a:bodyPr>
          <a:lstStyle/>
          <a:p>
            <a:r>
              <a:rPr lang="es-ES" dirty="0">
                <a:solidFill>
                  <a:schemeClr val="accent1"/>
                </a:solidFill>
              </a:rPr>
              <a:t>Períodos de media móvil</a:t>
            </a:r>
            <a:endParaRPr lang="en-US" dirty="0">
              <a:solidFill>
                <a:schemeClr val="accent1"/>
              </a:solidFill>
            </a:endParaRPr>
          </a:p>
        </p:txBody>
      </p:sp>
      <p:pic>
        <p:nvPicPr>
          <p:cNvPr id="9218" name="Picture 2">
            <a:extLst>
              <a:ext uri="{FF2B5EF4-FFF2-40B4-BE49-F238E27FC236}">
                <a16:creationId xmlns:a16="http://schemas.microsoft.com/office/drawing/2014/main" id="{5E890188-AD1B-43BF-9A79-EDA2D817E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23" y="3572174"/>
            <a:ext cx="7348756" cy="162476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82B7C6C-433A-423D-981B-CA37A6736468}"/>
              </a:ext>
            </a:extLst>
          </p:cNvPr>
          <p:cNvSpPr txBox="1"/>
          <p:nvPr/>
        </p:nvSpPr>
        <p:spPr>
          <a:xfrm>
            <a:off x="2206303" y="5020770"/>
            <a:ext cx="8716162" cy="261610"/>
          </a:xfrm>
          <a:prstGeom prst="rect">
            <a:avLst/>
          </a:prstGeom>
          <a:noFill/>
        </p:spPr>
        <p:txBody>
          <a:bodyPr wrap="square" rtlCol="0">
            <a:spAutoFit/>
          </a:bodyPr>
          <a:lstStyle/>
          <a:p>
            <a:r>
              <a:rPr lang="es-ES" sz="1100" dirty="0">
                <a:solidFill>
                  <a:schemeClr val="accent2">
                    <a:lumMod val="50000"/>
                  </a:schemeClr>
                </a:solidFill>
              </a:rPr>
              <a:t>Fuente: https://towardsdatascience.com/time-series-forecasting-in-real-life-budget-forecasting-with-arima-d5ec57e634cb</a:t>
            </a:r>
            <a:endParaRPr lang="en-US" sz="1100" dirty="0">
              <a:solidFill>
                <a:schemeClr val="accent2">
                  <a:lumMod val="50000"/>
                </a:schemeClr>
              </a:solidFill>
            </a:endParaRPr>
          </a:p>
        </p:txBody>
      </p:sp>
      <p:sp>
        <p:nvSpPr>
          <p:cNvPr id="17" name="Rectangle 1">
            <a:extLst>
              <a:ext uri="{FF2B5EF4-FFF2-40B4-BE49-F238E27FC236}">
                <a16:creationId xmlns:a16="http://schemas.microsoft.com/office/drawing/2014/main" id="{C7ECE851-249F-49D3-9EBA-9C7D7A28184E}"/>
              </a:ext>
            </a:extLst>
          </p:cNvPr>
          <p:cNvSpPr>
            <a:spLocks noChangeArrowheads="1"/>
          </p:cNvSpPr>
          <p:nvPr/>
        </p:nvSpPr>
        <p:spPr bwMode="auto">
          <a:xfrm>
            <a:off x="587229" y="5559892"/>
            <a:ext cx="9689284"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En</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el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caso</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que no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tengamos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variables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regresoras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xreg</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if </a:t>
            </a:r>
            <a:r>
              <a:rPr kumimoji="0" lang="en-US" altLang="en-US" sz="900" b="0" i="0" u="none" strike="noStrike" cap="none" normalizeH="0" baseline="0" dirty="0" err="1">
                <a:ln>
                  <a:noFill/>
                </a:ln>
                <a:solidFill>
                  <a:srgbClr val="0086B3"/>
                </a:solidFill>
                <a:effectLst/>
                <a:latin typeface="Consolas" panose="020B0609020204030204" pitchFamily="49" charset="0"/>
              </a:rPr>
              <a:t>len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A71D5D"/>
                </a:solidFill>
                <a:effectLst/>
                <a:latin typeface="Consolas" panose="020B0609020204030204" pitchFamily="49" charset="0"/>
              </a:rPr>
              <a:t>:</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else:</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uadroTexto 2">
            <a:extLst>
              <a:ext uri="{FF2B5EF4-FFF2-40B4-BE49-F238E27FC236}">
                <a16:creationId xmlns:a16="http://schemas.microsoft.com/office/drawing/2014/main" id="{C219C963-9AC9-4F45-AB10-571CDB65EA1C}"/>
              </a:ext>
            </a:extLst>
          </p:cNvPr>
          <p:cNvSpPr txBox="1"/>
          <p:nvPr/>
        </p:nvSpPr>
        <p:spPr>
          <a:xfrm>
            <a:off x="8022" y="4052511"/>
            <a:ext cx="3933406" cy="369332"/>
          </a:xfrm>
          <a:prstGeom prst="rect">
            <a:avLst/>
          </a:prstGeom>
          <a:noFill/>
        </p:spPr>
        <p:txBody>
          <a:bodyPr wrap="square" rtlCol="0">
            <a:spAutoFit/>
          </a:bodyPr>
          <a:lstStyle/>
          <a:p>
            <a:r>
              <a:rPr lang="es-ES" dirty="0"/>
              <a:t>Ejemplo ARIMA(</a:t>
            </a:r>
            <a:r>
              <a:rPr lang="es-ES" dirty="0" err="1"/>
              <a:t>p,d,q</a:t>
            </a:r>
            <a:r>
              <a:rPr lang="es-ES" dirty="0"/>
              <a:t>)</a:t>
            </a:r>
            <a:endParaRPr lang="en-US" dirty="0"/>
          </a:p>
        </p:txBody>
      </p:sp>
    </p:spTree>
    <p:extLst>
      <p:ext uri="{BB962C8B-B14F-4D97-AF65-F5344CB8AC3E}">
        <p14:creationId xmlns:p14="http://schemas.microsoft.com/office/powerpoint/2010/main" val="303656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48A2DB7-45D1-4352-8A85-2E75FD0B506F}"/>
              </a:ext>
            </a:extLst>
          </p:cNvPr>
          <p:cNvSpPr txBox="1"/>
          <p:nvPr/>
        </p:nvSpPr>
        <p:spPr>
          <a:xfrm>
            <a:off x="5729681" y="304358"/>
            <a:ext cx="6579765" cy="584775"/>
          </a:xfrm>
          <a:prstGeom prst="rect">
            <a:avLst/>
          </a:prstGeom>
          <a:noFill/>
        </p:spPr>
        <p:txBody>
          <a:bodyPr wrap="square" rtlCol="0">
            <a:spAutoFit/>
          </a:bodyPr>
          <a:lstStyle/>
          <a:p>
            <a:pPr algn="ctr"/>
            <a:r>
              <a:rPr lang="es-ES" sz="3200" dirty="0"/>
              <a:t>Estructura de Modelado</a:t>
            </a:r>
          </a:p>
        </p:txBody>
      </p:sp>
      <p:sp>
        <p:nvSpPr>
          <p:cNvPr id="5" name="Rectángulo: esquinas redondeadas 4">
            <a:extLst>
              <a:ext uri="{FF2B5EF4-FFF2-40B4-BE49-F238E27FC236}">
                <a16:creationId xmlns:a16="http://schemas.microsoft.com/office/drawing/2014/main" id="{6D5EB826-FB16-4449-B3B9-F1D8DD76AF63}"/>
              </a:ext>
            </a:extLst>
          </p:cNvPr>
          <p:cNvSpPr/>
          <p:nvPr/>
        </p:nvSpPr>
        <p:spPr>
          <a:xfrm>
            <a:off x="2740404" y="2741103"/>
            <a:ext cx="2751589" cy="7466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Ts_modelling</a:t>
            </a:r>
            <a:r>
              <a:rPr lang="es-ES" dirty="0">
                <a:solidFill>
                  <a:schemeClr val="bg1"/>
                </a:solidFill>
              </a:rPr>
              <a:t>()</a:t>
            </a:r>
            <a:endParaRPr lang="en-US" dirty="0">
              <a:solidFill>
                <a:schemeClr val="bg1"/>
              </a:solidFill>
            </a:endParaRPr>
          </a:p>
        </p:txBody>
      </p:sp>
      <p:sp>
        <p:nvSpPr>
          <p:cNvPr id="7" name="Rectángulo: esquinas redondeadas 6">
            <a:extLst>
              <a:ext uri="{FF2B5EF4-FFF2-40B4-BE49-F238E27FC236}">
                <a16:creationId xmlns:a16="http://schemas.microsoft.com/office/drawing/2014/main" id="{040784CE-4A17-47CA-9DBC-E05729007B80}"/>
              </a:ext>
            </a:extLst>
          </p:cNvPr>
          <p:cNvSpPr/>
          <p:nvPr/>
        </p:nvSpPr>
        <p:spPr>
          <a:xfrm>
            <a:off x="5134063" y="4131576"/>
            <a:ext cx="3221372" cy="74662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Walkforward_validation</a:t>
            </a:r>
            <a:r>
              <a:rPr lang="es-ES" dirty="0">
                <a:solidFill>
                  <a:schemeClr val="bg1"/>
                </a:solidFill>
              </a:rPr>
              <a:t>()</a:t>
            </a:r>
            <a:endParaRPr lang="en-US" dirty="0">
              <a:solidFill>
                <a:schemeClr val="bg1"/>
              </a:solidFill>
            </a:endParaRPr>
          </a:p>
        </p:txBody>
      </p:sp>
      <p:sp>
        <p:nvSpPr>
          <p:cNvPr id="8" name="Rectángulo: esquinas redondeadas 7">
            <a:extLst>
              <a:ext uri="{FF2B5EF4-FFF2-40B4-BE49-F238E27FC236}">
                <a16:creationId xmlns:a16="http://schemas.microsoft.com/office/drawing/2014/main" id="{105530F4-960C-4ACB-A214-D61C2BFFAB26}"/>
              </a:ext>
            </a:extLst>
          </p:cNvPr>
          <p:cNvSpPr/>
          <p:nvPr/>
        </p:nvSpPr>
        <p:spPr>
          <a:xfrm>
            <a:off x="696286" y="1367407"/>
            <a:ext cx="2751589" cy="7466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Ts_transform</a:t>
            </a:r>
            <a:r>
              <a:rPr lang="es-ES" dirty="0">
                <a:solidFill>
                  <a:schemeClr val="bg1"/>
                </a:solidFill>
              </a:rPr>
              <a:t>()</a:t>
            </a:r>
            <a:endParaRPr lang="en-US" dirty="0">
              <a:solidFill>
                <a:schemeClr val="bg1"/>
              </a:solidFill>
            </a:endParaRPr>
          </a:p>
        </p:txBody>
      </p:sp>
      <p:sp>
        <p:nvSpPr>
          <p:cNvPr id="10" name="Flecha: doblada 9">
            <a:extLst>
              <a:ext uri="{FF2B5EF4-FFF2-40B4-BE49-F238E27FC236}">
                <a16:creationId xmlns:a16="http://schemas.microsoft.com/office/drawing/2014/main" id="{7051927B-3330-4BF6-9A98-0E55F15C7EC7}"/>
              </a:ext>
            </a:extLst>
          </p:cNvPr>
          <p:cNvSpPr/>
          <p:nvPr/>
        </p:nvSpPr>
        <p:spPr>
          <a:xfrm flipH="1">
            <a:off x="5491993" y="2957119"/>
            <a:ext cx="850084" cy="1174457"/>
          </a:xfrm>
          <a:prstGeom prst="bentArrow">
            <a:avLst/>
          </a:prstGeom>
          <a:gradFill>
            <a:gsLst>
              <a:gs pos="0">
                <a:srgbClr val="C00000"/>
              </a:gs>
              <a:gs pos="100000">
                <a:srgbClr val="001C5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Flecha: doblada 10">
            <a:extLst>
              <a:ext uri="{FF2B5EF4-FFF2-40B4-BE49-F238E27FC236}">
                <a16:creationId xmlns:a16="http://schemas.microsoft.com/office/drawing/2014/main" id="{A8A02B34-9B36-4BB8-B5DF-D8236D1EA823}"/>
              </a:ext>
            </a:extLst>
          </p:cNvPr>
          <p:cNvSpPr/>
          <p:nvPr/>
        </p:nvSpPr>
        <p:spPr>
          <a:xfrm flipH="1">
            <a:off x="3447875" y="1510020"/>
            <a:ext cx="850084" cy="1231083"/>
          </a:xfrm>
          <a:prstGeom prst="bentArrow">
            <a:avLst/>
          </a:prstGeom>
          <a:gradFill>
            <a:gsLst>
              <a:gs pos="26000">
                <a:schemeClr val="accent6">
                  <a:lumMod val="50000"/>
                </a:schemeClr>
              </a:gs>
              <a:gs pos="10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echa: doblada 11">
            <a:extLst>
              <a:ext uri="{FF2B5EF4-FFF2-40B4-BE49-F238E27FC236}">
                <a16:creationId xmlns:a16="http://schemas.microsoft.com/office/drawing/2014/main" id="{979102A8-2BC4-484F-9DE2-15D955CD6D24}"/>
              </a:ext>
            </a:extLst>
          </p:cNvPr>
          <p:cNvSpPr/>
          <p:nvPr/>
        </p:nvSpPr>
        <p:spPr>
          <a:xfrm flipV="1">
            <a:off x="1412146" y="2114024"/>
            <a:ext cx="1328258" cy="1254155"/>
          </a:xfrm>
          <a:prstGeom prst="bentArrow">
            <a:avLst>
              <a:gd name="adj1" fmla="val 15526"/>
              <a:gd name="adj2" fmla="val 18368"/>
              <a:gd name="adj3" fmla="val 28158"/>
              <a:gd name="adj4" fmla="val 43750"/>
            </a:avLst>
          </a:prstGeom>
          <a:gradFill>
            <a:gsLst>
              <a:gs pos="0">
                <a:srgbClr val="C00000"/>
              </a:gs>
              <a:gs pos="8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lecha: doblada 12">
            <a:extLst>
              <a:ext uri="{FF2B5EF4-FFF2-40B4-BE49-F238E27FC236}">
                <a16:creationId xmlns:a16="http://schemas.microsoft.com/office/drawing/2014/main" id="{C5CA823C-E885-4D01-A4DA-2196A1291117}"/>
              </a:ext>
            </a:extLst>
          </p:cNvPr>
          <p:cNvSpPr/>
          <p:nvPr/>
        </p:nvSpPr>
        <p:spPr>
          <a:xfrm flipV="1">
            <a:off x="3797416" y="3491914"/>
            <a:ext cx="1328258" cy="1254155"/>
          </a:xfrm>
          <a:prstGeom prst="bentArrow">
            <a:avLst>
              <a:gd name="adj1" fmla="val 15526"/>
              <a:gd name="adj2" fmla="val 18368"/>
              <a:gd name="adj3" fmla="val 28158"/>
              <a:gd name="adj4" fmla="val 43750"/>
            </a:avLst>
          </a:prstGeom>
          <a:gradFill>
            <a:gsLst>
              <a:gs pos="100000">
                <a:schemeClr val="tx2"/>
              </a:gs>
              <a:gs pos="8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lecha: doblada 13">
            <a:extLst>
              <a:ext uri="{FF2B5EF4-FFF2-40B4-BE49-F238E27FC236}">
                <a16:creationId xmlns:a16="http://schemas.microsoft.com/office/drawing/2014/main" id="{48085223-BEC7-421C-91FF-D6EB5CD79BBE}"/>
              </a:ext>
            </a:extLst>
          </p:cNvPr>
          <p:cNvSpPr/>
          <p:nvPr/>
        </p:nvSpPr>
        <p:spPr>
          <a:xfrm flipV="1">
            <a:off x="5986941" y="4878192"/>
            <a:ext cx="1702963" cy="834709"/>
          </a:xfrm>
          <a:prstGeom prst="bentArrow">
            <a:avLst>
              <a:gd name="adj1" fmla="val 15526"/>
              <a:gd name="adj2" fmla="val 18368"/>
              <a:gd name="adj3" fmla="val 28158"/>
              <a:gd name="adj4" fmla="val 43750"/>
            </a:avLst>
          </a:prstGeom>
          <a:gradFill>
            <a:gsLst>
              <a:gs pos="0">
                <a:schemeClr val="bg1"/>
              </a:gs>
              <a:gs pos="80000">
                <a:srgbClr val="001C5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ángulo: esquinas redondeadas 14">
            <a:extLst>
              <a:ext uri="{FF2B5EF4-FFF2-40B4-BE49-F238E27FC236}">
                <a16:creationId xmlns:a16="http://schemas.microsoft.com/office/drawing/2014/main" id="{BE9F6FC0-56F8-449F-8C5F-049D201E28D4}"/>
              </a:ext>
            </a:extLst>
          </p:cNvPr>
          <p:cNvSpPr/>
          <p:nvPr/>
        </p:nvSpPr>
        <p:spPr>
          <a:xfrm>
            <a:off x="7689905" y="5251503"/>
            <a:ext cx="2399252" cy="7466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rgbClr val="001C54"/>
                </a:solidFill>
              </a:rPr>
              <a:t>Validation_Results</a:t>
            </a:r>
            <a:endParaRPr lang="en-US" dirty="0">
              <a:solidFill>
                <a:srgbClr val="001C54"/>
              </a:solidFill>
            </a:endParaRPr>
          </a:p>
        </p:txBody>
      </p:sp>
      <p:sp>
        <p:nvSpPr>
          <p:cNvPr id="16" name="Rectángulo: esquinas redondeadas 15">
            <a:extLst>
              <a:ext uri="{FF2B5EF4-FFF2-40B4-BE49-F238E27FC236}">
                <a16:creationId xmlns:a16="http://schemas.microsoft.com/office/drawing/2014/main" id="{AFB84819-8798-427C-91FE-7EAA8F4B58CF}"/>
              </a:ext>
            </a:extLst>
          </p:cNvPr>
          <p:cNvSpPr/>
          <p:nvPr/>
        </p:nvSpPr>
        <p:spPr>
          <a:xfrm>
            <a:off x="18347" y="4718806"/>
            <a:ext cx="4580389" cy="19049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rgbClr val="001C54"/>
              </a:solidFill>
            </a:endParaRPr>
          </a:p>
          <a:p>
            <a:pPr algn="ctr"/>
            <a:r>
              <a:rPr lang="es-ES" sz="1600" dirty="0">
                <a:solidFill>
                  <a:srgbClr val="001C54"/>
                </a:solidFill>
              </a:rPr>
              <a:t>Para esto es necesario que la transformación de las variables, el modelado y la validación sean “controladas” desde el mismo punto y que den resultados tanto numéricos como visuales para entender si la serie ha sido modelada correctamente</a:t>
            </a:r>
            <a:endParaRPr lang="en-US" sz="1600" dirty="0">
              <a:solidFill>
                <a:srgbClr val="001C54"/>
              </a:solidFill>
            </a:endParaRPr>
          </a:p>
        </p:txBody>
      </p:sp>
      <p:sp>
        <p:nvSpPr>
          <p:cNvPr id="18" name="CuadroTexto 17">
            <a:extLst>
              <a:ext uri="{FF2B5EF4-FFF2-40B4-BE49-F238E27FC236}">
                <a16:creationId xmlns:a16="http://schemas.microsoft.com/office/drawing/2014/main" id="{519AB228-E217-4BE6-9AC6-70518A354EF2}"/>
              </a:ext>
            </a:extLst>
          </p:cNvPr>
          <p:cNvSpPr txBox="1"/>
          <p:nvPr/>
        </p:nvSpPr>
        <p:spPr>
          <a:xfrm>
            <a:off x="5729681" y="1566099"/>
            <a:ext cx="6153538" cy="646331"/>
          </a:xfrm>
          <a:prstGeom prst="rect">
            <a:avLst/>
          </a:prstGeom>
          <a:noFill/>
        </p:spPr>
        <p:txBody>
          <a:bodyPr wrap="square">
            <a:spAutoFit/>
          </a:bodyPr>
          <a:lstStyle/>
          <a:p>
            <a:pPr algn="ctr"/>
            <a:r>
              <a:rPr lang="es-ES" sz="1800" dirty="0">
                <a:solidFill>
                  <a:srgbClr val="001C54"/>
                </a:solidFill>
              </a:rPr>
              <a:t>La estructura del código debe permitir iterar de manera flexible y rápida sobre múltiples parámetros. </a:t>
            </a:r>
          </a:p>
        </p:txBody>
      </p:sp>
    </p:spTree>
    <p:extLst>
      <p:ext uri="{BB962C8B-B14F-4D97-AF65-F5344CB8AC3E}">
        <p14:creationId xmlns:p14="http://schemas.microsoft.com/office/powerpoint/2010/main" val="178484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1077218"/>
          </a:xfrm>
          <a:prstGeom prst="rect">
            <a:avLst/>
          </a:prstGeom>
          <a:noFill/>
        </p:spPr>
        <p:txBody>
          <a:bodyPr wrap="square" rtlCol="0">
            <a:spAutoFit/>
          </a:bodyPr>
          <a:lstStyle/>
          <a:p>
            <a:pPr algn="ctr"/>
            <a:r>
              <a:rPr lang="es-ES" sz="3200" dirty="0"/>
              <a:t>Tareas a Realizar Para </a:t>
            </a:r>
          </a:p>
          <a:p>
            <a:pPr algn="ctr"/>
            <a:r>
              <a:rPr lang="es-ES" sz="3200" dirty="0"/>
              <a:t>Semana 4</a:t>
            </a:r>
          </a:p>
        </p:txBody>
      </p:sp>
      <p:sp>
        <p:nvSpPr>
          <p:cNvPr id="5" name="CuadroTexto 4">
            <a:extLst>
              <a:ext uri="{FF2B5EF4-FFF2-40B4-BE49-F238E27FC236}">
                <a16:creationId xmlns:a16="http://schemas.microsoft.com/office/drawing/2014/main" id="{E0AF7510-AF70-466D-BA27-4AD25AD69891}"/>
              </a:ext>
            </a:extLst>
          </p:cNvPr>
          <p:cNvSpPr txBox="1"/>
          <p:nvPr/>
        </p:nvSpPr>
        <p:spPr>
          <a:xfrm>
            <a:off x="649070" y="2384003"/>
            <a:ext cx="11154240" cy="2308324"/>
          </a:xfrm>
          <a:prstGeom prst="rect">
            <a:avLst/>
          </a:prstGeom>
          <a:noFill/>
        </p:spPr>
        <p:txBody>
          <a:bodyPr wrap="square" rtlCol="0">
            <a:spAutoFit/>
          </a:bodyPr>
          <a:lstStyle/>
          <a:p>
            <a:pPr marL="742950" lvl="1" indent="-285750">
              <a:buFont typeface="Wingdings" panose="05000000000000000000" pitchFamily="2" charset="2"/>
              <a:buChar char="Ø"/>
            </a:pPr>
            <a:r>
              <a:rPr lang="es-ES" sz="2400" dirty="0"/>
              <a:t>Crear una función que analice las series temporales</a:t>
            </a:r>
          </a:p>
          <a:p>
            <a:pPr marL="742950" lvl="1" indent="-285750">
              <a:buFont typeface="Wingdings" panose="05000000000000000000" pitchFamily="2" charset="2"/>
              <a:buChar char="Ø"/>
            </a:pPr>
            <a:r>
              <a:rPr lang="es-ES" sz="2400" dirty="0"/>
              <a:t>Analizar vuestra variable dependiente y posibles </a:t>
            </a:r>
            <a:r>
              <a:rPr lang="es-ES" sz="2400" dirty="0" err="1"/>
              <a:t>regresoras</a:t>
            </a:r>
            <a:endParaRPr lang="es-ES" sz="2400" dirty="0"/>
          </a:p>
          <a:p>
            <a:pPr marL="742950" lvl="1" indent="-285750">
              <a:buFont typeface="Wingdings" panose="05000000000000000000" pitchFamily="2" charset="2"/>
              <a:buChar char="Ø"/>
            </a:pPr>
            <a:r>
              <a:rPr lang="es-ES" sz="2400" dirty="0"/>
              <a:t>Crear una función </a:t>
            </a:r>
            <a:r>
              <a:rPr lang="es-ES" sz="2400" dirty="0" err="1"/>
              <a:t>Walkforward</a:t>
            </a:r>
            <a:r>
              <a:rPr lang="es-ES" sz="2400" dirty="0"/>
              <a:t> para medir </a:t>
            </a:r>
          </a:p>
          <a:p>
            <a:pPr marL="742950" lvl="1" indent="-285750">
              <a:buFont typeface="Wingdings" panose="05000000000000000000" pitchFamily="2" charset="2"/>
              <a:buChar char="Ø"/>
            </a:pPr>
            <a:r>
              <a:rPr lang="es-ES" sz="2400" dirty="0"/>
              <a:t>Crear un modelo </a:t>
            </a:r>
            <a:r>
              <a:rPr lang="es-ES" sz="2400" dirty="0" err="1"/>
              <a:t>baseline</a:t>
            </a:r>
            <a:r>
              <a:rPr lang="es-ES" sz="2400" dirty="0"/>
              <a:t> ARIMA</a:t>
            </a:r>
          </a:p>
          <a:p>
            <a:pPr marL="742950" lvl="1" indent="-285750">
              <a:buFont typeface="Wingdings" panose="05000000000000000000" pitchFamily="2" charset="2"/>
              <a:buChar char="Ø"/>
            </a:pPr>
            <a:r>
              <a:rPr lang="es-ES" sz="2400" dirty="0"/>
              <a:t>Git!</a:t>
            </a:r>
          </a:p>
          <a:p>
            <a:pPr lvl="1"/>
            <a:endParaRPr lang="es-ES" sz="2400" dirty="0"/>
          </a:p>
        </p:txBody>
      </p:sp>
    </p:spTree>
    <p:extLst>
      <p:ext uri="{BB962C8B-B14F-4D97-AF65-F5344CB8AC3E}">
        <p14:creationId xmlns:p14="http://schemas.microsoft.com/office/powerpoint/2010/main" val="1572947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CD4C87E-B221-45CE-93DC-BD05927016DF}"/>
              </a:ext>
            </a:extLst>
          </p:cNvPr>
          <p:cNvSpPr/>
          <p:nvPr/>
        </p:nvSpPr>
        <p:spPr>
          <a:xfrm>
            <a:off x="0" y="1371600"/>
            <a:ext cx="12192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12" descr="Resultado de imagen de tinamica smartdata">
            <a:extLst>
              <a:ext uri="{FF2B5EF4-FFF2-40B4-BE49-F238E27FC236}">
                <a16:creationId xmlns:a16="http://schemas.microsoft.com/office/drawing/2014/main" id="{31F64E77-1B5E-4538-9E84-2AC91F796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628" y="3058230"/>
            <a:ext cx="2830743" cy="741539"/>
          </a:xfrm>
          <a:prstGeom prst="rect">
            <a:avLst/>
          </a:prstGeom>
          <a:noFill/>
          <a:extLst>
            <a:ext uri="{909E8E84-426E-40DD-AFC4-6F175D3DCCD1}">
              <a14:hiddenFill xmlns:a14="http://schemas.microsoft.com/office/drawing/2010/main">
                <a:solidFill>
                  <a:srgbClr val="FFFFFF"/>
                </a:solidFill>
              </a14:hiddenFill>
            </a:ext>
          </a:extLst>
        </p:spPr>
      </p:pic>
      <p:sp>
        <p:nvSpPr>
          <p:cNvPr id="6" name="Triángulo isósceles 5">
            <a:extLst>
              <a:ext uri="{FF2B5EF4-FFF2-40B4-BE49-F238E27FC236}">
                <a16:creationId xmlns:a16="http://schemas.microsoft.com/office/drawing/2014/main" id="{0AC0C27F-AB2A-4BF4-9C28-F1C0DD84E3BF}"/>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A2BB0CA5-E4F3-40CA-9E10-D270C343C5E0}"/>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8" name="Triángulo isósceles 7">
            <a:extLst>
              <a:ext uri="{FF2B5EF4-FFF2-40B4-BE49-F238E27FC236}">
                <a16:creationId xmlns:a16="http://schemas.microsoft.com/office/drawing/2014/main" id="{BEFEAB9D-1D48-4130-B2EC-8FFB7DD59D03}"/>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270314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222976" y="186661"/>
            <a:ext cx="5100506" cy="584775"/>
          </a:xfrm>
          <a:prstGeom prst="rect">
            <a:avLst/>
          </a:prstGeom>
          <a:noFill/>
        </p:spPr>
        <p:txBody>
          <a:bodyPr wrap="square" rtlCol="0">
            <a:spAutoFit/>
          </a:bodyPr>
          <a:lstStyle/>
          <a:p>
            <a:pPr algn="ctr"/>
            <a:r>
              <a:rPr lang="es-ES" sz="3200" dirty="0" err="1"/>
              <a:t>Outline</a:t>
            </a:r>
            <a:r>
              <a:rPr lang="es-ES" sz="3200" dirty="0"/>
              <a:t> del Laboratorio</a:t>
            </a:r>
            <a:endParaRPr lang="en-US" sz="2800" dirty="0"/>
          </a:p>
        </p:txBody>
      </p:sp>
      <p:sp>
        <p:nvSpPr>
          <p:cNvPr id="39" name="CuadroTexto 38">
            <a:extLst>
              <a:ext uri="{FF2B5EF4-FFF2-40B4-BE49-F238E27FC236}">
                <a16:creationId xmlns:a16="http://schemas.microsoft.com/office/drawing/2014/main" id="{B904A498-FAA0-4D1F-952A-8B5CDC3850AC}"/>
              </a:ext>
            </a:extLst>
          </p:cNvPr>
          <p:cNvSpPr txBox="1"/>
          <p:nvPr/>
        </p:nvSpPr>
        <p:spPr>
          <a:xfrm>
            <a:off x="69909" y="1690970"/>
            <a:ext cx="5834325" cy="2954655"/>
          </a:xfrm>
          <a:prstGeom prst="rect">
            <a:avLst/>
          </a:prstGeom>
          <a:noFill/>
        </p:spPr>
        <p:txBody>
          <a:bodyPr wrap="square" rtlCol="0">
            <a:spAutoFit/>
          </a:bodyPr>
          <a:lstStyle/>
          <a:p>
            <a:r>
              <a:rPr lang="es-ES" b="1" dirty="0"/>
              <a:t>Creación y A</a:t>
            </a:r>
            <a:r>
              <a:rPr lang="en-US" b="1" dirty="0"/>
              <a:t>nálisis de Series Temporales</a:t>
            </a:r>
          </a:p>
          <a:p>
            <a:pPr marL="742950" lvl="1" indent="-285750">
              <a:buFont typeface="Wingdings" panose="05000000000000000000" pitchFamily="2" charset="2"/>
              <a:buChar char="Ø"/>
            </a:pPr>
            <a:r>
              <a:rPr lang="en-US" sz="1400" dirty="0" err="1"/>
              <a:t>Descomposición</a:t>
            </a:r>
            <a:r>
              <a:rPr lang="en-US" sz="1400" dirty="0"/>
              <a:t> de Series</a:t>
            </a:r>
          </a:p>
          <a:p>
            <a:pPr marL="1200150" lvl="2" indent="-285750">
              <a:buFont typeface="Wingdings" panose="05000000000000000000" pitchFamily="2" charset="2"/>
              <a:buChar char="Ø"/>
            </a:pPr>
            <a:r>
              <a:rPr lang="en-US" sz="1400" dirty="0"/>
              <a:t>Tendencia</a:t>
            </a:r>
          </a:p>
          <a:p>
            <a:pPr marL="1200150" lvl="2" indent="-285750">
              <a:buFont typeface="Wingdings" panose="05000000000000000000" pitchFamily="2" charset="2"/>
              <a:buChar char="Ø"/>
            </a:pPr>
            <a:r>
              <a:rPr lang="en-US" sz="1400" dirty="0"/>
              <a:t>Estacionalidad</a:t>
            </a:r>
          </a:p>
          <a:p>
            <a:pPr marL="1200150" lvl="2" indent="-285750">
              <a:buFont typeface="Wingdings" panose="05000000000000000000" pitchFamily="2" charset="2"/>
              <a:buChar char="Ø"/>
            </a:pPr>
            <a:r>
              <a:rPr lang="en-US" sz="1400" dirty="0" err="1"/>
              <a:t>Ruido</a:t>
            </a:r>
            <a:endParaRPr lang="en-US" sz="1400" dirty="0"/>
          </a:p>
          <a:p>
            <a:pPr marL="742950" lvl="1" indent="-285750">
              <a:buFont typeface="Wingdings" panose="05000000000000000000" pitchFamily="2" charset="2"/>
              <a:buChar char="Ø"/>
            </a:pPr>
            <a:r>
              <a:rPr lang="en-US" sz="1400" dirty="0" err="1"/>
              <a:t>Creación</a:t>
            </a:r>
            <a:r>
              <a:rPr lang="en-US" sz="1400" dirty="0"/>
              <a:t> de Series </a:t>
            </a:r>
            <a:r>
              <a:rPr lang="en-US" sz="1400" dirty="0" err="1"/>
              <a:t>Temporales</a:t>
            </a:r>
            <a:endParaRPr lang="en-US" sz="1400" dirty="0"/>
          </a:p>
          <a:p>
            <a:pPr marL="1200150" lvl="2" indent="-285750">
              <a:buFont typeface="Wingdings" panose="05000000000000000000" pitchFamily="2" charset="2"/>
              <a:buChar char="Ø"/>
            </a:pPr>
            <a:r>
              <a:rPr lang="en-US" sz="1400" dirty="0" err="1"/>
              <a:t>Elección</a:t>
            </a:r>
            <a:r>
              <a:rPr lang="en-US" sz="1400" dirty="0"/>
              <a:t> de </a:t>
            </a:r>
            <a:r>
              <a:rPr lang="en-US" sz="1400" dirty="0" err="1"/>
              <a:t>Resolución</a:t>
            </a:r>
            <a:r>
              <a:rPr lang="en-US" sz="1400" dirty="0"/>
              <a:t> temporal</a:t>
            </a:r>
          </a:p>
          <a:p>
            <a:pPr marL="742950" lvl="1" indent="-285750">
              <a:buFont typeface="Wingdings" panose="05000000000000000000" pitchFamily="2" charset="2"/>
              <a:buChar char="Ø"/>
            </a:pPr>
            <a:r>
              <a:rPr lang="en-US" sz="1400" dirty="0" err="1"/>
              <a:t>Transformación</a:t>
            </a:r>
            <a:r>
              <a:rPr lang="en-US" sz="1400" dirty="0"/>
              <a:t> de Series Temporales</a:t>
            </a:r>
          </a:p>
          <a:p>
            <a:pPr marL="1200150" lvl="2" indent="-285750">
              <a:buFont typeface="Wingdings" panose="05000000000000000000" pitchFamily="2" charset="2"/>
              <a:buChar char="Ø"/>
            </a:pPr>
            <a:r>
              <a:rPr lang="en-US" sz="1400" dirty="0"/>
              <a:t>Logaritmos, Diferencias y Normalizaciones</a:t>
            </a:r>
          </a:p>
          <a:p>
            <a:pPr marL="1200150" lvl="2" indent="-285750">
              <a:buFont typeface="Wingdings" panose="05000000000000000000" pitchFamily="2" charset="2"/>
              <a:buChar char="Ø"/>
            </a:pPr>
            <a:r>
              <a:rPr lang="en-US" sz="1400" dirty="0"/>
              <a:t>Medias </a:t>
            </a:r>
            <a:r>
              <a:rPr lang="en-US" sz="1400" noProof="1"/>
              <a:t>Móviles</a:t>
            </a:r>
          </a:p>
          <a:p>
            <a:pPr marL="742950" lvl="1" indent="-285750">
              <a:buFont typeface="Wingdings" panose="05000000000000000000" pitchFamily="2" charset="2"/>
              <a:buChar char="Ø"/>
            </a:pPr>
            <a:r>
              <a:rPr lang="en-US" sz="1400" b="1" dirty="0" err="1">
                <a:solidFill>
                  <a:srgbClr val="FF0000"/>
                </a:solidFill>
              </a:rPr>
              <a:t>Análisis</a:t>
            </a:r>
            <a:r>
              <a:rPr lang="en-US" sz="1400" b="1" dirty="0">
                <a:solidFill>
                  <a:srgbClr val="FF0000"/>
                </a:solidFill>
              </a:rPr>
              <a:t> de las Series</a:t>
            </a:r>
          </a:p>
          <a:p>
            <a:pPr marL="1200150" lvl="2" indent="-285750">
              <a:buFont typeface="Wingdings" panose="05000000000000000000" pitchFamily="2" charset="2"/>
              <a:buChar char="Ø"/>
            </a:pPr>
            <a:r>
              <a:rPr lang="en-US" sz="1400" b="1" dirty="0">
                <a:solidFill>
                  <a:srgbClr val="FF0000"/>
                </a:solidFill>
              </a:rPr>
              <a:t>Tests (ACF &amp; PACF, ADF, </a:t>
            </a:r>
            <a:r>
              <a:rPr lang="en-US" sz="1400" b="1" dirty="0" err="1">
                <a:solidFill>
                  <a:srgbClr val="FF0000"/>
                </a:solidFill>
              </a:rPr>
              <a:t>etc</a:t>
            </a:r>
            <a:r>
              <a:rPr lang="en-US" sz="1400" b="1" dirty="0">
                <a:solidFill>
                  <a:srgbClr val="FF0000"/>
                </a:solidFill>
              </a:rPr>
              <a:t>…)</a:t>
            </a:r>
          </a:p>
          <a:p>
            <a:pPr marL="1200150" lvl="2" indent="-285750">
              <a:buFont typeface="Wingdings" panose="05000000000000000000" pitchFamily="2" charset="2"/>
              <a:buChar char="Ø"/>
            </a:pPr>
            <a:r>
              <a:rPr lang="en-US" sz="1400" b="1" dirty="0">
                <a:solidFill>
                  <a:srgbClr val="FF0000"/>
                </a:solidFill>
              </a:rPr>
              <a:t>Cross Correlations</a:t>
            </a:r>
          </a:p>
        </p:txBody>
      </p:sp>
      <p:sp>
        <p:nvSpPr>
          <p:cNvPr id="40" name="CuadroTexto 39">
            <a:extLst>
              <a:ext uri="{FF2B5EF4-FFF2-40B4-BE49-F238E27FC236}">
                <a16:creationId xmlns:a16="http://schemas.microsoft.com/office/drawing/2014/main" id="{2476623C-B4DE-4C46-B31D-CABE88143AD3}"/>
              </a:ext>
            </a:extLst>
          </p:cNvPr>
          <p:cNvSpPr txBox="1"/>
          <p:nvPr/>
        </p:nvSpPr>
        <p:spPr>
          <a:xfrm>
            <a:off x="5744846" y="1690970"/>
            <a:ext cx="5834325" cy="2308324"/>
          </a:xfrm>
          <a:prstGeom prst="rect">
            <a:avLst/>
          </a:prstGeom>
          <a:noFill/>
        </p:spPr>
        <p:txBody>
          <a:bodyPr wrap="square" rtlCol="0">
            <a:spAutoFit/>
          </a:bodyPr>
          <a:lstStyle/>
          <a:p>
            <a:r>
              <a:rPr lang="es-ES" b="1" dirty="0"/>
              <a:t>Modelado </a:t>
            </a:r>
            <a:r>
              <a:rPr lang="en-US" b="1" dirty="0"/>
              <a:t>de Series Temporales</a:t>
            </a:r>
          </a:p>
          <a:p>
            <a:pPr marL="742950" lvl="1" indent="-285750">
              <a:buFont typeface="Wingdings" panose="05000000000000000000" pitchFamily="2" charset="2"/>
              <a:buChar char="Ø"/>
            </a:pPr>
            <a:r>
              <a:rPr lang="en-US" sz="1400" b="1" dirty="0">
                <a:solidFill>
                  <a:srgbClr val="FF0000"/>
                </a:solidFill>
              </a:rPr>
              <a:t>Entrenamiento y Validación en Series Temporales</a:t>
            </a:r>
          </a:p>
          <a:p>
            <a:pPr marL="1200150" lvl="2" indent="-285750">
              <a:buFont typeface="Wingdings" panose="05000000000000000000" pitchFamily="2" charset="2"/>
              <a:buChar char="Ø"/>
            </a:pPr>
            <a:r>
              <a:rPr lang="en-US" sz="1400" b="1" dirty="0">
                <a:solidFill>
                  <a:srgbClr val="FF0000"/>
                </a:solidFill>
              </a:rPr>
              <a:t>Walkforward Validations</a:t>
            </a:r>
          </a:p>
          <a:p>
            <a:pPr marL="1200150" lvl="2" indent="-285750">
              <a:buFont typeface="Wingdings" panose="05000000000000000000" pitchFamily="2" charset="2"/>
              <a:buChar char="Ø"/>
            </a:pPr>
            <a:r>
              <a:rPr lang="en-US" sz="1400" b="1" dirty="0">
                <a:solidFill>
                  <a:srgbClr val="FF0000"/>
                </a:solidFill>
              </a:rPr>
              <a:t>Métricas de validación (MAE, MAPE, RMSE, MDA)</a:t>
            </a:r>
          </a:p>
          <a:p>
            <a:pPr marL="742950" lvl="1" indent="-285750">
              <a:buFont typeface="Wingdings" panose="05000000000000000000" pitchFamily="2" charset="2"/>
              <a:buChar char="Ø"/>
            </a:pPr>
            <a:r>
              <a:rPr lang="en-US" sz="1400" b="1" dirty="0">
                <a:solidFill>
                  <a:srgbClr val="FF0000"/>
                </a:solidFill>
              </a:rPr>
              <a:t>Modelos tradicionales </a:t>
            </a:r>
          </a:p>
          <a:p>
            <a:pPr marL="1200150" lvl="2" indent="-285750">
              <a:buFont typeface="Wingdings" panose="05000000000000000000" pitchFamily="2" charset="2"/>
              <a:buChar char="Ø"/>
            </a:pPr>
            <a:r>
              <a:rPr lang="en-US" sz="1400" b="1" dirty="0">
                <a:solidFill>
                  <a:srgbClr val="FF0000"/>
                </a:solidFill>
              </a:rPr>
              <a:t>ARIMA,  </a:t>
            </a:r>
            <a:r>
              <a:rPr lang="en-US" sz="1400" dirty="0"/>
              <a:t>(SARIMAX), prophet</a:t>
            </a:r>
          </a:p>
          <a:p>
            <a:pPr marL="1200150" lvl="2" indent="-285750">
              <a:buFont typeface="Wingdings" panose="05000000000000000000" pitchFamily="2" charset="2"/>
              <a:buChar char="Ø"/>
            </a:pPr>
            <a:r>
              <a:rPr lang="en-US" sz="1400" dirty="0"/>
              <a:t>Creación de variables </a:t>
            </a:r>
            <a:r>
              <a:rPr lang="en-US" sz="1400" dirty="0" err="1"/>
              <a:t>regresoras</a:t>
            </a:r>
            <a:r>
              <a:rPr lang="en-US" sz="1400" dirty="0"/>
              <a:t>, step e impulse</a:t>
            </a:r>
          </a:p>
          <a:p>
            <a:pPr marL="742950" lvl="1" indent="-285750">
              <a:buFont typeface="Wingdings" panose="05000000000000000000" pitchFamily="2" charset="2"/>
              <a:buChar char="Ø"/>
            </a:pPr>
            <a:r>
              <a:rPr lang="en-US" sz="1400" dirty="0" err="1"/>
              <a:t>Aplicabilidad</a:t>
            </a:r>
            <a:r>
              <a:rPr lang="en-US" sz="1400" dirty="0"/>
              <a:t> de </a:t>
            </a:r>
            <a:r>
              <a:rPr lang="en-US" sz="1400" dirty="0" err="1"/>
              <a:t>modelos</a:t>
            </a:r>
            <a:endParaRPr lang="en-US" sz="1400" dirty="0"/>
          </a:p>
          <a:p>
            <a:pPr marL="1200150" lvl="2" indent="-285750">
              <a:buFont typeface="Wingdings" panose="05000000000000000000" pitchFamily="2" charset="2"/>
              <a:buChar char="Ø"/>
            </a:pPr>
            <a:r>
              <a:rPr lang="en-US" sz="1400" dirty="0" err="1"/>
              <a:t>Teoría</a:t>
            </a:r>
            <a:r>
              <a:rPr lang="en-US" sz="1400" dirty="0"/>
              <a:t> de los mercados </a:t>
            </a:r>
            <a:r>
              <a:rPr lang="en-US" sz="1400" dirty="0" err="1"/>
              <a:t>eficientes</a:t>
            </a:r>
            <a:endParaRPr lang="en-US" sz="1400" dirty="0"/>
          </a:p>
          <a:p>
            <a:pPr marL="1200150" lvl="2" indent="-285750">
              <a:buFont typeface="Wingdings" panose="05000000000000000000" pitchFamily="2" charset="2"/>
              <a:buChar char="Ø"/>
            </a:pPr>
            <a:endParaRPr lang="en-US" sz="1400" dirty="0"/>
          </a:p>
        </p:txBody>
      </p:sp>
      <p:sp>
        <p:nvSpPr>
          <p:cNvPr id="43" name="CuadroTexto 42">
            <a:extLst>
              <a:ext uri="{FF2B5EF4-FFF2-40B4-BE49-F238E27FC236}">
                <a16:creationId xmlns:a16="http://schemas.microsoft.com/office/drawing/2014/main" id="{47A5A277-2DCF-4F78-A2A7-6F76ED500228}"/>
              </a:ext>
            </a:extLst>
          </p:cNvPr>
          <p:cNvSpPr txBox="1"/>
          <p:nvPr/>
        </p:nvSpPr>
        <p:spPr>
          <a:xfrm>
            <a:off x="-85506" y="1360657"/>
            <a:ext cx="3959603" cy="400110"/>
          </a:xfrm>
          <a:prstGeom prst="rect">
            <a:avLst/>
          </a:prstGeom>
          <a:noFill/>
        </p:spPr>
        <p:txBody>
          <a:bodyPr wrap="square" rtlCol="0">
            <a:spAutoFit/>
          </a:bodyPr>
          <a:lstStyle/>
          <a:p>
            <a:pPr algn="ctr"/>
            <a:r>
              <a:rPr lang="es-ES" sz="2000" i="1" dirty="0"/>
              <a:t>Primera Fase – 2 Semanas</a:t>
            </a:r>
            <a:endParaRPr lang="en-US" i="1" dirty="0"/>
          </a:p>
        </p:txBody>
      </p:sp>
      <p:sp>
        <p:nvSpPr>
          <p:cNvPr id="45" name="CuadroTexto 44">
            <a:extLst>
              <a:ext uri="{FF2B5EF4-FFF2-40B4-BE49-F238E27FC236}">
                <a16:creationId xmlns:a16="http://schemas.microsoft.com/office/drawing/2014/main" id="{12170AA0-17D0-458A-8380-F90F34FCB72B}"/>
              </a:ext>
            </a:extLst>
          </p:cNvPr>
          <p:cNvSpPr txBox="1"/>
          <p:nvPr/>
        </p:nvSpPr>
        <p:spPr>
          <a:xfrm>
            <a:off x="5553080" y="1360657"/>
            <a:ext cx="3643618" cy="400110"/>
          </a:xfrm>
          <a:prstGeom prst="rect">
            <a:avLst/>
          </a:prstGeom>
          <a:noFill/>
        </p:spPr>
        <p:txBody>
          <a:bodyPr wrap="square" rtlCol="0">
            <a:spAutoFit/>
          </a:bodyPr>
          <a:lstStyle/>
          <a:p>
            <a:pPr algn="ctr"/>
            <a:r>
              <a:rPr lang="es-ES" sz="2000" i="1" dirty="0"/>
              <a:t>Segunda Fase </a:t>
            </a:r>
            <a:r>
              <a:rPr lang="es-ES" sz="1800" i="1" dirty="0"/>
              <a:t>– 2 Semanas</a:t>
            </a:r>
            <a:endParaRPr lang="en-US" i="1" dirty="0"/>
          </a:p>
        </p:txBody>
      </p:sp>
      <p:sp>
        <p:nvSpPr>
          <p:cNvPr id="8" name="CuadroTexto 7">
            <a:extLst>
              <a:ext uri="{FF2B5EF4-FFF2-40B4-BE49-F238E27FC236}">
                <a16:creationId xmlns:a16="http://schemas.microsoft.com/office/drawing/2014/main" id="{152C8A77-647A-4001-81B8-157BAF9D71D0}"/>
              </a:ext>
            </a:extLst>
          </p:cNvPr>
          <p:cNvSpPr txBox="1"/>
          <p:nvPr/>
        </p:nvSpPr>
        <p:spPr>
          <a:xfrm>
            <a:off x="5708495" y="4346741"/>
            <a:ext cx="5834325" cy="1446550"/>
          </a:xfrm>
          <a:prstGeom prst="rect">
            <a:avLst/>
          </a:prstGeom>
          <a:noFill/>
        </p:spPr>
        <p:txBody>
          <a:bodyPr wrap="square" rtlCol="0">
            <a:spAutoFit/>
          </a:bodyPr>
          <a:lstStyle/>
          <a:p>
            <a:r>
              <a:rPr lang="es-ES" b="1" dirty="0"/>
              <a:t>Modelos Avanzados</a:t>
            </a:r>
            <a:endParaRPr lang="en-US" b="1" dirty="0"/>
          </a:p>
          <a:p>
            <a:pPr marL="742950" lvl="1" indent="-285750">
              <a:buFont typeface="Wingdings" panose="05000000000000000000" pitchFamily="2" charset="2"/>
              <a:buChar char="Ø"/>
            </a:pPr>
            <a:r>
              <a:rPr lang="en-US" sz="1400" dirty="0"/>
              <a:t>Modelado de Series Temporales con Redes Neuronales</a:t>
            </a:r>
          </a:p>
          <a:p>
            <a:pPr marL="1200150" lvl="2" indent="-285750">
              <a:buFont typeface="Wingdings" panose="05000000000000000000" pitchFamily="2" charset="2"/>
              <a:buChar char="Ø"/>
            </a:pPr>
            <a:r>
              <a:rPr lang="en-US" sz="1400" dirty="0"/>
              <a:t>LSTM</a:t>
            </a:r>
          </a:p>
          <a:p>
            <a:pPr marL="742950" lvl="1" indent="-285750">
              <a:buFont typeface="Wingdings" panose="05000000000000000000" pitchFamily="2" charset="2"/>
              <a:buChar char="Ø"/>
            </a:pPr>
            <a:r>
              <a:rPr lang="en-US" sz="1400" dirty="0" err="1"/>
              <a:t>Simuladores</a:t>
            </a:r>
            <a:endParaRPr lang="en-US" sz="1400" dirty="0"/>
          </a:p>
          <a:p>
            <a:pPr marL="1200150" lvl="2" indent="-285750">
              <a:buFont typeface="Wingdings" panose="05000000000000000000" pitchFamily="2" charset="2"/>
              <a:buChar char="Ø"/>
            </a:pPr>
            <a:r>
              <a:rPr lang="en-US" sz="1400" dirty="0"/>
              <a:t>Importancia relativa de variables</a:t>
            </a:r>
          </a:p>
          <a:p>
            <a:pPr marL="1200150" lvl="2" indent="-285750">
              <a:buFont typeface="Wingdings" panose="05000000000000000000" pitchFamily="2" charset="2"/>
              <a:buChar char="Ø"/>
            </a:pPr>
            <a:r>
              <a:rPr lang="en-US" sz="1400" dirty="0"/>
              <a:t>Identificación de varianza base vs variable</a:t>
            </a:r>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CuadroTexto 9">
            <a:extLst>
              <a:ext uri="{FF2B5EF4-FFF2-40B4-BE49-F238E27FC236}">
                <a16:creationId xmlns:a16="http://schemas.microsoft.com/office/drawing/2014/main" id="{915661B0-B3F1-4F61-A765-1F3D3903FB7D}"/>
              </a:ext>
            </a:extLst>
          </p:cNvPr>
          <p:cNvSpPr txBox="1"/>
          <p:nvPr/>
        </p:nvSpPr>
        <p:spPr>
          <a:xfrm>
            <a:off x="5553080" y="4014683"/>
            <a:ext cx="3682767" cy="400110"/>
          </a:xfrm>
          <a:prstGeom prst="rect">
            <a:avLst/>
          </a:prstGeom>
          <a:noFill/>
        </p:spPr>
        <p:txBody>
          <a:bodyPr wrap="square" rtlCol="0">
            <a:spAutoFit/>
          </a:bodyPr>
          <a:lstStyle/>
          <a:p>
            <a:pPr algn="ctr"/>
            <a:r>
              <a:rPr lang="es-ES" sz="2000" i="1" dirty="0"/>
              <a:t>Tercera Fase – 3 Semanas</a:t>
            </a:r>
            <a:endParaRPr lang="en-US" i="1" dirty="0"/>
          </a:p>
        </p:txBody>
      </p:sp>
    </p:spTree>
    <p:extLst>
      <p:ext uri="{BB962C8B-B14F-4D97-AF65-F5344CB8AC3E}">
        <p14:creationId xmlns:p14="http://schemas.microsoft.com/office/powerpoint/2010/main" val="47552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675981" y="186661"/>
            <a:ext cx="4516019" cy="1077218"/>
          </a:xfrm>
          <a:prstGeom prst="rect">
            <a:avLst/>
          </a:prstGeom>
          <a:noFill/>
        </p:spPr>
        <p:txBody>
          <a:bodyPr wrap="square" rtlCol="0">
            <a:spAutoFit/>
          </a:bodyPr>
          <a:lstStyle/>
          <a:p>
            <a:pPr algn="ctr"/>
            <a:r>
              <a:rPr lang="es-ES" sz="3200" dirty="0"/>
              <a:t>Revisión del Caso Práctico</a:t>
            </a:r>
          </a:p>
        </p:txBody>
      </p:sp>
      <p:sp>
        <p:nvSpPr>
          <p:cNvPr id="43" name="CuadroTexto 42">
            <a:extLst>
              <a:ext uri="{FF2B5EF4-FFF2-40B4-BE49-F238E27FC236}">
                <a16:creationId xmlns:a16="http://schemas.microsoft.com/office/drawing/2014/main" id="{47A5A277-2DCF-4F78-A2A7-6F76ED500228}"/>
              </a:ext>
            </a:extLst>
          </p:cNvPr>
          <p:cNvSpPr txBox="1"/>
          <p:nvPr/>
        </p:nvSpPr>
        <p:spPr>
          <a:xfrm>
            <a:off x="261675" y="1360657"/>
            <a:ext cx="3959603" cy="400110"/>
          </a:xfrm>
          <a:prstGeom prst="rect">
            <a:avLst/>
          </a:prstGeom>
          <a:noFill/>
        </p:spPr>
        <p:txBody>
          <a:bodyPr wrap="square" rtlCol="0">
            <a:spAutoFit/>
          </a:bodyPr>
          <a:lstStyle/>
          <a:p>
            <a:pPr algn="ctr"/>
            <a:r>
              <a:rPr lang="es-ES" sz="2000" i="1" dirty="0"/>
              <a:t>Preparación de las Variables </a:t>
            </a:r>
            <a:endParaRPr lang="en-US" i="1" dirty="0"/>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CuadroTexto 4">
            <a:extLst>
              <a:ext uri="{FF2B5EF4-FFF2-40B4-BE49-F238E27FC236}">
                <a16:creationId xmlns:a16="http://schemas.microsoft.com/office/drawing/2014/main" id="{D534731C-B1C5-4306-8542-507443C58F19}"/>
              </a:ext>
            </a:extLst>
          </p:cNvPr>
          <p:cNvSpPr txBox="1"/>
          <p:nvPr/>
        </p:nvSpPr>
        <p:spPr>
          <a:xfrm>
            <a:off x="338677" y="2916205"/>
            <a:ext cx="8806824" cy="1323439"/>
          </a:xfrm>
          <a:prstGeom prst="rect">
            <a:avLst/>
          </a:prstGeom>
          <a:noFill/>
        </p:spPr>
        <p:txBody>
          <a:bodyPr wrap="square" rtlCol="0">
            <a:spAutoFit/>
          </a:bodyPr>
          <a:lstStyle/>
          <a:p>
            <a:pPr marL="742950" lvl="1" indent="-285750">
              <a:buFont typeface="Wingdings" panose="05000000000000000000" pitchFamily="2" charset="2"/>
              <a:buChar char="Ø"/>
            </a:pPr>
            <a:r>
              <a:rPr lang="en-US" sz="2000" dirty="0" err="1"/>
              <a:t>Limpieza</a:t>
            </a:r>
            <a:r>
              <a:rPr lang="en-US" sz="2000" dirty="0"/>
              <a:t> PM2.5</a:t>
            </a:r>
          </a:p>
          <a:p>
            <a:pPr marL="742950" lvl="1" indent="-285750">
              <a:buFont typeface="Wingdings" panose="05000000000000000000" pitchFamily="2" charset="2"/>
              <a:buChar char="Ø"/>
            </a:pPr>
            <a:r>
              <a:rPr lang="en-US" sz="2000" dirty="0" err="1"/>
              <a:t>Visualización</a:t>
            </a:r>
            <a:r>
              <a:rPr lang="en-US" sz="2000" dirty="0"/>
              <a:t> de las series</a:t>
            </a:r>
          </a:p>
          <a:p>
            <a:pPr marL="742950" lvl="1" indent="-285750">
              <a:buFont typeface="Wingdings" panose="05000000000000000000" pitchFamily="2" charset="2"/>
              <a:buChar char="Ø"/>
            </a:pPr>
            <a:r>
              <a:rPr lang="en-US" sz="2000" dirty="0" err="1"/>
              <a:t>Reindexado</a:t>
            </a:r>
            <a:r>
              <a:rPr lang="en-US" sz="2000" dirty="0"/>
              <a:t> de la </a:t>
            </a:r>
            <a:r>
              <a:rPr lang="en-US" sz="2000" dirty="0" err="1"/>
              <a:t>serie</a:t>
            </a:r>
            <a:endParaRPr lang="en-US" sz="2000" dirty="0"/>
          </a:p>
          <a:p>
            <a:pPr marL="742950" lvl="1" indent="-285750">
              <a:buFont typeface="Wingdings" panose="05000000000000000000" pitchFamily="2" charset="2"/>
              <a:buChar char="Ø"/>
            </a:pPr>
            <a:r>
              <a:rPr lang="en-US" sz="2000" dirty="0"/>
              <a:t>Variables </a:t>
            </a:r>
            <a:r>
              <a:rPr lang="en-US" sz="2000" dirty="0" err="1"/>
              <a:t>Derivadas</a:t>
            </a:r>
            <a:endParaRPr lang="en-US" sz="2000" dirty="0"/>
          </a:p>
        </p:txBody>
      </p:sp>
      <p:pic>
        <p:nvPicPr>
          <p:cNvPr id="1026" name="Picture 2">
            <a:extLst>
              <a:ext uri="{FF2B5EF4-FFF2-40B4-BE49-F238E27FC236}">
                <a16:creationId xmlns:a16="http://schemas.microsoft.com/office/drawing/2014/main" id="{E8E69F14-11A1-4EC9-9B43-8B6920F78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809" y="2890391"/>
            <a:ext cx="3228119" cy="134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14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EA092872-EBAE-4F8B-878E-D9F2E5555485}"/>
              </a:ext>
            </a:extLst>
          </p:cNvPr>
          <p:cNvGrpSpPr/>
          <p:nvPr/>
        </p:nvGrpSpPr>
        <p:grpSpPr>
          <a:xfrm>
            <a:off x="1187988" y="1696455"/>
            <a:ext cx="2521134" cy="2521134"/>
            <a:chOff x="1187988" y="1696455"/>
            <a:chExt cx="2521134" cy="2521134"/>
          </a:xfrm>
        </p:grpSpPr>
        <p:sp>
          <p:nvSpPr>
            <p:cNvPr id="12" name="Oval 2">
              <a:extLst>
                <a:ext uri="{FF2B5EF4-FFF2-40B4-BE49-F238E27FC236}">
                  <a16:creationId xmlns:a16="http://schemas.microsoft.com/office/drawing/2014/main" id="{8742B82C-128B-4283-B851-7279A390AA4F}"/>
                </a:ext>
              </a:extLst>
            </p:cNvPr>
            <p:cNvSpPr>
              <a:spLocks noChangeAspect="1"/>
            </p:cNvSpPr>
            <p:nvPr/>
          </p:nvSpPr>
          <p:spPr>
            <a:xfrm>
              <a:off x="1187988" y="1696455"/>
              <a:ext cx="2521134" cy="2521134"/>
            </a:xfrm>
            <a:prstGeom prst="ellipse">
              <a:avLst/>
            </a:prstGeom>
            <a:solidFill>
              <a:schemeClr val="tx2"/>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ángulo: esquinas redondeadas 7">
              <a:extLst>
                <a:ext uri="{FF2B5EF4-FFF2-40B4-BE49-F238E27FC236}">
                  <a16:creationId xmlns:a16="http://schemas.microsoft.com/office/drawing/2014/main" id="{E3740641-AE07-4028-82F9-9C96255B26EA}"/>
                </a:ext>
              </a:extLst>
            </p:cNvPr>
            <p:cNvSpPr/>
            <p:nvPr/>
          </p:nvSpPr>
          <p:spPr>
            <a:xfrm>
              <a:off x="1318141" y="2701328"/>
              <a:ext cx="2244993"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Autocorrelación</a:t>
              </a:r>
              <a:endParaRPr lang="en-US" sz="2000" b="1" dirty="0"/>
            </a:p>
          </p:txBody>
        </p:sp>
      </p:grpSp>
      <p:grpSp>
        <p:nvGrpSpPr>
          <p:cNvPr id="4" name="Grupo 3">
            <a:extLst>
              <a:ext uri="{FF2B5EF4-FFF2-40B4-BE49-F238E27FC236}">
                <a16:creationId xmlns:a16="http://schemas.microsoft.com/office/drawing/2014/main" id="{9216BBE7-6E09-448B-8640-D6C2EE00BD72}"/>
              </a:ext>
            </a:extLst>
          </p:cNvPr>
          <p:cNvGrpSpPr/>
          <p:nvPr/>
        </p:nvGrpSpPr>
        <p:grpSpPr>
          <a:xfrm>
            <a:off x="4776641" y="1696455"/>
            <a:ext cx="2521134" cy="2521134"/>
            <a:chOff x="4776641" y="1696455"/>
            <a:chExt cx="2521134" cy="2521134"/>
          </a:xfrm>
        </p:grpSpPr>
        <p:sp>
          <p:nvSpPr>
            <p:cNvPr id="14" name="Oval 7">
              <a:extLst>
                <a:ext uri="{FF2B5EF4-FFF2-40B4-BE49-F238E27FC236}">
                  <a16:creationId xmlns:a16="http://schemas.microsoft.com/office/drawing/2014/main" id="{21849B4C-D370-4D43-AB0C-25864DB9E0AD}"/>
                </a:ext>
              </a:extLst>
            </p:cNvPr>
            <p:cNvSpPr>
              <a:spLocks noChangeAspect="1"/>
            </p:cNvSpPr>
            <p:nvPr/>
          </p:nvSpPr>
          <p:spPr>
            <a:xfrm>
              <a:off x="4776641" y="1696455"/>
              <a:ext cx="2521134" cy="2521134"/>
            </a:xfrm>
            <a:prstGeom prst="ellipse">
              <a:avLst/>
            </a:prstGeom>
            <a:solidFill>
              <a:schemeClr val="accent1"/>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10" name="Rectángulo: esquinas redondeadas 9">
              <a:extLst>
                <a:ext uri="{FF2B5EF4-FFF2-40B4-BE49-F238E27FC236}">
                  <a16:creationId xmlns:a16="http://schemas.microsoft.com/office/drawing/2014/main" id="{A2A8D5C8-D1BE-4172-A34C-7E764F5AE80C}"/>
                </a:ext>
              </a:extLst>
            </p:cNvPr>
            <p:cNvSpPr/>
            <p:nvPr/>
          </p:nvSpPr>
          <p:spPr>
            <a:xfrm>
              <a:off x="4992779" y="2684760"/>
              <a:ext cx="2088858"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Estacionalidad</a:t>
              </a:r>
            </a:p>
            <a:p>
              <a:pPr algn="ctr"/>
              <a:r>
                <a:rPr lang="es-ES" b="1" dirty="0"/>
                <a:t>(Seasonality)</a:t>
              </a:r>
              <a:endParaRPr lang="en-US" b="1" dirty="0"/>
            </a:p>
          </p:txBody>
        </p:sp>
      </p:grpSp>
      <p:grpSp>
        <p:nvGrpSpPr>
          <p:cNvPr id="3" name="Grupo 2">
            <a:extLst>
              <a:ext uri="{FF2B5EF4-FFF2-40B4-BE49-F238E27FC236}">
                <a16:creationId xmlns:a16="http://schemas.microsoft.com/office/drawing/2014/main" id="{9FF349CE-1EC5-4F3C-AA8C-C8F9433E1302}"/>
              </a:ext>
            </a:extLst>
          </p:cNvPr>
          <p:cNvGrpSpPr/>
          <p:nvPr/>
        </p:nvGrpSpPr>
        <p:grpSpPr>
          <a:xfrm>
            <a:off x="8352724" y="1696455"/>
            <a:ext cx="2521134" cy="2521134"/>
            <a:chOff x="8352724" y="1696455"/>
            <a:chExt cx="2521134" cy="2521134"/>
          </a:xfrm>
        </p:grpSpPr>
        <p:sp>
          <p:nvSpPr>
            <p:cNvPr id="26" name="Oval 8">
              <a:extLst>
                <a:ext uri="{FF2B5EF4-FFF2-40B4-BE49-F238E27FC236}">
                  <a16:creationId xmlns:a16="http://schemas.microsoft.com/office/drawing/2014/main" id="{E5955E06-4E55-4BD7-86F5-279E27292921}"/>
                </a:ext>
              </a:extLst>
            </p:cNvPr>
            <p:cNvSpPr>
              <a:spLocks noChangeAspect="1"/>
            </p:cNvSpPr>
            <p:nvPr/>
          </p:nvSpPr>
          <p:spPr>
            <a:xfrm>
              <a:off x="8352724" y="1696455"/>
              <a:ext cx="2521134" cy="2521134"/>
            </a:xfrm>
            <a:prstGeom prst="ellipse">
              <a:avLst/>
            </a:prstGeom>
            <a:solidFill>
              <a:srgbClr val="001C54"/>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11" name="Rectángulo: esquinas redondeadas 10">
              <a:extLst>
                <a:ext uri="{FF2B5EF4-FFF2-40B4-BE49-F238E27FC236}">
                  <a16:creationId xmlns:a16="http://schemas.microsoft.com/office/drawing/2014/main" id="{37843378-8C6B-4060-8A10-7AF91882E654}"/>
                </a:ext>
              </a:extLst>
            </p:cNvPr>
            <p:cNvSpPr/>
            <p:nvPr/>
          </p:nvSpPr>
          <p:spPr>
            <a:xfrm>
              <a:off x="8568862" y="2726324"/>
              <a:ext cx="2088858"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Estacionariedad (Stationarity)</a:t>
              </a:r>
              <a:endParaRPr lang="en-US" b="1" dirty="0"/>
            </a:p>
          </p:txBody>
        </p:sp>
      </p:grpSp>
      <p:sp>
        <p:nvSpPr>
          <p:cNvPr id="45" name="CuadroTexto 44">
            <a:extLst>
              <a:ext uri="{FF2B5EF4-FFF2-40B4-BE49-F238E27FC236}">
                <a16:creationId xmlns:a16="http://schemas.microsoft.com/office/drawing/2014/main" id="{5B53E338-3E90-4889-928E-5B4D9B251F80}"/>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las Series Temporales</a:t>
            </a:r>
          </a:p>
        </p:txBody>
      </p:sp>
    </p:spTree>
    <p:extLst>
      <p:ext uri="{BB962C8B-B14F-4D97-AF65-F5344CB8AC3E}">
        <p14:creationId xmlns:p14="http://schemas.microsoft.com/office/powerpoint/2010/main" val="343643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D9AC7ACA-6344-4C72-BEAC-F81548408D80}"/>
              </a:ext>
            </a:extLst>
          </p:cNvPr>
          <p:cNvPicPr>
            <a:picLocks noChangeAspect="1"/>
          </p:cNvPicPr>
          <p:nvPr/>
        </p:nvPicPr>
        <p:blipFill>
          <a:blip r:embed="rId2"/>
          <a:stretch>
            <a:fillRect/>
          </a:stretch>
        </p:blipFill>
        <p:spPr>
          <a:xfrm>
            <a:off x="9453612" y="919291"/>
            <a:ext cx="2606412" cy="569754"/>
          </a:xfrm>
          <a:prstGeom prst="rect">
            <a:avLst/>
          </a:prstGeom>
        </p:spPr>
      </p:pic>
      <p:sp>
        <p:nvSpPr>
          <p:cNvPr id="31" name="Rectángulo: esquinas redondeadas 30">
            <a:extLst>
              <a:ext uri="{FF2B5EF4-FFF2-40B4-BE49-F238E27FC236}">
                <a16:creationId xmlns:a16="http://schemas.microsoft.com/office/drawing/2014/main" id="{A1648247-96F6-40D1-A44C-5E43B6B11F46}"/>
              </a:ext>
            </a:extLst>
          </p:cNvPr>
          <p:cNvSpPr/>
          <p:nvPr/>
        </p:nvSpPr>
        <p:spPr>
          <a:xfrm>
            <a:off x="671120" y="2146106"/>
            <a:ext cx="6384022"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La Autocorrelación se utiliza para entender si una serie es dependiente en su propio pasado y en qué retrasos específicos.</a:t>
            </a:r>
            <a:endParaRPr lang="en-US" dirty="0">
              <a:solidFill>
                <a:srgbClr val="001C54"/>
              </a:solidFill>
            </a:endParaRPr>
          </a:p>
        </p:txBody>
      </p:sp>
      <p:sp>
        <p:nvSpPr>
          <p:cNvPr id="10" name="Rectángulo: esquinas redondeadas 9">
            <a:extLst>
              <a:ext uri="{FF2B5EF4-FFF2-40B4-BE49-F238E27FC236}">
                <a16:creationId xmlns:a16="http://schemas.microsoft.com/office/drawing/2014/main" id="{47E056E2-15D0-4D3A-8078-3E8EA66B36CF}"/>
              </a:ext>
            </a:extLst>
          </p:cNvPr>
          <p:cNvSpPr/>
          <p:nvPr/>
        </p:nvSpPr>
        <p:spPr>
          <a:xfrm>
            <a:off x="5788405" y="4086275"/>
            <a:ext cx="6145448"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00000"/>
                </a:solidFill>
              </a:rPr>
              <a:t>La Autocorrelación nos ayudará a encontrar los distintos componentes del modelo ARIMA (AR y MA)</a:t>
            </a:r>
            <a:endParaRPr lang="en-US" dirty="0">
              <a:solidFill>
                <a:srgbClr val="C00000"/>
              </a:solidFill>
            </a:endParaRPr>
          </a:p>
        </p:txBody>
      </p:sp>
      <p:sp>
        <p:nvSpPr>
          <p:cNvPr id="3" name="Arco 2">
            <a:extLst>
              <a:ext uri="{FF2B5EF4-FFF2-40B4-BE49-F238E27FC236}">
                <a16:creationId xmlns:a16="http://schemas.microsoft.com/office/drawing/2014/main" id="{8165FC93-00E6-4C40-912F-F88B55B40C2F}"/>
              </a:ext>
            </a:extLst>
          </p:cNvPr>
          <p:cNvSpPr/>
          <p:nvPr/>
        </p:nvSpPr>
        <p:spPr>
          <a:xfrm rot="720871">
            <a:off x="6355793" y="2418916"/>
            <a:ext cx="3588857" cy="1846433"/>
          </a:xfrm>
          <a:prstGeom prst="arc">
            <a:avLst>
              <a:gd name="adj1" fmla="val 12502645"/>
              <a:gd name="adj2" fmla="val 589009"/>
            </a:avLst>
          </a:prstGeom>
          <a:ln w="41275">
            <a:gradFill>
              <a:gsLst>
                <a:gs pos="0">
                  <a:srgbClr val="001C54"/>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ángulo: esquinas redondeadas 11">
            <a:extLst>
              <a:ext uri="{FF2B5EF4-FFF2-40B4-BE49-F238E27FC236}">
                <a16:creationId xmlns:a16="http://schemas.microsoft.com/office/drawing/2014/main" id="{3B0706B0-6072-4F50-98E0-8A6D70684783}"/>
              </a:ext>
            </a:extLst>
          </p:cNvPr>
          <p:cNvSpPr/>
          <p:nvPr/>
        </p:nvSpPr>
        <p:spPr>
          <a:xfrm>
            <a:off x="817270" y="4804444"/>
            <a:ext cx="5237583"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C7832"/>
                </a:solidFill>
              </a:rPr>
              <a:t>Se analiza la ACF y PACF: Autocorrelaciones y Autocorrelaciones Parciales</a:t>
            </a:r>
            <a:endParaRPr lang="en-US" dirty="0">
              <a:solidFill>
                <a:srgbClr val="CC7832"/>
              </a:solidFill>
            </a:endParaRPr>
          </a:p>
        </p:txBody>
      </p:sp>
      <p:sp>
        <p:nvSpPr>
          <p:cNvPr id="13" name="Arco 12">
            <a:extLst>
              <a:ext uri="{FF2B5EF4-FFF2-40B4-BE49-F238E27FC236}">
                <a16:creationId xmlns:a16="http://schemas.microsoft.com/office/drawing/2014/main" id="{94934B2E-9821-400C-AFBB-B6C034D34BE3}"/>
              </a:ext>
            </a:extLst>
          </p:cNvPr>
          <p:cNvSpPr/>
          <p:nvPr/>
        </p:nvSpPr>
        <p:spPr>
          <a:xfrm rot="8974275">
            <a:off x="4417002" y="2379334"/>
            <a:ext cx="6535910" cy="2832395"/>
          </a:xfrm>
          <a:prstGeom prst="arc">
            <a:avLst>
              <a:gd name="adj1" fmla="val 15811888"/>
              <a:gd name="adj2" fmla="val 21435801"/>
            </a:avLst>
          </a:prstGeom>
          <a:ln w="44450">
            <a:gradFill>
              <a:gsLst>
                <a:gs pos="0">
                  <a:srgbClr val="A80000"/>
                </a:gs>
                <a:gs pos="100000">
                  <a:srgbClr val="CC7832"/>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ángulo: esquinas redondeadas 13">
            <a:extLst>
              <a:ext uri="{FF2B5EF4-FFF2-40B4-BE49-F238E27FC236}">
                <a16:creationId xmlns:a16="http://schemas.microsoft.com/office/drawing/2014/main" id="{1881289F-B01B-46D7-B338-6FA4C21B520E}"/>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rPr>
              <a:t>Autocorrelación</a:t>
            </a:r>
            <a:endParaRPr lang="en-US" sz="2000" dirty="0">
              <a:solidFill>
                <a:schemeClr val="tx1"/>
              </a:solidFill>
            </a:endParaRPr>
          </a:p>
        </p:txBody>
      </p:sp>
      <p:sp>
        <p:nvSpPr>
          <p:cNvPr id="17" name="CuadroTexto 16">
            <a:extLst>
              <a:ext uri="{FF2B5EF4-FFF2-40B4-BE49-F238E27FC236}">
                <a16:creationId xmlns:a16="http://schemas.microsoft.com/office/drawing/2014/main" id="{C2E3DDDF-E9C4-49FD-B053-BE0707091E92}"/>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Autocorrelación</a:t>
            </a:r>
          </a:p>
        </p:txBody>
      </p:sp>
    </p:spTree>
    <p:extLst>
      <p:ext uri="{BB962C8B-B14F-4D97-AF65-F5344CB8AC3E}">
        <p14:creationId xmlns:p14="http://schemas.microsoft.com/office/powerpoint/2010/main" val="153193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0" grpId="0" animBg="1"/>
      <p:bldP spid="3"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Aplicación&#10;&#10;Descripción generada automáticamente">
            <a:extLst>
              <a:ext uri="{FF2B5EF4-FFF2-40B4-BE49-F238E27FC236}">
                <a16:creationId xmlns:a16="http://schemas.microsoft.com/office/drawing/2014/main" id="{995E9B96-8B90-4B6C-8DE2-A8ABD592E895}"/>
              </a:ext>
            </a:extLst>
          </p:cNvPr>
          <p:cNvPicPr>
            <a:picLocks noChangeAspect="1"/>
          </p:cNvPicPr>
          <p:nvPr/>
        </p:nvPicPr>
        <p:blipFill rotWithShape="1">
          <a:blip r:embed="rId2">
            <a:extLst>
              <a:ext uri="{28A0092B-C50C-407E-A947-70E740481C1C}">
                <a14:useLocalDpi xmlns:a14="http://schemas.microsoft.com/office/drawing/2010/main" val="0"/>
              </a:ext>
            </a:extLst>
          </a:blip>
          <a:srcRect l="10313" t="7536" r="9122" b="6048"/>
          <a:stretch/>
        </p:blipFill>
        <p:spPr>
          <a:xfrm>
            <a:off x="132631" y="2375283"/>
            <a:ext cx="7486167" cy="4282580"/>
          </a:xfrm>
          <a:prstGeom prst="rect">
            <a:avLst/>
          </a:prstGeom>
        </p:spPr>
      </p:pic>
      <p:sp>
        <p:nvSpPr>
          <p:cNvPr id="16" name="CuadroTexto 15">
            <a:extLst>
              <a:ext uri="{FF2B5EF4-FFF2-40B4-BE49-F238E27FC236}">
                <a16:creationId xmlns:a16="http://schemas.microsoft.com/office/drawing/2014/main" id="{9445D83E-BC90-4FBF-B4E0-5F79423F22A2}"/>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Autocorrelación</a:t>
            </a:r>
          </a:p>
        </p:txBody>
      </p:sp>
      <p:grpSp>
        <p:nvGrpSpPr>
          <p:cNvPr id="9" name="Grupo 8">
            <a:extLst>
              <a:ext uri="{FF2B5EF4-FFF2-40B4-BE49-F238E27FC236}">
                <a16:creationId xmlns:a16="http://schemas.microsoft.com/office/drawing/2014/main" id="{93A96133-96F0-4D0A-A309-39EAFFBCD1F9}"/>
              </a:ext>
            </a:extLst>
          </p:cNvPr>
          <p:cNvGrpSpPr/>
          <p:nvPr/>
        </p:nvGrpSpPr>
        <p:grpSpPr>
          <a:xfrm>
            <a:off x="4699232" y="1460571"/>
            <a:ext cx="6358661" cy="897272"/>
            <a:chOff x="4699232" y="1460571"/>
            <a:chExt cx="6358661" cy="897272"/>
          </a:xfrm>
        </p:grpSpPr>
        <p:sp>
          <p:nvSpPr>
            <p:cNvPr id="5" name="Rectangle 1">
              <a:extLst>
                <a:ext uri="{FF2B5EF4-FFF2-40B4-BE49-F238E27FC236}">
                  <a16:creationId xmlns:a16="http://schemas.microsoft.com/office/drawing/2014/main" id="{8F164B73-B174-48EC-9442-766DAF2D5106}"/>
                </a:ext>
              </a:extLst>
            </p:cNvPr>
            <p:cNvSpPr>
              <a:spLocks noChangeArrowheads="1"/>
            </p:cNvSpPr>
            <p:nvPr/>
          </p:nvSpPr>
          <p:spPr bwMode="auto">
            <a:xfrm>
              <a:off x="4838854" y="1573013"/>
              <a:ext cx="6219039"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96989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69896"/>
                  </a:solidFill>
                  <a:effectLst/>
                  <a:latin typeface="Consolas" panose="020B0609020204030204" pitchFamily="49" charset="0"/>
                </a:rPr>
                <a:t># series </a:t>
              </a:r>
              <a:r>
                <a:rPr kumimoji="0" lang="en-US" altLang="en-US" sz="900" b="0" i="0" u="none" strike="noStrike" cap="none" normalizeH="0" baseline="0" dirty="0" err="1">
                  <a:ln>
                    <a:noFill/>
                  </a:ln>
                  <a:solidFill>
                    <a:srgbClr val="969896"/>
                  </a:solidFill>
                  <a:effectLst/>
                  <a:latin typeface="Consolas" panose="020B0609020204030204" pitchFamily="49" charset="0"/>
                </a:rPr>
                <a:t>acf</a:t>
              </a:r>
              <a:r>
                <a:rPr kumimoji="0" lang="en-US" altLang="en-US" sz="900" b="0" i="0" u="none" strike="noStrike" cap="none" normalizeH="0" baseline="0" dirty="0">
                  <a:ln>
                    <a:noFill/>
                  </a:ln>
                  <a:solidFill>
                    <a:srgbClr val="969896"/>
                  </a:solidFill>
                  <a:effectLst/>
                  <a:latin typeface="Consolas" panose="020B0609020204030204" pitchFamily="49" charset="0"/>
                </a:rPr>
                <a:t> and </a:t>
              </a:r>
              <a:r>
                <a:rPr kumimoji="0" lang="en-US" altLang="en-US" sz="900" b="0" i="0" u="none" strike="noStrike" cap="none" normalizeH="0" baseline="0" dirty="0" err="1">
                  <a:ln>
                    <a:noFill/>
                  </a:ln>
                  <a:solidFill>
                    <a:srgbClr val="969896"/>
                  </a:solidFill>
                  <a:effectLst/>
                  <a:latin typeface="Consolas" panose="020B0609020204030204" pitchFamily="49" charset="0"/>
                </a:rPr>
                <a:t>pacf</a:t>
              </a:r>
              <a:r>
                <a:rPr kumimoji="0" lang="en-US" altLang="en-US" sz="900" b="0" i="0" u="none" strike="noStrike" cap="none" normalizeH="0" baseline="0" dirty="0">
                  <a:ln>
                    <a:noFill/>
                  </a:ln>
                  <a:solidFill>
                    <a:srgbClr val="969896"/>
                  </a:solidFill>
                  <a:effectLst/>
                  <a:latin typeface="Consolas" panose="020B0609020204030204" pitchFamily="49" charset="0"/>
                </a:rPr>
                <a:t> plots</a:t>
              </a:r>
              <a:br>
                <a:rPr kumimoji="0" lang="en-US" altLang="en-US" sz="900" b="0" i="0" u="none" strike="noStrike" cap="none" normalizeH="0" baseline="0" dirty="0">
                  <a:ln>
                    <a:noFill/>
                  </a:ln>
                  <a:solidFill>
                    <a:srgbClr val="969896"/>
                  </a:solidFill>
                  <a:effectLst/>
                  <a:latin typeface="Consolas" panose="020B0609020204030204" pitchFamily="49" charset="0"/>
                </a:rPr>
              </a:br>
              <a:r>
                <a:rPr kumimoji="0" lang="en-US" altLang="en-US" sz="900" b="0" i="0" u="none" strike="noStrike" cap="none" normalizeH="0" baseline="0" dirty="0">
                  <a:ln>
                    <a:noFill/>
                  </a:ln>
                  <a:solidFill>
                    <a:srgbClr val="333333"/>
                  </a:solidFill>
                  <a:effectLst/>
                  <a:latin typeface="Consolas" panose="020B0609020204030204" pitchFamily="49" charset="0"/>
                </a:rPr>
                <a:t>fig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axes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subplots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2</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figsize</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15</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8</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0086B3"/>
                  </a:solidFill>
                  <a:effectLst/>
                  <a:latin typeface="Consolas" panose="020B0609020204030204" pitchFamily="49" charset="0"/>
                </a:rPr>
                <a:t>plot_acf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50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ax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axes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0086B3"/>
                  </a:solidFill>
                  <a:effectLst/>
                  <a:latin typeface="Consolas" panose="020B0609020204030204" pitchFamily="49" charset="0"/>
                </a:rPr>
                <a:t>plot_pacf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50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ax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axes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4CD781D-A42D-40D1-848D-714188BE43AF}"/>
                </a:ext>
              </a:extLst>
            </p:cNvPr>
            <p:cNvSpPr>
              <a:spLocks noChangeArrowheads="1"/>
            </p:cNvSpPr>
            <p:nvPr/>
          </p:nvSpPr>
          <p:spPr bwMode="auto">
            <a:xfrm>
              <a:off x="4699232" y="1460571"/>
              <a:ext cx="43203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graphics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tsaplots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plot_acf</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plot_pacf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11" name="Imagen 10">
            <a:extLst>
              <a:ext uri="{FF2B5EF4-FFF2-40B4-BE49-F238E27FC236}">
                <a16:creationId xmlns:a16="http://schemas.microsoft.com/office/drawing/2014/main" id="{E8E2DDBD-C4FC-49D6-BA5E-FD665BD0181A}"/>
              </a:ext>
            </a:extLst>
          </p:cNvPr>
          <p:cNvPicPr>
            <a:picLocks noChangeAspect="1"/>
          </p:cNvPicPr>
          <p:nvPr/>
        </p:nvPicPr>
        <p:blipFill>
          <a:blip r:embed="rId3"/>
          <a:stretch>
            <a:fillRect/>
          </a:stretch>
        </p:blipFill>
        <p:spPr>
          <a:xfrm>
            <a:off x="9453612" y="919291"/>
            <a:ext cx="2606412" cy="569754"/>
          </a:xfrm>
          <a:prstGeom prst="rect">
            <a:avLst/>
          </a:prstGeom>
        </p:spPr>
      </p:pic>
      <p:sp>
        <p:nvSpPr>
          <p:cNvPr id="14" name="Rectángulo: esquinas redondeadas 13">
            <a:extLst>
              <a:ext uri="{FF2B5EF4-FFF2-40B4-BE49-F238E27FC236}">
                <a16:creationId xmlns:a16="http://schemas.microsoft.com/office/drawing/2014/main" id="{FD73D71F-9F12-45AF-B7FA-9436B778C36F}"/>
              </a:ext>
            </a:extLst>
          </p:cNvPr>
          <p:cNvSpPr/>
          <p:nvPr/>
        </p:nvSpPr>
        <p:spPr>
          <a:xfrm>
            <a:off x="7709482" y="2871132"/>
            <a:ext cx="4349885" cy="11157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 sz="1600" b="0" i="0" dirty="0">
                <a:solidFill>
                  <a:srgbClr val="001C54"/>
                </a:solidFill>
                <a:effectLst/>
              </a:rPr>
              <a:t>ACF: Mide la correlación entre dos variables separadas por </a:t>
            </a:r>
            <a:r>
              <a:rPr lang="es-ES" sz="1600" b="1" i="0" dirty="0">
                <a:solidFill>
                  <a:srgbClr val="001C54"/>
                </a:solidFill>
                <a:effectLst/>
              </a:rPr>
              <a:t>k periodos</a:t>
            </a:r>
            <a:r>
              <a:rPr lang="es-ES" sz="1600" b="0" i="0" dirty="0">
                <a:solidFill>
                  <a:srgbClr val="001C54"/>
                </a:solidFill>
                <a:effectLst/>
              </a:rPr>
              <a:t>.</a:t>
            </a:r>
          </a:p>
        </p:txBody>
      </p:sp>
      <p:sp>
        <p:nvSpPr>
          <p:cNvPr id="17" name="Rectángulo: esquinas redondeadas 16">
            <a:extLst>
              <a:ext uri="{FF2B5EF4-FFF2-40B4-BE49-F238E27FC236}">
                <a16:creationId xmlns:a16="http://schemas.microsoft.com/office/drawing/2014/main" id="{EFF8FBF6-41F8-4841-AAE0-9A266EBBBF64}"/>
              </a:ext>
            </a:extLst>
          </p:cNvPr>
          <p:cNvSpPr/>
          <p:nvPr/>
        </p:nvSpPr>
        <p:spPr>
          <a:xfrm>
            <a:off x="7709483" y="4794230"/>
            <a:ext cx="4349886" cy="1589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b="0" i="0" dirty="0">
                <a:solidFill>
                  <a:srgbClr val="001C54"/>
                </a:solidFill>
                <a:effectLst/>
              </a:rPr>
              <a:t>PACF: </a:t>
            </a:r>
            <a:r>
              <a:rPr lang="es-ES" sz="1600" b="0" i="0" dirty="0">
                <a:solidFill>
                  <a:srgbClr val="001C54"/>
                </a:solidFill>
                <a:effectLst/>
                <a:latin typeface="Open Sans"/>
              </a:rPr>
              <a:t>Mide la correlación entre dos variables separadas por k periodos cuando </a:t>
            </a:r>
            <a:r>
              <a:rPr lang="es-ES" sz="1600" b="1" i="0" dirty="0">
                <a:solidFill>
                  <a:srgbClr val="001C54"/>
                </a:solidFill>
                <a:effectLst/>
                <a:latin typeface="Open Sans"/>
              </a:rPr>
              <a:t>no se considera la dependencia creada por los retardos intermedios </a:t>
            </a:r>
            <a:r>
              <a:rPr lang="es-ES" sz="1600" b="0" i="0" dirty="0">
                <a:solidFill>
                  <a:srgbClr val="001C54"/>
                </a:solidFill>
                <a:effectLst/>
                <a:latin typeface="Open Sans"/>
              </a:rPr>
              <a:t>existentes entre ambas.</a:t>
            </a:r>
            <a:endParaRPr lang="es-ES" sz="1600" dirty="0">
              <a:solidFill>
                <a:srgbClr val="001C54"/>
              </a:solidFill>
              <a:latin typeface="Open Sans"/>
            </a:endParaRPr>
          </a:p>
        </p:txBody>
      </p:sp>
      <p:sp>
        <p:nvSpPr>
          <p:cNvPr id="18" name="Rectángulo: esquinas redondeadas 17">
            <a:extLst>
              <a:ext uri="{FF2B5EF4-FFF2-40B4-BE49-F238E27FC236}">
                <a16:creationId xmlns:a16="http://schemas.microsoft.com/office/drawing/2014/main" id="{BCD560AD-04B4-41AA-9A3C-F8AFA9F34955}"/>
              </a:ext>
            </a:extLst>
          </p:cNvPr>
          <p:cNvSpPr/>
          <p:nvPr/>
        </p:nvSpPr>
        <p:spPr>
          <a:xfrm>
            <a:off x="612395" y="1018029"/>
            <a:ext cx="3652788"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Autocorrelación: ACF y PACF</a:t>
            </a:r>
            <a:endParaRPr lang="en-US" dirty="0">
              <a:solidFill>
                <a:schemeClr val="tx1"/>
              </a:solidFill>
            </a:endParaRPr>
          </a:p>
        </p:txBody>
      </p:sp>
    </p:spTree>
    <p:extLst>
      <p:ext uri="{BB962C8B-B14F-4D97-AF65-F5344CB8AC3E}">
        <p14:creationId xmlns:p14="http://schemas.microsoft.com/office/powerpoint/2010/main" val="8868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9" name="Rectángulo: esquinas redondeadas 8">
            <a:extLst>
              <a:ext uri="{FF2B5EF4-FFF2-40B4-BE49-F238E27FC236}">
                <a16:creationId xmlns:a16="http://schemas.microsoft.com/office/drawing/2014/main" id="{905DFEE9-D9F1-407D-9B8D-74CCC33FDA52}"/>
              </a:ext>
            </a:extLst>
          </p:cNvPr>
          <p:cNvSpPr/>
          <p:nvPr/>
        </p:nvSpPr>
        <p:spPr>
          <a:xfrm>
            <a:off x="3207393" y="3434429"/>
            <a:ext cx="2634143" cy="85567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Descomposición</a:t>
            </a:r>
            <a:endParaRPr lang="en-US" dirty="0"/>
          </a:p>
        </p:txBody>
      </p:sp>
      <p:sp>
        <p:nvSpPr>
          <p:cNvPr id="10" name="Rectángulo: esquinas redondeadas 9">
            <a:extLst>
              <a:ext uri="{FF2B5EF4-FFF2-40B4-BE49-F238E27FC236}">
                <a16:creationId xmlns:a16="http://schemas.microsoft.com/office/drawing/2014/main" id="{4F97FE14-1D53-4777-B9AE-7B8C367A224E}"/>
              </a:ext>
            </a:extLst>
          </p:cNvPr>
          <p:cNvSpPr/>
          <p:nvPr/>
        </p:nvSpPr>
        <p:spPr>
          <a:xfrm>
            <a:off x="5950592" y="3428999"/>
            <a:ext cx="2634143" cy="855675"/>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del ACF</a:t>
            </a:r>
            <a:endParaRPr lang="en-US" dirty="0"/>
          </a:p>
        </p:txBody>
      </p:sp>
      <p:sp>
        <p:nvSpPr>
          <p:cNvPr id="11" name="Rectángulo: esquinas redondeadas 10">
            <a:extLst>
              <a:ext uri="{FF2B5EF4-FFF2-40B4-BE49-F238E27FC236}">
                <a16:creationId xmlns:a16="http://schemas.microsoft.com/office/drawing/2014/main" id="{E0DCBBA6-5D1B-4639-9A7C-596AF56C7E03}"/>
              </a:ext>
            </a:extLst>
          </p:cNvPr>
          <p:cNvSpPr/>
          <p:nvPr/>
        </p:nvSpPr>
        <p:spPr>
          <a:xfrm>
            <a:off x="8693791" y="3429000"/>
            <a:ext cx="2634143" cy="855675"/>
          </a:xfrm>
          <a:prstGeom prst="roundRect">
            <a:avLst/>
          </a:prstGeom>
          <a:solidFill>
            <a:srgbClr val="CC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Transformación de Fourier</a:t>
            </a:r>
            <a:endParaRPr lang="en-US" dirty="0"/>
          </a:p>
        </p:txBody>
      </p:sp>
      <p:sp>
        <p:nvSpPr>
          <p:cNvPr id="13" name="Rectángulo: esquinas redondeadas 12">
            <a:extLst>
              <a:ext uri="{FF2B5EF4-FFF2-40B4-BE49-F238E27FC236}">
                <a16:creationId xmlns:a16="http://schemas.microsoft.com/office/drawing/2014/main" id="{E2620294-40A4-4564-9E7A-A157C4B056C3}"/>
              </a:ext>
            </a:extLst>
          </p:cNvPr>
          <p:cNvSpPr/>
          <p:nvPr/>
        </p:nvSpPr>
        <p:spPr>
          <a:xfrm>
            <a:off x="464194" y="3434429"/>
            <a:ext cx="2634143" cy="855675"/>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77252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pic>
        <p:nvPicPr>
          <p:cNvPr id="3" name="Imagen 2">
            <a:extLst>
              <a:ext uri="{FF2B5EF4-FFF2-40B4-BE49-F238E27FC236}">
                <a16:creationId xmlns:a16="http://schemas.microsoft.com/office/drawing/2014/main" id="{560855ED-9B5C-4146-BE73-622F708B6154}"/>
              </a:ext>
            </a:extLst>
          </p:cNvPr>
          <p:cNvPicPr>
            <a:picLocks noChangeAspect="1"/>
          </p:cNvPicPr>
          <p:nvPr/>
        </p:nvPicPr>
        <p:blipFill>
          <a:blip r:embed="rId3"/>
          <a:stretch>
            <a:fillRect/>
          </a:stretch>
        </p:blipFill>
        <p:spPr>
          <a:xfrm>
            <a:off x="377505" y="1487634"/>
            <a:ext cx="8534644" cy="4585536"/>
          </a:xfrm>
          <a:prstGeom prst="rect">
            <a:avLst/>
          </a:prstGeom>
        </p:spPr>
      </p:pic>
      <p:sp>
        <p:nvSpPr>
          <p:cNvPr id="4" name="Rectangle 1">
            <a:extLst>
              <a:ext uri="{FF2B5EF4-FFF2-40B4-BE49-F238E27FC236}">
                <a16:creationId xmlns:a16="http://schemas.microsoft.com/office/drawing/2014/main" id="{DC66A7B7-C669-43FA-8855-63B3C2B3CC68}"/>
              </a:ext>
            </a:extLst>
          </p:cNvPr>
          <p:cNvSpPr>
            <a:spLocks noChangeArrowheads="1"/>
          </p:cNvSpPr>
          <p:nvPr/>
        </p:nvSpPr>
        <p:spPr bwMode="auto">
          <a:xfrm>
            <a:off x="4966049" y="6073170"/>
            <a:ext cx="5570756"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seaborn </a:t>
            </a:r>
            <a:r>
              <a:rPr lang="en-US" altLang="en-US" sz="900" dirty="0">
                <a:solidFill>
                  <a:srgbClr val="660099"/>
                </a:solidFill>
                <a:latin typeface="Consolas" panose="020B0609020204030204" pitchFamily="49" charset="0"/>
              </a:rPr>
              <a:t>as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sns</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lang="en-US" altLang="en-US" sz="900" dirty="0">
                <a:solidFill>
                  <a:srgbClr val="333333"/>
                </a:solidFill>
                <a:latin typeface="Consolas" panose="020B0609020204030204" pitchFamily="49" charset="0"/>
              </a:rPr>
              <a:t> </a:t>
            </a:r>
            <a:r>
              <a:rPr lang="en-US" altLang="en-US" sz="900" dirty="0" err="1">
                <a:solidFill>
                  <a:srgbClr val="333333"/>
                </a:solidFill>
                <a:latin typeface="Consolas" panose="020B0609020204030204" pitchFamily="49" charset="0"/>
              </a:rPr>
              <a:t>matplotlib.pyplot</a:t>
            </a:r>
            <a:r>
              <a:rPr lang="en-US" altLang="en-US" sz="900" dirty="0">
                <a:solidFill>
                  <a:srgbClr val="333333"/>
                </a:solidFill>
                <a:latin typeface="Consolas" panose="020B0609020204030204" pitchFamily="49" charset="0"/>
              </a:rPr>
              <a:t> </a:t>
            </a:r>
            <a:r>
              <a:rPr lang="en-US" altLang="en-US" sz="900" dirty="0">
                <a:solidFill>
                  <a:srgbClr val="660099"/>
                </a:solidFill>
                <a:latin typeface="Consolas" panose="020B0609020204030204" pitchFamily="49" charset="0"/>
              </a:rPr>
              <a:t>as</a:t>
            </a:r>
            <a:r>
              <a:rPr lang="en-US" altLang="en-US" sz="900" dirty="0">
                <a:solidFill>
                  <a:srgbClr val="333333"/>
                </a:solidFill>
                <a:latin typeface="Consolas" panose="020B0609020204030204" pitchFamily="49" charset="0"/>
              </a:rPr>
              <a:t> </a:t>
            </a:r>
            <a:r>
              <a:rPr lang="en-US" altLang="en-US" sz="900" dirty="0" err="1">
                <a:solidFill>
                  <a:srgbClr val="333333"/>
                </a:solidFill>
                <a:latin typeface="Consolas" panose="020B0609020204030204" pitchFamily="49" charset="0"/>
              </a:rPr>
              <a:t>plt</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figure</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sns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lineplot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data</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mp_daily_viz</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'month'</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y</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'PM_CENTRO'</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hue</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'year'</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legend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'full'</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title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'Pollution Seasonal plot'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ángulo: esquinas redondeadas 10">
            <a:extLst>
              <a:ext uri="{FF2B5EF4-FFF2-40B4-BE49-F238E27FC236}">
                <a16:creationId xmlns:a16="http://schemas.microsoft.com/office/drawing/2014/main" id="{734ED5F8-163F-4432-9C0F-C3605862E418}"/>
              </a:ext>
            </a:extLst>
          </p:cNvPr>
          <p:cNvSpPr/>
          <p:nvPr/>
        </p:nvSpPr>
        <p:spPr>
          <a:xfrm>
            <a:off x="673919" y="1135845"/>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1388428723"/>
      </p:ext>
    </p:extLst>
  </p:cSld>
  <p:clrMapOvr>
    <a:masterClrMapping/>
  </p:clrMapOvr>
</p:sld>
</file>

<file path=ppt/theme/theme1.xml><?xml version="1.0" encoding="utf-8"?>
<a:theme xmlns:a="http://schemas.openxmlformats.org/drawingml/2006/main" name="Tema de Office">
  <a:themeElements>
    <a:clrScheme name="Personalizado 3">
      <a:dk1>
        <a:srgbClr val="002060"/>
      </a:dk1>
      <a:lt1>
        <a:srgbClr val="FFFFFF"/>
      </a:lt1>
      <a:dk2>
        <a:srgbClr val="C00000"/>
      </a:dk2>
      <a:lt2>
        <a:srgbClr val="FFFFFF"/>
      </a:lt2>
      <a:accent1>
        <a:srgbClr val="375623"/>
      </a:accent1>
      <a:accent2>
        <a:srgbClr val="757070"/>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14217</TotalTime>
  <Words>1708</Words>
  <Application>Microsoft Office PowerPoint</Application>
  <PresentationFormat>Panorámica</PresentationFormat>
  <Paragraphs>195</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Century Gothic</vt:lpstr>
      <vt:lpstr>Consolas</vt:lpstr>
      <vt:lpstr>Open Sans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Ignacio Valenzuela</dc:creator>
  <cp:lastModifiedBy>Ignacio Valenzuela</cp:lastModifiedBy>
  <cp:revision>115</cp:revision>
  <dcterms:created xsi:type="dcterms:W3CDTF">2020-01-17T12:48:37Z</dcterms:created>
  <dcterms:modified xsi:type="dcterms:W3CDTF">2021-04-15T08:26:47Z</dcterms:modified>
</cp:coreProperties>
</file>