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47" r:id="rId3"/>
    <p:sldId id="258" r:id="rId4"/>
    <p:sldId id="548" r:id="rId5"/>
    <p:sldId id="550" r:id="rId6"/>
    <p:sldId id="549" r:id="rId7"/>
    <p:sldId id="551" r:id="rId8"/>
    <p:sldId id="554" r:id="rId9"/>
    <p:sldId id="555" r:id="rId10"/>
    <p:sldId id="553" r:id="rId11"/>
    <p:sldId id="556" r:id="rId12"/>
    <p:sldId id="559" r:id="rId13"/>
    <p:sldId id="561" r:id="rId14"/>
    <p:sldId id="560" r:id="rId15"/>
    <p:sldId id="558" r:id="rId16"/>
    <p:sldId id="562" r:id="rId17"/>
    <p:sldId id="563" r:id="rId18"/>
    <p:sldId id="5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547"/>
            <p14:sldId id="258"/>
            <p14:sldId id="548"/>
            <p14:sldId id="550"/>
            <p14:sldId id="549"/>
            <p14:sldId id="551"/>
            <p14:sldId id="554"/>
            <p14:sldId id="555"/>
            <p14:sldId id="553"/>
            <p14:sldId id="556"/>
            <p14:sldId id="559"/>
            <p14:sldId id="561"/>
            <p14:sldId id="560"/>
            <p14:sldId id="558"/>
            <p14:sldId id="562"/>
            <p14:sldId id="563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54"/>
    <a:srgbClr val="A80000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naciovf/timeseries_lab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Teoría y Práctica en Análisis de Series Temporales y Forecasting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Desafíos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Aprender a crear, manipular y modelar una serie temporal</a:t>
            </a:r>
          </a:p>
          <a:p>
            <a:pPr marL="342900" indent="-342900">
              <a:buAutoNum type="arabicPeriod"/>
            </a:pPr>
            <a:r>
              <a:rPr lang="es-ES" dirty="0"/>
              <a:t>Realizar reparaciones en los datos</a:t>
            </a:r>
          </a:p>
          <a:p>
            <a:pPr marL="800100" lvl="1" indent="-342900">
              <a:buAutoNum type="arabicPeriod"/>
            </a:pPr>
            <a:r>
              <a:rPr lang="es-ES" dirty="0" err="1"/>
              <a:t>Outliers</a:t>
            </a:r>
            <a:endParaRPr lang="es-ES" dirty="0"/>
          </a:p>
          <a:p>
            <a:pPr marL="800100" lvl="1" indent="-342900">
              <a:buAutoNum type="arabicPeriod"/>
            </a:pPr>
            <a:r>
              <a:rPr lang="es-ES" dirty="0"/>
              <a:t>Datos Faltantes</a:t>
            </a:r>
          </a:p>
          <a:p>
            <a:pPr marL="800100" lvl="1" indent="-342900">
              <a:buAutoNum type="arabicPeriod"/>
            </a:pPr>
            <a:r>
              <a:rPr lang="es-ES" dirty="0"/>
              <a:t>Roturas en la serie</a:t>
            </a:r>
          </a:p>
          <a:p>
            <a:pPr marL="342900" indent="-342900">
              <a:buAutoNum type="arabicPeriod"/>
            </a:pPr>
            <a:r>
              <a:rPr lang="es-ES" dirty="0"/>
              <a:t>Realizar una validación que sea robusta</a:t>
            </a:r>
          </a:p>
          <a:p>
            <a:pPr marL="342900" indent="-342900">
              <a:buAutoNum type="arabicPeriod"/>
            </a:pPr>
            <a:r>
              <a:rPr lang="es-ES" dirty="0"/>
              <a:t>Crear modelos que predigan bien</a:t>
            </a:r>
          </a:p>
          <a:p>
            <a:pPr marL="342900" indent="-342900">
              <a:buAutoNum type="arabicPeriod"/>
            </a:pPr>
            <a:r>
              <a:rPr lang="es-ES" dirty="0"/>
              <a:t>Entender y simular los efectos que tienen las variables sobre la variable dependiente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AC5373-AB2D-4EBE-8A66-062345D65DBC}"/>
              </a:ext>
            </a:extLst>
          </p:cNvPr>
          <p:cNvSpPr txBox="1"/>
          <p:nvPr/>
        </p:nvSpPr>
        <p:spPr>
          <a:xfrm>
            <a:off x="2618014" y="1863469"/>
            <a:ext cx="657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A80000"/>
                </a:solidFill>
              </a:rPr>
              <a:t>La serie temporal es una sucesión de datos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35685A-6DE4-4762-B9E5-0B3B60CDFE94}"/>
              </a:ext>
            </a:extLst>
          </p:cNvPr>
          <p:cNvSpPr txBox="1"/>
          <p:nvPr/>
        </p:nvSpPr>
        <p:spPr>
          <a:xfrm>
            <a:off x="0" y="4901332"/>
            <a:ext cx="679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Mientras que en una regresión las observaciones son independientes, en una serie temporal las observaciones son dependientes de las ocurrencias anteriores </a:t>
            </a:r>
            <a:endParaRPr lang="en-U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F01D7B-B364-44C7-97C3-1A3C366F3E59}"/>
              </a:ext>
            </a:extLst>
          </p:cNvPr>
          <p:cNvGrpSpPr/>
          <p:nvPr/>
        </p:nvGrpSpPr>
        <p:grpSpPr>
          <a:xfrm>
            <a:off x="3040173" y="2598963"/>
            <a:ext cx="1667847" cy="1919383"/>
            <a:chOff x="982047" y="2420516"/>
            <a:chExt cx="1667847" cy="1919383"/>
          </a:xfrm>
        </p:grpSpPr>
        <p:pic>
          <p:nvPicPr>
            <p:cNvPr id="6146" name="Picture 2" descr="linear regression Icon 2475101">
              <a:extLst>
                <a:ext uri="{FF2B5EF4-FFF2-40B4-BE49-F238E27FC236}">
                  <a16:creationId xmlns:a16="http://schemas.microsoft.com/office/drawing/2014/main" id="{2A72CA00-6D38-411D-BE3D-C45C3E23D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47" y="2420516"/>
              <a:ext cx="1667847" cy="16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409DDBA-BE34-41CE-8D47-1071654CEB83}"/>
                </a:ext>
              </a:extLst>
            </p:cNvPr>
            <p:cNvSpPr txBox="1"/>
            <p:nvPr/>
          </p:nvSpPr>
          <p:spPr>
            <a:xfrm>
              <a:off x="1064078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Regresión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B7C5378-8D0C-4E43-861E-90015DED5B9A}"/>
              </a:ext>
            </a:extLst>
          </p:cNvPr>
          <p:cNvGrpSpPr/>
          <p:nvPr/>
        </p:nvGrpSpPr>
        <p:grpSpPr>
          <a:xfrm>
            <a:off x="6882637" y="2490494"/>
            <a:ext cx="1918075" cy="2027852"/>
            <a:chOff x="8692775" y="2312047"/>
            <a:chExt cx="1918075" cy="2027852"/>
          </a:xfrm>
        </p:grpSpPr>
        <p:pic>
          <p:nvPicPr>
            <p:cNvPr id="6148" name="Picture 4" descr="time series Icon 995090">
              <a:extLst>
                <a:ext uri="{FF2B5EF4-FFF2-40B4-BE49-F238E27FC236}">
                  <a16:creationId xmlns:a16="http://schemas.microsoft.com/office/drawing/2014/main" id="{A094C89C-01EF-4A97-A670-C61214794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775" y="2312047"/>
              <a:ext cx="1776316" cy="177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0B194D8-31D5-47B0-ABC3-1B15222DF43A}"/>
                </a:ext>
              </a:extLst>
            </p:cNvPr>
            <p:cNvSpPr txBox="1"/>
            <p:nvPr/>
          </p:nvSpPr>
          <p:spPr>
            <a:xfrm>
              <a:off x="9107066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Serie Temporal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6150" name="Picture 6" descr="not equal Icon 1594480">
            <a:extLst>
              <a:ext uri="{FF2B5EF4-FFF2-40B4-BE49-F238E27FC236}">
                <a16:creationId xmlns:a16="http://schemas.microsoft.com/office/drawing/2014/main" id="{EC30DCA8-A03E-4470-8018-F279B76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21" y="3429000"/>
            <a:ext cx="286916" cy="2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98BDD14E-506A-4CB3-943D-E64BE7960113}"/>
              </a:ext>
            </a:extLst>
          </p:cNvPr>
          <p:cNvSpPr/>
          <p:nvPr/>
        </p:nvSpPr>
        <p:spPr>
          <a:xfrm>
            <a:off x="6665629" y="5097233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/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865BC3C3-5ABD-49BE-B57A-8D9B766DC300}"/>
              </a:ext>
            </a:extLst>
          </p:cNvPr>
          <p:cNvSpPr txBox="1"/>
          <p:nvPr/>
        </p:nvSpPr>
        <p:spPr>
          <a:xfrm>
            <a:off x="9412982" y="1724969"/>
            <a:ext cx="2586185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65000"/>
                  </a:schemeClr>
                </a:solidFill>
              </a:rPr>
              <a:t>Aunque suelen estar indexadas a una unidad temporal, las series temporales no son necesariamente dependientes del tiempo, sino que de sucesos anteriores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1" grpId="0" animBg="1"/>
      <p:bldP spid="32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C3CAE-0F9A-45C0-8FAF-B5B33D6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" y="1760767"/>
            <a:ext cx="6015581" cy="468674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BC953-147A-4E8C-A639-6222905C7826}"/>
              </a:ext>
            </a:extLst>
          </p:cNvPr>
          <p:cNvSpPr txBox="1"/>
          <p:nvPr/>
        </p:nvSpPr>
        <p:spPr>
          <a:xfrm>
            <a:off x="7081935" y="3420089"/>
            <a:ext cx="484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Entendiendo el pasado de la serie y siendo capaces de ajustarlo podemos tener una predicción del futuro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47713-6484-4F3A-B8FA-12180A6D27F6}"/>
              </a:ext>
            </a:extLst>
          </p:cNvPr>
          <p:cNvSpPr txBox="1"/>
          <p:nvPr/>
        </p:nvSpPr>
        <p:spPr>
          <a:xfrm>
            <a:off x="7147248" y="4898570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¿Somos capaces entonces de hacer una predicción con éstos datos?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26" name="Flecha: cheurón 25">
            <a:extLst>
              <a:ext uri="{FF2B5EF4-FFF2-40B4-BE49-F238E27FC236}">
                <a16:creationId xmlns:a16="http://schemas.microsoft.com/office/drawing/2014/main" id="{0C320EA2-1C10-4B7E-A897-BE83DD227598}"/>
              </a:ext>
            </a:extLst>
          </p:cNvPr>
          <p:cNvSpPr/>
          <p:nvPr/>
        </p:nvSpPr>
        <p:spPr>
          <a:xfrm rot="5400000">
            <a:off x="8989728" y="4281787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BC953-147A-4E8C-A639-6222905C7826}"/>
              </a:ext>
            </a:extLst>
          </p:cNvPr>
          <p:cNvSpPr txBox="1"/>
          <p:nvPr/>
        </p:nvSpPr>
        <p:spPr>
          <a:xfrm>
            <a:off x="7081935" y="3420089"/>
            <a:ext cx="484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Entendiendo el pasado de la serie y siendo capaces de ajustarlo podemos tener una predicción del futuro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87692F-26F5-46A8-804C-51ABC84F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0" y="1996040"/>
            <a:ext cx="5708990" cy="44514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045019-B7CC-4A6E-9CB1-1AB2870096CF}"/>
              </a:ext>
            </a:extLst>
          </p:cNvPr>
          <p:cNvSpPr txBox="1"/>
          <p:nvPr/>
        </p:nvSpPr>
        <p:spPr>
          <a:xfrm>
            <a:off x="1132112" y="2004908"/>
            <a:ext cx="33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Serie Lynx + Ajuste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9C76B9-24B9-4197-912D-DD17FAD34DBC}"/>
              </a:ext>
            </a:extLst>
          </p:cNvPr>
          <p:cNvSpPr txBox="1"/>
          <p:nvPr/>
        </p:nvSpPr>
        <p:spPr>
          <a:xfrm>
            <a:off x="7147248" y="4898570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¿Somos capaces entonces de hacer una predicción con éstos datos?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B7A28142-EF9C-4ABD-8738-7309386CE5EB}"/>
              </a:ext>
            </a:extLst>
          </p:cNvPr>
          <p:cNvSpPr/>
          <p:nvPr/>
        </p:nvSpPr>
        <p:spPr>
          <a:xfrm rot="5400000">
            <a:off x="8989728" y="4281787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03CD85-D674-4104-AC17-BB7192B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2051722"/>
            <a:ext cx="5103673" cy="4104831"/>
          </a:xfrm>
          <a:prstGeom prst="rect">
            <a:avLst/>
          </a:prstGeom>
        </p:spPr>
      </p:pic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07B3E1A-B62F-441C-875C-4CB0DA14DEA9}"/>
              </a:ext>
            </a:extLst>
          </p:cNvPr>
          <p:cNvSpPr/>
          <p:nvPr/>
        </p:nvSpPr>
        <p:spPr>
          <a:xfrm>
            <a:off x="5451879" y="360595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62730-82D4-41C7-B807-A0972531DEAC}"/>
              </a:ext>
            </a:extLst>
          </p:cNvPr>
          <p:cNvSpPr txBox="1"/>
          <p:nvPr/>
        </p:nvSpPr>
        <p:spPr>
          <a:xfrm>
            <a:off x="6272217" y="3252050"/>
            <a:ext cx="4829792" cy="1200329"/>
          </a:xfrm>
          <a:prstGeom prst="rect">
            <a:avLst/>
          </a:prstGeom>
          <a:noFill/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Aunque con pocas líneas de código logramos llegar a un modelo, las bandas de confianza son muy altas, lo que indica que es posible acercarnos más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Composición y Descomposición de las Series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series temporales se descomponen en 3 componentes fundamentales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7C9DC9-D696-4BC8-A49A-689FA977B747}"/>
              </a:ext>
            </a:extLst>
          </p:cNvPr>
          <p:cNvSpPr txBox="1"/>
          <p:nvPr/>
        </p:nvSpPr>
        <p:spPr>
          <a:xfrm>
            <a:off x="8194578" y="2792080"/>
            <a:ext cx="3793289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objetivo al modelar es obtener una función que con la tendencia, estacionalidad y factores exógenos, haga que nuestros residuales sean ruido blanco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4975B5-1F6F-4630-A657-35933BC9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" y="2697005"/>
            <a:ext cx="6262779" cy="416099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2880CD-626A-4FEF-879A-93E904F1B2EB}"/>
              </a:ext>
            </a:extLst>
          </p:cNvPr>
          <p:cNvSpPr txBox="1"/>
          <p:nvPr/>
        </p:nvSpPr>
        <p:spPr>
          <a:xfrm>
            <a:off x="5884890" y="4177074"/>
            <a:ext cx="158278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Tendencia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850F58-2224-41BB-821D-BA346E782A6D}"/>
              </a:ext>
            </a:extLst>
          </p:cNvPr>
          <p:cNvSpPr txBox="1"/>
          <p:nvPr/>
        </p:nvSpPr>
        <p:spPr>
          <a:xfrm>
            <a:off x="5884890" y="4996462"/>
            <a:ext cx="197223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Estacionalidad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50F775-D513-4736-B4DF-DBA6BA00DADF}"/>
              </a:ext>
            </a:extLst>
          </p:cNvPr>
          <p:cNvSpPr txBox="1"/>
          <p:nvPr/>
        </p:nvSpPr>
        <p:spPr>
          <a:xfrm>
            <a:off x="5884890" y="5815850"/>
            <a:ext cx="9389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Ruido</a:t>
            </a:r>
          </a:p>
        </p:txBody>
      </p:sp>
    </p:spTree>
    <p:extLst>
      <p:ext uri="{BB962C8B-B14F-4D97-AF65-F5344CB8AC3E}">
        <p14:creationId xmlns:p14="http://schemas.microsoft.com/office/powerpoint/2010/main" val="34085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el ruido blanco?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una distribución que tiene media y varianza constante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ACF8AB-AF62-49BE-A88A-CCA4E54C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127"/>
            <a:ext cx="8027188" cy="25169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AD2BB9-3DCF-469C-B917-73FD0CB9C6B7}"/>
              </a:ext>
            </a:extLst>
          </p:cNvPr>
          <p:cNvSpPr txBox="1"/>
          <p:nvPr/>
        </p:nvSpPr>
        <p:spPr>
          <a:xfrm>
            <a:off x="1163983" y="5313899"/>
            <a:ext cx="5699221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Cuando llegamos a que los residuales de nuestro modelo son ruido blanco, significa que hemos captado todos los términos necesarios y que no falta más para explicarlo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4F1D52-A010-41A1-9319-72924FF5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47" y="2987170"/>
            <a:ext cx="3010320" cy="1752845"/>
          </a:xfrm>
          <a:prstGeom prst="rect">
            <a:avLst/>
          </a:prstGeom>
        </p:spPr>
      </p:pic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25565E41-B52A-4A08-A3CF-87E7DB3BB65E}"/>
              </a:ext>
            </a:extLst>
          </p:cNvPr>
          <p:cNvSpPr/>
          <p:nvPr/>
        </p:nvSpPr>
        <p:spPr>
          <a:xfrm>
            <a:off x="8255846" y="342900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para la semana 1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3" y="2108239"/>
            <a:ext cx="8062352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Clonar el </a:t>
            </a:r>
            <a:r>
              <a:rPr lang="es-ES" dirty="0">
                <a:hlinkClick r:id="rId2"/>
              </a:rPr>
              <a:t>repositorio</a:t>
            </a:r>
            <a:r>
              <a:rPr lang="es-ES" dirty="0"/>
              <a:t> a local y crear una carpeta con vuestro nombre donde podéis dejar los resultados y el código que desarrolléis.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Obtener el </a:t>
            </a:r>
            <a:r>
              <a:rPr lang="es-ES" dirty="0" err="1"/>
              <a:t>dataset</a:t>
            </a:r>
            <a:r>
              <a:rPr lang="es-ES" dirty="0"/>
              <a:t> Madrid_polution.csv y analizar las columnas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Crear las series temporales de las columnas que dan las partículas PM2.5 y la temperatura.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la descomposición de la serie temporal en sus 3 partes. 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531874-ADF2-4149-9DBB-7F1889C6646A}"/>
              </a:ext>
            </a:extLst>
          </p:cNvPr>
          <p:cNvSpPr txBox="1"/>
          <p:nvPr/>
        </p:nvSpPr>
        <p:spPr>
          <a:xfrm>
            <a:off x="9009246" y="2782669"/>
            <a:ext cx="30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 err="1">
                <a:solidFill>
                  <a:schemeClr val="accent3">
                    <a:lumMod val="50000"/>
                  </a:schemeClr>
                </a:solidFill>
              </a:rPr>
              <a:t>hint</a:t>
            </a:r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 – </a:t>
            </a:r>
            <a:r>
              <a:rPr lang="es-ES" sz="1800" i="1" dirty="0" err="1">
                <a:solidFill>
                  <a:schemeClr val="accent3">
                    <a:lumMod val="50000"/>
                  </a:schemeClr>
                </a:solidFill>
              </a:rPr>
              <a:t>pandas_profiling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3">
                    <a:lumMod val="50000"/>
                  </a:schemeClr>
                </a:solidFill>
              </a:rPr>
              <a:t>en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 Python</a:t>
            </a:r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 y </a:t>
            </a:r>
            <a:r>
              <a:rPr lang="es-ES" sz="1800" i="1" dirty="0" err="1">
                <a:solidFill>
                  <a:schemeClr val="accent3">
                    <a:lumMod val="50000"/>
                  </a:schemeClr>
                </a:solidFill>
              </a:rPr>
              <a:t>inspectdf</a:t>
            </a:r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 en R</a:t>
            </a:r>
            <a:endParaRPr lang="en-US"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E7CDDA19-8D97-44EA-A5FE-7232340DFBF4}"/>
              </a:ext>
            </a:extLst>
          </p:cNvPr>
          <p:cNvSpPr/>
          <p:nvPr/>
        </p:nvSpPr>
        <p:spPr>
          <a:xfrm>
            <a:off x="8590548" y="2916455"/>
            <a:ext cx="192505" cy="3753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5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382312" y="186661"/>
            <a:ext cx="473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Información General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323194" y="1208015"/>
            <a:ext cx="104734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Objetivos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Los participantes obtengan </a:t>
            </a:r>
            <a:r>
              <a:rPr lang="en-US" sz="1600" b="1" dirty="0"/>
              <a:t>conocimiento práctico de análisis y modelado de series</a:t>
            </a:r>
            <a:r>
              <a:rPr lang="en-US" sz="1600" dirty="0"/>
              <a:t> temporales con datos de proyectos reales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conozcan y apliquen </a:t>
            </a:r>
            <a:r>
              <a:rPr lang="en-US" sz="1600" b="1" noProof="1"/>
              <a:t>modelos tradicionales y nuevos </a:t>
            </a:r>
            <a:r>
              <a:rPr lang="en-US" sz="1600" noProof="1"/>
              <a:t>de series temporales sabiendo evaluarlos y ajustarlos de manera eficiente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puedan relizar propuestas y ofertas al cliente con conocimiento práctico de las </a:t>
            </a:r>
            <a:r>
              <a:rPr lang="en-US" sz="1600" b="1" noProof="1"/>
              <a:t>dimensiones y necesidades de un proyecto de Forecasting</a:t>
            </a:r>
            <a:r>
              <a:rPr lang="en-US" sz="1600" noProof="1"/>
              <a:t>.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323193" y="3217415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Herramientas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Python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Pandas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Statsmodels</a:t>
            </a:r>
            <a:r>
              <a:rPr lang="en-US" sz="1400" dirty="0"/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Plotly y Matplotlib para </a:t>
            </a:r>
            <a:r>
              <a:rPr lang="en-US" sz="1400" dirty="0" err="1"/>
              <a:t>Visualización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Tensorflow</a:t>
            </a:r>
            <a:r>
              <a:rPr lang="en-US" sz="1400" dirty="0"/>
              <a:t> </a:t>
            </a:r>
            <a:r>
              <a:rPr lang="en-US" sz="1400" dirty="0" err="1"/>
              <a:t>Keras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R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Dplyr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BSTS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AutoShape 6" descr="statsmodels">
            <a:extLst>
              <a:ext uri="{FF2B5EF4-FFF2-40B4-BE49-F238E27FC236}">
                <a16:creationId xmlns:a16="http://schemas.microsoft.com/office/drawing/2014/main" id="{223DF790-EC12-489C-BC25-8C3A293DA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3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Temas a tratar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fuentes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Ruido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Análisis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etc…)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Transformación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Medias </a:t>
            </a:r>
            <a:r>
              <a:rPr lang="en-US" sz="1400" noProof="1"/>
              <a:t>Móviles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ARIMAX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variables step, impulso y lidiar con outliers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Modelado</a:t>
            </a:r>
            <a:r>
              <a:rPr lang="en-US" sz="1400" dirty="0"/>
              <a:t> de Series </a:t>
            </a:r>
            <a:r>
              <a:rPr lang="en-US" sz="1400" dirty="0" err="1"/>
              <a:t>Temporales</a:t>
            </a:r>
            <a:r>
              <a:rPr lang="en-US" sz="1400" dirty="0"/>
              <a:t> con Redes </a:t>
            </a:r>
            <a:r>
              <a:rPr lang="en-US" sz="1400" dirty="0" err="1"/>
              <a:t>Neuronales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Bayesian Structural Time Series Forecasting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Aplicabilidad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Teoría</a:t>
            </a:r>
            <a:r>
              <a:rPr lang="en-US" sz="1400" dirty="0"/>
              <a:t> de los mercados </a:t>
            </a:r>
            <a:r>
              <a:rPr lang="en-US" sz="1400" dirty="0" err="1"/>
              <a:t>eficientes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Importancia</a:t>
            </a:r>
            <a:r>
              <a:rPr lang="en-US" sz="1400" dirty="0"/>
              <a:t> </a:t>
            </a:r>
            <a:r>
              <a:rPr lang="en-US" sz="1400" dirty="0" err="1"/>
              <a:t>relativa</a:t>
            </a:r>
            <a:r>
              <a:rPr lang="en-US" sz="1400" dirty="0"/>
              <a:t>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varianza</a:t>
            </a:r>
            <a:r>
              <a:rPr lang="en-US" sz="1400" dirty="0"/>
              <a:t>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C88C5E-62D7-4741-9E87-2B86604DEC68}"/>
              </a:ext>
            </a:extLst>
          </p:cNvPr>
          <p:cNvSpPr txBox="1"/>
          <p:nvPr/>
        </p:nvSpPr>
        <p:spPr>
          <a:xfrm>
            <a:off x="362559" y="5514580"/>
            <a:ext cx="4397227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Sois libres de entrar a investigar y probar libremente cada una de las opciones</a:t>
            </a:r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46EEB6A-6A31-4308-B125-1F2ACDB8B3BF}"/>
              </a:ext>
            </a:extLst>
          </p:cNvPr>
          <p:cNvSpPr/>
          <p:nvPr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Dinámica del Laboratorio</a:t>
            </a:r>
            <a:endParaRPr lang="en-U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ED8C47-D7E4-4622-8ED8-212FDC591968}"/>
              </a:ext>
            </a:extLst>
          </p:cNvPr>
          <p:cNvSpPr txBox="1"/>
          <p:nvPr/>
        </p:nvSpPr>
        <p:spPr>
          <a:xfrm>
            <a:off x="69909" y="1690970"/>
            <a:ext cx="8134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Self Paced – </a:t>
            </a:r>
            <a:r>
              <a:rPr lang="en-US" sz="1400" dirty="0" err="1"/>
              <a:t>Cada</a:t>
            </a:r>
            <a:r>
              <a:rPr lang="en-US" sz="1400" dirty="0"/>
              <a:t> uno a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ritmo</a:t>
            </a:r>
            <a:r>
              <a:rPr lang="en-US" sz="1400" dirty="0"/>
              <a:t> y al </a:t>
            </a:r>
            <a:r>
              <a:rPr lang="en-US" sz="1400" dirty="0" err="1"/>
              <a:t>nivel</a:t>
            </a:r>
            <a:r>
              <a:rPr lang="en-US" sz="1400" dirty="0"/>
              <a:t> de </a:t>
            </a:r>
            <a:r>
              <a:rPr lang="en-US" sz="1400" dirty="0" err="1"/>
              <a:t>profundidad</a:t>
            </a:r>
            <a:r>
              <a:rPr lang="en-US" sz="1400" dirty="0"/>
              <a:t> que </a:t>
            </a:r>
            <a:r>
              <a:rPr lang="en-US" sz="1400" dirty="0" err="1"/>
              <a:t>quiera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endParaRPr lang="en-US" sz="14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No es necesario usar todos los modelos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En cada sesión intentaremos revisar el avance de cada uno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My Teams is always open.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465D8-78A2-4AE6-9725-3E15AEB55BE6}"/>
              </a:ext>
            </a:extLst>
          </p:cNvPr>
          <p:cNvSpPr txBox="1"/>
          <p:nvPr/>
        </p:nvSpPr>
        <p:spPr>
          <a:xfrm>
            <a:off x="-85506" y="1158857"/>
            <a:ext cx="519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Información General del Laboratorio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105ECC-E7F7-4996-B045-B83FF87D0DF2}"/>
              </a:ext>
            </a:extLst>
          </p:cNvPr>
          <p:cNvSpPr txBox="1"/>
          <p:nvPr/>
        </p:nvSpPr>
        <p:spPr>
          <a:xfrm>
            <a:off x="7013250" y="3505114"/>
            <a:ext cx="5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https://github.com/Ignaciovf/timeseries_lab</a:t>
            </a:r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7E4CA0F6-5AC2-4FC0-B0EA-82008CCA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90" y="2478777"/>
            <a:ext cx="1989561" cy="8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365BC22-5E6F-41D5-A65E-25D92CD6318A}"/>
              </a:ext>
            </a:extLst>
          </p:cNvPr>
          <p:cNvSpPr txBox="1"/>
          <p:nvPr/>
        </p:nvSpPr>
        <p:spPr>
          <a:xfrm>
            <a:off x="4221622" y="4180484"/>
            <a:ext cx="7879223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/>
                </a:solidFill>
              </a:rPr>
              <a:t>Subiremos tanto el código como los ficheros de trabajo al repositorio, cada uno en su propia carpeta.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Dentro de </a:t>
            </a:r>
            <a:r>
              <a:rPr lang="es-ES" sz="1400" i="1" noProof="1">
                <a:solidFill>
                  <a:schemeClr val="bg1"/>
                </a:solidFill>
              </a:rPr>
              <a:t>Referencias </a:t>
            </a:r>
            <a:r>
              <a:rPr lang="es-ES" sz="1400" noProof="1">
                <a:solidFill>
                  <a:schemeClr val="bg1"/>
                </a:solidFill>
              </a:rPr>
              <a:t>estarán todas las presentaciones y el código de los Notebooks que vayamos revisando.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Podéis hacer un Pull Request con la última versión de vuestos modelos</a:t>
            </a:r>
          </a:p>
        </p:txBody>
      </p:sp>
    </p:spTree>
    <p:extLst>
      <p:ext uri="{BB962C8B-B14F-4D97-AF65-F5344CB8AC3E}">
        <p14:creationId xmlns:p14="http://schemas.microsoft.com/office/powerpoint/2010/main" val="208667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Introducción a las Series Temporales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Outline</a:t>
            </a:r>
            <a:r>
              <a:rPr lang="es-ES" sz="3200" dirty="0"/>
              <a:t> Sesión Nº1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Presentación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Motivación</a:t>
            </a:r>
            <a:r>
              <a:rPr lang="en-US" sz="1400" dirty="0"/>
              <a:t> del </a:t>
            </a:r>
            <a:r>
              <a:rPr lang="en-US" sz="1400" dirty="0" err="1"/>
              <a:t>caso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Objetivos</a:t>
            </a:r>
            <a:r>
              <a:rPr lang="en-US" sz="1400" dirty="0"/>
              <a:t> del </a:t>
            </a:r>
            <a:r>
              <a:rPr lang="en-US" sz="1400" dirty="0" err="1"/>
              <a:t>caso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Desafíos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288013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Introducción a las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¿</a:t>
            </a:r>
            <a:r>
              <a:rPr lang="en-US" sz="1400" dirty="0" err="1"/>
              <a:t>Qué</a:t>
            </a:r>
            <a:r>
              <a:rPr lang="en-US" sz="1400" dirty="0"/>
              <a:t> es una </a:t>
            </a:r>
            <a:r>
              <a:rPr lang="en-US" sz="1400" dirty="0" err="1"/>
              <a:t>serie</a:t>
            </a:r>
            <a:r>
              <a:rPr lang="en-US" sz="1400" dirty="0"/>
              <a:t> temporal?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Elección</a:t>
            </a:r>
            <a:r>
              <a:rPr lang="en-US" sz="1400" dirty="0"/>
              <a:t> de </a:t>
            </a:r>
            <a:r>
              <a:rPr lang="en-US" sz="1400" dirty="0" err="1"/>
              <a:t>Resolución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Descomposición</a:t>
            </a:r>
            <a:r>
              <a:rPr lang="en-US" sz="1400" dirty="0"/>
              <a:t> de las series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3" y="4051186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2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2" name="Picture 4" descr="La boina de Madrid, en imágenes">
            <a:extLst>
              <a:ext uri="{FF2B5EF4-FFF2-40B4-BE49-F238E27FC236}">
                <a16:creationId xmlns:a16="http://schemas.microsoft.com/office/drawing/2014/main" id="{E10451D5-2ADC-4192-A3F2-1619A582C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6"/>
          <a:stretch/>
        </p:blipFill>
        <p:spPr bwMode="auto">
          <a:xfrm>
            <a:off x="6979640" y="3805457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sido contratados por la Asociación </a:t>
            </a:r>
            <a:r>
              <a:rPr lang="es-ES" dirty="0" err="1"/>
              <a:t>Tinámistica</a:t>
            </a:r>
            <a:r>
              <a:rPr lang="es-ES" dirty="0"/>
              <a:t> del Deporte de Madrid para ayudarles a dar recomendaciones anticipadas a los ciudadanos de Madrid sobre cuándo se debería promover hacer deporte y cuándo es recomendable parar de hacer deporte. 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3662AA-3493-4C40-A950-C13A222DF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 b="22244"/>
          <a:stretch/>
        </p:blipFill>
        <p:spPr bwMode="auto">
          <a:xfrm>
            <a:off x="302003" y="3805456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6C1132C9-31E0-4443-940E-16F17E105741}"/>
              </a:ext>
            </a:extLst>
          </p:cNvPr>
          <p:cNvSpPr/>
          <p:nvPr/>
        </p:nvSpPr>
        <p:spPr>
          <a:xfrm>
            <a:off x="6242807" y="4546833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C0884055-35D3-49E6-AA2D-96028511359B}"/>
              </a:ext>
            </a:extLst>
          </p:cNvPr>
          <p:cNvSpPr/>
          <p:nvPr/>
        </p:nvSpPr>
        <p:spPr>
          <a:xfrm rot="10800000">
            <a:off x="5743662" y="4931872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Qué crea la contaminación del aire?</a:t>
            </a:r>
            <a:endParaRPr lang="en-US" dirty="0"/>
          </a:p>
        </p:txBody>
      </p:sp>
      <p:pic>
        <p:nvPicPr>
          <p:cNvPr id="5122" name="Picture 2" descr="Pin by Chromatography Mass Spec on Air Monitoring | Pollution, Developing  country, Urban planning">
            <a:extLst>
              <a:ext uri="{FF2B5EF4-FFF2-40B4-BE49-F238E27FC236}">
                <a16:creationId xmlns:a16="http://schemas.microsoft.com/office/drawing/2014/main" id="{80112FF2-25FC-433C-99AE-38EB982BF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 bwMode="auto">
          <a:xfrm>
            <a:off x="0" y="4169157"/>
            <a:ext cx="4762500" cy="26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top of coronavirus, Thailand is now battling forest fires too - Culture">
            <a:extLst>
              <a:ext uri="{FF2B5EF4-FFF2-40B4-BE49-F238E27FC236}">
                <a16:creationId xmlns:a16="http://schemas.microsoft.com/office/drawing/2014/main" id="{BDB3DFCF-A79A-4A25-A800-828A833A0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t="20070" r="31087"/>
          <a:stretch/>
        </p:blipFill>
        <p:spPr bwMode="auto">
          <a:xfrm>
            <a:off x="4762500" y="4169157"/>
            <a:ext cx="2760152" cy="26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l tráfico cae un 8% en la M-30 con el escenario 2 de contaminación |  Madridiario">
            <a:extLst>
              <a:ext uri="{FF2B5EF4-FFF2-40B4-BE49-F238E27FC236}">
                <a16:creationId xmlns:a16="http://schemas.microsoft.com/office/drawing/2014/main" id="{4CD8EE3D-4E5B-4234-A9F3-03815028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52" y="4169157"/>
            <a:ext cx="4663665" cy="26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76FBAEA-2975-4EC3-8AAD-155F5AA6925E}"/>
              </a:ext>
            </a:extLst>
          </p:cNvPr>
          <p:cNvSpPr/>
          <p:nvPr/>
        </p:nvSpPr>
        <p:spPr>
          <a:xfrm>
            <a:off x="0" y="4169156"/>
            <a:ext cx="12192000" cy="268220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43484-0DBD-47D1-9CAF-C1BB6E6B72F5}"/>
              </a:ext>
            </a:extLst>
          </p:cNvPr>
          <p:cNvSpPr txBox="1"/>
          <p:nvPr/>
        </p:nvSpPr>
        <p:spPr>
          <a:xfrm>
            <a:off x="2261533" y="2715968"/>
            <a:ext cx="3738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Causantes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Tráfico</a:t>
            </a:r>
            <a:r>
              <a:rPr lang="en-US" sz="1400" dirty="0"/>
              <a:t> </a:t>
            </a:r>
            <a:r>
              <a:rPr lang="en-US" sz="1400" dirty="0" err="1"/>
              <a:t>Urbano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Sistemas</a:t>
            </a:r>
            <a:r>
              <a:rPr lang="en-US" sz="1400" dirty="0"/>
              <a:t> de </a:t>
            </a:r>
            <a:r>
              <a:rPr lang="en-US" sz="1400" dirty="0" err="1"/>
              <a:t>Calefacción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Actividad</a:t>
            </a:r>
            <a:r>
              <a:rPr lang="en-US" sz="1400" dirty="0"/>
              <a:t> Industrial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Incendios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Etc</a:t>
            </a:r>
            <a:r>
              <a:rPr lang="en-US" sz="1400" dirty="0"/>
              <a:t>…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4D4723-EF30-4165-A900-512C9DAE2E29}"/>
              </a:ext>
            </a:extLst>
          </p:cNvPr>
          <p:cNvSpPr txBox="1"/>
          <p:nvPr/>
        </p:nvSpPr>
        <p:spPr>
          <a:xfrm>
            <a:off x="7430691" y="2715968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Factores que Influyen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Lluvias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Viento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Temperatura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Factores</a:t>
            </a:r>
            <a:r>
              <a:rPr lang="en-US" sz="1400" dirty="0"/>
              <a:t> </a:t>
            </a:r>
            <a:r>
              <a:rPr lang="en-US" sz="1400" dirty="0" err="1"/>
              <a:t>sociales</a:t>
            </a:r>
            <a:r>
              <a:rPr lang="en-US" sz="1400" dirty="0"/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BBCA52-A268-4967-9BAA-22DCB6159016}"/>
              </a:ext>
            </a:extLst>
          </p:cNvPr>
          <p:cNvSpPr txBox="1"/>
          <p:nvPr/>
        </p:nvSpPr>
        <p:spPr>
          <a:xfrm>
            <a:off x="1894295" y="5325593"/>
            <a:ext cx="91103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PM 2.5 Es nuestro proxi para saber el nivel de contaminación general en el 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867747" y="3244133"/>
            <a:ext cx="4985346" cy="923330"/>
          </a:xfrm>
          <a:prstGeom prst="rect">
            <a:avLst/>
          </a:prstGeom>
          <a:solidFill>
            <a:srgbClr val="A8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un modelo que prediga el número de partículas PM2.5 al mayor tiempo posible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0F15E6-D7E0-4891-A6D7-A777733EFC63}"/>
              </a:ext>
            </a:extLst>
          </p:cNvPr>
          <p:cNvSpPr txBox="1"/>
          <p:nvPr/>
        </p:nvSpPr>
        <p:spPr>
          <a:xfrm>
            <a:off x="5853093" y="3244133"/>
            <a:ext cx="4765144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Ayudar a entender a la comisión qué efectos tienen los distintos factores climáticos en la contaminación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706C406-D5F5-4107-81F6-2170EBDA23C7}"/>
              </a:ext>
            </a:extLst>
          </p:cNvPr>
          <p:cNvSpPr/>
          <p:nvPr/>
        </p:nvSpPr>
        <p:spPr>
          <a:xfrm>
            <a:off x="639147" y="3044078"/>
            <a:ext cx="457200" cy="40011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C8284B2-C7AF-458D-91ED-C9D41AF8A02B}"/>
              </a:ext>
            </a:extLst>
          </p:cNvPr>
          <p:cNvSpPr/>
          <p:nvPr/>
        </p:nvSpPr>
        <p:spPr>
          <a:xfrm>
            <a:off x="5690118" y="3044078"/>
            <a:ext cx="457200" cy="400110"/>
          </a:xfrm>
          <a:prstGeom prst="ellipse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85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10862</TotalTime>
  <Words>980</Words>
  <Application>Microsoft Office PowerPoint</Application>
  <PresentationFormat>Panorámica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49</cp:revision>
  <dcterms:created xsi:type="dcterms:W3CDTF">2020-01-17T12:48:37Z</dcterms:created>
  <dcterms:modified xsi:type="dcterms:W3CDTF">2021-03-11T16:05:53Z</dcterms:modified>
</cp:coreProperties>
</file>