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549" r:id="rId3"/>
    <p:sldId id="258" r:id="rId4"/>
    <p:sldId id="551" r:id="rId5"/>
    <p:sldId id="552" r:id="rId6"/>
    <p:sldId id="555" r:id="rId7"/>
    <p:sldId id="558" r:id="rId8"/>
    <p:sldId id="574" r:id="rId9"/>
    <p:sldId id="560" r:id="rId10"/>
    <p:sldId id="572" r:id="rId11"/>
    <p:sldId id="575" r:id="rId12"/>
    <p:sldId id="576" r:id="rId13"/>
    <p:sldId id="577" r:id="rId14"/>
    <p:sldId id="578" r:id="rId15"/>
    <p:sldId id="579" r:id="rId16"/>
    <p:sldId id="557" r:id="rId17"/>
    <p:sldId id="566" r:id="rId18"/>
    <p:sldId id="571" r:id="rId19"/>
    <p:sldId id="569" r:id="rId20"/>
    <p:sldId id="568" r:id="rId21"/>
    <p:sldId id="553" r:id="rId22"/>
    <p:sldId id="582" r:id="rId23"/>
    <p:sldId id="565" r:id="rId24"/>
    <p:sldId id="563" r:id="rId25"/>
    <p:sldId id="583" r:id="rId26"/>
    <p:sldId id="580" r:id="rId27"/>
    <p:sldId id="584" r:id="rId28"/>
    <p:sldId id="581" r:id="rId29"/>
    <p:sldId id="564" r:id="rId30"/>
    <p:sldId id="53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549"/>
            <p14:sldId id="258"/>
            <p14:sldId id="551"/>
            <p14:sldId id="552"/>
            <p14:sldId id="555"/>
            <p14:sldId id="558"/>
            <p14:sldId id="574"/>
            <p14:sldId id="560"/>
            <p14:sldId id="572"/>
            <p14:sldId id="575"/>
            <p14:sldId id="576"/>
            <p14:sldId id="577"/>
            <p14:sldId id="578"/>
            <p14:sldId id="579"/>
            <p14:sldId id="557"/>
            <p14:sldId id="566"/>
            <p14:sldId id="571"/>
            <p14:sldId id="569"/>
            <p14:sldId id="568"/>
            <p14:sldId id="553"/>
            <p14:sldId id="582"/>
            <p14:sldId id="565"/>
            <p14:sldId id="563"/>
            <p14:sldId id="583"/>
            <p14:sldId id="580"/>
            <p14:sldId id="584"/>
            <p14:sldId id="581"/>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832"/>
    <a:srgbClr val="001C54"/>
    <a:srgbClr val="A80000"/>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5/6/2021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5/6/2021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5/6/2021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tsatsawat/tutorial_fft_seasonality_detection/blob/master/FFT%20Tutorial.ipynb"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cipy.org/doc/scipy/reference/tutorial/ff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7" name="Imagen 6">
            <a:extLst>
              <a:ext uri="{FF2B5EF4-FFF2-40B4-BE49-F238E27FC236}">
                <a16:creationId xmlns:a16="http://schemas.microsoft.com/office/drawing/2014/main" id="{7A0EE6E1-AFBB-49EF-8C57-6AF111BFAE22}"/>
              </a:ext>
            </a:extLst>
          </p:cNvPr>
          <p:cNvPicPr>
            <a:picLocks noChangeAspect="1"/>
          </p:cNvPicPr>
          <p:nvPr/>
        </p:nvPicPr>
        <p:blipFill>
          <a:blip r:embed="rId3"/>
          <a:stretch>
            <a:fillRect/>
          </a:stretch>
        </p:blipFill>
        <p:spPr>
          <a:xfrm>
            <a:off x="360726" y="2304409"/>
            <a:ext cx="6177047" cy="3123267"/>
          </a:xfrm>
          <a:prstGeom prst="rect">
            <a:avLst/>
          </a:prstGeom>
        </p:spPr>
      </p:pic>
      <p:sp>
        <p:nvSpPr>
          <p:cNvPr id="8" name="Rectangle 2">
            <a:extLst>
              <a:ext uri="{FF2B5EF4-FFF2-40B4-BE49-F238E27FC236}">
                <a16:creationId xmlns:a16="http://schemas.microsoft.com/office/drawing/2014/main" id="{50596F42-2AAE-4291-BC90-A09F46EFA952}"/>
              </a:ext>
            </a:extLst>
          </p:cNvPr>
          <p:cNvSpPr>
            <a:spLocks noChangeArrowheads="1"/>
          </p:cNvSpPr>
          <p:nvPr/>
        </p:nvSpPr>
        <p:spPr bwMode="auto">
          <a:xfrm>
            <a:off x="7262445" y="4879830"/>
            <a:ext cx="492955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 Plot of PM2.5 Pollution in Madrid by Weekday (Mon=0)'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catplot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"Day of Week"</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kind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F343EA71-E0D3-4619-9702-AF5C8922A699}"/>
              </a:ext>
            </a:extLst>
          </p:cNvPr>
          <p:cNvSpPr txBox="1"/>
          <p:nvPr/>
        </p:nvSpPr>
        <p:spPr>
          <a:xfrm>
            <a:off x="7643218" y="2502226"/>
            <a:ext cx="3782588" cy="1200329"/>
          </a:xfrm>
          <a:prstGeom prst="rect">
            <a:avLst/>
          </a:prstGeom>
          <a:noFill/>
        </p:spPr>
        <p:txBody>
          <a:bodyPr wrap="square" rtlCol="0">
            <a:spAutoFit/>
          </a:bodyPr>
          <a:lstStyle/>
          <a:p>
            <a:r>
              <a:rPr lang="es-ES" dirty="0"/>
              <a:t>Podemos obtener una buena idea del comportamiento semanal o mensual analizando la distribución de las variables </a:t>
            </a:r>
            <a:endParaRPr lang="en-US" dirty="0"/>
          </a:p>
        </p:txBody>
      </p:sp>
      <p:sp>
        <p:nvSpPr>
          <p:cNvPr id="12" name="Rectángulo: esquinas redondeadas 11">
            <a:extLst>
              <a:ext uri="{FF2B5EF4-FFF2-40B4-BE49-F238E27FC236}">
                <a16:creationId xmlns:a16="http://schemas.microsoft.com/office/drawing/2014/main" id="{EF53C6DF-0C8C-442F-B5BE-0BF18DC8CBE1}"/>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5632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3" name="Imagen 2">
            <a:extLst>
              <a:ext uri="{FF2B5EF4-FFF2-40B4-BE49-F238E27FC236}">
                <a16:creationId xmlns:a16="http://schemas.microsoft.com/office/drawing/2014/main" id="{6C8EDC97-6D94-4608-BCE8-3F16DF339E52}"/>
              </a:ext>
            </a:extLst>
          </p:cNvPr>
          <p:cNvPicPr>
            <a:picLocks noChangeAspect="1"/>
          </p:cNvPicPr>
          <p:nvPr/>
        </p:nvPicPr>
        <p:blipFill>
          <a:blip r:embed="rId3"/>
          <a:stretch>
            <a:fillRect/>
          </a:stretch>
        </p:blipFill>
        <p:spPr>
          <a:xfrm>
            <a:off x="0" y="2538059"/>
            <a:ext cx="5486400" cy="3602682"/>
          </a:xfrm>
          <a:prstGeom prst="rect">
            <a:avLst/>
          </a:prstGeom>
        </p:spPr>
      </p:pic>
      <p:pic>
        <p:nvPicPr>
          <p:cNvPr id="5" name="Imagen 4">
            <a:extLst>
              <a:ext uri="{FF2B5EF4-FFF2-40B4-BE49-F238E27FC236}">
                <a16:creationId xmlns:a16="http://schemas.microsoft.com/office/drawing/2014/main" id="{4B3771E4-4368-4189-8417-94EA4C8D8590}"/>
              </a:ext>
            </a:extLst>
          </p:cNvPr>
          <p:cNvPicPr>
            <a:picLocks noChangeAspect="1"/>
          </p:cNvPicPr>
          <p:nvPr/>
        </p:nvPicPr>
        <p:blipFill>
          <a:blip r:embed="rId4"/>
          <a:stretch>
            <a:fillRect/>
          </a:stretch>
        </p:blipFill>
        <p:spPr>
          <a:xfrm>
            <a:off x="5553512" y="2538059"/>
            <a:ext cx="6638488" cy="3528001"/>
          </a:xfrm>
          <a:prstGeom prst="rect">
            <a:avLst/>
          </a:prstGeom>
        </p:spPr>
      </p:pic>
      <p:sp>
        <p:nvSpPr>
          <p:cNvPr id="13" name="Rectángulo: esquinas redondeadas 12">
            <a:extLst>
              <a:ext uri="{FF2B5EF4-FFF2-40B4-BE49-F238E27FC236}">
                <a16:creationId xmlns:a16="http://schemas.microsoft.com/office/drawing/2014/main" id="{58AA5263-C2DE-40C3-B061-DDC327111032}"/>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0426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4" name="Imagen 3">
            <a:extLst>
              <a:ext uri="{FF2B5EF4-FFF2-40B4-BE49-F238E27FC236}">
                <a16:creationId xmlns:a16="http://schemas.microsoft.com/office/drawing/2014/main" id="{55DA888C-1028-44D1-BDD6-6BC5BB5E863A}"/>
              </a:ext>
            </a:extLst>
          </p:cNvPr>
          <p:cNvPicPr>
            <a:picLocks noChangeAspect="1"/>
          </p:cNvPicPr>
          <p:nvPr/>
        </p:nvPicPr>
        <p:blipFill>
          <a:blip r:embed="rId3"/>
          <a:stretch>
            <a:fillRect/>
          </a:stretch>
        </p:blipFill>
        <p:spPr>
          <a:xfrm>
            <a:off x="215867" y="2710159"/>
            <a:ext cx="7565609" cy="2524477"/>
          </a:xfrm>
          <a:prstGeom prst="rect">
            <a:avLst/>
          </a:prstGeom>
        </p:spPr>
      </p:pic>
      <p:grpSp>
        <p:nvGrpSpPr>
          <p:cNvPr id="9" name="Grupo 8">
            <a:extLst>
              <a:ext uri="{FF2B5EF4-FFF2-40B4-BE49-F238E27FC236}">
                <a16:creationId xmlns:a16="http://schemas.microsoft.com/office/drawing/2014/main" id="{10E1948F-6752-4A21-B534-ECF3A4D53177}"/>
              </a:ext>
            </a:extLst>
          </p:cNvPr>
          <p:cNvGrpSpPr/>
          <p:nvPr/>
        </p:nvGrpSpPr>
        <p:grpSpPr>
          <a:xfrm>
            <a:off x="2114026" y="2885813"/>
            <a:ext cx="3833769" cy="1101264"/>
            <a:chOff x="2114026" y="2885813"/>
            <a:chExt cx="3833769" cy="1101264"/>
          </a:xfrm>
        </p:grpSpPr>
        <p:sp>
          <p:nvSpPr>
            <p:cNvPr id="7" name="Elipse 6">
              <a:extLst>
                <a:ext uri="{FF2B5EF4-FFF2-40B4-BE49-F238E27FC236}">
                  <a16:creationId xmlns:a16="http://schemas.microsoft.com/office/drawing/2014/main" id="{C02E0739-0EFD-4930-B9F9-18C6CFECFB14}"/>
                </a:ext>
              </a:extLst>
            </p:cNvPr>
            <p:cNvSpPr/>
            <p:nvPr/>
          </p:nvSpPr>
          <p:spPr>
            <a:xfrm>
              <a:off x="2114026" y="288581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055EE489-5D3E-4D13-B2C8-03453459EF12}"/>
                </a:ext>
              </a:extLst>
            </p:cNvPr>
            <p:cNvSpPr/>
            <p:nvPr/>
          </p:nvSpPr>
          <p:spPr>
            <a:xfrm>
              <a:off x="3514988" y="306827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3911D6C2-FB09-4EBB-84C6-41F0C3CDD3DE}"/>
                </a:ext>
              </a:extLst>
            </p:cNvPr>
            <p:cNvSpPr/>
            <p:nvPr/>
          </p:nvSpPr>
          <p:spPr>
            <a:xfrm>
              <a:off x="5125674" y="3265624"/>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adroTexto 7">
            <a:extLst>
              <a:ext uri="{FF2B5EF4-FFF2-40B4-BE49-F238E27FC236}">
                <a16:creationId xmlns:a16="http://schemas.microsoft.com/office/drawing/2014/main" id="{E9BF6BF1-A992-442B-9D26-B03A89B443ED}"/>
              </a:ext>
            </a:extLst>
          </p:cNvPr>
          <p:cNvSpPr txBox="1"/>
          <p:nvPr/>
        </p:nvSpPr>
        <p:spPr>
          <a:xfrm>
            <a:off x="8087835" y="3265624"/>
            <a:ext cx="3782588" cy="1200329"/>
          </a:xfrm>
          <a:prstGeom prst="rect">
            <a:avLst/>
          </a:prstGeom>
          <a:noFill/>
        </p:spPr>
        <p:txBody>
          <a:bodyPr wrap="square" rtlCol="0">
            <a:spAutoFit/>
          </a:bodyPr>
          <a:lstStyle/>
          <a:p>
            <a:r>
              <a:rPr lang="es-ES" dirty="0"/>
              <a:t>Los picos en los retardos múltiples de 12 da información que tenemos una estacionalidad a 12 meses</a:t>
            </a:r>
            <a:endParaRPr lang="en-US" dirty="0"/>
          </a:p>
        </p:txBody>
      </p:sp>
      <p:sp>
        <p:nvSpPr>
          <p:cNvPr id="14" name="Rectángulo: esquinas redondeadas 13">
            <a:extLst>
              <a:ext uri="{FF2B5EF4-FFF2-40B4-BE49-F238E27FC236}">
                <a16:creationId xmlns:a16="http://schemas.microsoft.com/office/drawing/2014/main" id="{0E1920FF-6FA6-4EDE-BC98-58C448A1AD60}"/>
              </a:ext>
            </a:extLst>
          </p:cNvPr>
          <p:cNvSpPr/>
          <p:nvPr/>
        </p:nvSpPr>
        <p:spPr>
          <a:xfrm>
            <a:off x="645952" y="1195527"/>
            <a:ext cx="2290196" cy="55043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Tree>
    <p:extLst>
      <p:ext uri="{BB962C8B-B14F-4D97-AF65-F5344CB8AC3E}">
        <p14:creationId xmlns:p14="http://schemas.microsoft.com/office/powerpoint/2010/main" val="11620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40CF2E-E4DC-4722-B41B-56C4152DC0DA}"/>
              </a:ext>
            </a:extLst>
          </p:cNvPr>
          <p:cNvPicPr>
            <a:picLocks noChangeAspect="1"/>
          </p:cNvPicPr>
          <p:nvPr/>
        </p:nvPicPr>
        <p:blipFill>
          <a:blip r:embed="rId2"/>
          <a:stretch>
            <a:fillRect/>
          </a:stretch>
        </p:blipFill>
        <p:spPr>
          <a:xfrm>
            <a:off x="184558" y="2375121"/>
            <a:ext cx="7474591" cy="4178521"/>
          </a:xfrm>
          <a:prstGeom prst="rect">
            <a:avLst/>
          </a:prstGeom>
        </p:spPr>
      </p:pic>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3"/>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506138" y="1295237"/>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2" name="CuadroTexto 11">
            <a:extLst>
              <a:ext uri="{FF2B5EF4-FFF2-40B4-BE49-F238E27FC236}">
                <a16:creationId xmlns:a16="http://schemas.microsoft.com/office/drawing/2014/main" id="{ADB8328C-3C34-4E98-835B-E8DA5BBC4A8A}"/>
              </a:ext>
            </a:extLst>
          </p:cNvPr>
          <p:cNvSpPr txBox="1"/>
          <p:nvPr/>
        </p:nvSpPr>
        <p:spPr>
          <a:xfrm>
            <a:off x="8087835" y="3265624"/>
            <a:ext cx="3782588" cy="1477328"/>
          </a:xfrm>
          <a:prstGeom prst="rect">
            <a:avLst/>
          </a:prstGeom>
          <a:noFill/>
        </p:spPr>
        <p:txBody>
          <a:bodyPr wrap="square" rtlCol="0">
            <a:spAutoFit/>
          </a:bodyPr>
          <a:lstStyle/>
          <a:p>
            <a:r>
              <a:rPr lang="es-ES" dirty="0"/>
              <a:t>Haciendo una descomposición aditiva o multiplicativa podemos obtener el componente estacional de la serie</a:t>
            </a:r>
            <a:endParaRPr lang="en-US" dirty="0"/>
          </a:p>
        </p:txBody>
      </p:sp>
      <p:sp>
        <p:nvSpPr>
          <p:cNvPr id="4" name="Rectangle 1">
            <a:extLst>
              <a:ext uri="{FF2B5EF4-FFF2-40B4-BE49-F238E27FC236}">
                <a16:creationId xmlns:a16="http://schemas.microsoft.com/office/drawing/2014/main" id="{2E0A6E3C-ECFC-4D13-B99D-FDC5A600CC8D}"/>
              </a:ext>
            </a:extLst>
          </p:cNvPr>
          <p:cNvSpPr>
            <a:spLocks noChangeArrowheads="1"/>
          </p:cNvSpPr>
          <p:nvPr/>
        </p:nvSpPr>
        <p:spPr bwMode="auto">
          <a:xfrm>
            <a:off x="7900768" y="5223528"/>
            <a:ext cx="396965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deco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seasonal_decompose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airline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'#Passengers'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model</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'additive'</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period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12</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estimated_seasonal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seasonal</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estimated_trend</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trend</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estimated_residual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resid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2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8" name="Rectángulo: esquinas redondeadas 7">
            <a:extLst>
              <a:ext uri="{FF2B5EF4-FFF2-40B4-BE49-F238E27FC236}">
                <a16:creationId xmlns:a16="http://schemas.microsoft.com/office/drawing/2014/main" id="{E42A1FE7-DF5E-4C61-BBEA-561A6A286B9D}"/>
              </a:ext>
            </a:extLst>
          </p:cNvPr>
          <p:cNvSpPr/>
          <p:nvPr/>
        </p:nvSpPr>
        <p:spPr>
          <a:xfrm>
            <a:off x="313189" y="1212417"/>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0" name="CuadroTexto 9">
            <a:extLst>
              <a:ext uri="{FF2B5EF4-FFF2-40B4-BE49-F238E27FC236}">
                <a16:creationId xmlns:a16="http://schemas.microsoft.com/office/drawing/2014/main" id="{361F982A-65C2-4BEA-980B-4956F8038680}"/>
              </a:ext>
            </a:extLst>
          </p:cNvPr>
          <p:cNvSpPr txBox="1"/>
          <p:nvPr/>
        </p:nvSpPr>
        <p:spPr>
          <a:xfrm>
            <a:off x="5444455" y="4337109"/>
            <a:ext cx="6541314" cy="646331"/>
          </a:xfrm>
          <a:prstGeom prst="rect">
            <a:avLst/>
          </a:prstGeom>
          <a:noFill/>
        </p:spPr>
        <p:txBody>
          <a:bodyPr wrap="square">
            <a:spAutoFit/>
          </a:bodyPr>
          <a:lstStyle/>
          <a:p>
            <a:r>
              <a:rPr lang="es-ES" dirty="0">
                <a:hlinkClick r:id="rId3"/>
              </a:rPr>
              <a:t>Caso de ejemplo de cómo utilizar FFT para obtener la estacionalidad</a:t>
            </a:r>
            <a:endParaRPr lang="en-US" dirty="0"/>
          </a:p>
        </p:txBody>
      </p:sp>
      <p:sp>
        <p:nvSpPr>
          <p:cNvPr id="13" name="CuadroTexto 12">
            <a:extLst>
              <a:ext uri="{FF2B5EF4-FFF2-40B4-BE49-F238E27FC236}">
                <a16:creationId xmlns:a16="http://schemas.microsoft.com/office/drawing/2014/main" id="{35C4AD2D-6D4F-4D65-A77E-CBEF6C5CB0AF}"/>
              </a:ext>
            </a:extLst>
          </p:cNvPr>
          <p:cNvSpPr txBox="1"/>
          <p:nvPr/>
        </p:nvSpPr>
        <p:spPr>
          <a:xfrm>
            <a:off x="313189" y="4425893"/>
            <a:ext cx="4773337" cy="369332"/>
          </a:xfrm>
          <a:prstGeom prst="rect">
            <a:avLst/>
          </a:prstGeom>
          <a:noFill/>
        </p:spPr>
        <p:txBody>
          <a:bodyPr wrap="square">
            <a:spAutoFit/>
          </a:bodyPr>
          <a:lstStyle/>
          <a:p>
            <a:r>
              <a:rPr lang="es-ES" dirty="0" err="1">
                <a:hlinkClick r:id="rId4"/>
              </a:rPr>
              <a:t>Fast</a:t>
            </a:r>
            <a:r>
              <a:rPr lang="es-ES" dirty="0">
                <a:hlinkClick r:id="rId4"/>
              </a:rPr>
              <a:t> Fourier </a:t>
            </a:r>
            <a:r>
              <a:rPr lang="es-ES" dirty="0" err="1">
                <a:hlinkClick r:id="rId4"/>
              </a:rPr>
              <a:t>Transform</a:t>
            </a:r>
            <a:r>
              <a:rPr lang="es-ES" dirty="0">
                <a:hlinkClick r:id="rId4"/>
              </a:rPr>
              <a:t> en Python</a:t>
            </a:r>
            <a:endParaRPr lang="en-US" dirty="0"/>
          </a:p>
        </p:txBody>
      </p:sp>
      <p:sp>
        <p:nvSpPr>
          <p:cNvPr id="14" name="CuadroTexto 13">
            <a:extLst>
              <a:ext uri="{FF2B5EF4-FFF2-40B4-BE49-F238E27FC236}">
                <a16:creationId xmlns:a16="http://schemas.microsoft.com/office/drawing/2014/main" id="{D996E333-A2AF-498A-A8CB-8BC75BA5D60A}"/>
              </a:ext>
            </a:extLst>
          </p:cNvPr>
          <p:cNvSpPr txBox="1"/>
          <p:nvPr/>
        </p:nvSpPr>
        <p:spPr>
          <a:xfrm>
            <a:off x="2097247" y="2439258"/>
            <a:ext cx="8464492" cy="923330"/>
          </a:xfrm>
          <a:prstGeom prst="rect">
            <a:avLst/>
          </a:prstGeom>
          <a:noFill/>
        </p:spPr>
        <p:txBody>
          <a:bodyPr wrap="square" rtlCol="0">
            <a:spAutoFit/>
          </a:bodyPr>
          <a:lstStyle/>
          <a:p>
            <a:r>
              <a:rPr lang="es-ES" dirty="0"/>
              <a:t>Haciendo la transformación de la serie en series de Fourier se pueden obtener los distintos componentes de la serie a pasado, incluido la estacionalidad</a:t>
            </a:r>
            <a:endParaRPr lang="en-US" dirty="0"/>
          </a:p>
        </p:txBody>
      </p:sp>
      <p:sp>
        <p:nvSpPr>
          <p:cNvPr id="5" name="Rectángulo: esquinas redondeadas 4">
            <a:extLst>
              <a:ext uri="{FF2B5EF4-FFF2-40B4-BE49-F238E27FC236}">
                <a16:creationId xmlns:a16="http://schemas.microsoft.com/office/drawing/2014/main" id="{95F5E2D0-0AE7-4479-B407-F9F17FC68183}"/>
              </a:ext>
            </a:extLst>
          </p:cNvPr>
          <p:cNvSpPr/>
          <p:nvPr/>
        </p:nvSpPr>
        <p:spPr>
          <a:xfrm>
            <a:off x="117446" y="4010127"/>
            <a:ext cx="4353886"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27DEAC9F-4639-40B5-88FC-844A890B58CA}"/>
              </a:ext>
            </a:extLst>
          </p:cNvPr>
          <p:cNvSpPr/>
          <p:nvPr/>
        </p:nvSpPr>
        <p:spPr>
          <a:xfrm>
            <a:off x="5282269" y="4010127"/>
            <a:ext cx="6596542"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4" name="Rectángulo: esquinas redondeadas 3">
            <a:extLst>
              <a:ext uri="{FF2B5EF4-FFF2-40B4-BE49-F238E27FC236}">
                <a16:creationId xmlns:a16="http://schemas.microsoft.com/office/drawing/2014/main" id="{DE3B92ED-EC32-4CF4-BD32-60AD5B1247B3}"/>
              </a:ext>
            </a:extLst>
          </p:cNvPr>
          <p:cNvSpPr/>
          <p:nvPr/>
        </p:nvSpPr>
        <p:spPr>
          <a:xfrm>
            <a:off x="562062" y="1684189"/>
            <a:ext cx="4848837" cy="1138806"/>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la mayoría de los modelos tradicionales es necesario tener una serie estacionaria</a:t>
            </a:r>
            <a:endParaRPr lang="en-US" dirty="0">
              <a:solidFill>
                <a:schemeClr val="tx1"/>
              </a:solidFill>
            </a:endParaRPr>
          </a:p>
        </p:txBody>
      </p:sp>
      <p:sp>
        <p:nvSpPr>
          <p:cNvPr id="14" name="Rectángulo: esquinas redondeadas 13">
            <a:extLst>
              <a:ext uri="{FF2B5EF4-FFF2-40B4-BE49-F238E27FC236}">
                <a16:creationId xmlns:a16="http://schemas.microsoft.com/office/drawing/2014/main" id="{38247929-6387-43D6-B620-9028788E5A48}"/>
              </a:ext>
            </a:extLst>
          </p:cNvPr>
          <p:cNvSpPr/>
          <p:nvPr/>
        </p:nvSpPr>
        <p:spPr>
          <a:xfrm>
            <a:off x="1943347" y="3374486"/>
            <a:ext cx="1753300" cy="712966"/>
          </a:xfrm>
          <a:prstGeom prst="round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n-US" dirty="0"/>
          </a:p>
        </p:txBody>
      </p:sp>
      <p:sp>
        <p:nvSpPr>
          <p:cNvPr id="15" name="Rectángulo: esquinas redondeadas 14">
            <a:extLst>
              <a:ext uri="{FF2B5EF4-FFF2-40B4-BE49-F238E27FC236}">
                <a16:creationId xmlns:a16="http://schemas.microsoft.com/office/drawing/2014/main" id="{14B7965A-5D22-42A7-9312-D4CF50536338}"/>
              </a:ext>
            </a:extLst>
          </p:cNvPr>
          <p:cNvSpPr/>
          <p:nvPr/>
        </p:nvSpPr>
        <p:spPr>
          <a:xfrm>
            <a:off x="1943347" y="4367416"/>
            <a:ext cx="1753300" cy="712966"/>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Varianza</a:t>
            </a:r>
            <a:endParaRPr lang="en-US" dirty="0"/>
          </a:p>
        </p:txBody>
      </p:sp>
      <p:sp>
        <p:nvSpPr>
          <p:cNvPr id="17" name="Flecha: doblada 16">
            <a:extLst>
              <a:ext uri="{FF2B5EF4-FFF2-40B4-BE49-F238E27FC236}">
                <a16:creationId xmlns:a16="http://schemas.microsoft.com/office/drawing/2014/main" id="{98F1CB61-BF0F-43FB-AA7D-CB9C2D3937CF}"/>
              </a:ext>
            </a:extLst>
          </p:cNvPr>
          <p:cNvSpPr/>
          <p:nvPr/>
        </p:nvSpPr>
        <p:spPr>
          <a:xfrm flipV="1">
            <a:off x="1322561" y="3026289"/>
            <a:ext cx="620786" cy="1889659"/>
          </a:xfrm>
          <a:prstGeom prst="bentArrow">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echa: doblada 15">
            <a:extLst>
              <a:ext uri="{FF2B5EF4-FFF2-40B4-BE49-F238E27FC236}">
                <a16:creationId xmlns:a16="http://schemas.microsoft.com/office/drawing/2014/main" id="{1563D667-4BFB-45D8-B6B3-1AB85AC05A10}"/>
              </a:ext>
            </a:extLst>
          </p:cNvPr>
          <p:cNvSpPr/>
          <p:nvPr/>
        </p:nvSpPr>
        <p:spPr>
          <a:xfrm flipV="1">
            <a:off x="1322561" y="2822994"/>
            <a:ext cx="620786" cy="1052923"/>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agen 7" descr="Gráfico, Gráfico de líneas&#10;&#10;Descripción generada automáticamente">
            <a:extLst>
              <a:ext uri="{FF2B5EF4-FFF2-40B4-BE49-F238E27FC236}">
                <a16:creationId xmlns:a16="http://schemas.microsoft.com/office/drawing/2014/main" id="{B2D65AFB-E1CD-4384-A7ED-D9D4EBF22633}"/>
              </a:ext>
            </a:extLst>
          </p:cNvPr>
          <p:cNvPicPr>
            <a:picLocks noChangeAspect="1"/>
          </p:cNvPicPr>
          <p:nvPr/>
        </p:nvPicPr>
        <p:blipFill rotWithShape="1">
          <a:blip r:embed="rId3">
            <a:extLst>
              <a:ext uri="{28A0092B-C50C-407E-A947-70E740481C1C}">
                <a14:useLocalDpi xmlns:a14="http://schemas.microsoft.com/office/drawing/2010/main" val="0"/>
              </a:ext>
            </a:extLst>
          </a:blip>
          <a:srcRect l="9755" r="9032" b="6611"/>
          <a:stretch/>
        </p:blipFill>
        <p:spPr>
          <a:xfrm>
            <a:off x="5872293" y="1597183"/>
            <a:ext cx="6109982" cy="3747222"/>
          </a:xfrm>
          <a:prstGeom prst="rect">
            <a:avLst/>
          </a:prstGeom>
        </p:spPr>
      </p:pic>
      <p:sp>
        <p:nvSpPr>
          <p:cNvPr id="18" name="CuadroTexto 17">
            <a:extLst>
              <a:ext uri="{FF2B5EF4-FFF2-40B4-BE49-F238E27FC236}">
                <a16:creationId xmlns:a16="http://schemas.microsoft.com/office/drawing/2014/main" id="{7CDB62F8-3C7E-4256-878C-8CCC32903A13}"/>
              </a:ext>
            </a:extLst>
          </p:cNvPr>
          <p:cNvSpPr txBox="1"/>
          <p:nvPr/>
        </p:nvSpPr>
        <p:spPr>
          <a:xfrm>
            <a:off x="1767179" y="5541255"/>
            <a:ext cx="8464492" cy="646331"/>
          </a:xfrm>
          <a:prstGeom prst="rect">
            <a:avLst/>
          </a:prstGeom>
          <a:noFill/>
        </p:spPr>
        <p:txBody>
          <a:bodyPr wrap="square" rtlCol="0">
            <a:spAutoFit/>
          </a:bodyPr>
          <a:lstStyle/>
          <a:p>
            <a:r>
              <a:rPr lang="es-ES" dirty="0"/>
              <a:t>Podemos tener visualizar tanto la media como la varianza en el tiempo para ver si es constante o no</a:t>
            </a:r>
            <a:endParaRPr lang="en-US" dirty="0"/>
          </a:p>
        </p:txBody>
      </p:sp>
    </p:spTree>
    <p:extLst>
      <p:ext uri="{BB962C8B-B14F-4D97-AF65-F5344CB8AC3E}">
        <p14:creationId xmlns:p14="http://schemas.microsoft.com/office/powerpoint/2010/main" val="3942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6"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6" name="Rectangle 1">
            <a:extLst>
              <a:ext uri="{FF2B5EF4-FFF2-40B4-BE49-F238E27FC236}">
                <a16:creationId xmlns:a16="http://schemas.microsoft.com/office/drawing/2014/main" id="{B99257BD-4DB3-43EF-AFD1-077BD5AE6EB9}"/>
              </a:ext>
            </a:extLst>
          </p:cNvPr>
          <p:cNvSpPr>
            <a:spLocks noChangeArrowheads="1"/>
          </p:cNvSpPr>
          <p:nvPr/>
        </p:nvSpPr>
        <p:spPr bwMode="auto">
          <a:xfrm>
            <a:off x="685953" y="5215315"/>
            <a:ext cx="32023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stattools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adfuller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E5B75F-4EBD-44E5-8B8D-8961D3DA0CB0}"/>
              </a:ext>
            </a:extLst>
          </p:cNvPr>
          <p:cNvSpPr>
            <a:spLocks noChangeArrowheads="1"/>
          </p:cNvSpPr>
          <p:nvPr/>
        </p:nvSpPr>
        <p:spPr bwMode="auto">
          <a:xfrm>
            <a:off x="685953" y="5578986"/>
            <a:ext cx="34215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adfuller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autolag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'AIC'</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‘La </a:t>
            </a:r>
            <a:r>
              <a:rPr kumimoji="0" lang="en-US" altLang="en-US" sz="900" b="1" i="0" u="none" strike="noStrike" cap="none" normalizeH="0" baseline="0" dirty="0" err="1">
                <a:ln>
                  <a:noFill/>
                </a:ln>
                <a:solidFill>
                  <a:srgbClr val="008080"/>
                </a:solidFill>
                <a:effectLst/>
                <a:latin typeface="Consolas" panose="020B0609020204030204" pitchFamily="49" charset="0"/>
              </a:rPr>
              <a:t>hipótesis</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nula</a:t>
            </a:r>
            <a:r>
              <a:rPr kumimoji="0" lang="en-US" altLang="en-US" sz="900" b="1" i="0" u="none" strike="noStrike" cap="none" normalizeH="0" baseline="0" dirty="0">
                <a:ln>
                  <a:noFill/>
                </a:ln>
                <a:solidFill>
                  <a:srgbClr val="008080"/>
                </a:solidFill>
                <a:effectLst/>
                <a:latin typeface="Consolas" panose="020B0609020204030204" pitchFamily="49" charset="0"/>
              </a:rPr>
              <a:t> es que </a:t>
            </a:r>
            <a:r>
              <a:rPr kumimoji="0" lang="en-US" altLang="en-US" sz="900" b="1" i="0" u="none" strike="noStrike" cap="none" normalizeH="0" baseline="0" dirty="0" err="1">
                <a:ln>
                  <a:noFill/>
                </a:ln>
                <a:solidFill>
                  <a:srgbClr val="008080"/>
                </a:solidFill>
                <a:effectLst/>
                <a:latin typeface="Consolas" panose="020B0609020204030204" pitchFamily="49" charset="0"/>
              </a:rPr>
              <a:t>existe</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tendencia</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'ADF Statistic: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'p-value: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co 12">
            <a:extLst>
              <a:ext uri="{FF2B5EF4-FFF2-40B4-BE49-F238E27FC236}">
                <a16:creationId xmlns:a16="http://schemas.microsoft.com/office/drawing/2014/main" id="{257D29DE-3B26-4DED-AEFD-E68C5F715911}"/>
              </a:ext>
            </a:extLst>
          </p:cNvPr>
          <p:cNvSpPr/>
          <p:nvPr/>
        </p:nvSpPr>
        <p:spPr>
          <a:xfrm rot="13133790">
            <a:off x="700245" y="1272098"/>
            <a:ext cx="4669424" cy="1846433"/>
          </a:xfrm>
          <a:prstGeom prst="arc">
            <a:avLst>
              <a:gd name="adj1" fmla="val 12716347"/>
              <a:gd name="adj2" fmla="val 19022751"/>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ángulo: esquinas redondeadas 2">
            <a:extLst>
              <a:ext uri="{FF2B5EF4-FFF2-40B4-BE49-F238E27FC236}">
                <a16:creationId xmlns:a16="http://schemas.microsoft.com/office/drawing/2014/main" id="{CBD8C9B5-3CB9-48F9-AD63-A407ECDB258A}"/>
              </a:ext>
            </a:extLst>
          </p:cNvPr>
          <p:cNvSpPr/>
          <p:nvPr/>
        </p:nvSpPr>
        <p:spPr>
          <a:xfrm>
            <a:off x="1407850" y="1856268"/>
            <a:ext cx="2413233" cy="646331"/>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Augmented</a:t>
            </a:r>
            <a:r>
              <a:rPr lang="es-ES" dirty="0">
                <a:solidFill>
                  <a:schemeClr val="tx1"/>
                </a:solidFill>
              </a:rPr>
              <a:t> </a:t>
            </a:r>
            <a:r>
              <a:rPr lang="es-ES" dirty="0" err="1">
                <a:solidFill>
                  <a:schemeClr val="tx1"/>
                </a:solidFill>
              </a:rPr>
              <a:t>Dickey</a:t>
            </a:r>
            <a:r>
              <a:rPr lang="es-ES" dirty="0">
                <a:solidFill>
                  <a:schemeClr val="tx1"/>
                </a:solidFill>
              </a:rPr>
              <a:t> Fuller Test</a:t>
            </a:r>
            <a:endParaRPr lang="en-US" dirty="0">
              <a:solidFill>
                <a:schemeClr val="tx1"/>
              </a:solidFill>
            </a:endParaRPr>
          </a:p>
        </p:txBody>
      </p:sp>
      <p:sp>
        <p:nvSpPr>
          <p:cNvPr id="12" name="CuadroTexto 11">
            <a:extLst>
              <a:ext uri="{FF2B5EF4-FFF2-40B4-BE49-F238E27FC236}">
                <a16:creationId xmlns:a16="http://schemas.microsoft.com/office/drawing/2014/main" id="{C8E0B8F7-2934-47F7-9CF4-FABA9F3DDE93}"/>
              </a:ext>
            </a:extLst>
          </p:cNvPr>
          <p:cNvSpPr txBox="1"/>
          <p:nvPr/>
        </p:nvSpPr>
        <p:spPr>
          <a:xfrm>
            <a:off x="2506363" y="3338075"/>
            <a:ext cx="6195268" cy="1477328"/>
          </a:xfrm>
          <a:prstGeom prst="rect">
            <a:avLst/>
          </a:prstGeom>
          <a:solidFill>
            <a:schemeClr val="bg1"/>
          </a:solidFill>
        </p:spPr>
        <p:txBody>
          <a:bodyPr wrap="square">
            <a:spAutoFit/>
          </a:bodyPr>
          <a:lstStyle/>
          <a:p>
            <a:pPr algn="ctr"/>
            <a:r>
              <a:rPr lang="es-ES" dirty="0" err="1"/>
              <a:t>Augmented</a:t>
            </a:r>
            <a:r>
              <a:rPr lang="es-ES" dirty="0"/>
              <a:t> </a:t>
            </a:r>
            <a:r>
              <a:rPr lang="es-ES" dirty="0" err="1"/>
              <a:t>Dickey</a:t>
            </a:r>
            <a:r>
              <a:rPr lang="es-ES" dirty="0"/>
              <a:t>-Fuller Test (ADF) – La </a:t>
            </a:r>
            <a:r>
              <a:rPr lang="es-ES" dirty="0" err="1"/>
              <a:t>Hípótesis</a:t>
            </a:r>
            <a:r>
              <a:rPr lang="es-ES" dirty="0"/>
              <a:t> Nula es que la serie posee una tendencia estocástica y por tanto es no estacionaria. Si el valor del test de significancia del ADF es menor a un </a:t>
            </a:r>
            <a:r>
              <a:rPr lang="es-ES" dirty="0" err="1"/>
              <a:t>alpha</a:t>
            </a:r>
            <a:r>
              <a:rPr lang="es-ES" dirty="0"/>
              <a:t> definido (0.05), significa que la serie tiene tendencia. </a:t>
            </a:r>
            <a:endParaRPr lang="en-US" dirty="0"/>
          </a:p>
        </p:txBody>
      </p:sp>
    </p:spTree>
    <p:extLst>
      <p:ext uri="{BB962C8B-B14F-4D97-AF65-F5344CB8AC3E}">
        <p14:creationId xmlns:p14="http://schemas.microsoft.com/office/powerpoint/2010/main" val="19985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4FC4E0-A07A-40D4-B66A-F2FEA6E99314}"/>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grpSp>
        <p:nvGrpSpPr>
          <p:cNvPr id="14" name="Grupo 13">
            <a:extLst>
              <a:ext uri="{FF2B5EF4-FFF2-40B4-BE49-F238E27FC236}">
                <a16:creationId xmlns:a16="http://schemas.microsoft.com/office/drawing/2014/main" id="{C93769DA-9BF3-4F4D-8E28-C623C31C4CC7}"/>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F15667FD-1BC4-48EF-B1D9-65AFD2A6DE08}"/>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ution" descr="{&quot;Key&quot;:&quot;POWER_USER_SHAPE_ICON&quot;,&quot;Value&quot;:&quot;POWER_USER_SHAPE_ICON_STYLE_1&quot;}">
              <a:extLst>
                <a:ext uri="{FF2B5EF4-FFF2-40B4-BE49-F238E27FC236}">
                  <a16:creationId xmlns:a16="http://schemas.microsoft.com/office/drawing/2014/main" id="{19811215-2012-4531-8925-D81233FE7E6E}"/>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ángulo: esquinas redondeadas 6">
            <a:extLst>
              <a:ext uri="{FF2B5EF4-FFF2-40B4-BE49-F238E27FC236}">
                <a16:creationId xmlns:a16="http://schemas.microsoft.com/office/drawing/2014/main" id="{8A6D24F5-4294-4BAC-8129-4C0C92B08518}"/>
              </a:ext>
            </a:extLst>
          </p:cNvPr>
          <p:cNvSpPr/>
          <p:nvPr/>
        </p:nvSpPr>
        <p:spPr>
          <a:xfrm>
            <a:off x="1429169" y="1854801"/>
            <a:ext cx="4552181"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Cuidado con lo que estamos midiendo al obtener una correlación entre dos variables temporales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8D93C6E6-3BF3-42A4-A122-D0931A8AE668}"/>
              </a:ext>
            </a:extLst>
          </p:cNvPr>
          <p:cNvSpPr/>
          <p:nvPr/>
        </p:nvSpPr>
        <p:spPr>
          <a:xfrm>
            <a:off x="6904140" y="1850009"/>
            <a:ext cx="458038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Dos variables pueden tener una correlación alta simplemente por tener tendencia. </a:t>
            </a:r>
            <a:endParaRPr lang="en-US" dirty="0">
              <a:solidFill>
                <a:srgbClr val="001C54"/>
              </a:solidFill>
            </a:endParaRPr>
          </a:p>
        </p:txBody>
      </p:sp>
      <p:sp>
        <p:nvSpPr>
          <p:cNvPr id="13" name="Rectángulo: esquinas redondeadas 12">
            <a:extLst>
              <a:ext uri="{FF2B5EF4-FFF2-40B4-BE49-F238E27FC236}">
                <a16:creationId xmlns:a16="http://schemas.microsoft.com/office/drawing/2014/main" id="{0F8D39A4-39E3-4165-A20D-246E2E6026E4}"/>
              </a:ext>
            </a:extLst>
          </p:cNvPr>
          <p:cNvSpPr/>
          <p:nvPr/>
        </p:nvSpPr>
        <p:spPr>
          <a:xfrm>
            <a:off x="134589" y="2916599"/>
            <a:ext cx="7172222"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rgbClr val="001C54"/>
                </a:solidFill>
              </a:rPr>
              <a:t>Posibles Soluciones para hacer análisis de Correlaciones</a:t>
            </a:r>
            <a:endParaRPr lang="en-US" dirty="0">
              <a:solidFill>
                <a:srgbClr val="001C54"/>
              </a:solidFill>
            </a:endParaRPr>
          </a:p>
        </p:txBody>
      </p:sp>
      <p:sp>
        <p:nvSpPr>
          <p:cNvPr id="15" name="Flecha: cheurón 14">
            <a:extLst>
              <a:ext uri="{FF2B5EF4-FFF2-40B4-BE49-F238E27FC236}">
                <a16:creationId xmlns:a16="http://schemas.microsoft.com/office/drawing/2014/main" id="{E32AD5C8-AFB1-4678-AA78-FCD9EB137408}"/>
              </a:ext>
            </a:extLst>
          </p:cNvPr>
          <p:cNvSpPr/>
          <p:nvPr/>
        </p:nvSpPr>
        <p:spPr>
          <a:xfrm>
            <a:off x="6375631" y="1850939"/>
            <a:ext cx="310393" cy="78227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o 25">
            <a:extLst>
              <a:ext uri="{FF2B5EF4-FFF2-40B4-BE49-F238E27FC236}">
                <a16:creationId xmlns:a16="http://schemas.microsoft.com/office/drawing/2014/main" id="{213B6C33-1E75-45EB-9400-08DDB1EE8858}"/>
              </a:ext>
            </a:extLst>
          </p:cNvPr>
          <p:cNvGrpSpPr/>
          <p:nvPr/>
        </p:nvGrpSpPr>
        <p:grpSpPr>
          <a:xfrm>
            <a:off x="541683" y="3399716"/>
            <a:ext cx="11387462" cy="846267"/>
            <a:chOff x="541683" y="3399716"/>
            <a:chExt cx="11387462" cy="846267"/>
          </a:xfrm>
        </p:grpSpPr>
        <p:sp>
          <p:nvSpPr>
            <p:cNvPr id="11" name="Rectangle 1">
              <a:extLst>
                <a:ext uri="{FF2B5EF4-FFF2-40B4-BE49-F238E27FC236}">
                  <a16:creationId xmlns:a16="http://schemas.microsoft.com/office/drawing/2014/main" id="{17008889-70D0-422E-975F-DA6ED1E47930}"/>
                </a:ext>
              </a:extLst>
            </p:cNvPr>
            <p:cNvSpPr>
              <a:spLocks noChangeArrowheads="1"/>
            </p:cNvSpPr>
            <p:nvPr/>
          </p:nvSpPr>
          <p:spPr bwMode="auto">
            <a:xfrm>
              <a:off x="1429169" y="3876651"/>
              <a:ext cx="57379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matplotlib </a:t>
              </a:r>
              <a:r>
                <a:rPr lang="en-US" altLang="en-US" sz="900" dirty="0">
                  <a:solidFill>
                    <a:srgbClr val="333333"/>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lags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corr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lines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b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xcorr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first_col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second_col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m_lags</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Elipse 15">
              <a:extLst>
                <a:ext uri="{FF2B5EF4-FFF2-40B4-BE49-F238E27FC236}">
                  <a16:creationId xmlns:a16="http://schemas.microsoft.com/office/drawing/2014/main" id="{8E970555-D5BD-46C3-BF4E-03CCBD29E475}"/>
                </a:ext>
              </a:extLst>
            </p:cNvPr>
            <p:cNvSpPr/>
            <p:nvPr/>
          </p:nvSpPr>
          <p:spPr>
            <a:xfrm>
              <a:off x="541683" y="3657508"/>
              <a:ext cx="310392" cy="2768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9" name="Rectángulo: esquinas redondeadas 18">
              <a:extLst>
                <a:ext uri="{FF2B5EF4-FFF2-40B4-BE49-F238E27FC236}">
                  <a16:creationId xmlns:a16="http://schemas.microsoft.com/office/drawing/2014/main" id="{24816867-3933-4D4A-A321-C979EE81A7E0}"/>
                </a:ext>
              </a:extLst>
            </p:cNvPr>
            <p:cNvSpPr/>
            <p:nvPr/>
          </p:nvSpPr>
          <p:spPr>
            <a:xfrm>
              <a:off x="865951" y="3399716"/>
              <a:ext cx="11063194"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1C54"/>
                  </a:solidFill>
                </a:rPr>
                <a:t>Transformar las variables para hacerlas estacionarias antes de realizar el estudio de correlaciones con un Cross Correlation</a:t>
              </a:r>
              <a:endParaRPr lang="en-US" sz="1400" dirty="0">
                <a:solidFill>
                  <a:srgbClr val="001C54"/>
                </a:solidFill>
              </a:endParaRPr>
            </a:p>
          </p:txBody>
        </p:sp>
      </p:grpSp>
      <p:grpSp>
        <p:nvGrpSpPr>
          <p:cNvPr id="27" name="Grupo 26">
            <a:extLst>
              <a:ext uri="{FF2B5EF4-FFF2-40B4-BE49-F238E27FC236}">
                <a16:creationId xmlns:a16="http://schemas.microsoft.com/office/drawing/2014/main" id="{6FD13137-DF5A-4D95-8DDD-CF95D3089142}"/>
              </a:ext>
            </a:extLst>
          </p:cNvPr>
          <p:cNvGrpSpPr/>
          <p:nvPr/>
        </p:nvGrpSpPr>
        <p:grpSpPr>
          <a:xfrm>
            <a:off x="541683" y="4169907"/>
            <a:ext cx="8031866" cy="1168056"/>
            <a:chOff x="541683" y="4169907"/>
            <a:chExt cx="8031866" cy="1168056"/>
          </a:xfrm>
        </p:grpSpPr>
        <p:sp>
          <p:nvSpPr>
            <p:cNvPr id="17" name="Elipse 16">
              <a:extLst>
                <a:ext uri="{FF2B5EF4-FFF2-40B4-BE49-F238E27FC236}">
                  <a16:creationId xmlns:a16="http://schemas.microsoft.com/office/drawing/2014/main" id="{BE264917-745F-4B1C-822B-86DB940896C8}"/>
                </a:ext>
              </a:extLst>
            </p:cNvPr>
            <p:cNvSpPr/>
            <p:nvPr/>
          </p:nvSpPr>
          <p:spPr>
            <a:xfrm>
              <a:off x="541683" y="4422626"/>
              <a:ext cx="310392" cy="27683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sp>
          <p:nvSpPr>
            <p:cNvPr id="20" name="Rectángulo: esquinas redondeadas 19">
              <a:extLst>
                <a:ext uri="{FF2B5EF4-FFF2-40B4-BE49-F238E27FC236}">
                  <a16:creationId xmlns:a16="http://schemas.microsoft.com/office/drawing/2014/main" id="{87830B69-8126-44C0-9707-06DBB2A1DA09}"/>
                </a:ext>
              </a:extLst>
            </p:cNvPr>
            <p:cNvSpPr/>
            <p:nvPr/>
          </p:nvSpPr>
          <p:spPr>
            <a:xfrm>
              <a:off x="865951" y="4169907"/>
              <a:ext cx="7707598"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1"/>
                  </a:solidFill>
                </a:rPr>
                <a:t>Realizar un </a:t>
              </a:r>
              <a:r>
                <a:rPr lang="es-ES" sz="1400" dirty="0" err="1">
                  <a:solidFill>
                    <a:schemeClr val="accent1"/>
                  </a:solidFill>
                </a:rPr>
                <a:t>Random</a:t>
              </a:r>
              <a:r>
                <a:rPr lang="es-ES" sz="1400" dirty="0">
                  <a:solidFill>
                    <a:schemeClr val="accent1"/>
                  </a:solidFill>
                </a:rPr>
                <a:t> Forest y obtener la importancia relativa de las variables</a:t>
              </a:r>
              <a:endParaRPr lang="en-US" sz="1400" dirty="0">
                <a:solidFill>
                  <a:schemeClr val="accent1"/>
                </a:solidFill>
              </a:endParaRPr>
            </a:p>
          </p:txBody>
        </p:sp>
        <p:sp>
          <p:nvSpPr>
            <p:cNvPr id="23" name="Rectangle 3">
              <a:extLst>
                <a:ext uri="{FF2B5EF4-FFF2-40B4-BE49-F238E27FC236}">
                  <a16:creationId xmlns:a16="http://schemas.microsoft.com/office/drawing/2014/main" id="{50F48C42-AF1A-451C-80E2-828B8A6A18E5}"/>
                </a:ext>
              </a:extLst>
            </p:cNvPr>
            <p:cNvSpPr>
              <a:spLocks noChangeArrowheads="1"/>
            </p:cNvSpPr>
            <p:nvPr/>
          </p:nvSpPr>
          <p:spPr bwMode="auto">
            <a:xfrm>
              <a:off x="1429169" y="4755968"/>
              <a:ext cx="6686024"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sklearn</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ensemble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RandomForestRegressor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753C81E-D808-48E9-959F-089406B4CCF7}"/>
                </a:ext>
              </a:extLst>
            </p:cNvPr>
            <p:cNvSpPr>
              <a:spLocks noChangeArrowheads="1"/>
            </p:cNvSpPr>
            <p:nvPr/>
          </p:nvSpPr>
          <p:spPr bwMode="auto">
            <a:xfrm>
              <a:off x="1456884" y="4968631"/>
              <a:ext cx="6887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RandomForestRegressor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660099"/>
                  </a:solidFill>
                  <a:effectLst/>
                  <a:latin typeface="Consolas" panose="020B0609020204030204" pitchFamily="49" charset="0"/>
                </a:rPr>
                <a:t>n_estimators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max_depth</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4</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max_features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mod</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drop</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columns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upo 27">
            <a:extLst>
              <a:ext uri="{FF2B5EF4-FFF2-40B4-BE49-F238E27FC236}">
                <a16:creationId xmlns:a16="http://schemas.microsoft.com/office/drawing/2014/main" id="{57DEEA05-3206-4A5D-91E6-BB4C07D2C6DD}"/>
              </a:ext>
            </a:extLst>
          </p:cNvPr>
          <p:cNvGrpSpPr/>
          <p:nvPr/>
        </p:nvGrpSpPr>
        <p:grpSpPr>
          <a:xfrm>
            <a:off x="541683" y="5242362"/>
            <a:ext cx="11108634" cy="1372353"/>
            <a:chOff x="541683" y="5242362"/>
            <a:chExt cx="11108634" cy="1372353"/>
          </a:xfrm>
        </p:grpSpPr>
        <p:sp>
          <p:nvSpPr>
            <p:cNvPr id="18" name="Elipse 17">
              <a:extLst>
                <a:ext uri="{FF2B5EF4-FFF2-40B4-BE49-F238E27FC236}">
                  <a16:creationId xmlns:a16="http://schemas.microsoft.com/office/drawing/2014/main" id="{A23950E3-4696-48A9-95C5-C37B5D9691BC}"/>
                </a:ext>
              </a:extLst>
            </p:cNvPr>
            <p:cNvSpPr/>
            <p:nvPr/>
          </p:nvSpPr>
          <p:spPr>
            <a:xfrm>
              <a:off x="541683" y="5495081"/>
              <a:ext cx="310392" cy="27683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21" name="Rectángulo: esquinas redondeadas 20">
              <a:extLst>
                <a:ext uri="{FF2B5EF4-FFF2-40B4-BE49-F238E27FC236}">
                  <a16:creationId xmlns:a16="http://schemas.microsoft.com/office/drawing/2014/main" id="{8EE2E6A8-90AC-4158-B612-EDB33CF39468}"/>
                </a:ext>
              </a:extLst>
            </p:cNvPr>
            <p:cNvSpPr/>
            <p:nvPr/>
          </p:nvSpPr>
          <p:spPr>
            <a:xfrm>
              <a:off x="865951" y="5242362"/>
              <a:ext cx="10784366"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4">
                      <a:lumMod val="50000"/>
                    </a:schemeClr>
                  </a:solidFill>
                </a:rPr>
                <a:t>Aplicar las variables sucesivamente a un modelo ARIMAX como variable regresora y analizar la capacidad predictiva</a:t>
              </a:r>
              <a:endParaRPr lang="en-US" sz="1400" dirty="0">
                <a:solidFill>
                  <a:schemeClr val="accent4">
                    <a:lumMod val="50000"/>
                  </a:schemeClr>
                </a:solidFill>
              </a:endParaRPr>
            </a:p>
          </p:txBody>
        </p:sp>
        <p:sp>
          <p:nvSpPr>
            <p:cNvPr id="24" name="Rectangle 4">
              <a:extLst>
                <a:ext uri="{FF2B5EF4-FFF2-40B4-BE49-F238E27FC236}">
                  <a16:creationId xmlns:a16="http://schemas.microsoft.com/office/drawing/2014/main" id="{DF21040F-CA1E-425A-B934-71A343514C04}"/>
                </a:ext>
              </a:extLst>
            </p:cNvPr>
            <p:cNvSpPr>
              <a:spLocks noChangeArrowheads="1"/>
            </p:cNvSpPr>
            <p:nvPr/>
          </p:nvSpPr>
          <p:spPr bwMode="auto">
            <a:xfrm>
              <a:off x="1456884" y="6245383"/>
              <a:ext cx="6468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enforce_stationarity</a:t>
              </a:r>
              <a:r>
                <a:rPr kumimoji="0" lang="en-US" altLang="en-US" sz="900" b="0" i="0" u="none" strike="noStrike" cap="none" normalizeH="0" baseline="0" dirty="0">
                  <a:ln>
                    <a:noFill/>
                  </a:ln>
                  <a:solidFill>
                    <a:srgbClr val="A71D5D"/>
                  </a:solidFill>
                  <a:effectLst/>
                  <a:latin typeface="Consolas" panose="020B0609020204030204" pitchFamily="49" charset="0"/>
                </a:rPr>
                <a:t>=True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80CEBC38-A29A-4AF4-A1F1-3527B39FE5BA}"/>
                </a:ext>
              </a:extLst>
            </p:cNvPr>
            <p:cNvSpPr>
              <a:spLocks noChangeArrowheads="1"/>
            </p:cNvSpPr>
            <p:nvPr/>
          </p:nvSpPr>
          <p:spPr bwMode="auto">
            <a:xfrm>
              <a:off x="1429169" y="6047172"/>
              <a:ext cx="37247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statespace</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sarimax</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a:ln>
                    <a:noFill/>
                  </a:ln>
                  <a:solidFill>
                    <a:srgbClr val="333333"/>
                  </a:solidFill>
                  <a:effectLst/>
                  <a:latin typeface="Consolas" panose="020B0609020204030204" pitchFamily="49" charset="0"/>
                </a:rPr>
                <a:t>SARIMAX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45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6B4FF744-8231-43EE-BCE7-899E97F9B490}"/>
              </a:ext>
            </a:extLst>
          </p:cNvPr>
          <p:cNvPicPr>
            <a:picLocks noChangeAspect="1"/>
          </p:cNvPicPr>
          <p:nvPr/>
        </p:nvPicPr>
        <p:blipFill>
          <a:blip r:embed="rId2"/>
          <a:stretch>
            <a:fillRect/>
          </a:stretch>
        </p:blipFill>
        <p:spPr>
          <a:xfrm>
            <a:off x="0" y="2211354"/>
            <a:ext cx="8473380" cy="4339891"/>
          </a:xfrm>
          <a:prstGeom prst="rect">
            <a:avLst/>
          </a:prstGeom>
        </p:spPr>
      </p:pic>
      <p:sp>
        <p:nvSpPr>
          <p:cNvPr id="6" name="Rectángulo: esquinas redondeadas 5">
            <a:extLst>
              <a:ext uri="{FF2B5EF4-FFF2-40B4-BE49-F238E27FC236}">
                <a16:creationId xmlns:a16="http://schemas.microsoft.com/office/drawing/2014/main" id="{5C5DD784-029E-4199-B7B8-9FA912FDD5C1}"/>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13028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7AD5540F-ACB1-460E-BC3A-21EFCDC36631}"/>
              </a:ext>
            </a:extLst>
          </p:cNvPr>
          <p:cNvPicPr>
            <a:picLocks noChangeAspect="1"/>
          </p:cNvPicPr>
          <p:nvPr/>
        </p:nvPicPr>
        <p:blipFill>
          <a:blip r:embed="rId2"/>
          <a:stretch>
            <a:fillRect/>
          </a:stretch>
        </p:blipFill>
        <p:spPr>
          <a:xfrm>
            <a:off x="0" y="2029552"/>
            <a:ext cx="8749717" cy="4614195"/>
          </a:xfrm>
          <a:prstGeom prst="rect">
            <a:avLst/>
          </a:prstGeom>
        </p:spPr>
      </p:pic>
      <p:sp>
        <p:nvSpPr>
          <p:cNvPr id="7" name="Rectángulo: esquinas redondeadas 6">
            <a:extLst>
              <a:ext uri="{FF2B5EF4-FFF2-40B4-BE49-F238E27FC236}">
                <a16:creationId xmlns:a16="http://schemas.microsoft.com/office/drawing/2014/main" id="{72A24F06-3CC1-4E13-B3F4-645E09E2ED9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6194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5100506" cy="584775"/>
          </a:xfrm>
          <a:prstGeom prst="rect">
            <a:avLst/>
          </a:prstGeom>
          <a:noFill/>
        </p:spPr>
        <p:txBody>
          <a:bodyPr wrap="square" rtlCol="0">
            <a:spAutoFit/>
          </a:bodyPr>
          <a:lstStyle/>
          <a:p>
            <a:pPr algn="ctr"/>
            <a:r>
              <a:rPr lang="es-ES" sz="3200" dirty="0"/>
              <a:t>Outline Sesión Nº3</a:t>
            </a:r>
            <a:endParaRPr lang="en-US" sz="2800" dirty="0"/>
          </a:p>
        </p:txBody>
      </p:sp>
      <p:sp>
        <p:nvSpPr>
          <p:cNvPr id="13" name="CuadroTexto 12">
            <a:extLst>
              <a:ext uri="{FF2B5EF4-FFF2-40B4-BE49-F238E27FC236}">
                <a16:creationId xmlns:a16="http://schemas.microsoft.com/office/drawing/2014/main" id="{CCCA8C09-E3E9-4E29-8E18-EF59B2C02EB0}"/>
              </a:ext>
            </a:extLst>
          </p:cNvPr>
          <p:cNvSpPr txBox="1"/>
          <p:nvPr/>
        </p:nvSpPr>
        <p:spPr>
          <a:xfrm>
            <a:off x="451393" y="1649025"/>
            <a:ext cx="5834325" cy="1446550"/>
          </a:xfrm>
          <a:prstGeom prst="rect">
            <a:avLst/>
          </a:prstGeom>
          <a:noFill/>
        </p:spPr>
        <p:txBody>
          <a:bodyPr wrap="square" rtlCol="0">
            <a:spAutoFit/>
          </a:bodyPr>
          <a:lstStyle/>
          <a:p>
            <a:r>
              <a:rPr lang="es-ES" b="1" dirty="0"/>
              <a:t>Revisión del Caso Práctico</a:t>
            </a:r>
          </a:p>
          <a:p>
            <a:pPr marL="742950" lvl="1" indent="-285750">
              <a:buFont typeface="Wingdings" panose="05000000000000000000" pitchFamily="2" charset="2"/>
              <a:buChar char="Ø"/>
            </a:pPr>
            <a:r>
              <a:rPr lang="en-US" sz="1400" dirty="0" err="1"/>
              <a:t>Limpieza</a:t>
            </a:r>
            <a:r>
              <a:rPr lang="en-US" sz="1400" dirty="0"/>
              <a:t> PM2.5</a:t>
            </a:r>
          </a:p>
          <a:p>
            <a:pPr marL="742950" lvl="1" indent="-285750">
              <a:buFont typeface="Wingdings" panose="05000000000000000000" pitchFamily="2" charset="2"/>
              <a:buChar char="Ø"/>
            </a:pPr>
            <a:r>
              <a:rPr lang="en-US" sz="1400" dirty="0" err="1"/>
              <a:t>Visualización</a:t>
            </a:r>
            <a:r>
              <a:rPr lang="en-US" sz="1400" dirty="0"/>
              <a:t> de las series</a:t>
            </a:r>
          </a:p>
          <a:p>
            <a:pPr marL="742950" lvl="1" indent="-285750">
              <a:buFont typeface="Wingdings" panose="05000000000000000000" pitchFamily="2" charset="2"/>
              <a:buChar char="Ø"/>
            </a:pPr>
            <a:r>
              <a:rPr lang="en-US" sz="1400" dirty="0" err="1"/>
              <a:t>Reindexado</a:t>
            </a:r>
            <a:r>
              <a:rPr lang="en-US" sz="1400" dirty="0"/>
              <a:t> de la </a:t>
            </a:r>
            <a:r>
              <a:rPr lang="en-US" sz="1400" dirty="0" err="1"/>
              <a:t>serie</a:t>
            </a:r>
            <a:endParaRPr lang="en-US" sz="1400" dirty="0"/>
          </a:p>
          <a:p>
            <a:pPr marL="742950" lvl="1" indent="-285750">
              <a:buFont typeface="Wingdings" panose="05000000000000000000" pitchFamily="2" charset="2"/>
              <a:buChar char="Ø"/>
            </a:pPr>
            <a:r>
              <a:rPr lang="en-US" sz="1400" dirty="0"/>
              <a:t>Variables </a:t>
            </a:r>
            <a:r>
              <a:rPr lang="en-US" sz="1400" dirty="0" err="1"/>
              <a:t>Derivadas</a:t>
            </a:r>
            <a:endParaRPr lang="en-US" sz="1400" dirty="0"/>
          </a:p>
          <a:p>
            <a:pPr lvl="1"/>
            <a:endParaRPr lang="en-US" sz="1400" dirty="0"/>
          </a:p>
        </p:txBody>
      </p:sp>
      <p:sp>
        <p:nvSpPr>
          <p:cNvPr id="14" name="CuadroTexto 13">
            <a:extLst>
              <a:ext uri="{FF2B5EF4-FFF2-40B4-BE49-F238E27FC236}">
                <a16:creationId xmlns:a16="http://schemas.microsoft.com/office/drawing/2014/main" id="{D09FF44F-C2DB-4C6C-8A05-7863C51B87F0}"/>
              </a:ext>
            </a:extLst>
          </p:cNvPr>
          <p:cNvSpPr txBox="1"/>
          <p:nvPr/>
        </p:nvSpPr>
        <p:spPr>
          <a:xfrm>
            <a:off x="451393" y="3119579"/>
            <a:ext cx="5834325" cy="800219"/>
          </a:xfrm>
          <a:prstGeom prst="rect">
            <a:avLst/>
          </a:prstGeom>
          <a:noFill/>
        </p:spPr>
        <p:txBody>
          <a:bodyPr wrap="square" rtlCol="0">
            <a:spAutoFit/>
          </a:bodyPr>
          <a:lstStyle/>
          <a:p>
            <a:r>
              <a:rPr lang="es-ES" b="1" dirty="0"/>
              <a:t>Análisis de las Series Temporales</a:t>
            </a:r>
          </a:p>
          <a:p>
            <a:pPr marL="742950" lvl="1" indent="-285750">
              <a:buFont typeface="Wingdings" panose="05000000000000000000" pitchFamily="2" charset="2"/>
              <a:buChar char="Ø"/>
            </a:pPr>
            <a:r>
              <a:rPr lang="en-US" sz="1400" dirty="0"/>
              <a:t>Tests (ACF &amp; PACF, ADF, </a:t>
            </a:r>
            <a:r>
              <a:rPr lang="en-US" sz="1400" dirty="0" err="1"/>
              <a:t>etc</a:t>
            </a:r>
            <a:r>
              <a:rPr lang="en-US" sz="1400" dirty="0"/>
              <a:t>…)</a:t>
            </a:r>
          </a:p>
          <a:p>
            <a:pPr marL="742950" lvl="1" indent="-285750">
              <a:buFont typeface="Wingdings" panose="05000000000000000000" pitchFamily="2" charset="2"/>
              <a:buChar char="Ø"/>
            </a:pPr>
            <a:r>
              <a:rPr lang="en-US" sz="1400" dirty="0"/>
              <a:t>Cross Correlations</a:t>
            </a:r>
          </a:p>
        </p:txBody>
      </p:sp>
      <p:sp>
        <p:nvSpPr>
          <p:cNvPr id="15" name="CuadroTexto 14">
            <a:extLst>
              <a:ext uri="{FF2B5EF4-FFF2-40B4-BE49-F238E27FC236}">
                <a16:creationId xmlns:a16="http://schemas.microsoft.com/office/drawing/2014/main" id="{8FC13BA6-4F6B-4DD2-A28A-25C1C6328391}"/>
              </a:ext>
            </a:extLst>
          </p:cNvPr>
          <p:cNvSpPr txBox="1"/>
          <p:nvPr/>
        </p:nvSpPr>
        <p:spPr>
          <a:xfrm>
            <a:off x="451392" y="5376804"/>
            <a:ext cx="5834325" cy="369332"/>
          </a:xfrm>
          <a:prstGeom prst="rect">
            <a:avLst/>
          </a:prstGeom>
          <a:noFill/>
        </p:spPr>
        <p:txBody>
          <a:bodyPr wrap="square" rtlCol="0">
            <a:spAutoFit/>
          </a:bodyPr>
          <a:lstStyle/>
          <a:p>
            <a:r>
              <a:rPr lang="es-ES" b="1" dirty="0"/>
              <a:t>Objetivos para Semana 4</a:t>
            </a:r>
          </a:p>
        </p:txBody>
      </p:sp>
      <p:sp>
        <p:nvSpPr>
          <p:cNvPr id="6" name="CuadroTexto 5">
            <a:extLst>
              <a:ext uri="{FF2B5EF4-FFF2-40B4-BE49-F238E27FC236}">
                <a16:creationId xmlns:a16="http://schemas.microsoft.com/office/drawing/2014/main" id="{B05884F9-7771-4748-8F56-C83531797621}"/>
              </a:ext>
            </a:extLst>
          </p:cNvPr>
          <p:cNvSpPr txBox="1"/>
          <p:nvPr/>
        </p:nvSpPr>
        <p:spPr>
          <a:xfrm>
            <a:off x="451393" y="3943802"/>
            <a:ext cx="5834325" cy="800219"/>
          </a:xfrm>
          <a:prstGeom prst="rect">
            <a:avLst/>
          </a:prstGeom>
          <a:noFill/>
        </p:spPr>
        <p:txBody>
          <a:bodyPr wrap="square" rtlCol="0">
            <a:spAutoFit/>
          </a:bodyPr>
          <a:lstStyle/>
          <a:p>
            <a:r>
              <a:rPr lang="es-ES" b="1" dirty="0"/>
              <a:t>Validación de Modelos</a:t>
            </a:r>
          </a:p>
          <a:p>
            <a:pPr marL="742950" lvl="1" indent="-285750">
              <a:buFont typeface="Wingdings" panose="05000000000000000000" pitchFamily="2" charset="2"/>
              <a:buChar char="Ø"/>
            </a:pPr>
            <a:r>
              <a:rPr lang="en-US" sz="1400" dirty="0" err="1"/>
              <a:t>Walkforward</a:t>
            </a:r>
            <a:r>
              <a:rPr lang="en-US" sz="1400" dirty="0"/>
              <a:t> Validation</a:t>
            </a:r>
          </a:p>
          <a:p>
            <a:pPr marL="742950" lvl="1" indent="-285750">
              <a:buFont typeface="Wingdings" panose="05000000000000000000" pitchFamily="2" charset="2"/>
              <a:buChar char="Ø"/>
            </a:pPr>
            <a:r>
              <a:rPr lang="en-US" sz="1400" dirty="0" err="1"/>
              <a:t>Métricas</a:t>
            </a:r>
            <a:r>
              <a:rPr lang="en-US" sz="1400" dirty="0"/>
              <a:t> de </a:t>
            </a:r>
            <a:r>
              <a:rPr lang="en-US" sz="1400" dirty="0" err="1"/>
              <a:t>Validación</a:t>
            </a:r>
            <a:endParaRPr lang="en-US" sz="1400" dirty="0"/>
          </a:p>
        </p:txBody>
      </p:sp>
      <p:sp>
        <p:nvSpPr>
          <p:cNvPr id="7" name="CuadroTexto 6">
            <a:extLst>
              <a:ext uri="{FF2B5EF4-FFF2-40B4-BE49-F238E27FC236}">
                <a16:creationId xmlns:a16="http://schemas.microsoft.com/office/drawing/2014/main" id="{EA7FA7F0-E269-4186-BB04-F32B8317C05C}"/>
              </a:ext>
            </a:extLst>
          </p:cNvPr>
          <p:cNvSpPr txBox="1"/>
          <p:nvPr/>
        </p:nvSpPr>
        <p:spPr>
          <a:xfrm>
            <a:off x="451392" y="4768025"/>
            <a:ext cx="5834325" cy="584775"/>
          </a:xfrm>
          <a:prstGeom prst="rect">
            <a:avLst/>
          </a:prstGeom>
          <a:noFill/>
        </p:spPr>
        <p:txBody>
          <a:bodyPr wrap="square" rtlCol="0">
            <a:spAutoFit/>
          </a:bodyPr>
          <a:lstStyle/>
          <a:p>
            <a:r>
              <a:rPr lang="es-ES" b="1" dirty="0"/>
              <a:t>Modelado de Series Temporales</a:t>
            </a:r>
          </a:p>
          <a:p>
            <a:pPr marL="742950" lvl="1" indent="-285750">
              <a:buFont typeface="Wingdings" panose="05000000000000000000" pitchFamily="2" charset="2"/>
              <a:buChar char="Ø"/>
            </a:pPr>
            <a:r>
              <a:rPr lang="en-US" sz="1400" dirty="0" err="1"/>
              <a:t>Modelos</a:t>
            </a:r>
            <a:r>
              <a:rPr lang="en-US" sz="1400" dirty="0"/>
              <a:t> </a:t>
            </a:r>
            <a:r>
              <a:rPr lang="en-US" sz="1400" dirty="0" err="1"/>
              <a:t>Estáticos</a:t>
            </a:r>
            <a:r>
              <a:rPr lang="en-US" sz="1400" dirty="0"/>
              <a:t> (ARIMA)</a:t>
            </a:r>
          </a:p>
        </p:txBody>
      </p:sp>
    </p:spTree>
    <p:extLst>
      <p:ext uri="{BB962C8B-B14F-4D97-AF65-F5344CB8AC3E}">
        <p14:creationId xmlns:p14="http://schemas.microsoft.com/office/powerpoint/2010/main" val="352752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8" name="Imagen 7">
            <a:extLst>
              <a:ext uri="{FF2B5EF4-FFF2-40B4-BE49-F238E27FC236}">
                <a16:creationId xmlns:a16="http://schemas.microsoft.com/office/drawing/2014/main" id="{96B76F02-BC13-48EF-A3ED-86E4BD625423}"/>
              </a:ext>
            </a:extLst>
          </p:cNvPr>
          <p:cNvPicPr>
            <a:picLocks noChangeAspect="1"/>
          </p:cNvPicPr>
          <p:nvPr/>
        </p:nvPicPr>
        <p:blipFill>
          <a:blip r:embed="rId2"/>
          <a:stretch>
            <a:fillRect/>
          </a:stretch>
        </p:blipFill>
        <p:spPr>
          <a:xfrm>
            <a:off x="0" y="2147374"/>
            <a:ext cx="8560709" cy="4345704"/>
          </a:xfrm>
          <a:prstGeom prst="rect">
            <a:avLst/>
          </a:prstGeom>
        </p:spPr>
      </p:pic>
      <p:sp>
        <p:nvSpPr>
          <p:cNvPr id="9" name="Rectángulo: esquinas redondeadas 8">
            <a:extLst>
              <a:ext uri="{FF2B5EF4-FFF2-40B4-BE49-F238E27FC236}">
                <a16:creationId xmlns:a16="http://schemas.microsoft.com/office/drawing/2014/main" id="{0FBB7573-9B65-4A52-8EEE-5A2F9D34CBD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263764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3420768"/>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028088"/>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2937828"/>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3" name="Imagen 2">
            <a:extLst>
              <a:ext uri="{FF2B5EF4-FFF2-40B4-BE49-F238E27FC236}">
                <a16:creationId xmlns:a16="http://schemas.microsoft.com/office/drawing/2014/main" id="{98554D4A-EF06-4340-89E5-114B7FCA4959}"/>
              </a:ext>
            </a:extLst>
          </p:cNvPr>
          <p:cNvPicPr>
            <a:picLocks noChangeAspect="1"/>
          </p:cNvPicPr>
          <p:nvPr/>
        </p:nvPicPr>
        <p:blipFill rotWithShape="1">
          <a:blip r:embed="rId2"/>
          <a:srcRect b="14388"/>
          <a:stretch/>
        </p:blipFill>
        <p:spPr>
          <a:xfrm>
            <a:off x="4417071" y="2829912"/>
            <a:ext cx="7001852" cy="3172584"/>
          </a:xfrm>
          <a:prstGeom prst="rect">
            <a:avLst/>
          </a:prstGeom>
        </p:spPr>
      </p:pic>
    </p:spTree>
    <p:extLst>
      <p:ext uri="{BB962C8B-B14F-4D97-AF65-F5344CB8AC3E}">
        <p14:creationId xmlns:p14="http://schemas.microsoft.com/office/powerpoint/2010/main" val="62413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5973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err="1"/>
                <a:t>Autoregresión</a:t>
              </a:r>
              <a:r>
                <a:rPr lang="es-ES" dirty="0"/>
                <a:t>. El modelo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1610687" y="2702902"/>
            <a:ext cx="8237987" cy="1782610"/>
            <a:chOff x="847288" y="2702902"/>
            <a:chExt cx="8237987"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847288" y="2891604"/>
              <a:ext cx="7986319"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Integrado</a:t>
              </a:r>
              <a:r>
                <a:rPr lang="es-ES" dirty="0"/>
                <a:t>. El uso de la diferenciación de las observaciones brutas (por ejemplo, restando una observación de una observación en el paso de tiempo anterior) con el fin de hacer la serie de tiempo estacionaria. Integrado significa que se predicen las diferencias de t-1 a t en vez del valor de la serie directamente.</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3932807" y="4674214"/>
            <a:ext cx="7383003" cy="1754249"/>
            <a:chOff x="3174540" y="4436826"/>
            <a:chExt cx="738300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174540" y="4751363"/>
              <a:ext cx="698452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Media móvil</a:t>
              </a:r>
              <a:r>
                <a:rPr lang="es-ES" dirty="0"/>
                <a:t>. El modelo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99985DA-50B8-4EA5-819B-7A1BB8E3AD1C}"/>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5" name="Grupo 4">
            <a:extLst>
              <a:ext uri="{FF2B5EF4-FFF2-40B4-BE49-F238E27FC236}">
                <a16:creationId xmlns:a16="http://schemas.microsoft.com/office/drawing/2014/main" id="{4CB101F1-A15C-49FD-82C0-3F73B053C57E}"/>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B907E796-698E-4EE8-B58F-6EEA1F2598E4}"/>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ution" descr="{&quot;Key&quot;:&quot;POWER_USER_SHAPE_ICON&quot;,&quot;Value&quot;:&quot;POWER_USER_SHAPE_ICON_STYLE_1&quot;}">
              <a:extLst>
                <a:ext uri="{FF2B5EF4-FFF2-40B4-BE49-F238E27FC236}">
                  <a16:creationId xmlns:a16="http://schemas.microsoft.com/office/drawing/2014/main" id="{18A4FBA0-43F8-4977-B406-7009261A3431}"/>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Rectángulo: esquinas redondeadas 7">
            <a:extLst>
              <a:ext uri="{FF2B5EF4-FFF2-40B4-BE49-F238E27FC236}">
                <a16:creationId xmlns:a16="http://schemas.microsoft.com/office/drawing/2014/main" id="{54AB5DF7-9DD5-43DE-AA62-62C9B8346F88}"/>
              </a:ext>
            </a:extLst>
          </p:cNvPr>
          <p:cNvSpPr/>
          <p:nvPr/>
        </p:nvSpPr>
        <p:spPr>
          <a:xfrm>
            <a:off x="1447345" y="1905137"/>
            <a:ext cx="7572218"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Un modelo ARMA debe ser estacionario, para esto hay que controlar que la varianza sea constante y confirmar que nuestra serie se hace constante en media aplicando la diferenciación</a:t>
            </a:r>
            <a:endParaRPr lang="en-US" dirty="0">
              <a:solidFill>
                <a:srgbClr val="001C54"/>
              </a:solidFill>
            </a:endParaRPr>
          </a:p>
        </p:txBody>
      </p:sp>
      <p:sp>
        <p:nvSpPr>
          <p:cNvPr id="9" name="Rectángulo: esquinas redondeadas 8">
            <a:extLst>
              <a:ext uri="{FF2B5EF4-FFF2-40B4-BE49-F238E27FC236}">
                <a16:creationId xmlns:a16="http://schemas.microsoft.com/office/drawing/2014/main" id="{A7BCDD0E-7D56-4C55-81E9-1A69CE6FD986}"/>
              </a:ext>
            </a:extLst>
          </p:cNvPr>
          <p:cNvSpPr/>
          <p:nvPr/>
        </p:nvSpPr>
        <p:spPr>
          <a:xfrm>
            <a:off x="2297911" y="3892690"/>
            <a:ext cx="648164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Los regresores que se agreguen al modelo también tienen que ser estacionarios. </a:t>
            </a:r>
            <a:endParaRPr lang="en-US" dirty="0">
              <a:solidFill>
                <a:srgbClr val="001C54"/>
              </a:solidFill>
            </a:endParaRPr>
          </a:p>
        </p:txBody>
      </p:sp>
      <p:grpSp>
        <p:nvGrpSpPr>
          <p:cNvPr id="10" name="Grupo 9">
            <a:extLst>
              <a:ext uri="{FF2B5EF4-FFF2-40B4-BE49-F238E27FC236}">
                <a16:creationId xmlns:a16="http://schemas.microsoft.com/office/drawing/2014/main" id="{529A8FF6-BB04-490E-897D-B0EF2BC2EF06}"/>
              </a:ext>
            </a:extLst>
          </p:cNvPr>
          <p:cNvGrpSpPr/>
          <p:nvPr/>
        </p:nvGrpSpPr>
        <p:grpSpPr>
          <a:xfrm>
            <a:off x="1171476" y="3753740"/>
            <a:ext cx="1126435" cy="1060174"/>
            <a:chOff x="302734" y="1766187"/>
            <a:chExt cx="1126435" cy="1060174"/>
          </a:xfrm>
          <a:solidFill>
            <a:srgbClr val="001C54"/>
          </a:solidFill>
        </p:grpSpPr>
        <p:sp>
          <p:nvSpPr>
            <p:cNvPr id="11" name="Elipse 10">
              <a:extLst>
                <a:ext uri="{FF2B5EF4-FFF2-40B4-BE49-F238E27FC236}">
                  <a16:creationId xmlns:a16="http://schemas.microsoft.com/office/drawing/2014/main" id="{F8980C08-89B1-489C-9023-A6AF2D05C53F}"/>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ution" descr="{&quot;Key&quot;:&quot;POWER_USER_SHAPE_ICON&quot;,&quot;Value&quot;:&quot;POWER_USER_SHAPE_ICON_STYLE_1&quot;}">
              <a:extLst>
                <a:ext uri="{FF2B5EF4-FFF2-40B4-BE49-F238E27FC236}">
                  <a16:creationId xmlns:a16="http://schemas.microsoft.com/office/drawing/2014/main" id="{58BE784A-00C3-40A0-89E9-DEA55E10EE90}"/>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521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4667210" cy="646331"/>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683391" y="2252984"/>
            <a:ext cx="4667210" cy="646331"/>
          </a:xfrm>
          <a:prstGeom prst="rect">
            <a:avLst/>
          </a:prstGeom>
          <a:noFill/>
        </p:spPr>
        <p:txBody>
          <a:bodyPr wrap="square" rtlCol="0">
            <a:spAutoFit/>
          </a:bodyPr>
          <a:lstStyle/>
          <a:p>
            <a:r>
              <a:rPr lang="es-ES" dirty="0">
                <a:solidFill>
                  <a:srgbClr val="C00000"/>
                </a:solidFill>
              </a:rPr>
              <a:t>Orden de la 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4309144"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23" y="3572174"/>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197914" y="6592260"/>
            <a:ext cx="8716162" cy="230832"/>
          </a:xfrm>
          <a:prstGeom prst="rect">
            <a:avLst/>
          </a:prstGeom>
          <a:noFill/>
        </p:spPr>
        <p:txBody>
          <a:bodyPr wrap="square" rtlCol="0">
            <a:spAutoFit/>
          </a:bodyPr>
          <a:lstStyle/>
          <a:p>
            <a:r>
              <a:rPr lang="es-ES" sz="900" dirty="0">
                <a:solidFill>
                  <a:schemeClr val="accent2">
                    <a:lumMod val="50000"/>
                  </a:schemeClr>
                </a:solidFill>
              </a:rPr>
              <a:t>Fuente: https://towardsdatascience.com/time-series-forecasting-in-real-life-budget-forecasting-with-arima-d5ec57e634cb</a:t>
            </a:r>
            <a:endParaRPr lang="en-US" sz="9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70451" y="532975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C219C963-9AC9-4F45-AB10-571CDB65EA1C}"/>
              </a:ext>
            </a:extLst>
          </p:cNvPr>
          <p:cNvSpPr txBox="1"/>
          <p:nvPr/>
        </p:nvSpPr>
        <p:spPr>
          <a:xfrm>
            <a:off x="8022" y="4052511"/>
            <a:ext cx="3933406" cy="369332"/>
          </a:xfrm>
          <a:prstGeom prst="rect">
            <a:avLst/>
          </a:prstGeom>
          <a:noFill/>
        </p:spPr>
        <p:txBody>
          <a:bodyPr wrap="square" rtlCol="0">
            <a:spAutoFit/>
          </a:bodyPr>
          <a:lstStyle/>
          <a:p>
            <a:r>
              <a:rPr lang="es-ES" dirty="0"/>
              <a:t>Ejemplo ARIMA(</a:t>
            </a:r>
            <a:r>
              <a:rPr lang="es-ES" dirty="0" err="1"/>
              <a:t>p,d,q</a:t>
            </a:r>
            <a:r>
              <a:rPr lang="es-ES" dirty="0"/>
              <a:t>)</a:t>
            </a:r>
            <a:endParaRPr lang="en-US" dirty="0"/>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 </a:t>
            </a:r>
            <a:r>
              <a:rPr lang="es-ES" sz="3200" dirty="0" err="1"/>
              <a:t>Prophet</a:t>
            </a:r>
            <a:endParaRPr lang="es-ES" sz="3200" dirty="0"/>
          </a:p>
        </p:txBody>
      </p:sp>
      <p:sp>
        <p:nvSpPr>
          <p:cNvPr id="16" name="CuadroTexto 15">
            <a:extLst>
              <a:ext uri="{FF2B5EF4-FFF2-40B4-BE49-F238E27FC236}">
                <a16:creationId xmlns:a16="http://schemas.microsoft.com/office/drawing/2014/main" id="{A6EE8BBB-37F5-4824-BB6E-0752751CB940}"/>
              </a:ext>
            </a:extLst>
          </p:cNvPr>
          <p:cNvSpPr txBox="1"/>
          <p:nvPr/>
        </p:nvSpPr>
        <p:spPr>
          <a:xfrm>
            <a:off x="1169874" y="6416068"/>
            <a:ext cx="4217780" cy="369332"/>
          </a:xfrm>
          <a:prstGeom prst="rect">
            <a:avLst/>
          </a:prstGeom>
          <a:noFill/>
        </p:spPr>
        <p:txBody>
          <a:bodyPr wrap="square">
            <a:spAutoFit/>
          </a:bodyPr>
          <a:lstStyle/>
          <a:p>
            <a:r>
              <a:rPr lang="en-US" dirty="0"/>
              <a:t>https://facebook.github.io/prophet/</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578383B6-D5BF-4AD6-BA88-5E327FA47896}"/>
                  </a:ext>
                </a:extLst>
              </p:cNvPr>
              <p:cNvSpPr txBox="1"/>
              <p:nvPr/>
            </p:nvSpPr>
            <p:spPr>
              <a:xfrm>
                <a:off x="3541667" y="1198325"/>
                <a:ext cx="36919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 </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 </m:t>
                      </m:r>
                      <m:r>
                        <a:rPr lang="en-US" i="1" smtClean="0">
                          <a:solidFill>
                            <a:srgbClr val="C00000"/>
                          </a:solidFill>
                          <a:latin typeface="Cambria Math" panose="02040503050406030204" pitchFamily="18" charset="0"/>
                        </a:rPr>
                        <m:t>𝑠</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𝑡</m:t>
                      </m:r>
                      <m:r>
                        <a:rPr lang="en-US" i="1" smtClean="0">
                          <a:solidFill>
                            <a:srgbClr val="C00000"/>
                          </a:solidFill>
                          <a:latin typeface="Cambria Math" panose="02040503050406030204" pitchFamily="18" charset="0"/>
                        </a:rPr>
                        <m:t>) + </m:t>
                      </m:r>
                      <m:r>
                        <a:rPr lang="en-US" i="1" smtClean="0">
                          <a:solidFill>
                            <a:schemeClr val="accent6">
                              <a:lumMod val="50000"/>
                            </a:schemeClr>
                          </a:solidFill>
                          <a:latin typeface="Cambria Math" panose="02040503050406030204" pitchFamily="18" charset="0"/>
                        </a:rPr>
                        <m:t>h</m:t>
                      </m:r>
                      <m:r>
                        <a:rPr lang="en-US" i="1" smtClean="0">
                          <a:solidFill>
                            <a:schemeClr val="accent6">
                              <a:lumMod val="50000"/>
                            </a:schemeClr>
                          </a:solidFill>
                          <a:latin typeface="Cambria Math" panose="02040503050406030204" pitchFamily="18" charset="0"/>
                        </a:rPr>
                        <m:t>(</m:t>
                      </m:r>
                      <m:r>
                        <a:rPr lang="en-US" i="1" smtClean="0">
                          <a:solidFill>
                            <a:schemeClr val="accent6">
                              <a:lumMod val="50000"/>
                            </a:schemeClr>
                          </a:solidFill>
                          <a:latin typeface="Cambria Math" panose="02040503050406030204" pitchFamily="18" charset="0"/>
                        </a:rPr>
                        <m:t>𝑡</m:t>
                      </m:r>
                      <m:r>
                        <a:rPr lang="en-US" i="1" smtClean="0">
                          <a:solidFill>
                            <a:schemeClr val="accent6">
                              <a:lumMod val="50000"/>
                            </a:schemeClr>
                          </a:solidFill>
                          <a:latin typeface="Cambria Math" panose="02040503050406030204" pitchFamily="18" charset="0"/>
                        </a:rPr>
                        <m:t>) + </m:t>
                      </m:r>
                      <m:r>
                        <a:rPr lang="en-US" i="1" smtClean="0">
                          <a:solidFill>
                            <a:srgbClr val="CC7832"/>
                          </a:solidFill>
                          <a:latin typeface="Cambria Math" panose="02040503050406030204" pitchFamily="18" charset="0"/>
                        </a:rPr>
                        <m:t>𝑒</m:t>
                      </m:r>
                      <m:r>
                        <a:rPr lang="en-US" i="1" smtClean="0">
                          <a:solidFill>
                            <a:srgbClr val="CC7832"/>
                          </a:solidFill>
                          <a:latin typeface="Cambria Math" panose="02040503050406030204" pitchFamily="18" charset="0"/>
                        </a:rPr>
                        <m:t>(</m:t>
                      </m:r>
                      <m:r>
                        <a:rPr lang="en-US" i="1" smtClean="0">
                          <a:solidFill>
                            <a:srgbClr val="CC7832"/>
                          </a:solidFill>
                          <a:latin typeface="Cambria Math" panose="02040503050406030204" pitchFamily="18" charset="0"/>
                        </a:rPr>
                        <m:t>𝑡</m:t>
                      </m:r>
                      <m:r>
                        <a:rPr lang="en-US" i="1" smtClean="0">
                          <a:solidFill>
                            <a:srgbClr val="CC7832"/>
                          </a:solidFill>
                          <a:latin typeface="Cambria Math" panose="02040503050406030204" pitchFamily="18" charset="0"/>
                        </a:rPr>
                        <m:t>)</m:t>
                      </m:r>
                    </m:oMath>
                  </m:oMathPara>
                </a14:m>
                <a:endParaRPr lang="en-US" dirty="0"/>
              </a:p>
            </p:txBody>
          </p:sp>
        </mc:Choice>
        <mc:Fallback>
          <p:sp>
            <p:nvSpPr>
              <p:cNvPr id="2" name="CuadroTexto 1">
                <a:extLst>
                  <a:ext uri="{FF2B5EF4-FFF2-40B4-BE49-F238E27FC236}">
                    <a16:creationId xmlns:a16="http://schemas.microsoft.com/office/drawing/2014/main" id="{578383B6-D5BF-4AD6-BA88-5E327FA47896}"/>
                  </a:ext>
                </a:extLst>
              </p:cNvPr>
              <p:cNvSpPr txBox="1">
                <a:spLocks noRot="1" noChangeAspect="1" noMove="1" noResize="1" noEditPoints="1" noAdjustHandles="1" noChangeArrowheads="1" noChangeShapeType="1" noTextEdit="1"/>
              </p:cNvSpPr>
              <p:nvPr/>
            </p:nvSpPr>
            <p:spPr>
              <a:xfrm>
                <a:off x="3541667" y="1198325"/>
                <a:ext cx="3691973" cy="276999"/>
              </a:xfrm>
              <a:prstGeom prst="rect">
                <a:avLst/>
              </a:prstGeom>
              <a:blipFill>
                <a:blip r:embed="rId2"/>
                <a:stretch>
                  <a:fillRect l="-990" r="-1650" b="-40000"/>
                </a:stretch>
              </a:blipFill>
            </p:spPr>
            <p:txBody>
              <a:bodyPr/>
              <a:lstStyle/>
              <a:p>
                <a:r>
                  <a:rPr lang="en-US">
                    <a:noFill/>
                  </a:rPr>
                  <a:t> </a:t>
                </a:r>
              </a:p>
            </p:txBody>
          </p:sp>
        </mc:Fallback>
      </mc:AlternateContent>
      <p:pic>
        <p:nvPicPr>
          <p:cNvPr id="11" name="Picture 2" descr="Facebook Prophet. (Almost) everything you should know to… | by Moto DEI |  The Startup | Medium">
            <a:extLst>
              <a:ext uri="{FF2B5EF4-FFF2-40B4-BE49-F238E27FC236}">
                <a16:creationId xmlns:a16="http://schemas.microsoft.com/office/drawing/2014/main" id="{58191A01-2EFB-4501-B00C-65596854A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75" y="1203319"/>
            <a:ext cx="1325461" cy="37948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o 17">
            <a:extLst>
              <a:ext uri="{FF2B5EF4-FFF2-40B4-BE49-F238E27FC236}">
                <a16:creationId xmlns:a16="http://schemas.microsoft.com/office/drawing/2014/main" id="{64F3371C-CBEC-4B6C-8A82-D3D825F846DA}"/>
              </a:ext>
            </a:extLst>
          </p:cNvPr>
          <p:cNvGrpSpPr/>
          <p:nvPr/>
        </p:nvGrpSpPr>
        <p:grpSpPr>
          <a:xfrm>
            <a:off x="156628" y="3342476"/>
            <a:ext cx="11867692" cy="954107"/>
            <a:chOff x="195676" y="3031650"/>
            <a:chExt cx="11867692" cy="954107"/>
          </a:xfrm>
        </p:grpSpPr>
        <p:sp>
          <p:nvSpPr>
            <p:cNvPr id="7" name="CuadroTexto 6">
              <a:extLst>
                <a:ext uri="{FF2B5EF4-FFF2-40B4-BE49-F238E27FC236}">
                  <a16:creationId xmlns:a16="http://schemas.microsoft.com/office/drawing/2014/main" id="{A7F5BC20-AD7E-4AF1-9EE9-FAEC9605DC69}"/>
                </a:ext>
              </a:extLst>
            </p:cNvPr>
            <p:cNvSpPr txBox="1"/>
            <p:nvPr/>
          </p:nvSpPr>
          <p:spPr>
            <a:xfrm>
              <a:off x="195676" y="3324037"/>
              <a:ext cx="2052574" cy="369332"/>
            </a:xfrm>
            <a:prstGeom prst="rect">
              <a:avLst/>
            </a:prstGeom>
            <a:noFill/>
          </p:spPr>
          <p:txBody>
            <a:bodyPr wrap="square" rtlCol="0">
              <a:spAutoFit/>
            </a:bodyPr>
            <a:lstStyle/>
            <a:p>
              <a:r>
                <a:rPr lang="es-ES" dirty="0">
                  <a:solidFill>
                    <a:srgbClr val="C00000"/>
                  </a:solidFill>
                </a:rPr>
                <a:t>Estacionalidad</a:t>
              </a:r>
              <a:endParaRPr lang="en-US" dirty="0">
                <a:solidFill>
                  <a:srgbClr val="C00000"/>
                </a:solidFill>
              </a:endParaRPr>
            </a:p>
          </p:txBody>
        </p:sp>
        <p:sp>
          <p:nvSpPr>
            <p:cNvPr id="12" name="CuadroTexto 11">
              <a:extLst>
                <a:ext uri="{FF2B5EF4-FFF2-40B4-BE49-F238E27FC236}">
                  <a16:creationId xmlns:a16="http://schemas.microsoft.com/office/drawing/2014/main" id="{18BAECA9-D4DE-476D-8651-52E8F0886230}"/>
                </a:ext>
              </a:extLst>
            </p:cNvPr>
            <p:cNvSpPr txBox="1"/>
            <p:nvPr/>
          </p:nvSpPr>
          <p:spPr>
            <a:xfrm>
              <a:off x="2508307" y="3031650"/>
              <a:ext cx="9555061" cy="954107"/>
            </a:xfrm>
            <a:prstGeom prst="rect">
              <a:avLst/>
            </a:prstGeom>
            <a:noFill/>
          </p:spPr>
          <p:txBody>
            <a:bodyPr wrap="square" rtlCol="0">
              <a:spAutoFit/>
            </a:bodyPr>
            <a:lstStyle/>
            <a:p>
              <a:r>
                <a:rPr lang="es-ES" sz="1400" dirty="0" err="1">
                  <a:solidFill>
                    <a:srgbClr val="C00000"/>
                  </a:solidFill>
                </a:rPr>
                <a:t>Prophet</a:t>
              </a:r>
              <a:r>
                <a:rPr lang="es-ES" sz="1400" dirty="0">
                  <a:solidFill>
                    <a:srgbClr val="C00000"/>
                  </a:solidFill>
                </a:rPr>
                <a:t> utiliza series de Fourier para identificar la estacionalidad</a:t>
              </a:r>
              <a:endParaRPr lang="en-US" sz="1400" dirty="0">
                <a:solidFill>
                  <a:srgbClr val="C00000"/>
                </a:solidFill>
              </a:endParaRPr>
            </a:p>
            <a:p>
              <a:endParaRPr lang="es-ES" sz="1400" dirty="0">
                <a:solidFill>
                  <a:srgbClr val="C00000"/>
                </a:solidFill>
              </a:endParaRPr>
            </a:p>
            <a:p>
              <a:r>
                <a:rPr lang="es-ES" sz="1400" dirty="0">
                  <a:solidFill>
                    <a:srgbClr val="C00000"/>
                  </a:solidFill>
                </a:rPr>
                <a:t>Un claro beneficio del modelo </a:t>
              </a:r>
              <a:r>
                <a:rPr lang="es-ES" sz="1400" dirty="0" err="1">
                  <a:solidFill>
                    <a:srgbClr val="C00000"/>
                  </a:solidFill>
                </a:rPr>
                <a:t>prophet</a:t>
              </a:r>
              <a:r>
                <a:rPr lang="es-ES" sz="1400" dirty="0">
                  <a:solidFill>
                    <a:srgbClr val="C00000"/>
                  </a:solidFill>
                </a:rPr>
                <a:t> es que a diferencia de los modelos ARIMA tradicionales  que están implementados actualmente en R y Python, estos permiten múltiples términos de estacionalidad.</a:t>
              </a:r>
            </a:p>
          </p:txBody>
        </p:sp>
      </p:grpSp>
      <p:grpSp>
        <p:nvGrpSpPr>
          <p:cNvPr id="19" name="Grupo 18">
            <a:extLst>
              <a:ext uri="{FF2B5EF4-FFF2-40B4-BE49-F238E27FC236}">
                <a16:creationId xmlns:a16="http://schemas.microsoft.com/office/drawing/2014/main" id="{735194BF-EBFB-4B4B-8478-1DF8C9495B6F}"/>
              </a:ext>
            </a:extLst>
          </p:cNvPr>
          <p:cNvGrpSpPr/>
          <p:nvPr/>
        </p:nvGrpSpPr>
        <p:grpSpPr>
          <a:xfrm>
            <a:off x="374742" y="2002359"/>
            <a:ext cx="11294344" cy="1169551"/>
            <a:chOff x="195677" y="2002359"/>
            <a:chExt cx="11294344" cy="1169551"/>
          </a:xfrm>
        </p:grpSpPr>
        <p:sp>
          <p:nvSpPr>
            <p:cNvPr id="6" name="CuadroTexto 5">
              <a:extLst>
                <a:ext uri="{FF2B5EF4-FFF2-40B4-BE49-F238E27FC236}">
                  <a16:creationId xmlns:a16="http://schemas.microsoft.com/office/drawing/2014/main" id="{CF2F343C-4140-4BAA-9BDB-2E3A7D86E04B}"/>
                </a:ext>
              </a:extLst>
            </p:cNvPr>
            <p:cNvSpPr txBox="1"/>
            <p:nvPr/>
          </p:nvSpPr>
          <p:spPr>
            <a:xfrm>
              <a:off x="195677" y="2402468"/>
              <a:ext cx="2052574" cy="369332"/>
            </a:xfrm>
            <a:prstGeom prst="rect">
              <a:avLst/>
            </a:prstGeom>
            <a:noFill/>
          </p:spPr>
          <p:txBody>
            <a:bodyPr wrap="square" rtlCol="0">
              <a:spAutoFit/>
            </a:bodyPr>
            <a:lstStyle/>
            <a:p>
              <a:r>
                <a:rPr lang="es-ES" dirty="0"/>
                <a:t>Tendencia</a:t>
              </a:r>
              <a:endParaRPr lang="en-US" dirty="0"/>
            </a:p>
          </p:txBody>
        </p:sp>
        <p:sp>
          <p:nvSpPr>
            <p:cNvPr id="13" name="CuadroTexto 12">
              <a:extLst>
                <a:ext uri="{FF2B5EF4-FFF2-40B4-BE49-F238E27FC236}">
                  <a16:creationId xmlns:a16="http://schemas.microsoft.com/office/drawing/2014/main" id="{BDE69564-DEBF-432E-A1D4-B446F33D6ECE}"/>
                </a:ext>
              </a:extLst>
            </p:cNvPr>
            <p:cNvSpPr txBox="1"/>
            <p:nvPr/>
          </p:nvSpPr>
          <p:spPr>
            <a:xfrm>
              <a:off x="2371187" y="2002359"/>
              <a:ext cx="9118834" cy="1169551"/>
            </a:xfrm>
            <a:prstGeom prst="rect">
              <a:avLst/>
            </a:prstGeom>
            <a:noFill/>
          </p:spPr>
          <p:txBody>
            <a:bodyPr wrap="square" rtlCol="0">
              <a:spAutoFit/>
            </a:bodyPr>
            <a:lstStyle/>
            <a:p>
              <a:r>
                <a:rPr lang="es-ES" sz="1400" dirty="0" err="1"/>
                <a:t>Prophet</a:t>
              </a:r>
              <a:r>
                <a:rPr lang="es-ES" sz="1400" dirty="0"/>
                <a:t> permite tener una saturación en la tendencia con el parámetro “</a:t>
              </a:r>
              <a:r>
                <a:rPr lang="es-ES" sz="1400" dirty="0" err="1"/>
                <a:t>growth</a:t>
              </a:r>
              <a:r>
                <a:rPr lang="es-ES" sz="1400" dirty="0"/>
                <a:t>”</a:t>
              </a:r>
            </a:p>
            <a:p>
              <a:endParaRPr lang="es-ES" sz="1400" dirty="0"/>
            </a:p>
            <a:p>
              <a:r>
                <a:rPr lang="es-ES" sz="1400" dirty="0"/>
                <a:t>Dentro de la estructura de </a:t>
              </a:r>
              <a:r>
                <a:rPr lang="es-ES" sz="1400" dirty="0" err="1"/>
                <a:t>Prophet</a:t>
              </a:r>
              <a:r>
                <a:rPr lang="es-ES" sz="1400" dirty="0"/>
                <a:t>, existen los “</a:t>
              </a:r>
              <a:r>
                <a:rPr lang="es-ES" sz="1400" dirty="0" err="1"/>
                <a:t>changepoints</a:t>
              </a:r>
              <a:r>
                <a:rPr lang="es-ES" sz="1400" dirty="0"/>
                <a:t>” que son puntos </a:t>
              </a:r>
              <a:r>
                <a:rPr lang="es-ES" sz="1400" dirty="0" err="1"/>
                <a:t>autodetectados</a:t>
              </a:r>
              <a:r>
                <a:rPr lang="es-ES" sz="1400" dirty="0"/>
                <a:t> por el ajuste del modelo cuando hay quiebres dentro de la tendencia. </a:t>
              </a:r>
              <a:endParaRPr lang="en-US" sz="1400" dirty="0"/>
            </a:p>
            <a:p>
              <a:endParaRPr lang="en-US" sz="1400" dirty="0"/>
            </a:p>
          </p:txBody>
        </p:sp>
      </p:grpSp>
      <p:grpSp>
        <p:nvGrpSpPr>
          <p:cNvPr id="10" name="Grupo 9">
            <a:extLst>
              <a:ext uri="{FF2B5EF4-FFF2-40B4-BE49-F238E27FC236}">
                <a16:creationId xmlns:a16="http://schemas.microsoft.com/office/drawing/2014/main" id="{D46080A1-8358-475D-BEE8-2F91EF5A31C0}"/>
              </a:ext>
            </a:extLst>
          </p:cNvPr>
          <p:cNvGrpSpPr/>
          <p:nvPr/>
        </p:nvGrpSpPr>
        <p:grpSpPr>
          <a:xfrm>
            <a:off x="117580" y="4467149"/>
            <a:ext cx="11906740" cy="523220"/>
            <a:chOff x="117580" y="4211334"/>
            <a:chExt cx="11906740" cy="523220"/>
          </a:xfrm>
        </p:grpSpPr>
        <p:sp>
          <p:nvSpPr>
            <p:cNvPr id="8" name="CuadroTexto 7">
              <a:extLst>
                <a:ext uri="{FF2B5EF4-FFF2-40B4-BE49-F238E27FC236}">
                  <a16:creationId xmlns:a16="http://schemas.microsoft.com/office/drawing/2014/main" id="{B6D6E15F-288C-4E1A-9EF0-750CBC2F9A31}"/>
                </a:ext>
              </a:extLst>
            </p:cNvPr>
            <p:cNvSpPr txBox="1"/>
            <p:nvPr/>
          </p:nvSpPr>
          <p:spPr>
            <a:xfrm>
              <a:off x="117580" y="4288278"/>
              <a:ext cx="2298449" cy="369332"/>
            </a:xfrm>
            <a:prstGeom prst="rect">
              <a:avLst/>
            </a:prstGeom>
            <a:noFill/>
          </p:spPr>
          <p:txBody>
            <a:bodyPr wrap="square" rtlCol="0">
              <a:spAutoFit/>
            </a:bodyPr>
            <a:lstStyle/>
            <a:p>
              <a:r>
                <a:rPr lang="es-ES" dirty="0">
                  <a:solidFill>
                    <a:schemeClr val="accent1"/>
                  </a:solidFill>
                </a:rPr>
                <a:t>Efectos de Festivos</a:t>
              </a:r>
              <a:endParaRPr lang="en-US" dirty="0">
                <a:solidFill>
                  <a:schemeClr val="accent1"/>
                </a:solidFill>
              </a:endParaRPr>
            </a:p>
          </p:txBody>
        </p:sp>
        <p:sp>
          <p:nvSpPr>
            <p:cNvPr id="15" name="CuadroTexto 14">
              <a:extLst>
                <a:ext uri="{FF2B5EF4-FFF2-40B4-BE49-F238E27FC236}">
                  <a16:creationId xmlns:a16="http://schemas.microsoft.com/office/drawing/2014/main" id="{FDFCA819-A9E3-445D-B344-304A2FDD24DC}"/>
                </a:ext>
              </a:extLst>
            </p:cNvPr>
            <p:cNvSpPr txBox="1"/>
            <p:nvPr/>
          </p:nvSpPr>
          <p:spPr>
            <a:xfrm>
              <a:off x="2469259" y="4211334"/>
              <a:ext cx="9555061" cy="523220"/>
            </a:xfrm>
            <a:prstGeom prst="rect">
              <a:avLst/>
            </a:prstGeom>
            <a:noFill/>
          </p:spPr>
          <p:txBody>
            <a:bodyPr wrap="square" rtlCol="0">
              <a:spAutoFit/>
            </a:bodyPr>
            <a:lstStyle/>
            <a:p>
              <a:r>
                <a:rPr lang="es-ES" sz="1400" dirty="0" err="1">
                  <a:solidFill>
                    <a:schemeClr val="accent6">
                      <a:lumMod val="50000"/>
                    </a:schemeClr>
                  </a:solidFill>
                </a:rPr>
                <a:t>Prophet</a:t>
              </a:r>
              <a:r>
                <a:rPr lang="es-ES" sz="1400" dirty="0">
                  <a:solidFill>
                    <a:schemeClr val="accent6">
                      <a:lumMod val="50000"/>
                    </a:schemeClr>
                  </a:solidFill>
                </a:rPr>
                <a:t> viene con festivos implementados por defecto, lo que lo hace una buena herramienta para comportamientos de personas (reservas, ventas de </a:t>
              </a:r>
              <a:r>
                <a:rPr lang="es-ES" sz="1400" dirty="0" err="1">
                  <a:solidFill>
                    <a:schemeClr val="accent6">
                      <a:lumMod val="50000"/>
                    </a:schemeClr>
                  </a:solidFill>
                </a:rPr>
                <a:t>retail</a:t>
              </a:r>
              <a:r>
                <a:rPr lang="es-ES" sz="1400" dirty="0">
                  <a:solidFill>
                    <a:schemeClr val="accent6">
                      <a:lumMod val="50000"/>
                    </a:schemeClr>
                  </a:solidFill>
                </a:rPr>
                <a:t>, eventos comerciales, </a:t>
              </a:r>
              <a:r>
                <a:rPr lang="es-ES" sz="1400" dirty="0" err="1">
                  <a:solidFill>
                    <a:schemeClr val="accent6">
                      <a:lumMod val="50000"/>
                    </a:schemeClr>
                  </a:solidFill>
                </a:rPr>
                <a:t>etc</a:t>
              </a:r>
              <a:r>
                <a:rPr lang="es-ES" sz="1400" dirty="0">
                  <a:solidFill>
                    <a:schemeClr val="accent6">
                      <a:lumMod val="50000"/>
                    </a:schemeClr>
                  </a:solidFill>
                </a:rPr>
                <a:t>) </a:t>
              </a:r>
            </a:p>
          </p:txBody>
        </p:sp>
      </p:grpSp>
      <p:grpSp>
        <p:nvGrpSpPr>
          <p:cNvPr id="3" name="Grupo 2">
            <a:extLst>
              <a:ext uri="{FF2B5EF4-FFF2-40B4-BE49-F238E27FC236}">
                <a16:creationId xmlns:a16="http://schemas.microsoft.com/office/drawing/2014/main" id="{07CC0698-88DD-4923-88E1-82D51C753969}"/>
              </a:ext>
            </a:extLst>
          </p:cNvPr>
          <p:cNvGrpSpPr/>
          <p:nvPr/>
        </p:nvGrpSpPr>
        <p:grpSpPr>
          <a:xfrm>
            <a:off x="159525" y="5160936"/>
            <a:ext cx="11780906" cy="523220"/>
            <a:chOff x="117580" y="5160936"/>
            <a:chExt cx="11780906" cy="523220"/>
          </a:xfrm>
        </p:grpSpPr>
        <p:sp>
          <p:nvSpPr>
            <p:cNvPr id="9" name="CuadroTexto 8">
              <a:extLst>
                <a:ext uri="{FF2B5EF4-FFF2-40B4-BE49-F238E27FC236}">
                  <a16:creationId xmlns:a16="http://schemas.microsoft.com/office/drawing/2014/main" id="{73E66DE5-A1A7-462D-819B-D387A852FB4B}"/>
                </a:ext>
              </a:extLst>
            </p:cNvPr>
            <p:cNvSpPr txBox="1"/>
            <p:nvPr/>
          </p:nvSpPr>
          <p:spPr>
            <a:xfrm>
              <a:off x="117580" y="5237880"/>
              <a:ext cx="2298449" cy="369332"/>
            </a:xfrm>
            <a:prstGeom prst="rect">
              <a:avLst/>
            </a:prstGeom>
            <a:noFill/>
          </p:spPr>
          <p:txBody>
            <a:bodyPr wrap="square" rtlCol="0">
              <a:spAutoFit/>
            </a:bodyPr>
            <a:lstStyle/>
            <a:p>
              <a:r>
                <a:rPr lang="es-ES" dirty="0">
                  <a:solidFill>
                    <a:srgbClr val="CC7832"/>
                  </a:solidFill>
                </a:rPr>
                <a:t>Factores Exógenos</a:t>
              </a:r>
              <a:endParaRPr lang="en-US" dirty="0">
                <a:solidFill>
                  <a:srgbClr val="CC7832"/>
                </a:solidFill>
              </a:endParaRPr>
            </a:p>
          </p:txBody>
        </p:sp>
        <p:sp>
          <p:nvSpPr>
            <p:cNvPr id="17" name="CuadroTexto 16">
              <a:extLst>
                <a:ext uri="{FF2B5EF4-FFF2-40B4-BE49-F238E27FC236}">
                  <a16:creationId xmlns:a16="http://schemas.microsoft.com/office/drawing/2014/main" id="{7FA92080-D02A-4414-990C-18F623F7C48A}"/>
                </a:ext>
              </a:extLst>
            </p:cNvPr>
            <p:cNvSpPr txBox="1"/>
            <p:nvPr/>
          </p:nvSpPr>
          <p:spPr>
            <a:xfrm>
              <a:off x="2427314" y="5160936"/>
              <a:ext cx="9471172" cy="523220"/>
            </a:xfrm>
            <a:prstGeom prst="rect">
              <a:avLst/>
            </a:prstGeom>
            <a:noFill/>
          </p:spPr>
          <p:txBody>
            <a:bodyPr wrap="square" rtlCol="0">
              <a:spAutoFit/>
            </a:bodyPr>
            <a:lstStyle/>
            <a:p>
              <a:r>
                <a:rPr lang="es-ES" sz="1400" dirty="0">
                  <a:solidFill>
                    <a:srgbClr val="CC7832"/>
                  </a:solidFill>
                </a:rPr>
                <a:t>Al igual que un modelo ARIMAX, el término de regresión permite agregar variables exógenas para agregar al modelo</a:t>
              </a:r>
            </a:p>
          </p:txBody>
        </p:sp>
      </p:grpSp>
    </p:spTree>
    <p:extLst>
      <p:ext uri="{BB962C8B-B14F-4D97-AF65-F5344CB8AC3E}">
        <p14:creationId xmlns:p14="http://schemas.microsoft.com/office/powerpoint/2010/main" val="1496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8A2DB7-45D1-4352-8A85-2E75FD0B506F}"/>
              </a:ext>
            </a:extLst>
          </p:cNvPr>
          <p:cNvSpPr txBox="1"/>
          <p:nvPr/>
        </p:nvSpPr>
        <p:spPr>
          <a:xfrm>
            <a:off x="5729681" y="304358"/>
            <a:ext cx="6579765" cy="584775"/>
          </a:xfrm>
          <a:prstGeom prst="rect">
            <a:avLst/>
          </a:prstGeom>
          <a:noFill/>
        </p:spPr>
        <p:txBody>
          <a:bodyPr wrap="square" rtlCol="0">
            <a:spAutoFit/>
          </a:bodyPr>
          <a:lstStyle/>
          <a:p>
            <a:pPr algn="ctr"/>
            <a:r>
              <a:rPr lang="es-ES" sz="3200" dirty="0"/>
              <a:t>Estructura de Modelado</a:t>
            </a:r>
          </a:p>
        </p:txBody>
      </p:sp>
      <p:sp>
        <p:nvSpPr>
          <p:cNvPr id="5" name="Rectángulo: esquinas redondeadas 4">
            <a:extLst>
              <a:ext uri="{FF2B5EF4-FFF2-40B4-BE49-F238E27FC236}">
                <a16:creationId xmlns:a16="http://schemas.microsoft.com/office/drawing/2014/main" id="{6D5EB826-FB16-4449-B3B9-F1D8DD76AF63}"/>
              </a:ext>
            </a:extLst>
          </p:cNvPr>
          <p:cNvSpPr/>
          <p:nvPr/>
        </p:nvSpPr>
        <p:spPr>
          <a:xfrm>
            <a:off x="2740404" y="2741103"/>
            <a:ext cx="2751589" cy="746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Ts_modelling</a:t>
            </a:r>
            <a:r>
              <a:rPr lang="es-ES" dirty="0">
                <a:solidFill>
                  <a:schemeClr val="bg1"/>
                </a:solidFill>
              </a:rPr>
              <a:t>()</a:t>
            </a:r>
            <a:endParaRPr lang="en-US" dirty="0">
              <a:solidFill>
                <a:schemeClr val="bg1"/>
              </a:solidFill>
            </a:endParaRPr>
          </a:p>
        </p:txBody>
      </p:sp>
      <p:sp>
        <p:nvSpPr>
          <p:cNvPr id="7" name="Rectángulo: esquinas redondeadas 6">
            <a:extLst>
              <a:ext uri="{FF2B5EF4-FFF2-40B4-BE49-F238E27FC236}">
                <a16:creationId xmlns:a16="http://schemas.microsoft.com/office/drawing/2014/main" id="{040784CE-4A17-47CA-9DBC-E05729007B80}"/>
              </a:ext>
            </a:extLst>
          </p:cNvPr>
          <p:cNvSpPr/>
          <p:nvPr/>
        </p:nvSpPr>
        <p:spPr>
          <a:xfrm>
            <a:off x="5134063" y="4131576"/>
            <a:ext cx="3221372" cy="74662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Walkforward_validation</a:t>
            </a:r>
            <a:r>
              <a:rPr lang="es-ES" dirty="0">
                <a:solidFill>
                  <a:schemeClr val="bg1"/>
                </a:solidFill>
              </a:rPr>
              <a:t>()</a:t>
            </a:r>
            <a:endParaRPr lang="en-US" dirty="0">
              <a:solidFill>
                <a:schemeClr val="bg1"/>
              </a:solidFill>
            </a:endParaRPr>
          </a:p>
        </p:txBody>
      </p:sp>
      <p:sp>
        <p:nvSpPr>
          <p:cNvPr id="8" name="Rectángulo: esquinas redondeadas 7">
            <a:extLst>
              <a:ext uri="{FF2B5EF4-FFF2-40B4-BE49-F238E27FC236}">
                <a16:creationId xmlns:a16="http://schemas.microsoft.com/office/drawing/2014/main" id="{105530F4-960C-4ACB-A214-D61C2BFFAB26}"/>
              </a:ext>
            </a:extLst>
          </p:cNvPr>
          <p:cNvSpPr/>
          <p:nvPr/>
        </p:nvSpPr>
        <p:spPr>
          <a:xfrm>
            <a:off x="696286" y="1367407"/>
            <a:ext cx="2751589" cy="746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Ts_transform</a:t>
            </a:r>
            <a:r>
              <a:rPr lang="es-ES" dirty="0">
                <a:solidFill>
                  <a:schemeClr val="bg1"/>
                </a:solidFill>
              </a:rPr>
              <a:t>()</a:t>
            </a:r>
            <a:endParaRPr lang="en-US" dirty="0">
              <a:solidFill>
                <a:schemeClr val="bg1"/>
              </a:solidFill>
            </a:endParaRPr>
          </a:p>
        </p:txBody>
      </p:sp>
      <p:sp>
        <p:nvSpPr>
          <p:cNvPr id="10" name="Flecha: doblada 9">
            <a:extLst>
              <a:ext uri="{FF2B5EF4-FFF2-40B4-BE49-F238E27FC236}">
                <a16:creationId xmlns:a16="http://schemas.microsoft.com/office/drawing/2014/main" id="{7051927B-3330-4BF6-9A98-0E55F15C7EC7}"/>
              </a:ext>
            </a:extLst>
          </p:cNvPr>
          <p:cNvSpPr/>
          <p:nvPr/>
        </p:nvSpPr>
        <p:spPr>
          <a:xfrm flipH="1">
            <a:off x="5491993" y="2957119"/>
            <a:ext cx="850084" cy="1174457"/>
          </a:xfrm>
          <a:prstGeom prst="bentArrow">
            <a:avLst/>
          </a:prstGeom>
          <a:gradFill>
            <a:gsLst>
              <a:gs pos="0">
                <a:srgbClr val="C00000"/>
              </a:gs>
              <a:gs pos="10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echa: doblada 10">
            <a:extLst>
              <a:ext uri="{FF2B5EF4-FFF2-40B4-BE49-F238E27FC236}">
                <a16:creationId xmlns:a16="http://schemas.microsoft.com/office/drawing/2014/main" id="{A8A02B34-9B36-4BB8-B5DF-D8236D1EA823}"/>
              </a:ext>
            </a:extLst>
          </p:cNvPr>
          <p:cNvSpPr/>
          <p:nvPr/>
        </p:nvSpPr>
        <p:spPr>
          <a:xfrm flipH="1">
            <a:off x="3447875" y="1510020"/>
            <a:ext cx="850084" cy="1231083"/>
          </a:xfrm>
          <a:prstGeom prst="bentArrow">
            <a:avLst/>
          </a:prstGeom>
          <a:gradFill>
            <a:gsLst>
              <a:gs pos="26000">
                <a:schemeClr val="accent6">
                  <a:lumMod val="50000"/>
                </a:schemeClr>
              </a:gs>
              <a:gs pos="10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echa: doblada 11">
            <a:extLst>
              <a:ext uri="{FF2B5EF4-FFF2-40B4-BE49-F238E27FC236}">
                <a16:creationId xmlns:a16="http://schemas.microsoft.com/office/drawing/2014/main" id="{979102A8-2BC4-484F-9DE2-15D955CD6D24}"/>
              </a:ext>
            </a:extLst>
          </p:cNvPr>
          <p:cNvSpPr/>
          <p:nvPr/>
        </p:nvSpPr>
        <p:spPr>
          <a:xfrm flipV="1">
            <a:off x="1412146" y="2114024"/>
            <a:ext cx="1328258" cy="1254155"/>
          </a:xfrm>
          <a:prstGeom prst="bentArrow">
            <a:avLst>
              <a:gd name="adj1" fmla="val 15526"/>
              <a:gd name="adj2" fmla="val 18368"/>
              <a:gd name="adj3" fmla="val 28158"/>
              <a:gd name="adj4" fmla="val 43750"/>
            </a:avLst>
          </a:prstGeom>
          <a:gradFill>
            <a:gsLst>
              <a:gs pos="0">
                <a:srgbClr val="C00000"/>
              </a:gs>
              <a:gs pos="8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echa: doblada 12">
            <a:extLst>
              <a:ext uri="{FF2B5EF4-FFF2-40B4-BE49-F238E27FC236}">
                <a16:creationId xmlns:a16="http://schemas.microsoft.com/office/drawing/2014/main" id="{C5CA823C-E885-4D01-A4DA-2196A1291117}"/>
              </a:ext>
            </a:extLst>
          </p:cNvPr>
          <p:cNvSpPr/>
          <p:nvPr/>
        </p:nvSpPr>
        <p:spPr>
          <a:xfrm flipV="1">
            <a:off x="3797416" y="3491914"/>
            <a:ext cx="1328258" cy="1254155"/>
          </a:xfrm>
          <a:prstGeom prst="bentArrow">
            <a:avLst>
              <a:gd name="adj1" fmla="val 15526"/>
              <a:gd name="adj2" fmla="val 18368"/>
              <a:gd name="adj3" fmla="val 28158"/>
              <a:gd name="adj4" fmla="val 43750"/>
            </a:avLst>
          </a:prstGeom>
          <a:gradFill>
            <a:gsLst>
              <a:gs pos="100000">
                <a:schemeClr val="tx2"/>
              </a:gs>
              <a:gs pos="8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a:extLst>
              <a:ext uri="{FF2B5EF4-FFF2-40B4-BE49-F238E27FC236}">
                <a16:creationId xmlns:a16="http://schemas.microsoft.com/office/drawing/2014/main" id="{48085223-BEC7-421C-91FF-D6EB5CD79BBE}"/>
              </a:ext>
            </a:extLst>
          </p:cNvPr>
          <p:cNvSpPr/>
          <p:nvPr/>
        </p:nvSpPr>
        <p:spPr>
          <a:xfrm flipV="1">
            <a:off x="5986941" y="4878192"/>
            <a:ext cx="1702963" cy="834709"/>
          </a:xfrm>
          <a:prstGeom prst="bentArrow">
            <a:avLst>
              <a:gd name="adj1" fmla="val 15526"/>
              <a:gd name="adj2" fmla="val 18368"/>
              <a:gd name="adj3" fmla="val 28158"/>
              <a:gd name="adj4" fmla="val 43750"/>
            </a:avLst>
          </a:prstGeom>
          <a:gradFill>
            <a:gsLst>
              <a:gs pos="0">
                <a:schemeClr val="bg1"/>
              </a:gs>
              <a:gs pos="8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ángulo: esquinas redondeadas 14">
            <a:extLst>
              <a:ext uri="{FF2B5EF4-FFF2-40B4-BE49-F238E27FC236}">
                <a16:creationId xmlns:a16="http://schemas.microsoft.com/office/drawing/2014/main" id="{BE9F6FC0-56F8-449F-8C5F-049D201E28D4}"/>
              </a:ext>
            </a:extLst>
          </p:cNvPr>
          <p:cNvSpPr/>
          <p:nvPr/>
        </p:nvSpPr>
        <p:spPr>
          <a:xfrm>
            <a:off x="7689905" y="5251503"/>
            <a:ext cx="2399252" cy="7466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rgbClr val="001C54"/>
                </a:solidFill>
              </a:rPr>
              <a:t>Validation_Results</a:t>
            </a:r>
            <a:endParaRPr lang="en-US" dirty="0">
              <a:solidFill>
                <a:srgbClr val="001C54"/>
              </a:solidFill>
            </a:endParaRPr>
          </a:p>
        </p:txBody>
      </p:sp>
      <p:sp>
        <p:nvSpPr>
          <p:cNvPr id="16" name="Rectángulo: esquinas redondeadas 15">
            <a:extLst>
              <a:ext uri="{FF2B5EF4-FFF2-40B4-BE49-F238E27FC236}">
                <a16:creationId xmlns:a16="http://schemas.microsoft.com/office/drawing/2014/main" id="{AFB84819-8798-427C-91FE-7EAA8F4B58CF}"/>
              </a:ext>
            </a:extLst>
          </p:cNvPr>
          <p:cNvSpPr/>
          <p:nvPr/>
        </p:nvSpPr>
        <p:spPr>
          <a:xfrm>
            <a:off x="18347" y="4718806"/>
            <a:ext cx="4580389" cy="1904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rgbClr val="001C54"/>
              </a:solidFill>
            </a:endParaRPr>
          </a:p>
          <a:p>
            <a:pPr algn="ctr"/>
            <a:r>
              <a:rPr lang="es-ES" sz="1600" dirty="0">
                <a:solidFill>
                  <a:srgbClr val="001C54"/>
                </a:solidFill>
              </a:rPr>
              <a:t>Para esto es necesario que la transformación de las variables, el modelado y la validación sean “controladas” desde el mismo punto y que den resultados tanto numéricos como visuales para entender si la serie ha sido modelada correctamente</a:t>
            </a:r>
            <a:endParaRPr lang="en-US" sz="1600" dirty="0">
              <a:solidFill>
                <a:srgbClr val="001C54"/>
              </a:solidFill>
            </a:endParaRPr>
          </a:p>
        </p:txBody>
      </p:sp>
      <p:sp>
        <p:nvSpPr>
          <p:cNvPr id="18" name="CuadroTexto 17">
            <a:extLst>
              <a:ext uri="{FF2B5EF4-FFF2-40B4-BE49-F238E27FC236}">
                <a16:creationId xmlns:a16="http://schemas.microsoft.com/office/drawing/2014/main" id="{519AB228-E217-4BE6-9AC6-70518A354EF2}"/>
              </a:ext>
            </a:extLst>
          </p:cNvPr>
          <p:cNvSpPr txBox="1"/>
          <p:nvPr/>
        </p:nvSpPr>
        <p:spPr>
          <a:xfrm>
            <a:off x="5729681" y="1566099"/>
            <a:ext cx="6153538" cy="646331"/>
          </a:xfrm>
          <a:prstGeom prst="rect">
            <a:avLst/>
          </a:prstGeom>
          <a:noFill/>
        </p:spPr>
        <p:txBody>
          <a:bodyPr wrap="square">
            <a:spAutoFit/>
          </a:bodyPr>
          <a:lstStyle/>
          <a:p>
            <a:pPr algn="ctr"/>
            <a:r>
              <a:rPr lang="es-ES" sz="1800" dirty="0">
                <a:solidFill>
                  <a:srgbClr val="001C54"/>
                </a:solidFill>
              </a:rPr>
              <a:t>La estructura del código debe permitir iterar de manera flexible y rápida sobre múltiples parámetros. </a:t>
            </a:r>
          </a:p>
        </p:txBody>
      </p:sp>
    </p:spTree>
    <p:extLst>
      <p:ext uri="{BB962C8B-B14F-4D97-AF65-F5344CB8AC3E}">
        <p14:creationId xmlns:p14="http://schemas.microsoft.com/office/powerpoint/2010/main" val="1784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4</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2308324"/>
          </a:xfrm>
          <a:prstGeom prst="rect">
            <a:avLst/>
          </a:prstGeom>
          <a:noFill/>
        </p:spPr>
        <p:txBody>
          <a:bodyPr wrap="square" rtlCol="0">
            <a:spAutoFit/>
          </a:bodyPr>
          <a:lstStyle/>
          <a:p>
            <a:pPr marL="742950" lvl="1" indent="-285750">
              <a:buFont typeface="Wingdings" panose="05000000000000000000" pitchFamily="2" charset="2"/>
              <a:buChar char="Ø"/>
            </a:pPr>
            <a:r>
              <a:rPr lang="es-ES" sz="2400" dirty="0"/>
              <a:t>Crear una función que analice las series temporales</a:t>
            </a:r>
          </a:p>
          <a:p>
            <a:pPr marL="742950" lvl="1" indent="-285750">
              <a:buFont typeface="Wingdings" panose="05000000000000000000" pitchFamily="2" charset="2"/>
              <a:buChar char="Ø"/>
            </a:pPr>
            <a:r>
              <a:rPr lang="es-ES" sz="2400" dirty="0"/>
              <a:t>Analizar vuestra variable dependiente y posibles </a:t>
            </a:r>
            <a:r>
              <a:rPr lang="es-ES" sz="2400" dirty="0" err="1"/>
              <a:t>regresoras</a:t>
            </a:r>
            <a:endParaRPr lang="es-ES" sz="2400" dirty="0"/>
          </a:p>
          <a:p>
            <a:pPr marL="742950" lvl="1" indent="-285750">
              <a:buFont typeface="Wingdings" panose="05000000000000000000" pitchFamily="2" charset="2"/>
              <a:buChar char="Ø"/>
            </a:pPr>
            <a:r>
              <a:rPr lang="es-ES" sz="2400" dirty="0"/>
              <a:t>Crear una función </a:t>
            </a:r>
            <a:r>
              <a:rPr lang="es-ES" sz="2400" dirty="0" err="1"/>
              <a:t>Walkforward</a:t>
            </a:r>
            <a:r>
              <a:rPr lang="es-ES" sz="2400" dirty="0"/>
              <a:t> para medir </a:t>
            </a:r>
          </a:p>
          <a:p>
            <a:pPr marL="742950" lvl="1" indent="-285750">
              <a:buFont typeface="Wingdings" panose="05000000000000000000" pitchFamily="2" charset="2"/>
              <a:buChar char="Ø"/>
            </a:pPr>
            <a:r>
              <a:rPr lang="es-ES" sz="2400" dirty="0"/>
              <a:t>Crear un modelo </a:t>
            </a:r>
            <a:r>
              <a:rPr lang="es-ES" sz="2400" dirty="0" err="1"/>
              <a:t>baseline</a:t>
            </a:r>
            <a:r>
              <a:rPr lang="es-ES" sz="2400" dirty="0"/>
              <a:t> ARIMA</a:t>
            </a:r>
          </a:p>
          <a:p>
            <a:pPr marL="742950" lvl="1" indent="-285750">
              <a:buFont typeface="Wingdings" panose="05000000000000000000" pitchFamily="2" charset="2"/>
              <a:buChar char="Ø"/>
            </a:pPr>
            <a:r>
              <a:rPr lang="es-ES" sz="2400" dirty="0"/>
              <a:t>Git!</a:t>
            </a:r>
          </a:p>
          <a:p>
            <a:pPr lvl="1"/>
            <a:endParaRPr lang="es-ES" sz="2400" dirty="0"/>
          </a:p>
        </p:txBody>
      </p:sp>
    </p:spTree>
    <p:extLst>
      <p:ext uri="{BB962C8B-B14F-4D97-AF65-F5344CB8AC3E}">
        <p14:creationId xmlns:p14="http://schemas.microsoft.com/office/powerpoint/2010/main" val="157294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b="1" dirty="0" err="1">
                <a:solidFill>
                  <a:srgbClr val="FF0000"/>
                </a:solidFill>
              </a:rPr>
              <a:t>Análisis</a:t>
            </a:r>
            <a:r>
              <a:rPr lang="en-US" sz="1400" b="1" dirty="0">
                <a:solidFill>
                  <a:srgbClr val="FF0000"/>
                </a:solidFill>
              </a:rPr>
              <a:t> de las Series</a:t>
            </a:r>
          </a:p>
          <a:p>
            <a:pPr marL="1200150" lvl="2" indent="-285750">
              <a:buFont typeface="Wingdings" panose="05000000000000000000" pitchFamily="2" charset="2"/>
              <a:buChar char="Ø"/>
            </a:pPr>
            <a:r>
              <a:rPr lang="en-US" sz="1400" b="1" dirty="0">
                <a:solidFill>
                  <a:srgbClr val="FF0000"/>
                </a:solidFill>
              </a:rPr>
              <a:t>Tests (ACF &amp; PACF, ADF, </a:t>
            </a:r>
            <a:r>
              <a:rPr lang="en-US" sz="1400" b="1" dirty="0" err="1">
                <a:solidFill>
                  <a:srgbClr val="FF0000"/>
                </a:solidFill>
              </a:rPr>
              <a:t>etc</a:t>
            </a:r>
            <a:r>
              <a:rPr lang="en-US" sz="1400" b="1" dirty="0">
                <a:solidFill>
                  <a:srgbClr val="FF0000"/>
                </a:solidFill>
              </a:rPr>
              <a:t>…)</a:t>
            </a:r>
          </a:p>
          <a:p>
            <a:pPr marL="1200150" lvl="2" indent="-285750">
              <a:buFont typeface="Wingdings" panose="05000000000000000000" pitchFamily="2" charset="2"/>
              <a:buChar char="Ø"/>
            </a:pPr>
            <a:r>
              <a:rPr lang="en-US" sz="1400" b="1" dirty="0">
                <a:solidFill>
                  <a:srgbClr val="FF0000"/>
                </a:solidFill>
              </a:rPr>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b="1" dirty="0">
                <a:solidFill>
                  <a:srgbClr val="FF0000"/>
                </a:solidFill>
              </a:rPr>
              <a:t>Entrenamiento y Validación en Series Temporales</a:t>
            </a:r>
          </a:p>
          <a:p>
            <a:pPr marL="1200150" lvl="2" indent="-285750">
              <a:buFont typeface="Wingdings" panose="05000000000000000000" pitchFamily="2" charset="2"/>
              <a:buChar char="Ø"/>
            </a:pPr>
            <a:r>
              <a:rPr lang="en-US" sz="1400" b="1" dirty="0">
                <a:solidFill>
                  <a:srgbClr val="FF0000"/>
                </a:solidFill>
              </a:rPr>
              <a:t>Walkforward Validations</a:t>
            </a:r>
          </a:p>
          <a:p>
            <a:pPr marL="1200150" lvl="2" indent="-285750">
              <a:buFont typeface="Wingdings" panose="05000000000000000000" pitchFamily="2" charset="2"/>
              <a:buChar char="Ø"/>
            </a:pPr>
            <a:r>
              <a:rPr lang="en-US" sz="1400" b="1" dirty="0">
                <a:solidFill>
                  <a:srgbClr val="FF0000"/>
                </a:solidFill>
              </a:rPr>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a:t>
            </a:r>
            <a:r>
              <a:rPr lang="en-US" sz="1400" dirty="0"/>
              <a:t>(SARIMAX), prophet</a:t>
            </a:r>
          </a:p>
          <a:p>
            <a:pPr marL="1200150" lvl="2" indent="-285750">
              <a:buFont typeface="Wingdings" panose="05000000000000000000" pitchFamily="2" charset="2"/>
              <a:buChar char="Ø"/>
            </a:pPr>
            <a:r>
              <a:rPr lang="en-US" sz="1400" dirty="0"/>
              <a:t>Creación de variables </a:t>
            </a:r>
            <a:r>
              <a:rPr lang="en-US" sz="1400" dirty="0" err="1"/>
              <a:t>regresoras</a:t>
            </a:r>
            <a:r>
              <a:rPr lang="en-US" sz="1400" dirty="0"/>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4516019" cy="1077218"/>
          </a:xfrm>
          <a:prstGeom prst="rect">
            <a:avLst/>
          </a:prstGeom>
          <a:noFill/>
        </p:spPr>
        <p:txBody>
          <a:bodyPr wrap="square" rtlCol="0">
            <a:spAutoFit/>
          </a:bodyPr>
          <a:lstStyle/>
          <a:p>
            <a:pPr algn="ctr"/>
            <a:r>
              <a:rPr lang="es-ES" sz="3200" dirty="0"/>
              <a:t>Revisión del Caso Práctico</a:t>
            </a:r>
          </a:p>
        </p:txBody>
      </p:sp>
      <p:sp>
        <p:nvSpPr>
          <p:cNvPr id="43" name="CuadroTexto 42">
            <a:extLst>
              <a:ext uri="{FF2B5EF4-FFF2-40B4-BE49-F238E27FC236}">
                <a16:creationId xmlns:a16="http://schemas.microsoft.com/office/drawing/2014/main" id="{47A5A277-2DCF-4F78-A2A7-6F76ED500228}"/>
              </a:ext>
            </a:extLst>
          </p:cNvPr>
          <p:cNvSpPr txBox="1"/>
          <p:nvPr/>
        </p:nvSpPr>
        <p:spPr>
          <a:xfrm>
            <a:off x="261675" y="1360657"/>
            <a:ext cx="3959603" cy="400110"/>
          </a:xfrm>
          <a:prstGeom prst="rect">
            <a:avLst/>
          </a:prstGeom>
          <a:noFill/>
        </p:spPr>
        <p:txBody>
          <a:bodyPr wrap="square" rtlCol="0">
            <a:spAutoFit/>
          </a:bodyPr>
          <a:lstStyle/>
          <a:p>
            <a:pPr algn="ctr"/>
            <a:r>
              <a:rPr lang="es-ES" sz="2000" i="1" dirty="0"/>
              <a:t>Preparación de las Variables </a:t>
            </a:r>
            <a:endParaRPr lang="en-US" i="1" dirty="0"/>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uadroTexto 4">
            <a:extLst>
              <a:ext uri="{FF2B5EF4-FFF2-40B4-BE49-F238E27FC236}">
                <a16:creationId xmlns:a16="http://schemas.microsoft.com/office/drawing/2014/main" id="{D534731C-B1C5-4306-8542-507443C58F19}"/>
              </a:ext>
            </a:extLst>
          </p:cNvPr>
          <p:cNvSpPr txBox="1"/>
          <p:nvPr/>
        </p:nvSpPr>
        <p:spPr>
          <a:xfrm>
            <a:off x="338677" y="2916205"/>
            <a:ext cx="8806824" cy="1323439"/>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err="1"/>
              <a:t>Limpieza</a:t>
            </a:r>
            <a:r>
              <a:rPr lang="en-US" sz="2000" dirty="0"/>
              <a:t> PM2.5</a:t>
            </a:r>
          </a:p>
          <a:p>
            <a:pPr marL="742950" lvl="1" indent="-285750">
              <a:buFont typeface="Wingdings" panose="05000000000000000000" pitchFamily="2" charset="2"/>
              <a:buChar char="Ø"/>
            </a:pPr>
            <a:r>
              <a:rPr lang="en-US" sz="2000" dirty="0" err="1"/>
              <a:t>Visualización</a:t>
            </a:r>
            <a:r>
              <a:rPr lang="en-US" sz="2000" dirty="0"/>
              <a:t> de las series</a:t>
            </a:r>
          </a:p>
          <a:p>
            <a:pPr marL="742950" lvl="1" indent="-285750">
              <a:buFont typeface="Wingdings" panose="05000000000000000000" pitchFamily="2" charset="2"/>
              <a:buChar char="Ø"/>
            </a:pPr>
            <a:r>
              <a:rPr lang="en-US" sz="2000" dirty="0" err="1"/>
              <a:t>Reindexado</a:t>
            </a:r>
            <a:r>
              <a:rPr lang="en-US" sz="2000" dirty="0"/>
              <a:t> de la </a:t>
            </a:r>
            <a:r>
              <a:rPr lang="en-US" sz="2000" dirty="0" err="1"/>
              <a:t>serie</a:t>
            </a:r>
            <a:endParaRPr lang="en-US" sz="2000" dirty="0"/>
          </a:p>
          <a:p>
            <a:pPr marL="742950" lvl="1" indent="-285750">
              <a:buFont typeface="Wingdings" panose="05000000000000000000" pitchFamily="2" charset="2"/>
              <a:buChar char="Ø"/>
            </a:pPr>
            <a:r>
              <a:rPr lang="en-US" sz="2000" dirty="0"/>
              <a:t>Variables </a:t>
            </a:r>
            <a:r>
              <a:rPr lang="en-US" sz="2000" dirty="0" err="1"/>
              <a:t>Derivadas</a:t>
            </a:r>
            <a:endParaRPr lang="en-US" sz="2000" dirty="0"/>
          </a:p>
        </p:txBody>
      </p:sp>
      <p:pic>
        <p:nvPicPr>
          <p:cNvPr id="1026" name="Picture 2">
            <a:extLst>
              <a:ext uri="{FF2B5EF4-FFF2-40B4-BE49-F238E27FC236}">
                <a16:creationId xmlns:a16="http://schemas.microsoft.com/office/drawing/2014/main" id="{E8E69F14-11A1-4EC9-9B43-8B6920F7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890391"/>
            <a:ext cx="3228119" cy="13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A092872-EBAE-4F8B-878E-D9F2E5555485}"/>
              </a:ext>
            </a:extLst>
          </p:cNvPr>
          <p:cNvGrpSpPr/>
          <p:nvPr/>
        </p:nvGrpSpPr>
        <p:grpSpPr>
          <a:xfrm>
            <a:off x="1187988" y="1696455"/>
            <a:ext cx="2521134" cy="2521134"/>
            <a:chOff x="1187988" y="1696455"/>
            <a:chExt cx="2521134" cy="2521134"/>
          </a:xfrm>
        </p:grpSpPr>
        <p:sp>
          <p:nvSpPr>
            <p:cNvPr id="12" name="Oval 2">
              <a:extLst>
                <a:ext uri="{FF2B5EF4-FFF2-40B4-BE49-F238E27FC236}">
                  <a16:creationId xmlns:a16="http://schemas.microsoft.com/office/drawing/2014/main" id="{8742B82C-128B-4283-B851-7279A390AA4F}"/>
                </a:ext>
              </a:extLst>
            </p:cNvPr>
            <p:cNvSpPr>
              <a:spLocks noChangeAspect="1"/>
            </p:cNvSpPr>
            <p:nvPr/>
          </p:nvSpPr>
          <p:spPr>
            <a:xfrm>
              <a:off x="118798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esquinas redondeadas 7">
              <a:extLst>
                <a:ext uri="{FF2B5EF4-FFF2-40B4-BE49-F238E27FC236}">
                  <a16:creationId xmlns:a16="http://schemas.microsoft.com/office/drawing/2014/main" id="{E3740641-AE07-4028-82F9-9C96255B26EA}"/>
                </a:ext>
              </a:extLst>
            </p:cNvPr>
            <p:cNvSpPr/>
            <p:nvPr/>
          </p:nvSpPr>
          <p:spPr>
            <a:xfrm>
              <a:off x="1318141" y="2701328"/>
              <a:ext cx="2244993"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Autocorrelación</a:t>
              </a:r>
              <a:endParaRPr lang="en-US" sz="2000" b="1" dirty="0"/>
            </a:p>
          </p:txBody>
        </p:sp>
      </p:grpSp>
      <p:grpSp>
        <p:nvGrpSpPr>
          <p:cNvPr id="4" name="Grupo 3">
            <a:extLst>
              <a:ext uri="{FF2B5EF4-FFF2-40B4-BE49-F238E27FC236}">
                <a16:creationId xmlns:a16="http://schemas.microsoft.com/office/drawing/2014/main" id="{9216BBE7-6E09-448B-8640-D6C2EE00BD72}"/>
              </a:ext>
            </a:extLst>
          </p:cNvPr>
          <p:cNvGrpSpPr/>
          <p:nvPr/>
        </p:nvGrpSpPr>
        <p:grpSpPr>
          <a:xfrm>
            <a:off x="4776641" y="1696455"/>
            <a:ext cx="2521134" cy="2521134"/>
            <a:chOff x="4776641" y="1696455"/>
            <a:chExt cx="2521134" cy="2521134"/>
          </a:xfrm>
        </p:grpSpPr>
        <p:sp>
          <p:nvSpPr>
            <p:cNvPr id="14" name="Oval 7">
              <a:extLst>
                <a:ext uri="{FF2B5EF4-FFF2-40B4-BE49-F238E27FC236}">
                  <a16:creationId xmlns:a16="http://schemas.microsoft.com/office/drawing/2014/main" id="{21849B4C-D370-4D43-AB0C-25864DB9E0AD}"/>
                </a:ext>
              </a:extLst>
            </p:cNvPr>
            <p:cNvSpPr>
              <a:spLocks noChangeAspect="1"/>
            </p:cNvSpPr>
            <p:nvPr/>
          </p:nvSpPr>
          <p:spPr>
            <a:xfrm>
              <a:off x="4776641" y="1696455"/>
              <a:ext cx="2521134" cy="2521134"/>
            </a:xfrm>
            <a:prstGeom prst="ellipse">
              <a:avLst/>
            </a:prstGeom>
            <a:solidFill>
              <a:schemeClr val="accent1"/>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esquinas redondeadas 9">
              <a:extLst>
                <a:ext uri="{FF2B5EF4-FFF2-40B4-BE49-F238E27FC236}">
                  <a16:creationId xmlns:a16="http://schemas.microsoft.com/office/drawing/2014/main" id="{A2A8D5C8-D1BE-4172-A34C-7E764F5AE80C}"/>
                </a:ext>
              </a:extLst>
            </p:cNvPr>
            <p:cNvSpPr/>
            <p:nvPr/>
          </p:nvSpPr>
          <p:spPr>
            <a:xfrm>
              <a:off x="4992779" y="2684760"/>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Estacionalidad</a:t>
              </a:r>
            </a:p>
            <a:p>
              <a:pPr algn="ctr"/>
              <a:r>
                <a:rPr lang="es-ES" b="1" dirty="0"/>
                <a:t>(Seasonality)</a:t>
              </a:r>
              <a:endParaRPr lang="en-US" b="1" dirty="0"/>
            </a:p>
          </p:txBody>
        </p:sp>
      </p:grpSp>
      <p:grpSp>
        <p:nvGrpSpPr>
          <p:cNvPr id="3" name="Grupo 2">
            <a:extLst>
              <a:ext uri="{FF2B5EF4-FFF2-40B4-BE49-F238E27FC236}">
                <a16:creationId xmlns:a16="http://schemas.microsoft.com/office/drawing/2014/main" id="{9FF349CE-1EC5-4F3C-AA8C-C8F9433E1302}"/>
              </a:ext>
            </a:extLst>
          </p:cNvPr>
          <p:cNvGrpSpPr/>
          <p:nvPr/>
        </p:nvGrpSpPr>
        <p:grpSpPr>
          <a:xfrm>
            <a:off x="8352724" y="1696455"/>
            <a:ext cx="2521134" cy="2521134"/>
            <a:chOff x="8352724" y="1696455"/>
            <a:chExt cx="2521134" cy="2521134"/>
          </a:xfrm>
        </p:grpSpPr>
        <p:sp>
          <p:nvSpPr>
            <p:cNvPr id="26" name="Oval 8">
              <a:extLst>
                <a:ext uri="{FF2B5EF4-FFF2-40B4-BE49-F238E27FC236}">
                  <a16:creationId xmlns:a16="http://schemas.microsoft.com/office/drawing/2014/main" id="{E5955E06-4E55-4BD7-86F5-279E27292921}"/>
                </a:ext>
              </a:extLst>
            </p:cNvPr>
            <p:cNvSpPr>
              <a:spLocks noChangeAspect="1"/>
            </p:cNvSpPr>
            <p:nvPr/>
          </p:nvSpPr>
          <p:spPr>
            <a:xfrm>
              <a:off x="8352724" y="1696455"/>
              <a:ext cx="2521134" cy="2521134"/>
            </a:xfrm>
            <a:prstGeom prst="ellipse">
              <a:avLst/>
            </a:prstGeom>
            <a:solidFill>
              <a:srgbClr val="001C54"/>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ángulo: esquinas redondeadas 10">
              <a:extLst>
                <a:ext uri="{FF2B5EF4-FFF2-40B4-BE49-F238E27FC236}">
                  <a16:creationId xmlns:a16="http://schemas.microsoft.com/office/drawing/2014/main" id="{37843378-8C6B-4060-8A10-7AF91882E654}"/>
                </a:ext>
              </a:extLst>
            </p:cNvPr>
            <p:cNvSpPr/>
            <p:nvPr/>
          </p:nvSpPr>
          <p:spPr>
            <a:xfrm>
              <a:off x="8568862" y="2726324"/>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Estacionariedad (Stationarity)</a:t>
              </a:r>
              <a:endParaRPr lang="en-US" b="1" dirty="0"/>
            </a:p>
          </p:txBody>
        </p:sp>
      </p:grpSp>
      <p:sp>
        <p:nvSpPr>
          <p:cNvPr id="45" name="CuadroTexto 44">
            <a:extLst>
              <a:ext uri="{FF2B5EF4-FFF2-40B4-BE49-F238E27FC236}">
                <a16:creationId xmlns:a16="http://schemas.microsoft.com/office/drawing/2014/main" id="{5B53E338-3E90-4889-928E-5B4D9B251F80}"/>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las Series Temporales</a:t>
            </a:r>
          </a:p>
        </p:txBody>
      </p:sp>
    </p:spTree>
    <p:extLst>
      <p:ext uri="{BB962C8B-B14F-4D97-AF65-F5344CB8AC3E}">
        <p14:creationId xmlns:p14="http://schemas.microsoft.com/office/powerpoint/2010/main" val="343643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AC7ACA-6344-4C72-BEAC-F81548408D80}"/>
              </a:ext>
            </a:extLst>
          </p:cNvPr>
          <p:cNvPicPr>
            <a:picLocks noChangeAspect="1"/>
          </p:cNvPicPr>
          <p:nvPr/>
        </p:nvPicPr>
        <p:blipFill>
          <a:blip r:embed="rId2"/>
          <a:stretch>
            <a:fillRect/>
          </a:stretch>
        </p:blipFill>
        <p:spPr>
          <a:xfrm>
            <a:off x="9453612" y="919291"/>
            <a:ext cx="2606412" cy="569754"/>
          </a:xfrm>
          <a:prstGeom prst="rect">
            <a:avLst/>
          </a:prstGeom>
        </p:spPr>
      </p:pic>
      <p:sp>
        <p:nvSpPr>
          <p:cNvPr id="31" name="Rectángulo: esquinas redondeadas 30">
            <a:extLst>
              <a:ext uri="{FF2B5EF4-FFF2-40B4-BE49-F238E27FC236}">
                <a16:creationId xmlns:a16="http://schemas.microsoft.com/office/drawing/2014/main" id="{A1648247-96F6-40D1-A44C-5E43B6B11F46}"/>
              </a:ext>
            </a:extLst>
          </p:cNvPr>
          <p:cNvSpPr/>
          <p:nvPr/>
        </p:nvSpPr>
        <p:spPr>
          <a:xfrm>
            <a:off x="671120" y="2146106"/>
            <a:ext cx="6384022"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La Autocorrelación se utiliza para entender si una serie es dependiente en su propio pasado y en qué retrasos específicos.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47E056E2-15D0-4D3A-8078-3E8EA66B36CF}"/>
              </a:ext>
            </a:extLst>
          </p:cNvPr>
          <p:cNvSpPr/>
          <p:nvPr/>
        </p:nvSpPr>
        <p:spPr>
          <a:xfrm>
            <a:off x="5788405" y="4086275"/>
            <a:ext cx="6145448"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La Autocorrelación nos ayudará a encontrar los distintos componentes del modelo ARIMA (AR y MA)</a:t>
            </a:r>
            <a:endParaRPr lang="en-US" dirty="0">
              <a:solidFill>
                <a:srgbClr val="C00000"/>
              </a:solidFill>
            </a:endParaRPr>
          </a:p>
        </p:txBody>
      </p:sp>
      <p:sp>
        <p:nvSpPr>
          <p:cNvPr id="3" name="Arco 2">
            <a:extLst>
              <a:ext uri="{FF2B5EF4-FFF2-40B4-BE49-F238E27FC236}">
                <a16:creationId xmlns:a16="http://schemas.microsoft.com/office/drawing/2014/main" id="{8165FC93-00E6-4C40-912F-F88B55B40C2F}"/>
              </a:ext>
            </a:extLst>
          </p:cNvPr>
          <p:cNvSpPr/>
          <p:nvPr/>
        </p:nvSpPr>
        <p:spPr>
          <a:xfrm rot="720871">
            <a:off x="6355793" y="2418916"/>
            <a:ext cx="3588857" cy="1846433"/>
          </a:xfrm>
          <a:prstGeom prst="arc">
            <a:avLst>
              <a:gd name="adj1" fmla="val 12502645"/>
              <a:gd name="adj2" fmla="val 589009"/>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ángulo: esquinas redondeadas 11">
            <a:extLst>
              <a:ext uri="{FF2B5EF4-FFF2-40B4-BE49-F238E27FC236}">
                <a16:creationId xmlns:a16="http://schemas.microsoft.com/office/drawing/2014/main" id="{3B0706B0-6072-4F50-98E0-8A6D70684783}"/>
              </a:ext>
            </a:extLst>
          </p:cNvPr>
          <p:cNvSpPr/>
          <p:nvPr/>
        </p:nvSpPr>
        <p:spPr>
          <a:xfrm>
            <a:off x="817270" y="4804444"/>
            <a:ext cx="523758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C7832"/>
                </a:solidFill>
              </a:rPr>
              <a:t>Se analiza la ACF y PACF: Autocorrelaciones y Autocorrelaciones Parciales</a:t>
            </a:r>
            <a:endParaRPr lang="en-US" dirty="0">
              <a:solidFill>
                <a:srgbClr val="CC7832"/>
              </a:solidFill>
            </a:endParaRPr>
          </a:p>
        </p:txBody>
      </p:sp>
      <p:sp>
        <p:nvSpPr>
          <p:cNvPr id="13" name="Arco 12">
            <a:extLst>
              <a:ext uri="{FF2B5EF4-FFF2-40B4-BE49-F238E27FC236}">
                <a16:creationId xmlns:a16="http://schemas.microsoft.com/office/drawing/2014/main" id="{94934B2E-9821-400C-AFBB-B6C034D34BE3}"/>
              </a:ext>
            </a:extLst>
          </p:cNvPr>
          <p:cNvSpPr/>
          <p:nvPr/>
        </p:nvSpPr>
        <p:spPr>
          <a:xfrm rot="8974275">
            <a:off x="4417002" y="2379334"/>
            <a:ext cx="6535910" cy="2832395"/>
          </a:xfrm>
          <a:prstGeom prst="arc">
            <a:avLst>
              <a:gd name="adj1" fmla="val 15811888"/>
              <a:gd name="adj2" fmla="val 21435801"/>
            </a:avLst>
          </a:prstGeom>
          <a:ln w="44450">
            <a:gradFill>
              <a:gsLst>
                <a:gs pos="0">
                  <a:srgbClr val="A80000"/>
                </a:gs>
                <a:gs pos="100000">
                  <a:srgbClr val="CC783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1881289F-B01B-46D7-B338-6FA4C21B520E}"/>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Autocorrelación</a:t>
            </a:r>
            <a:endParaRPr lang="en-US" sz="2000" dirty="0">
              <a:solidFill>
                <a:schemeClr val="tx1"/>
              </a:solidFill>
            </a:endParaRPr>
          </a:p>
        </p:txBody>
      </p:sp>
      <p:sp>
        <p:nvSpPr>
          <p:cNvPr id="17" name="CuadroTexto 16">
            <a:extLst>
              <a:ext uri="{FF2B5EF4-FFF2-40B4-BE49-F238E27FC236}">
                <a16:creationId xmlns:a16="http://schemas.microsoft.com/office/drawing/2014/main" id="{C2E3DDDF-E9C4-49FD-B053-BE0707091E9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spTree>
    <p:extLst>
      <p:ext uri="{BB962C8B-B14F-4D97-AF65-F5344CB8AC3E}">
        <p14:creationId xmlns:p14="http://schemas.microsoft.com/office/powerpoint/2010/main" val="1531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3"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995E9B96-8B90-4B6C-8DE2-A8ABD592E89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7536" r="9122" b="6048"/>
          <a:stretch/>
        </p:blipFill>
        <p:spPr>
          <a:xfrm>
            <a:off x="132631" y="2375283"/>
            <a:ext cx="7486167" cy="4282580"/>
          </a:xfrm>
          <a:prstGeom prst="rect">
            <a:avLst/>
          </a:prstGeom>
        </p:spPr>
      </p:pic>
      <p:sp>
        <p:nvSpPr>
          <p:cNvPr id="16" name="CuadroTexto 15">
            <a:extLst>
              <a:ext uri="{FF2B5EF4-FFF2-40B4-BE49-F238E27FC236}">
                <a16:creationId xmlns:a16="http://schemas.microsoft.com/office/drawing/2014/main" id="{9445D83E-BC90-4FBF-B4E0-5F79423F22A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grpSp>
        <p:nvGrpSpPr>
          <p:cNvPr id="9" name="Grupo 8">
            <a:extLst>
              <a:ext uri="{FF2B5EF4-FFF2-40B4-BE49-F238E27FC236}">
                <a16:creationId xmlns:a16="http://schemas.microsoft.com/office/drawing/2014/main" id="{93A96133-96F0-4D0A-A309-39EAFFBCD1F9}"/>
              </a:ext>
            </a:extLst>
          </p:cNvPr>
          <p:cNvGrpSpPr/>
          <p:nvPr/>
        </p:nvGrpSpPr>
        <p:grpSpPr>
          <a:xfrm>
            <a:off x="4699232" y="1460571"/>
            <a:ext cx="6358661" cy="897272"/>
            <a:chOff x="4699232" y="1460571"/>
            <a:chExt cx="6358661" cy="897272"/>
          </a:xfrm>
        </p:grpSpPr>
        <p:sp>
          <p:nvSpPr>
            <p:cNvPr id="5" name="Rectangle 1">
              <a:extLst>
                <a:ext uri="{FF2B5EF4-FFF2-40B4-BE49-F238E27FC236}">
                  <a16:creationId xmlns:a16="http://schemas.microsoft.com/office/drawing/2014/main" id="{8F164B73-B174-48EC-9442-766DAF2D5106}"/>
                </a:ext>
              </a:extLst>
            </p:cNvPr>
            <p:cNvSpPr>
              <a:spLocks noChangeArrowheads="1"/>
            </p:cNvSpPr>
            <p:nvPr/>
          </p:nvSpPr>
          <p:spPr bwMode="auto">
            <a:xfrm>
              <a:off x="4838854" y="1573013"/>
              <a:ext cx="621903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69896"/>
                  </a:solidFill>
                  <a:effectLst/>
                  <a:latin typeface="Consolas" panose="020B0609020204030204" pitchFamily="49" charset="0"/>
                </a:rPr>
                <a:t># series </a:t>
              </a:r>
              <a:r>
                <a:rPr kumimoji="0" lang="en-US" altLang="en-US" sz="900" b="0" i="0" u="none" strike="noStrike" cap="none" normalizeH="0" baseline="0" dirty="0" err="1">
                  <a:ln>
                    <a:noFill/>
                  </a:ln>
                  <a:solidFill>
                    <a:srgbClr val="969896"/>
                  </a:solidFill>
                  <a:effectLst/>
                  <a:latin typeface="Consolas" panose="020B0609020204030204" pitchFamily="49" charset="0"/>
                </a:rPr>
                <a:t>acf</a:t>
              </a:r>
              <a:r>
                <a:rPr kumimoji="0" lang="en-US" altLang="en-US" sz="900" b="0" i="0" u="none" strike="noStrike" cap="none" normalizeH="0" baseline="0" dirty="0">
                  <a:ln>
                    <a:noFill/>
                  </a:ln>
                  <a:solidFill>
                    <a:srgbClr val="969896"/>
                  </a:solidFill>
                  <a:effectLst/>
                  <a:latin typeface="Consolas" panose="020B0609020204030204" pitchFamily="49" charset="0"/>
                </a:rPr>
                <a:t> and </a:t>
              </a:r>
              <a:r>
                <a:rPr kumimoji="0" lang="en-US" altLang="en-US" sz="900" b="0" i="0" u="none" strike="noStrike" cap="none" normalizeH="0" baseline="0" dirty="0" err="1">
                  <a:ln>
                    <a:noFill/>
                  </a:ln>
                  <a:solidFill>
                    <a:srgbClr val="969896"/>
                  </a:solidFill>
                  <a:effectLst/>
                  <a:latin typeface="Consolas" panose="020B0609020204030204" pitchFamily="49" charset="0"/>
                </a:rPr>
                <a:t>pacf</a:t>
              </a:r>
              <a:r>
                <a:rPr kumimoji="0" lang="en-US" altLang="en-US" sz="900" b="0" i="0" u="none" strike="noStrike" cap="none" normalizeH="0" baseline="0" dirty="0">
                  <a:ln>
                    <a:noFill/>
                  </a:ln>
                  <a:solidFill>
                    <a:srgbClr val="969896"/>
                  </a:solidFill>
                  <a:effectLst/>
                  <a:latin typeface="Consolas" panose="020B0609020204030204" pitchFamily="49" charset="0"/>
                </a:rPr>
                <a:t> plots</a:t>
              </a: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a:ln>
                    <a:noFill/>
                  </a:ln>
                  <a:solidFill>
                    <a:srgbClr val="333333"/>
                  </a:solidFill>
                  <a:effectLst/>
                  <a:latin typeface="Consolas" panose="020B0609020204030204" pitchFamily="49" charset="0"/>
                </a:rPr>
                <a:t>fig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axes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subplots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2</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figsize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15</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8</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plot_pacf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4CD781D-A42D-40D1-848D-714188BE43AF}"/>
                </a:ext>
              </a:extLst>
            </p:cNvPr>
            <p:cNvSpPr>
              <a:spLocks noChangeArrowheads="1"/>
            </p:cNvSpPr>
            <p:nvPr/>
          </p:nvSpPr>
          <p:spPr bwMode="auto">
            <a:xfrm>
              <a:off x="4699232" y="1460571"/>
              <a:ext cx="43203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graphics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tsaplots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plot_pacf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Imagen 10">
            <a:extLst>
              <a:ext uri="{FF2B5EF4-FFF2-40B4-BE49-F238E27FC236}">
                <a16:creationId xmlns:a16="http://schemas.microsoft.com/office/drawing/2014/main" id="{E8E2DDBD-C4FC-49D6-BA5E-FD665BD0181A}"/>
              </a:ext>
            </a:extLst>
          </p:cNvPr>
          <p:cNvPicPr>
            <a:picLocks noChangeAspect="1"/>
          </p:cNvPicPr>
          <p:nvPr/>
        </p:nvPicPr>
        <p:blipFill>
          <a:blip r:embed="rId3"/>
          <a:stretch>
            <a:fillRect/>
          </a:stretch>
        </p:blipFill>
        <p:spPr>
          <a:xfrm>
            <a:off x="9453612" y="919291"/>
            <a:ext cx="2606412" cy="569754"/>
          </a:xfrm>
          <a:prstGeom prst="rect">
            <a:avLst/>
          </a:prstGeom>
        </p:spPr>
      </p:pic>
      <p:sp>
        <p:nvSpPr>
          <p:cNvPr id="14" name="Rectángulo: esquinas redondeadas 13">
            <a:extLst>
              <a:ext uri="{FF2B5EF4-FFF2-40B4-BE49-F238E27FC236}">
                <a16:creationId xmlns:a16="http://schemas.microsoft.com/office/drawing/2014/main" id="{FD73D71F-9F12-45AF-B7FA-9436B778C36F}"/>
              </a:ext>
            </a:extLst>
          </p:cNvPr>
          <p:cNvSpPr/>
          <p:nvPr/>
        </p:nvSpPr>
        <p:spPr>
          <a:xfrm>
            <a:off x="7709482" y="2871132"/>
            <a:ext cx="4349885" cy="11157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 sz="1600" b="0" i="0" dirty="0">
                <a:solidFill>
                  <a:srgbClr val="001C54"/>
                </a:solidFill>
                <a:effectLst/>
              </a:rPr>
              <a:t>ACF: Mide la correlación entre dos variables separadas por </a:t>
            </a:r>
            <a:r>
              <a:rPr lang="es-ES" sz="1600" b="1" i="0" dirty="0">
                <a:solidFill>
                  <a:srgbClr val="001C54"/>
                </a:solidFill>
                <a:effectLst/>
              </a:rPr>
              <a:t>k periodos</a:t>
            </a:r>
            <a:r>
              <a:rPr lang="es-ES" sz="1600" b="0" i="0" dirty="0">
                <a:solidFill>
                  <a:srgbClr val="001C54"/>
                </a:solidFill>
                <a:effectLst/>
              </a:rPr>
              <a:t>.</a:t>
            </a:r>
          </a:p>
        </p:txBody>
      </p:sp>
      <p:sp>
        <p:nvSpPr>
          <p:cNvPr id="17" name="Rectángulo: esquinas redondeadas 16">
            <a:extLst>
              <a:ext uri="{FF2B5EF4-FFF2-40B4-BE49-F238E27FC236}">
                <a16:creationId xmlns:a16="http://schemas.microsoft.com/office/drawing/2014/main" id="{EFF8FBF6-41F8-4841-AAE0-9A266EBBBF64}"/>
              </a:ext>
            </a:extLst>
          </p:cNvPr>
          <p:cNvSpPr/>
          <p:nvPr/>
        </p:nvSpPr>
        <p:spPr>
          <a:xfrm>
            <a:off x="7709483" y="4794230"/>
            <a:ext cx="4349886" cy="1589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0" i="0" dirty="0">
                <a:solidFill>
                  <a:srgbClr val="001C54"/>
                </a:solidFill>
                <a:effectLst/>
              </a:rPr>
              <a:t>PACF: </a:t>
            </a:r>
            <a:r>
              <a:rPr lang="es-ES" sz="1600" b="0" i="0" dirty="0">
                <a:solidFill>
                  <a:srgbClr val="001C54"/>
                </a:solidFill>
                <a:effectLst/>
                <a:latin typeface="Open Sans"/>
              </a:rPr>
              <a:t>Mide la correlación entre dos variables separadas por k periodos cuando </a:t>
            </a:r>
            <a:r>
              <a:rPr lang="es-ES" sz="1600" b="1" i="0" dirty="0">
                <a:solidFill>
                  <a:srgbClr val="001C54"/>
                </a:solidFill>
                <a:effectLst/>
                <a:latin typeface="Open Sans"/>
              </a:rPr>
              <a:t>no se considera la dependencia creada por los retardos intermedios </a:t>
            </a:r>
            <a:r>
              <a:rPr lang="es-ES" sz="1600" b="0" i="0" dirty="0">
                <a:solidFill>
                  <a:srgbClr val="001C54"/>
                </a:solidFill>
                <a:effectLst/>
                <a:latin typeface="Open Sans"/>
              </a:rPr>
              <a:t>existentes entre ambas.</a:t>
            </a:r>
            <a:endParaRPr lang="es-ES" sz="1600" dirty="0">
              <a:solidFill>
                <a:srgbClr val="001C54"/>
              </a:solidFill>
              <a:latin typeface="Open Sans"/>
            </a:endParaRPr>
          </a:p>
        </p:txBody>
      </p:sp>
      <p:sp>
        <p:nvSpPr>
          <p:cNvPr id="18" name="Rectángulo: esquinas redondeadas 17">
            <a:extLst>
              <a:ext uri="{FF2B5EF4-FFF2-40B4-BE49-F238E27FC236}">
                <a16:creationId xmlns:a16="http://schemas.microsoft.com/office/drawing/2014/main" id="{BCD560AD-04B4-41AA-9A3C-F8AFA9F34955}"/>
              </a:ext>
            </a:extLst>
          </p:cNvPr>
          <p:cNvSpPr/>
          <p:nvPr/>
        </p:nvSpPr>
        <p:spPr>
          <a:xfrm>
            <a:off x="612395" y="1018029"/>
            <a:ext cx="3652788"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 ACF y PACF</a:t>
            </a:r>
            <a:endParaRPr lang="en-US" dirty="0">
              <a:solidFill>
                <a:schemeClr val="tx1"/>
              </a:solidFill>
            </a:endParaRPr>
          </a:p>
        </p:txBody>
      </p:sp>
    </p:spTree>
    <p:extLst>
      <p:ext uri="{BB962C8B-B14F-4D97-AF65-F5344CB8AC3E}">
        <p14:creationId xmlns:p14="http://schemas.microsoft.com/office/powerpoint/2010/main" val="8868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3207393" y="3434429"/>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0" name="Rectángulo: esquinas redondeadas 9">
            <a:extLst>
              <a:ext uri="{FF2B5EF4-FFF2-40B4-BE49-F238E27FC236}">
                <a16:creationId xmlns:a16="http://schemas.microsoft.com/office/drawing/2014/main" id="{4F97FE14-1D53-4777-B9AE-7B8C367A224E}"/>
              </a:ext>
            </a:extLst>
          </p:cNvPr>
          <p:cNvSpPr/>
          <p:nvPr/>
        </p:nvSpPr>
        <p:spPr>
          <a:xfrm>
            <a:off x="5950592" y="3428999"/>
            <a:ext cx="2634143" cy="8556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
        <p:nvSpPr>
          <p:cNvPr id="11" name="Rectángulo: esquinas redondeadas 10">
            <a:extLst>
              <a:ext uri="{FF2B5EF4-FFF2-40B4-BE49-F238E27FC236}">
                <a16:creationId xmlns:a16="http://schemas.microsoft.com/office/drawing/2014/main" id="{E0DCBBA6-5D1B-4639-9A7C-596AF56C7E03}"/>
              </a:ext>
            </a:extLst>
          </p:cNvPr>
          <p:cNvSpPr/>
          <p:nvPr/>
        </p:nvSpPr>
        <p:spPr>
          <a:xfrm>
            <a:off x="8693791" y="3429000"/>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3" name="Rectángulo: esquinas redondeadas 12">
            <a:extLst>
              <a:ext uri="{FF2B5EF4-FFF2-40B4-BE49-F238E27FC236}">
                <a16:creationId xmlns:a16="http://schemas.microsoft.com/office/drawing/2014/main" id="{E2620294-40A4-4564-9E7A-A157C4B056C3}"/>
              </a:ext>
            </a:extLst>
          </p:cNvPr>
          <p:cNvSpPr/>
          <p:nvPr/>
        </p:nvSpPr>
        <p:spPr>
          <a:xfrm>
            <a:off x="464194" y="3434429"/>
            <a:ext cx="2634143" cy="855675"/>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77252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3" name="Imagen 2">
            <a:extLst>
              <a:ext uri="{FF2B5EF4-FFF2-40B4-BE49-F238E27FC236}">
                <a16:creationId xmlns:a16="http://schemas.microsoft.com/office/drawing/2014/main" id="{560855ED-9B5C-4146-BE73-622F708B6154}"/>
              </a:ext>
            </a:extLst>
          </p:cNvPr>
          <p:cNvPicPr>
            <a:picLocks noChangeAspect="1"/>
          </p:cNvPicPr>
          <p:nvPr/>
        </p:nvPicPr>
        <p:blipFill>
          <a:blip r:embed="rId3"/>
          <a:stretch>
            <a:fillRect/>
          </a:stretch>
        </p:blipFill>
        <p:spPr>
          <a:xfrm>
            <a:off x="377505" y="1487634"/>
            <a:ext cx="8534644" cy="4585536"/>
          </a:xfrm>
          <a:prstGeom prst="rect">
            <a:avLst/>
          </a:prstGeom>
        </p:spPr>
      </p:pic>
      <p:sp>
        <p:nvSpPr>
          <p:cNvPr id="4" name="Rectangle 1">
            <a:extLst>
              <a:ext uri="{FF2B5EF4-FFF2-40B4-BE49-F238E27FC236}">
                <a16:creationId xmlns:a16="http://schemas.microsoft.com/office/drawing/2014/main" id="{DC66A7B7-C669-43FA-8855-63B3C2B3CC68}"/>
              </a:ext>
            </a:extLst>
          </p:cNvPr>
          <p:cNvSpPr>
            <a:spLocks noChangeArrowheads="1"/>
          </p:cNvSpPr>
          <p:nvPr/>
        </p:nvSpPr>
        <p:spPr bwMode="auto">
          <a:xfrm>
            <a:off x="4966049" y="6073170"/>
            <a:ext cx="5570756"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seaborn </a:t>
            </a:r>
            <a:r>
              <a:rPr lang="en-US" altLang="en-US" sz="900" dirty="0">
                <a:solidFill>
                  <a:srgbClr val="660099"/>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sns</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matplotlib.pyplot</a:t>
            </a:r>
            <a:r>
              <a:rPr lang="en-US" altLang="en-US" sz="900" dirty="0">
                <a:solidFill>
                  <a:srgbClr val="333333"/>
                </a:solidFill>
                <a:latin typeface="Consolas" panose="020B0609020204030204" pitchFamily="49" charset="0"/>
              </a:rPr>
              <a:t> </a:t>
            </a:r>
            <a:r>
              <a:rPr lang="en-US" altLang="en-US" sz="900" dirty="0">
                <a:solidFill>
                  <a:srgbClr val="660099"/>
                </a:solidFill>
                <a:latin typeface="Consolas" panose="020B0609020204030204" pitchFamily="49" charset="0"/>
              </a:rPr>
              <a:t>as</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lineplot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'month'</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hue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'year'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legend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'full'</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'Pollution Seasonal plot'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734ED5F8-163F-4432-9C0F-C3605862E418}"/>
              </a:ext>
            </a:extLst>
          </p:cNvPr>
          <p:cNvSpPr/>
          <p:nvPr/>
        </p:nvSpPr>
        <p:spPr>
          <a:xfrm>
            <a:off x="673919" y="1135845"/>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1388428723"/>
      </p:ext>
    </p:extLst>
  </p:cSld>
  <p:clrMapOvr>
    <a:masterClrMapping/>
  </p:clrMapOvr>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17540</TotalTime>
  <Words>1978</Words>
  <Application>Microsoft Office PowerPoint</Application>
  <PresentationFormat>Panorámica</PresentationFormat>
  <Paragraphs>217</Paragraphs>
  <Slides>30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Calibri</vt:lpstr>
      <vt:lpstr>Cambria Math</vt:lpstr>
      <vt:lpstr>Century Gothic</vt:lpstr>
      <vt:lpstr>Consolas</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123</cp:revision>
  <dcterms:created xsi:type="dcterms:W3CDTF">2020-01-17T12:48:37Z</dcterms:created>
  <dcterms:modified xsi:type="dcterms:W3CDTF">2021-05-06T21:08:48Z</dcterms:modified>
</cp:coreProperties>
</file>