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49" r:id="rId3"/>
    <p:sldId id="570" r:id="rId4"/>
    <p:sldId id="258" r:id="rId5"/>
    <p:sldId id="551" r:id="rId6"/>
    <p:sldId id="564" r:id="rId7"/>
    <p:sldId id="565" r:id="rId8"/>
    <p:sldId id="567" r:id="rId9"/>
    <p:sldId id="571" r:id="rId10"/>
    <p:sldId id="568" r:id="rId11"/>
    <p:sldId id="569" r:id="rId12"/>
    <p:sldId id="563" r:id="rId13"/>
    <p:sldId id="5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9678120-2CCB-4928-9317-8E9A9F9DB340}">
          <p14:sldIdLst>
            <p14:sldId id="256"/>
            <p14:sldId id="549"/>
            <p14:sldId id="570"/>
            <p14:sldId id="258"/>
            <p14:sldId id="551"/>
            <p14:sldId id="564"/>
            <p14:sldId id="565"/>
            <p14:sldId id="567"/>
            <p14:sldId id="571"/>
            <p14:sldId id="568"/>
            <p14:sldId id="569"/>
            <p14:sldId id="563"/>
            <p14:sldId id="538"/>
          </p14:sldIdLst>
        </p14:section>
        <p14:section name="Anexos" id="{DA0191D4-D04C-43D5-A929-42BB95D7D5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001C54"/>
    <a:srgbClr val="CC7832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F894-A91F-4842-BD9A-7582ADBE2C27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E201-2964-428B-8F9E-A0F4DF4FA5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4BF9-7098-4F02-A977-3061E8379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454F-3A4C-4F6B-A988-8F4A8A21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04913-968D-4F4A-8889-0FB8196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40EF8-A6A3-4E97-B5B5-4D34BF1F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4C5EE-23FB-463A-89C0-D277387E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11D4-EB0C-4855-9F92-A69775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B6DF-799B-42D7-BC20-F6BD06B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AF42-73D7-4C36-9B60-04FD0A3D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7138E-532F-4C08-BE84-340C526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9E10C-9348-42C9-9477-D3C4421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8E2E2-AF1F-460E-8B3F-E26317172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30249-398F-43FB-AD36-7128ED45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CB47B-D975-4110-AE09-337D709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E0790-7590-4870-9E19-EF9C3277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0B9DC-1251-4D8B-A2BE-2D944DFC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0C4D5-6E70-4702-9163-2ABC01F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9BE07-C75C-4F2B-9F5E-ACE002AF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82C1F-C9FD-4E72-A1FD-5B47E14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6BAA0-3ED6-42C0-9B18-9DA9293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F7281-DABE-4773-90E5-E02A5BA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8476-B0AA-4BE8-BB8D-52E5F3D7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16F1A-5630-4820-B9AD-FF621A1B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3EAFE-31A8-422D-A039-7CAAF3E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6D357-0360-40FB-8DB4-8CD1A5B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2D1AC-DA20-441B-B5F1-2E57E71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1E19-D494-45FC-870A-6906BB7E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9A252-A343-4126-A7F0-94532BB5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130EB-6954-44AE-B07E-1B9A2858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5915C-E71E-458C-8AFD-F980FC0A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1CEE1-4B9C-4F8A-B22F-898E4B7A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136E-5A01-4856-842C-8EFF1519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0C5A-F00C-432D-B570-E597EFB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F3A80-173A-4C5B-9B09-341A6B5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3B112F-9A5F-4841-AC9A-A42E283D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1BD868-24EA-4E91-B722-74B4A90F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81A29-E72C-47BB-A3B1-C1E1162B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D93F3E-1524-4FAB-A935-6CB86FE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7C0E9-DA78-4BE4-AB23-5F3BA84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D70915-88FD-4EE0-BE27-1D788E5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B4B-0226-462C-AE54-F1DE35B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371EF-34A3-4082-A86A-23BD9D6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88AF98-2AAD-465F-AA27-DFA4530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05BFD9-CD43-4899-873B-F1417B7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B06CCB-BA9F-4F55-B016-1428ED26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6025B-BF77-459B-8E82-C39188D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EA599-8BA1-4019-AC94-30D7BE6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C65275E-5DA1-445C-9DF4-B855720B73BA}"/>
              </a:ext>
            </a:extLst>
          </p:cNvPr>
          <p:cNvSpPr/>
          <p:nvPr userDrawn="1"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Resultado de imagen de tinamica smartdata">
            <a:extLst>
              <a:ext uri="{FF2B5EF4-FFF2-40B4-BE49-F238E27FC236}">
                <a16:creationId xmlns:a16="http://schemas.microsoft.com/office/drawing/2014/main" id="{0E30493B-7B89-4E10-B4A4-D4D751AB5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68297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B743-89E9-4B83-BC11-BBF817AF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17CE6-AB63-403B-BE2C-2B9BA961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60D9B-5055-4A75-9946-416DE8ED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7A8D2-C055-4F16-A06D-FA801A1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BA382-54E0-4F41-90E1-7EBBAA67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F867A-BF0E-4457-A80D-B237341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02847-D31A-4499-9135-AF5C861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B9EFB-E39B-4B00-A2CC-90CED0E98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B712-5D15-4CE4-8669-CC24D74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23809-7684-4D31-870E-E0A362A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25D9E-08B4-4A4C-8BAF-E50B47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73CE4-81EF-49CB-A555-DBD9A747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46C76-FAA1-4800-B578-F7870D8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F895F-0DD1-4245-A0B8-F9D610F0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1DF2B-B587-467D-BE00-BF0AC613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119D3F-0F06-48B5-A311-F7380CC22BDC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5B4BC-7F4C-4522-9CD8-4FFA520D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E3F12-1A1B-4547-905C-0D3F5754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D200090-CC4D-4F85-9A86-CD9206B93EE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66D66E1-8730-4B6A-BBED-4870A332F5E0}"/>
              </a:ext>
            </a:extLst>
          </p:cNvPr>
          <p:cNvSpPr/>
          <p:nvPr userDrawn="1"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C1E68034-5B7F-4294-9EB8-93D0AFB4E5C5}"/>
              </a:ext>
            </a:extLst>
          </p:cNvPr>
          <p:cNvSpPr/>
          <p:nvPr userDrawn="1"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2B6BBF2-2313-45BF-BB5B-E78049493699}"/>
              </a:ext>
            </a:extLst>
          </p:cNvPr>
          <p:cNvSpPr/>
          <p:nvPr userDrawn="1"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247FCB-9B82-488A-A0E6-FB116EE57815}"/>
              </a:ext>
            </a:extLst>
          </p:cNvPr>
          <p:cNvSpPr/>
          <p:nvPr userDrawn="1"/>
        </p:nvSpPr>
        <p:spPr>
          <a:xfrm>
            <a:off x="0" y="-3"/>
            <a:ext cx="12192000" cy="13255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Resultado de imagen de tinamica smartdata">
            <a:extLst>
              <a:ext uri="{FF2B5EF4-FFF2-40B4-BE49-F238E27FC236}">
                <a16:creationId xmlns:a16="http://schemas.microsoft.com/office/drawing/2014/main" id="{EEDFDEA7-F6F0-4141-9395-3790BC7A2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07782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naciovf/timeseries_lab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timeseries.html#dateoffset-objects" TargetMode="External"/><Relationship Id="rId2" Type="http://schemas.openxmlformats.org/officeDocument/2006/relationships/hyperlink" Target="https://pandas.pydata.org/docs/reference/api/pandas.DataFrame.resample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ndas.pydata.org/docs/reference/api/pandas.Series.interpolate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Transformación y Análisis de las Series Temporales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Revisión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Arreglos de la serie Temporal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A8FC288-FE67-4B2B-9E5D-3CAD2E98AEB1}"/>
              </a:ext>
            </a:extLst>
          </p:cNvPr>
          <p:cNvSpPr/>
          <p:nvPr/>
        </p:nvSpPr>
        <p:spPr>
          <a:xfrm>
            <a:off x="362558" y="2029947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Faltantes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07B9AEE-FD20-410D-9CEC-D84D03649067}"/>
              </a:ext>
            </a:extLst>
          </p:cNvPr>
          <p:cNvSpPr/>
          <p:nvPr/>
        </p:nvSpPr>
        <p:spPr>
          <a:xfrm>
            <a:off x="4261607" y="2029946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Ceros</a:t>
            </a:r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4F9CA9D-361E-41BB-B9B4-22CBE5B11B82}"/>
              </a:ext>
            </a:extLst>
          </p:cNvPr>
          <p:cNvSpPr/>
          <p:nvPr/>
        </p:nvSpPr>
        <p:spPr>
          <a:xfrm>
            <a:off x="8775848" y="2029945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Varianza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78D5E2-5B6F-4A2A-8279-4B8B3F0F8C5A}"/>
              </a:ext>
            </a:extLst>
          </p:cNvPr>
          <p:cNvSpPr/>
          <p:nvPr/>
        </p:nvSpPr>
        <p:spPr>
          <a:xfrm>
            <a:off x="8775848" y="5218494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Lag</a:t>
            </a:r>
            <a:endParaRPr lang="en-U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CC3FA6C-C46E-40A1-B651-0047C24332B8}"/>
              </a:ext>
            </a:extLst>
          </p:cNvPr>
          <p:cNvSpPr/>
          <p:nvPr/>
        </p:nvSpPr>
        <p:spPr>
          <a:xfrm>
            <a:off x="4261607" y="5218495"/>
            <a:ext cx="3053593" cy="973123"/>
          </a:xfrm>
          <a:prstGeom prst="round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Media móvil</a:t>
            </a:r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ED25998-F487-4A84-BB7E-D02D590572EB}"/>
              </a:ext>
            </a:extLst>
          </p:cNvPr>
          <p:cNvSpPr/>
          <p:nvPr/>
        </p:nvSpPr>
        <p:spPr>
          <a:xfrm>
            <a:off x="362559" y="5218496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Tendencia</a:t>
            </a:r>
            <a:endParaRPr lang="en-U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F213969-98AB-4DB8-B426-6CDD28B2585D}"/>
              </a:ext>
            </a:extLst>
          </p:cNvPr>
          <p:cNvSpPr/>
          <p:nvPr/>
        </p:nvSpPr>
        <p:spPr>
          <a:xfrm>
            <a:off x="362559" y="3632433"/>
            <a:ext cx="3053593" cy="973123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A80000"/>
                </a:solidFill>
              </a:rPr>
              <a:t>Agregación Temporal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9D459A3-6CF5-42AD-839F-317EA8E1BA8B}"/>
              </a:ext>
            </a:extLst>
          </p:cNvPr>
          <p:cNvSpPr/>
          <p:nvPr/>
        </p:nvSpPr>
        <p:spPr>
          <a:xfrm>
            <a:off x="3833769" y="3129094"/>
            <a:ext cx="7690872" cy="1968140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78FD83B-A895-42D7-A8E7-D2C2D228DD86}"/>
              </a:ext>
            </a:extLst>
          </p:cNvPr>
          <p:cNvSpPr/>
          <p:nvPr/>
        </p:nvSpPr>
        <p:spPr>
          <a:xfrm>
            <a:off x="3416151" y="3968170"/>
            <a:ext cx="417618" cy="268448"/>
          </a:xfrm>
          <a:prstGeom prst="rightArrow">
            <a:avLst/>
          </a:prstGeom>
          <a:solidFill>
            <a:srgbClr val="A8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DF7E11-2026-485A-ABDF-7ABF9924D27D}"/>
              </a:ext>
            </a:extLst>
          </p:cNvPr>
          <p:cNvSpPr txBox="1"/>
          <p:nvPr/>
        </p:nvSpPr>
        <p:spPr>
          <a:xfrm>
            <a:off x="3833770" y="3625340"/>
            <a:ext cx="7588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Se puede realizar la agregación temporal en el caso que la variable que se busque sea de este tipo.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La media móvil es la más típica, pero también puede ser válida la suma, máximas, mínimas e incluso la mediana móvil.</a:t>
            </a:r>
          </a:p>
        </p:txBody>
      </p:sp>
    </p:spTree>
    <p:extLst>
      <p:ext uri="{BB962C8B-B14F-4D97-AF65-F5344CB8AC3E}">
        <p14:creationId xmlns:p14="http://schemas.microsoft.com/office/powerpoint/2010/main" val="131665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Revisión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Arreglos de la serie Temporal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A8FC288-FE67-4B2B-9E5D-3CAD2E98AEB1}"/>
              </a:ext>
            </a:extLst>
          </p:cNvPr>
          <p:cNvSpPr/>
          <p:nvPr/>
        </p:nvSpPr>
        <p:spPr>
          <a:xfrm>
            <a:off x="362558" y="2029947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Faltantes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07B9AEE-FD20-410D-9CEC-D84D03649067}"/>
              </a:ext>
            </a:extLst>
          </p:cNvPr>
          <p:cNvSpPr/>
          <p:nvPr/>
        </p:nvSpPr>
        <p:spPr>
          <a:xfrm>
            <a:off x="4261607" y="2029946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Ceros</a:t>
            </a:r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4F9CA9D-361E-41BB-B9B4-22CBE5B11B82}"/>
              </a:ext>
            </a:extLst>
          </p:cNvPr>
          <p:cNvSpPr/>
          <p:nvPr/>
        </p:nvSpPr>
        <p:spPr>
          <a:xfrm>
            <a:off x="8775848" y="2029945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Varianza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78D5E2-5B6F-4A2A-8279-4B8B3F0F8C5A}"/>
              </a:ext>
            </a:extLst>
          </p:cNvPr>
          <p:cNvSpPr/>
          <p:nvPr/>
        </p:nvSpPr>
        <p:spPr>
          <a:xfrm>
            <a:off x="8775848" y="5218494"/>
            <a:ext cx="3053593" cy="973123"/>
          </a:xfrm>
          <a:prstGeom prst="round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Lag</a:t>
            </a:r>
            <a:endParaRPr lang="en-U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CC3FA6C-C46E-40A1-B651-0047C24332B8}"/>
              </a:ext>
            </a:extLst>
          </p:cNvPr>
          <p:cNvSpPr/>
          <p:nvPr/>
        </p:nvSpPr>
        <p:spPr>
          <a:xfrm>
            <a:off x="4261607" y="5218495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Media móvil</a:t>
            </a:r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ED25998-F487-4A84-BB7E-D02D590572EB}"/>
              </a:ext>
            </a:extLst>
          </p:cNvPr>
          <p:cNvSpPr/>
          <p:nvPr/>
        </p:nvSpPr>
        <p:spPr>
          <a:xfrm>
            <a:off x="362559" y="5218496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Tendencia</a:t>
            </a:r>
            <a:endParaRPr lang="en-U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F213969-98AB-4DB8-B426-6CDD28B2585D}"/>
              </a:ext>
            </a:extLst>
          </p:cNvPr>
          <p:cNvSpPr/>
          <p:nvPr/>
        </p:nvSpPr>
        <p:spPr>
          <a:xfrm>
            <a:off x="362559" y="3632433"/>
            <a:ext cx="3053593" cy="973123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A80000"/>
                </a:solidFill>
              </a:rPr>
              <a:t>Desfase de las series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9D459A3-6CF5-42AD-839F-317EA8E1BA8B}"/>
              </a:ext>
            </a:extLst>
          </p:cNvPr>
          <p:cNvSpPr/>
          <p:nvPr/>
        </p:nvSpPr>
        <p:spPr>
          <a:xfrm>
            <a:off x="3833769" y="3129094"/>
            <a:ext cx="7690872" cy="1968140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78FD83B-A895-42D7-A8E7-D2C2D228DD86}"/>
              </a:ext>
            </a:extLst>
          </p:cNvPr>
          <p:cNvSpPr/>
          <p:nvPr/>
        </p:nvSpPr>
        <p:spPr>
          <a:xfrm>
            <a:off x="3416151" y="3968170"/>
            <a:ext cx="417618" cy="268448"/>
          </a:xfrm>
          <a:prstGeom prst="rightArrow">
            <a:avLst/>
          </a:prstGeom>
          <a:solidFill>
            <a:srgbClr val="A8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DF7E11-2026-485A-ABDF-7ABF9924D27D}"/>
              </a:ext>
            </a:extLst>
          </p:cNvPr>
          <p:cNvSpPr txBox="1"/>
          <p:nvPr/>
        </p:nvSpPr>
        <p:spPr>
          <a:xfrm>
            <a:off x="3833770" y="3625340"/>
            <a:ext cx="7588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Las series también pueden ser desfasadas en el caso que tenga sentido. Esto es particularmente útil cuando estamos buscando efectos con retardo entre una variable y otra.</a:t>
            </a:r>
          </a:p>
          <a:p>
            <a:pPr lvl="1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3726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para la semana 2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3" y="2108239"/>
            <a:ext cx="8062352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/>
              <a:t>Tener la serie de PM2.5 limpia junto con las posibles regresoras.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/>
              <a:t>Visualizar las series en su conjunto.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/>
              <a:t>Hacer el reindexado de la serie a la medida que sea mejor.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/>
              <a:t>Crear las variables derivadas de PM2.5 con: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s-ES" dirty="0"/>
              <a:t>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s-ES" dirty="0" err="1"/>
              <a:t>Moving</a:t>
            </a:r>
            <a:r>
              <a:rPr lang="es-ES" dirty="0"/>
              <a:t> </a:t>
            </a:r>
            <a:r>
              <a:rPr lang="es-ES" dirty="0" err="1"/>
              <a:t>Average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075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D4C87E-B221-45CE-93DC-BD05927016DF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Resultado de imagen de tinamica smartdata">
            <a:extLst>
              <a:ext uri="{FF2B5EF4-FFF2-40B4-BE49-F238E27FC236}">
                <a16:creationId xmlns:a16="http://schemas.microsoft.com/office/drawing/2014/main" id="{31F64E77-1B5E-4538-9E84-2AC91F79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28" y="3058230"/>
            <a:ext cx="2830743" cy="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AC0C27F-AB2A-4BF4-9C28-F1C0DD84E3BF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2BB0CA5-E4F3-40CA-9E10-D270C343C5E0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FEAB9D-1D48-4130-B2EC-8FFB7DD59D03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Outline Sesión Nº2</a:t>
            </a:r>
            <a:endParaRPr lang="en-U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CA8C09-E3E9-4E29-8E18-EF59B2C02EB0}"/>
              </a:ext>
            </a:extLst>
          </p:cNvPr>
          <p:cNvSpPr txBox="1"/>
          <p:nvPr/>
        </p:nvSpPr>
        <p:spPr>
          <a:xfrm>
            <a:off x="451393" y="1649025"/>
            <a:ext cx="583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Revisión del Caso Práctico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Creación</a:t>
            </a:r>
            <a:r>
              <a:rPr lang="en-US" sz="1400" dirty="0"/>
              <a:t> de la </a:t>
            </a:r>
            <a:r>
              <a:rPr lang="en-US" sz="1400" dirty="0" err="1"/>
              <a:t>serie</a:t>
            </a:r>
            <a:r>
              <a:rPr lang="en-US" sz="1400" dirty="0"/>
              <a:t>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Descomposición</a:t>
            </a:r>
            <a:r>
              <a:rPr lang="en-US" sz="1400" dirty="0"/>
              <a:t> de la </a:t>
            </a:r>
            <a:r>
              <a:rPr lang="en-US" sz="1400" dirty="0" err="1"/>
              <a:t>serie</a:t>
            </a:r>
            <a:r>
              <a:rPr lang="en-US" sz="1400" dirty="0"/>
              <a:t> temporal</a:t>
            </a:r>
          </a:p>
          <a:p>
            <a:pPr lvl="1"/>
            <a:endParaRPr lang="en-U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9FF44F-C2DB-4C6C-8A05-7863C51B87F0}"/>
              </a:ext>
            </a:extLst>
          </p:cNvPr>
          <p:cNvSpPr txBox="1"/>
          <p:nvPr/>
        </p:nvSpPr>
        <p:spPr>
          <a:xfrm>
            <a:off x="451393" y="2540545"/>
            <a:ext cx="5834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Transformación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</a:t>
            </a:r>
            <a:r>
              <a:rPr lang="en-US" sz="1400" dirty="0" err="1"/>
              <a:t>Resolución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Preparación</a:t>
            </a:r>
            <a:r>
              <a:rPr lang="en-US" sz="1400" dirty="0"/>
              <a:t> de la </a:t>
            </a:r>
            <a:r>
              <a:rPr lang="en-US" sz="1400" dirty="0" err="1"/>
              <a:t>serie</a:t>
            </a:r>
            <a:r>
              <a:rPr lang="en-US" sz="1400" dirty="0"/>
              <a:t> temporal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C13BA6-4F6B-4DD2-A28A-25C1C6328391}"/>
              </a:ext>
            </a:extLst>
          </p:cNvPr>
          <p:cNvSpPr txBox="1"/>
          <p:nvPr/>
        </p:nvSpPr>
        <p:spPr>
          <a:xfrm>
            <a:off x="451393" y="3586985"/>
            <a:ext cx="58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Objetivos para Semana 3</a:t>
            </a:r>
          </a:p>
        </p:txBody>
      </p:sp>
    </p:spTree>
    <p:extLst>
      <p:ext uri="{BB962C8B-B14F-4D97-AF65-F5344CB8AC3E}">
        <p14:creationId xmlns:p14="http://schemas.microsoft.com/office/powerpoint/2010/main" val="352752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para la semana 1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3" y="2108239"/>
            <a:ext cx="8062352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Clonar el </a:t>
            </a:r>
            <a:r>
              <a:rPr lang="es-ES" dirty="0">
                <a:hlinkClick r:id="rId2"/>
              </a:rPr>
              <a:t>repositorio</a:t>
            </a:r>
            <a:r>
              <a:rPr lang="es-ES" dirty="0"/>
              <a:t> a local y crear una carpeta con vuestro nombre donde podéis dejar los resultados y el código que desarrolléis.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Obtener el dataset Madrid_polution.csv y analizar el contenido de cada una de las columnas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Crear las series temporales de las columnas que dan las partículas PM2.5 y la temperatura.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Hacer la descomposición de la serie temporal en sus 3 partes.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Hacer </a:t>
            </a:r>
            <a:r>
              <a:rPr lang="es-ES" dirty="0" err="1"/>
              <a:t>push</a:t>
            </a:r>
            <a:r>
              <a:rPr lang="es-ES" dirty="0"/>
              <a:t> para subir vuestro trabajo al repositorio. 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531874-ADF2-4149-9DBB-7F1889C6646A}"/>
              </a:ext>
            </a:extLst>
          </p:cNvPr>
          <p:cNvSpPr txBox="1"/>
          <p:nvPr/>
        </p:nvSpPr>
        <p:spPr>
          <a:xfrm>
            <a:off x="8711663" y="2979770"/>
            <a:ext cx="303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accent3">
                    <a:lumMod val="50000"/>
                  </a:schemeClr>
                </a:solidFill>
              </a:rPr>
              <a:t>hint – </a:t>
            </a:r>
            <a:r>
              <a:rPr lang="es-ES" sz="1600" i="1" dirty="0" err="1">
                <a:solidFill>
                  <a:schemeClr val="accent3">
                    <a:lumMod val="50000"/>
                  </a:schemeClr>
                </a:solidFill>
              </a:rPr>
              <a:t>pandas_profiling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 en Python</a:t>
            </a:r>
            <a:r>
              <a:rPr lang="es-ES" sz="1600" i="1" dirty="0">
                <a:solidFill>
                  <a:schemeClr val="accent3">
                    <a:lumMod val="50000"/>
                  </a:schemeClr>
                </a:solidFill>
              </a:rPr>
              <a:t> y inspectdf en R</a:t>
            </a:r>
            <a:endParaRPr lang="en-U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C57387-613B-48C2-997A-2D51B1786657}"/>
              </a:ext>
            </a:extLst>
          </p:cNvPr>
          <p:cNvSpPr txBox="1"/>
          <p:nvPr/>
        </p:nvSpPr>
        <p:spPr>
          <a:xfrm>
            <a:off x="8859412" y="4058532"/>
            <a:ext cx="340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Python: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statsmodels.tsa.seasonal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seasonal_decompose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5025CD-8587-40B2-94E2-7F2C4C92CA76}"/>
              </a:ext>
            </a:extLst>
          </p:cNvPr>
          <p:cNvSpPr txBox="1"/>
          <p:nvPr/>
        </p:nvSpPr>
        <p:spPr>
          <a:xfrm>
            <a:off x="8859412" y="5230806"/>
            <a:ext cx="30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R: </a:t>
            </a:r>
            <a:r>
              <a:rPr lang="es-ES" sz="1800" i="1" dirty="0">
                <a:solidFill>
                  <a:srgbClr val="CC7832"/>
                </a:solidFill>
              </a:rPr>
              <a:t>library</a:t>
            </a:r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(forecast)</a:t>
            </a:r>
          </a:p>
          <a:p>
            <a:r>
              <a:rPr lang="en-US" dirty="0"/>
              <a:t>decompose</a:t>
            </a:r>
            <a:r>
              <a:rPr lang="es-ES" i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endParaRPr lang="en-US" dirty="0"/>
          </a:p>
        </p:txBody>
      </p:sp>
      <p:sp>
        <p:nvSpPr>
          <p:cNvPr id="11" name="Flecha: doblada 10">
            <a:extLst>
              <a:ext uri="{FF2B5EF4-FFF2-40B4-BE49-F238E27FC236}">
                <a16:creationId xmlns:a16="http://schemas.microsoft.com/office/drawing/2014/main" id="{0F27B208-7074-4FF8-9617-8FECB0203917}"/>
              </a:ext>
            </a:extLst>
          </p:cNvPr>
          <p:cNvSpPr/>
          <p:nvPr/>
        </p:nvSpPr>
        <p:spPr>
          <a:xfrm rot="18142551" flipV="1">
            <a:off x="8267299" y="3491817"/>
            <a:ext cx="363777" cy="3909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D6B3157-2252-4436-B4C3-642D28F357F5}"/>
              </a:ext>
            </a:extLst>
          </p:cNvPr>
          <p:cNvSpPr/>
          <p:nvPr/>
        </p:nvSpPr>
        <p:spPr>
          <a:xfrm rot="20260084">
            <a:off x="7683410" y="5003653"/>
            <a:ext cx="1066477" cy="249608"/>
          </a:xfrm>
          <a:prstGeom prst="rightArrow">
            <a:avLst/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161B8B6-E1CA-45A8-9BF9-8482AF94CD62}"/>
              </a:ext>
            </a:extLst>
          </p:cNvPr>
          <p:cNvSpPr/>
          <p:nvPr/>
        </p:nvSpPr>
        <p:spPr>
          <a:xfrm rot="1177608">
            <a:off x="7949890" y="5250932"/>
            <a:ext cx="898536" cy="249608"/>
          </a:xfrm>
          <a:prstGeom prst="rightArrow">
            <a:avLst/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Temas a tratar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69909" y="1690970"/>
            <a:ext cx="5834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Creación y A</a:t>
            </a:r>
            <a:r>
              <a:rPr lang="en-US" b="1" dirty="0"/>
              <a:t>nálisis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Descomposición</a:t>
            </a:r>
            <a:r>
              <a:rPr lang="en-US" sz="1400" dirty="0"/>
              <a:t> de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Tendencia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Estacionalidad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Ruido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FF0000"/>
                </a:solidFill>
              </a:rPr>
              <a:t>Creación</a:t>
            </a:r>
            <a:r>
              <a:rPr lang="en-US" sz="1400" b="1" dirty="0">
                <a:solidFill>
                  <a:srgbClr val="FF0000"/>
                </a:solidFill>
              </a:rPr>
              <a:t> de Series </a:t>
            </a:r>
            <a:r>
              <a:rPr lang="en-US" sz="1400" b="1" dirty="0" err="1">
                <a:solidFill>
                  <a:srgbClr val="FF0000"/>
                </a:solidFill>
              </a:rPr>
              <a:t>Temporales</a:t>
            </a:r>
            <a:endParaRPr lang="en-US" sz="1400" b="1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FF0000"/>
                </a:solidFill>
              </a:rPr>
              <a:t>Elección</a:t>
            </a:r>
            <a:r>
              <a:rPr lang="en-US" sz="1400" b="1" dirty="0">
                <a:solidFill>
                  <a:srgbClr val="FF0000"/>
                </a:solidFill>
              </a:rPr>
              <a:t> de </a:t>
            </a:r>
            <a:r>
              <a:rPr lang="en-US" sz="1400" b="1" dirty="0" err="1">
                <a:solidFill>
                  <a:srgbClr val="FF0000"/>
                </a:solidFill>
              </a:rPr>
              <a:t>Resolución</a:t>
            </a:r>
            <a:r>
              <a:rPr lang="en-US" sz="1400" b="1" dirty="0">
                <a:solidFill>
                  <a:srgbClr val="FF0000"/>
                </a:solidFill>
              </a:rPr>
              <a:t>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FF0000"/>
                </a:solidFill>
              </a:rPr>
              <a:t>Transformación</a:t>
            </a:r>
            <a:r>
              <a:rPr lang="en-US" sz="1400" b="1" dirty="0">
                <a:solidFill>
                  <a:srgbClr val="FF0000"/>
                </a:solidFill>
              </a:rPr>
              <a:t>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Logaritmos, Diferencias y Normalizaciones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Medias </a:t>
            </a:r>
            <a:r>
              <a:rPr lang="en-US" sz="1400" b="1" noProof="1">
                <a:solidFill>
                  <a:srgbClr val="FF0000"/>
                </a:solidFill>
              </a:rPr>
              <a:t>Móviles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Análisis</a:t>
            </a:r>
            <a:r>
              <a:rPr lang="en-US" sz="1400" dirty="0"/>
              <a:t> de las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Tests (ACF &amp; PACF, ADF,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Correlations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5744846" y="1690970"/>
            <a:ext cx="583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</a:t>
            </a:r>
            <a:r>
              <a:rPr lang="en-US" b="1" dirty="0"/>
              <a:t>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Entrenamiento y Validación en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Walkforward Validations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Métricas de validación (MAE, MAPE, RMSE, MDA)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Modelos tradicionales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ARIMAX (SARIMAX), 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variables </a:t>
            </a:r>
            <a:r>
              <a:rPr lang="en-US" sz="1400" dirty="0" err="1"/>
              <a:t>regresoras</a:t>
            </a:r>
            <a:r>
              <a:rPr lang="en-US" sz="1400" dirty="0"/>
              <a:t>, step e impulse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Aplicabilidad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Teoría</a:t>
            </a:r>
            <a:r>
              <a:rPr lang="en-US" sz="1400" dirty="0"/>
              <a:t> de los mercados </a:t>
            </a:r>
            <a:r>
              <a:rPr lang="en-US" sz="1400" dirty="0" err="1"/>
              <a:t>eficientes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Primera Fase – 2 Semanas</a:t>
            </a:r>
            <a:endParaRPr lang="en-US" i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170AA0-17D0-458A-8380-F90F34FCB72B}"/>
              </a:ext>
            </a:extLst>
          </p:cNvPr>
          <p:cNvSpPr txBox="1"/>
          <p:nvPr/>
        </p:nvSpPr>
        <p:spPr>
          <a:xfrm>
            <a:off x="5553080" y="1360657"/>
            <a:ext cx="364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Segunda Fase </a:t>
            </a:r>
            <a:r>
              <a:rPr lang="es-ES" sz="1800" i="1" dirty="0"/>
              <a:t>– 2 Semanas</a:t>
            </a:r>
            <a:endParaRPr lang="en-US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2C8A77-647A-4001-81B8-157BAF9D71D0}"/>
              </a:ext>
            </a:extLst>
          </p:cNvPr>
          <p:cNvSpPr txBox="1"/>
          <p:nvPr/>
        </p:nvSpPr>
        <p:spPr>
          <a:xfrm>
            <a:off x="5708495" y="4346741"/>
            <a:ext cx="583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Modelos Avanzados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Modelado de Series Temporales con Redes Neuronales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Simuladores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Importancia relativa de variables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Identificación de varianza base vs variable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5661B0-B3F1-4F61-A765-1F3D3903FB7D}"/>
              </a:ext>
            </a:extLst>
          </p:cNvPr>
          <p:cNvSpPr txBox="1"/>
          <p:nvPr/>
        </p:nvSpPr>
        <p:spPr>
          <a:xfrm>
            <a:off x="5553080" y="4014683"/>
            <a:ext cx="368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Tercera Fase – 3 Semanas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552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Creación de la serie Temporal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Elección de la resolución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34731C-B1C5-4306-8542-507443C58F19}"/>
              </a:ext>
            </a:extLst>
          </p:cNvPr>
          <p:cNvSpPr txBox="1"/>
          <p:nvPr/>
        </p:nvSpPr>
        <p:spPr>
          <a:xfrm>
            <a:off x="261675" y="1942640"/>
            <a:ext cx="880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Cuando tenemos una serie temporal indexada al tiempo con suficiente detalle, se puede elegir una resolución temporal.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Nos podemos apoyar en la función </a:t>
            </a:r>
            <a:r>
              <a:rPr lang="es-ES" sz="1400" dirty="0" err="1">
                <a:hlinkClick r:id="rId2"/>
              </a:rPr>
              <a:t>resample</a:t>
            </a:r>
            <a:r>
              <a:rPr lang="es-ES" sz="1400" dirty="0"/>
              <a:t> de pandas.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Esto va a crear un objeto </a:t>
            </a:r>
            <a:r>
              <a:rPr lang="es-ES" sz="1400" dirty="0" err="1"/>
              <a:t>resampler</a:t>
            </a:r>
            <a:r>
              <a:rPr lang="es-ES" sz="1400" dirty="0"/>
              <a:t> (</a:t>
            </a:r>
            <a:r>
              <a:rPr lang="es-ES" sz="1400" dirty="0" err="1"/>
              <a:t>groupby</a:t>
            </a:r>
            <a:r>
              <a:rPr lang="es-ES" sz="1400" dirty="0"/>
              <a:t>) que luego podemos agregar con distintas funciones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Tenéis el listado de </a:t>
            </a:r>
            <a:r>
              <a:rPr lang="es-ES" sz="1400" dirty="0" err="1"/>
              <a:t>strings</a:t>
            </a:r>
            <a:r>
              <a:rPr lang="es-ES" sz="1400" dirty="0"/>
              <a:t> para el </a:t>
            </a:r>
            <a:r>
              <a:rPr lang="es-ES" sz="1400" dirty="0" err="1"/>
              <a:t>resample</a:t>
            </a:r>
            <a:r>
              <a:rPr lang="es-ES" sz="1400" dirty="0"/>
              <a:t> en </a:t>
            </a:r>
            <a:r>
              <a:rPr lang="es-ES" sz="1400" dirty="0">
                <a:hlinkClick r:id="rId3"/>
              </a:rPr>
              <a:t>esta documentación.</a:t>
            </a:r>
            <a:r>
              <a:rPr lang="es-ES" sz="14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sz="1400" dirty="0"/>
          </a:p>
          <a:p>
            <a:pPr lvl="1"/>
            <a:r>
              <a:rPr lang="es-ES" sz="1400" dirty="0" err="1">
                <a:solidFill>
                  <a:srgbClr val="FF0000"/>
                </a:solidFill>
              </a:rPr>
              <a:t>df_daily</a:t>
            </a:r>
            <a:r>
              <a:rPr lang="es-ES" sz="1400" dirty="0">
                <a:solidFill>
                  <a:srgbClr val="FF0000"/>
                </a:solidFill>
              </a:rPr>
              <a:t> = </a:t>
            </a:r>
            <a:r>
              <a:rPr lang="es-ES" sz="1400" dirty="0" err="1">
                <a:solidFill>
                  <a:srgbClr val="FF0000"/>
                </a:solidFill>
              </a:rPr>
              <a:t>df.resample</a:t>
            </a:r>
            <a:r>
              <a:rPr lang="es-ES" sz="1400" dirty="0">
                <a:solidFill>
                  <a:srgbClr val="FF0000"/>
                </a:solidFill>
              </a:rPr>
              <a:t>('D').</a:t>
            </a:r>
            <a:r>
              <a:rPr lang="es-ES" sz="1400" dirty="0" err="1">
                <a:solidFill>
                  <a:srgbClr val="FF0000"/>
                </a:solidFill>
              </a:rPr>
              <a:t>agg</a:t>
            </a:r>
            <a:r>
              <a:rPr lang="es-ES" sz="1400" dirty="0">
                <a:solidFill>
                  <a:srgbClr val="FF0000"/>
                </a:solidFill>
              </a:rPr>
              <a:t>()</a:t>
            </a:r>
          </a:p>
          <a:p>
            <a:pPr lvl="1"/>
            <a:endParaRPr lang="es-ES" sz="1400" dirty="0">
              <a:solidFill>
                <a:srgbClr val="FF0000"/>
              </a:solidFill>
            </a:endParaRPr>
          </a:p>
          <a:p>
            <a:pPr lvl="1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80814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Revisión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Arreglos de la serie Temporal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A8FC288-FE67-4B2B-9E5D-3CAD2E98AEB1}"/>
              </a:ext>
            </a:extLst>
          </p:cNvPr>
          <p:cNvSpPr/>
          <p:nvPr/>
        </p:nvSpPr>
        <p:spPr>
          <a:xfrm>
            <a:off x="362558" y="2029947"/>
            <a:ext cx="3053593" cy="973123"/>
          </a:xfrm>
          <a:prstGeom prst="round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Faltantes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07B9AEE-FD20-410D-9CEC-D84D03649067}"/>
              </a:ext>
            </a:extLst>
          </p:cNvPr>
          <p:cNvSpPr/>
          <p:nvPr/>
        </p:nvSpPr>
        <p:spPr>
          <a:xfrm>
            <a:off x="4261607" y="2029946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Ceros</a:t>
            </a:r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4F9CA9D-361E-41BB-B9B4-22CBE5B11B82}"/>
              </a:ext>
            </a:extLst>
          </p:cNvPr>
          <p:cNvSpPr/>
          <p:nvPr/>
        </p:nvSpPr>
        <p:spPr>
          <a:xfrm>
            <a:off x="8775848" y="2029945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Varianza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78D5E2-5B6F-4A2A-8279-4B8B3F0F8C5A}"/>
              </a:ext>
            </a:extLst>
          </p:cNvPr>
          <p:cNvSpPr/>
          <p:nvPr/>
        </p:nvSpPr>
        <p:spPr>
          <a:xfrm>
            <a:off x="8775848" y="5218494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Lag</a:t>
            </a:r>
            <a:endParaRPr lang="en-U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CC3FA6C-C46E-40A1-B651-0047C24332B8}"/>
              </a:ext>
            </a:extLst>
          </p:cNvPr>
          <p:cNvSpPr/>
          <p:nvPr/>
        </p:nvSpPr>
        <p:spPr>
          <a:xfrm>
            <a:off x="4261607" y="5218495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Media móvil</a:t>
            </a:r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ED25998-F487-4A84-BB7E-D02D590572EB}"/>
              </a:ext>
            </a:extLst>
          </p:cNvPr>
          <p:cNvSpPr/>
          <p:nvPr/>
        </p:nvSpPr>
        <p:spPr>
          <a:xfrm>
            <a:off x="362559" y="5218496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Tendencia</a:t>
            </a:r>
            <a:endParaRPr lang="en-U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F213969-98AB-4DB8-B426-6CDD28B2585D}"/>
              </a:ext>
            </a:extLst>
          </p:cNvPr>
          <p:cNvSpPr/>
          <p:nvPr/>
        </p:nvSpPr>
        <p:spPr>
          <a:xfrm>
            <a:off x="362559" y="3632433"/>
            <a:ext cx="3053593" cy="973123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A80000"/>
                </a:solidFill>
              </a:rPr>
              <a:t>Interpolación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9D459A3-6CF5-42AD-839F-317EA8E1BA8B}"/>
              </a:ext>
            </a:extLst>
          </p:cNvPr>
          <p:cNvSpPr/>
          <p:nvPr/>
        </p:nvSpPr>
        <p:spPr>
          <a:xfrm>
            <a:off x="3833769" y="3129094"/>
            <a:ext cx="7690872" cy="1968140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78FD83B-A895-42D7-A8E7-D2C2D228DD86}"/>
              </a:ext>
            </a:extLst>
          </p:cNvPr>
          <p:cNvSpPr/>
          <p:nvPr/>
        </p:nvSpPr>
        <p:spPr>
          <a:xfrm>
            <a:off x="3416151" y="3968170"/>
            <a:ext cx="417618" cy="268448"/>
          </a:xfrm>
          <a:prstGeom prst="rightArrow">
            <a:avLst/>
          </a:prstGeom>
          <a:solidFill>
            <a:srgbClr val="A8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1029A27-7782-4572-81EC-AC710440C8E0}"/>
              </a:ext>
            </a:extLst>
          </p:cNvPr>
          <p:cNvSpPr txBox="1"/>
          <p:nvPr/>
        </p:nvSpPr>
        <p:spPr>
          <a:xfrm>
            <a:off x="9921836" y="3244334"/>
            <a:ext cx="190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hlinkClick r:id="rId2"/>
              </a:rPr>
              <a:t>interpolate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0F021CC-6DC9-4866-8DC7-A1EE0D752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86" y="3244334"/>
            <a:ext cx="4639458" cy="160948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41516E80-BF38-45E8-BDE4-BA04C41D6B05}"/>
              </a:ext>
            </a:extLst>
          </p:cNvPr>
          <p:cNvSpPr txBox="1"/>
          <p:nvPr/>
        </p:nvSpPr>
        <p:spPr>
          <a:xfrm>
            <a:off x="8584026" y="3345822"/>
            <a:ext cx="283788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Hay que </a:t>
            </a:r>
            <a:r>
              <a:rPr lang="en-US" sz="1400" dirty="0" err="1"/>
              <a:t>elegir</a:t>
            </a:r>
            <a:r>
              <a:rPr lang="en-US" sz="1400" dirty="0"/>
              <a:t> el </a:t>
            </a:r>
            <a:r>
              <a:rPr lang="en-US" sz="1400" dirty="0" err="1"/>
              <a:t>método</a:t>
            </a:r>
            <a:r>
              <a:rPr lang="en-US" sz="1400" dirty="0"/>
              <a:t> de </a:t>
            </a:r>
            <a:r>
              <a:rPr lang="en-US" sz="1400" dirty="0" err="1"/>
              <a:t>interpolación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relevante</a:t>
            </a:r>
            <a:r>
              <a:rPr lang="en-US" sz="14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Nos </a:t>
            </a:r>
            <a:r>
              <a:rPr lang="en-US" sz="1400" dirty="0" err="1"/>
              <a:t>podemos</a:t>
            </a:r>
            <a:r>
              <a:rPr lang="en-US" sz="1400" dirty="0"/>
              <a:t> </a:t>
            </a:r>
            <a:r>
              <a:rPr lang="en-US" sz="1400" dirty="0" err="1"/>
              <a:t>apoyar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 </a:t>
            </a:r>
            <a:r>
              <a:rPr lang="en-US" sz="1400" dirty="0" err="1"/>
              <a:t>regresores</a:t>
            </a: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223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Revisión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Arreglos de la serie Temporal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A8FC288-FE67-4B2B-9E5D-3CAD2E98AEB1}"/>
              </a:ext>
            </a:extLst>
          </p:cNvPr>
          <p:cNvSpPr/>
          <p:nvPr/>
        </p:nvSpPr>
        <p:spPr>
          <a:xfrm>
            <a:off x="362558" y="2029947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Faltantes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07B9AEE-FD20-410D-9CEC-D84D03649067}"/>
              </a:ext>
            </a:extLst>
          </p:cNvPr>
          <p:cNvSpPr/>
          <p:nvPr/>
        </p:nvSpPr>
        <p:spPr>
          <a:xfrm>
            <a:off x="4261607" y="2029946"/>
            <a:ext cx="3053593" cy="973123"/>
          </a:xfrm>
          <a:prstGeom prst="round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Ceros</a:t>
            </a:r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4F9CA9D-361E-41BB-B9B4-22CBE5B11B82}"/>
              </a:ext>
            </a:extLst>
          </p:cNvPr>
          <p:cNvSpPr/>
          <p:nvPr/>
        </p:nvSpPr>
        <p:spPr>
          <a:xfrm>
            <a:off x="8775848" y="2029945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Varianza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78D5E2-5B6F-4A2A-8279-4B8B3F0F8C5A}"/>
              </a:ext>
            </a:extLst>
          </p:cNvPr>
          <p:cNvSpPr/>
          <p:nvPr/>
        </p:nvSpPr>
        <p:spPr>
          <a:xfrm>
            <a:off x="8775848" y="5218494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Lag</a:t>
            </a:r>
            <a:endParaRPr lang="en-U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CC3FA6C-C46E-40A1-B651-0047C24332B8}"/>
              </a:ext>
            </a:extLst>
          </p:cNvPr>
          <p:cNvSpPr/>
          <p:nvPr/>
        </p:nvSpPr>
        <p:spPr>
          <a:xfrm>
            <a:off x="4261607" y="5218495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Media móvil</a:t>
            </a:r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ED25998-F487-4A84-BB7E-D02D590572EB}"/>
              </a:ext>
            </a:extLst>
          </p:cNvPr>
          <p:cNvSpPr/>
          <p:nvPr/>
        </p:nvSpPr>
        <p:spPr>
          <a:xfrm>
            <a:off x="362559" y="5218496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Tendencia</a:t>
            </a:r>
            <a:endParaRPr lang="en-U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F213969-98AB-4DB8-B426-6CDD28B2585D}"/>
              </a:ext>
            </a:extLst>
          </p:cNvPr>
          <p:cNvSpPr/>
          <p:nvPr/>
        </p:nvSpPr>
        <p:spPr>
          <a:xfrm>
            <a:off x="362559" y="3632433"/>
            <a:ext cx="3053593" cy="973123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A80000"/>
                </a:solidFill>
              </a:rPr>
              <a:t>Lidiar con datos en Cero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9D459A3-6CF5-42AD-839F-317EA8E1BA8B}"/>
              </a:ext>
            </a:extLst>
          </p:cNvPr>
          <p:cNvSpPr/>
          <p:nvPr/>
        </p:nvSpPr>
        <p:spPr>
          <a:xfrm>
            <a:off x="3833769" y="3129094"/>
            <a:ext cx="7690872" cy="1968140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78FD83B-A895-42D7-A8E7-D2C2D228DD86}"/>
              </a:ext>
            </a:extLst>
          </p:cNvPr>
          <p:cNvSpPr/>
          <p:nvPr/>
        </p:nvSpPr>
        <p:spPr>
          <a:xfrm>
            <a:off x="3416151" y="3968170"/>
            <a:ext cx="417618" cy="268448"/>
          </a:xfrm>
          <a:prstGeom prst="rightArrow">
            <a:avLst/>
          </a:prstGeom>
          <a:solidFill>
            <a:srgbClr val="A8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428106-83B8-4C2E-A1CF-DFA8B253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972" y="3128574"/>
            <a:ext cx="4572396" cy="196917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50ACDCDF-B959-400A-A8D4-9C6D9C5DDA9C}"/>
              </a:ext>
            </a:extLst>
          </p:cNvPr>
          <p:cNvSpPr txBox="1"/>
          <p:nvPr/>
        </p:nvSpPr>
        <p:spPr>
          <a:xfrm>
            <a:off x="8144142" y="3126539"/>
            <a:ext cx="3277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Los datos en cero nos pueden poner problemas si queremos realizar transformaciones a Logaritmos luego.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Hay que ver por qué están ahí y si se corresponden a datos faltantes o efectivamente es un cero.</a:t>
            </a:r>
          </a:p>
        </p:txBody>
      </p:sp>
    </p:spTree>
    <p:extLst>
      <p:ext uri="{BB962C8B-B14F-4D97-AF65-F5344CB8AC3E}">
        <p14:creationId xmlns:p14="http://schemas.microsoft.com/office/powerpoint/2010/main" val="40165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Revisión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Arreglos de la serie Temporal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A8FC288-FE67-4B2B-9E5D-3CAD2E98AEB1}"/>
              </a:ext>
            </a:extLst>
          </p:cNvPr>
          <p:cNvSpPr/>
          <p:nvPr/>
        </p:nvSpPr>
        <p:spPr>
          <a:xfrm>
            <a:off x="362558" y="2029947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Faltantes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07B9AEE-FD20-410D-9CEC-D84D03649067}"/>
              </a:ext>
            </a:extLst>
          </p:cNvPr>
          <p:cNvSpPr/>
          <p:nvPr/>
        </p:nvSpPr>
        <p:spPr>
          <a:xfrm>
            <a:off x="4261607" y="2029946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Ceros</a:t>
            </a:r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4F9CA9D-361E-41BB-B9B4-22CBE5B11B82}"/>
              </a:ext>
            </a:extLst>
          </p:cNvPr>
          <p:cNvSpPr/>
          <p:nvPr/>
        </p:nvSpPr>
        <p:spPr>
          <a:xfrm>
            <a:off x="8775848" y="2029945"/>
            <a:ext cx="3053593" cy="973123"/>
          </a:xfrm>
          <a:prstGeom prst="round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Varianza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78D5E2-5B6F-4A2A-8279-4B8B3F0F8C5A}"/>
              </a:ext>
            </a:extLst>
          </p:cNvPr>
          <p:cNvSpPr/>
          <p:nvPr/>
        </p:nvSpPr>
        <p:spPr>
          <a:xfrm>
            <a:off x="8775848" y="5218494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Lag</a:t>
            </a:r>
            <a:endParaRPr lang="en-U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CC3FA6C-C46E-40A1-B651-0047C24332B8}"/>
              </a:ext>
            </a:extLst>
          </p:cNvPr>
          <p:cNvSpPr/>
          <p:nvPr/>
        </p:nvSpPr>
        <p:spPr>
          <a:xfrm>
            <a:off x="4261607" y="5218495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Media móvil</a:t>
            </a:r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ED25998-F487-4A84-BB7E-D02D590572EB}"/>
              </a:ext>
            </a:extLst>
          </p:cNvPr>
          <p:cNvSpPr/>
          <p:nvPr/>
        </p:nvSpPr>
        <p:spPr>
          <a:xfrm>
            <a:off x="362559" y="5218496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Tendencia</a:t>
            </a:r>
            <a:endParaRPr lang="en-U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F213969-98AB-4DB8-B426-6CDD28B2585D}"/>
              </a:ext>
            </a:extLst>
          </p:cNvPr>
          <p:cNvSpPr/>
          <p:nvPr/>
        </p:nvSpPr>
        <p:spPr>
          <a:xfrm>
            <a:off x="362559" y="3632433"/>
            <a:ext cx="3053593" cy="973123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A80000"/>
                </a:solidFill>
              </a:rPr>
              <a:t>Transformación de Box Cox o Logaritmos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9D459A3-6CF5-42AD-839F-317EA8E1BA8B}"/>
              </a:ext>
            </a:extLst>
          </p:cNvPr>
          <p:cNvSpPr/>
          <p:nvPr/>
        </p:nvSpPr>
        <p:spPr>
          <a:xfrm>
            <a:off x="3833769" y="3129094"/>
            <a:ext cx="7690872" cy="1968140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78FD83B-A895-42D7-A8E7-D2C2D228DD86}"/>
              </a:ext>
            </a:extLst>
          </p:cNvPr>
          <p:cNvSpPr/>
          <p:nvPr/>
        </p:nvSpPr>
        <p:spPr>
          <a:xfrm>
            <a:off x="3416151" y="3968170"/>
            <a:ext cx="417618" cy="268448"/>
          </a:xfrm>
          <a:prstGeom prst="rightArrow">
            <a:avLst/>
          </a:prstGeom>
          <a:solidFill>
            <a:srgbClr val="A8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DF7E11-2026-485A-ABDF-7ABF9924D27D}"/>
              </a:ext>
            </a:extLst>
          </p:cNvPr>
          <p:cNvSpPr txBox="1"/>
          <p:nvPr/>
        </p:nvSpPr>
        <p:spPr>
          <a:xfrm>
            <a:off x="3833770" y="3436005"/>
            <a:ext cx="7588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Para cumplir el requisito de estacionariedad es necesario que la serie sea estable en media y varianza.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La varianza se puede controlar mediante una transformación de box-</a:t>
            </a:r>
            <a:r>
              <a:rPr lang="es-ES" sz="1400" dirty="0" err="1"/>
              <a:t>cox</a:t>
            </a:r>
            <a:r>
              <a:rPr lang="es-ES" sz="1400" dirty="0"/>
              <a:t>. La que se realiza suele ser logaritmos, para no afectar la </a:t>
            </a:r>
            <a:r>
              <a:rPr lang="es-ES" sz="1400" dirty="0" err="1"/>
              <a:t>explicabilidad</a:t>
            </a:r>
            <a:r>
              <a:rPr lang="es-ES" sz="14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Otra opción es la normalización de las variables. </a:t>
            </a:r>
          </a:p>
        </p:txBody>
      </p:sp>
    </p:spTree>
    <p:extLst>
      <p:ext uri="{BB962C8B-B14F-4D97-AF65-F5344CB8AC3E}">
        <p14:creationId xmlns:p14="http://schemas.microsoft.com/office/powerpoint/2010/main" val="134975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Revisión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Arreglos de la serie Temporal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A8FC288-FE67-4B2B-9E5D-3CAD2E98AEB1}"/>
              </a:ext>
            </a:extLst>
          </p:cNvPr>
          <p:cNvSpPr/>
          <p:nvPr/>
        </p:nvSpPr>
        <p:spPr>
          <a:xfrm>
            <a:off x="362558" y="2029947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Faltantes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07B9AEE-FD20-410D-9CEC-D84D03649067}"/>
              </a:ext>
            </a:extLst>
          </p:cNvPr>
          <p:cNvSpPr/>
          <p:nvPr/>
        </p:nvSpPr>
        <p:spPr>
          <a:xfrm>
            <a:off x="4261607" y="2029946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Ceros</a:t>
            </a:r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4F9CA9D-361E-41BB-B9B4-22CBE5B11B82}"/>
              </a:ext>
            </a:extLst>
          </p:cNvPr>
          <p:cNvSpPr/>
          <p:nvPr/>
        </p:nvSpPr>
        <p:spPr>
          <a:xfrm>
            <a:off x="8775848" y="2029945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Varianza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78D5E2-5B6F-4A2A-8279-4B8B3F0F8C5A}"/>
              </a:ext>
            </a:extLst>
          </p:cNvPr>
          <p:cNvSpPr/>
          <p:nvPr/>
        </p:nvSpPr>
        <p:spPr>
          <a:xfrm>
            <a:off x="8775848" y="5218494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Lag</a:t>
            </a:r>
            <a:endParaRPr lang="en-U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CC3FA6C-C46E-40A1-B651-0047C24332B8}"/>
              </a:ext>
            </a:extLst>
          </p:cNvPr>
          <p:cNvSpPr/>
          <p:nvPr/>
        </p:nvSpPr>
        <p:spPr>
          <a:xfrm>
            <a:off x="4261607" y="5218495"/>
            <a:ext cx="3053593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Media móvil</a:t>
            </a:r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ED25998-F487-4A84-BB7E-D02D590572EB}"/>
              </a:ext>
            </a:extLst>
          </p:cNvPr>
          <p:cNvSpPr/>
          <p:nvPr/>
        </p:nvSpPr>
        <p:spPr>
          <a:xfrm>
            <a:off x="362559" y="5218496"/>
            <a:ext cx="3053593" cy="973123"/>
          </a:xfrm>
          <a:prstGeom prst="round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Tendencia</a:t>
            </a:r>
            <a:endParaRPr lang="en-U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F213969-98AB-4DB8-B426-6CDD28B2585D}"/>
              </a:ext>
            </a:extLst>
          </p:cNvPr>
          <p:cNvSpPr/>
          <p:nvPr/>
        </p:nvSpPr>
        <p:spPr>
          <a:xfrm>
            <a:off x="362559" y="3632433"/>
            <a:ext cx="3053593" cy="973123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A80000"/>
                </a:solidFill>
              </a:rPr>
              <a:t>Modelado de la tendencia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9D459A3-6CF5-42AD-839F-317EA8E1BA8B}"/>
              </a:ext>
            </a:extLst>
          </p:cNvPr>
          <p:cNvSpPr/>
          <p:nvPr/>
        </p:nvSpPr>
        <p:spPr>
          <a:xfrm>
            <a:off x="3833769" y="3129094"/>
            <a:ext cx="7690872" cy="1968140"/>
          </a:xfrm>
          <a:prstGeom prst="round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78FD83B-A895-42D7-A8E7-D2C2D228DD86}"/>
              </a:ext>
            </a:extLst>
          </p:cNvPr>
          <p:cNvSpPr/>
          <p:nvPr/>
        </p:nvSpPr>
        <p:spPr>
          <a:xfrm>
            <a:off x="3416151" y="3968170"/>
            <a:ext cx="417618" cy="268448"/>
          </a:xfrm>
          <a:prstGeom prst="rightArrow">
            <a:avLst/>
          </a:prstGeom>
          <a:solidFill>
            <a:srgbClr val="A8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DF7E11-2026-485A-ABDF-7ABF9924D27D}"/>
              </a:ext>
            </a:extLst>
          </p:cNvPr>
          <p:cNvSpPr txBox="1"/>
          <p:nvPr/>
        </p:nvSpPr>
        <p:spPr>
          <a:xfrm>
            <a:off x="3833770" y="3220561"/>
            <a:ext cx="75881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Para cumplir el requisito de estacionariedad es necesario que la serie sea estable en media y varianza.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La tendencia se puede obtener mediante una diferenciación simple (</a:t>
            </a:r>
            <a:r>
              <a:rPr lang="es-ES" sz="1400" dirty="0" err="1"/>
              <a:t>y</a:t>
            </a:r>
            <a:r>
              <a:rPr lang="es-ES" sz="1400" baseline="-25000" dirty="0" err="1"/>
              <a:t>new</a:t>
            </a:r>
            <a:r>
              <a:rPr lang="es-ES" sz="1400" dirty="0"/>
              <a:t>=y</a:t>
            </a:r>
            <a:r>
              <a:rPr lang="es-ES" sz="1400" baseline="-25000" dirty="0"/>
              <a:t>t</a:t>
            </a:r>
            <a:r>
              <a:rPr lang="es-ES" sz="1400" dirty="0"/>
              <a:t>-y</a:t>
            </a:r>
            <a:r>
              <a:rPr lang="es-ES" sz="1400" baseline="-25000" dirty="0"/>
              <a:t>t-1</a:t>
            </a:r>
            <a:r>
              <a:rPr lang="es-ES" sz="14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400" dirty="0"/>
              <a:t>Se pueden utilizar tendencias más complejas que requieren realizar el modelado de la serie.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sz="1400" dirty="0"/>
              <a:t>Series de Fourier</a:t>
            </a:r>
          </a:p>
        </p:txBody>
      </p:sp>
    </p:spTree>
    <p:extLst>
      <p:ext uri="{BB962C8B-B14F-4D97-AF65-F5344CB8AC3E}">
        <p14:creationId xmlns:p14="http://schemas.microsoft.com/office/powerpoint/2010/main" val="3859880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060"/>
      </a:dk1>
      <a:lt1>
        <a:srgbClr val="FFFFFF"/>
      </a:lt1>
      <a:dk2>
        <a:srgbClr val="C00000"/>
      </a:dk2>
      <a:lt2>
        <a:srgbClr val="FFFFFF"/>
      </a:lt2>
      <a:accent1>
        <a:srgbClr val="375623"/>
      </a:accent1>
      <a:accent2>
        <a:srgbClr val="75707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12809</TotalTime>
  <Words>776</Words>
  <Application>Microsoft Office PowerPoint</Application>
  <PresentationFormat>Panorámica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Valenzuela</dc:creator>
  <cp:lastModifiedBy>Ignacio Valenzuela</cp:lastModifiedBy>
  <cp:revision>76</cp:revision>
  <dcterms:created xsi:type="dcterms:W3CDTF">2020-01-17T12:48:37Z</dcterms:created>
  <dcterms:modified xsi:type="dcterms:W3CDTF">2021-03-24T14:59:00Z</dcterms:modified>
</cp:coreProperties>
</file>