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Doppio One"/>
      <p:regular r:id="rId35"/>
    </p:embeddedFont>
    <p:embeddedFont>
      <p:font typeface="Montserrat"/>
      <p:regular r:id="rId36"/>
      <p:bold r:id="rId37"/>
      <p:italic r:id="rId38"/>
      <p:boldItalic r:id="rId39"/>
    </p:embeddedFont>
    <p:embeddedFont>
      <p:font typeface="Bebas Neu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DoppioOn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8297d0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8297d0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be </a:t>
            </a:r>
            <a:r>
              <a:rPr lang="en"/>
              <a:t>talking</a:t>
            </a:r>
            <a:r>
              <a:rPr lang="en"/>
              <a:t> bout our project, which deals with diabetes. Essentially, we watn to create a model DiabetesAI in whcih we can help people with diabetes manage their conditions whether that be early diagnosis / health suggestions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13dc59d5f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13dc59d5f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rPr>
              <a:t>We want to see how correlated the different features are with Diabetes_012; </a:t>
            </a:r>
            <a:endParaRPr sz="13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rPr>
              <a:t>5 features negatively related (</a:t>
            </a:r>
            <a:r>
              <a:rPr b="1" lang="en" sz="1350">
                <a:solidFill>
                  <a:schemeClr val="dk1"/>
                </a:solidFill>
              </a:rPr>
              <a:t>PhysActivity → less physical activity - higher chance of health risks like obesity and diabtes</a:t>
            </a:r>
            <a:r>
              <a:rPr lang="en" sz="1350">
                <a:solidFill>
                  <a:schemeClr val="dk1"/>
                </a:solidFill>
              </a:rPr>
              <a:t>;), 13 features positively related (genHlth, HighBP, BMI; </a:t>
            </a:r>
            <a:r>
              <a:rPr b="1" lang="en" sz="1350">
                <a:solidFill>
                  <a:schemeClr val="dk1"/>
                </a:solidFill>
              </a:rPr>
              <a:t>BMI - strongly correlated with various health risks like diabetes (higher BMI - overweight) are at a higher risk of developing diabetes, cardiovascular disease, and other health conditions</a:t>
            </a:r>
            <a:r>
              <a:rPr lang="en" sz="1350">
                <a:solidFill>
                  <a:schemeClr val="dk1"/>
                </a:solidFill>
              </a:rPr>
              <a:t>)</a:t>
            </a:r>
            <a:endParaRPr sz="13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13dc59d5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13dc59d5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train the randomforstclassifier, then  obtain importantance level of each feature by using model.feature_importances_.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can select certain features based off the model’s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Essentially</a:t>
            </a:r>
            <a:r>
              <a:rPr lang="en"/>
              <a:t>, we are using machine learning models to select the more important features and train them based on that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13dc59d5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13dc59d5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313dc59d5f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313dc59d5f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the </a:t>
            </a:r>
            <a:r>
              <a:rPr lang="en" sz="1400"/>
              <a:t>overall</a:t>
            </a:r>
            <a:r>
              <a:rPr lang="en" sz="1400"/>
              <a:t> model design. So our model, DiabetesAI, has two parts → whether we can predict if a patient has diabetes or not based on features like BMI, GenHealth, etc.</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But also a health suggestion component to see if we can help people with diabetes improve their health.</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13dc59d5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13dc59d5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001D35"/>
                </a:solidFill>
              </a:rPr>
              <a:t>We want to use patients’ information for selected features in order to predict if this patient has diabetes or not. For this problem, we are planning to implement</a:t>
            </a:r>
            <a:r>
              <a:rPr b="1" lang="en" sz="1650">
                <a:solidFill>
                  <a:srgbClr val="001D35"/>
                </a:solidFill>
              </a:rPr>
              <a:t> logistic regression</a:t>
            </a:r>
            <a:r>
              <a:rPr lang="en" sz="1650">
                <a:solidFill>
                  <a:srgbClr val="001D35"/>
                </a:solidFill>
              </a:rPr>
              <a:t> (as a baseline - we don’t expect the relationship between features and the output to be exactly linear), </a:t>
            </a:r>
            <a:r>
              <a:rPr b="1" lang="en" sz="1650">
                <a:solidFill>
                  <a:srgbClr val="001D35"/>
                </a:solidFill>
              </a:rPr>
              <a:t>SVM</a:t>
            </a:r>
            <a:r>
              <a:rPr lang="en" sz="1650">
                <a:solidFill>
                  <a:srgbClr val="001D35"/>
                </a:solidFill>
              </a:rPr>
              <a:t> (handles non-linear decision boundaries), </a:t>
            </a:r>
            <a:r>
              <a:rPr b="1" lang="en" sz="1650">
                <a:solidFill>
                  <a:srgbClr val="001D35"/>
                </a:solidFill>
              </a:rPr>
              <a:t>random forest </a:t>
            </a:r>
            <a:r>
              <a:rPr lang="en" sz="1650">
                <a:solidFill>
                  <a:srgbClr val="001D35"/>
                </a:solidFill>
              </a:rPr>
              <a:t>(handles complex, non-linear relationships)</a:t>
            </a:r>
            <a:endParaRPr sz="1650">
              <a:solidFill>
                <a:srgbClr val="001D35"/>
              </a:solidFill>
            </a:endParaRPr>
          </a:p>
          <a:p>
            <a:pPr indent="0" lvl="0" marL="0" rtl="0" algn="l">
              <a:spcBef>
                <a:spcPts val="0"/>
              </a:spcBef>
              <a:spcAft>
                <a:spcPts val="0"/>
              </a:spcAft>
              <a:buNone/>
            </a:pPr>
            <a:r>
              <a:t/>
            </a:r>
            <a:endParaRPr sz="1350">
              <a:solidFill>
                <a:srgbClr val="001D35"/>
              </a:solidFill>
            </a:endParaRPr>
          </a:p>
          <a:p>
            <a:pPr indent="0" lvl="0" marL="0" rtl="0" algn="l">
              <a:spcBef>
                <a:spcPts val="0"/>
              </a:spcBef>
              <a:spcAft>
                <a:spcPts val="0"/>
              </a:spcAft>
              <a:buNone/>
            </a:pPr>
            <a:r>
              <a:t/>
            </a:r>
            <a:endParaRPr sz="1350">
              <a:solidFill>
                <a:srgbClr val="001D35"/>
              </a:solidFill>
            </a:endParaRPr>
          </a:p>
          <a:p>
            <a:pPr indent="0" lvl="0" marL="0" rtl="0" algn="l">
              <a:spcBef>
                <a:spcPts val="0"/>
              </a:spcBef>
              <a:spcAft>
                <a:spcPts val="0"/>
              </a:spcAft>
              <a:buClr>
                <a:schemeClr val="dk1"/>
              </a:buClr>
              <a:buSzPts val="1100"/>
              <a:buFont typeface="Arial"/>
              <a:buNone/>
            </a:pPr>
            <a:r>
              <a:rPr lang="en" sz="1400">
                <a:solidFill>
                  <a:srgbClr val="212121"/>
                </a:solidFill>
              </a:rPr>
              <a:t>BRFSS2015 is a </a:t>
            </a:r>
            <a:r>
              <a:rPr lang="en" sz="1350">
                <a:solidFill>
                  <a:srgbClr val="001D35"/>
                </a:solidFill>
              </a:rPr>
              <a:t> telephone survey system that collects data on health-related risk behaviors, chronic health conditions, and health care access and use in the United States</a:t>
            </a:r>
            <a:endParaRPr sz="1350">
              <a:solidFill>
                <a:srgbClr val="001D35"/>
              </a:solidFill>
            </a:endParaRPr>
          </a:p>
          <a:p>
            <a:pPr indent="0" lvl="0" marL="0" rtl="0" algn="l">
              <a:spcBef>
                <a:spcPts val="0"/>
              </a:spcBef>
              <a:spcAft>
                <a:spcPts val="0"/>
              </a:spcAft>
              <a:buNone/>
            </a:pPr>
            <a:r>
              <a:t/>
            </a:r>
            <a:endParaRPr sz="1350">
              <a:solidFill>
                <a:srgbClr val="001D35"/>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1b302f7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1b302f7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Basically in this slide, we just wanted to see how the models [this one is logistic regression] performed if we did not resample so we can have a comparison (in our dataset, we have a clear, drastic imbalance of features of non-diabetic versus pre-diabetic and diabetic). As you can see we have a good accuracy, it predicts well for non-diabetic peopl (which makes sense as if majority of data is nondiabetic → if you just guess nondiabetic, you’ll get it right most of the time). And diabetes, we have a pretty low precision score </a:t>
            </a:r>
            <a:endParaRPr sz="1500"/>
          </a:p>
          <a:p>
            <a:pPr indent="0" lvl="0" marL="0" rtl="0" algn="l">
              <a:spcBef>
                <a:spcPts val="0"/>
              </a:spcBef>
              <a:spcAft>
                <a:spcPts val="0"/>
              </a:spcAft>
              <a:buNone/>
            </a:pPr>
            <a:r>
              <a:rPr lang="en" sz="1500"/>
              <a:t>For predibates, nothing was correctly predicted at all → which was something that we had to do something abt</a:t>
            </a:r>
            <a:endParaRPr sz="1500"/>
          </a:p>
          <a:p>
            <a:pPr indent="0" lvl="0" marL="0" rtl="0" algn="l">
              <a:spcBef>
                <a:spcPts val="0"/>
              </a:spcBef>
              <a:spcAft>
                <a:spcPts val="0"/>
              </a:spcAft>
              <a:buNone/>
            </a:pPr>
            <a:r>
              <a:rPr b="1" lang="en" sz="1500">
                <a:solidFill>
                  <a:schemeClr val="dk1"/>
                </a:solidFill>
              </a:rPr>
              <a:t>54% of the patients predicted to have diabetes actually have it</a:t>
            </a:r>
            <a:r>
              <a:rPr lang="en" sz="1500">
                <a:solidFill>
                  <a:schemeClr val="dk1"/>
                </a:solidFill>
              </a:rPr>
              <a:t>. identifies </a:t>
            </a:r>
            <a:r>
              <a:rPr b="1" lang="en" sz="1500">
                <a:solidFill>
                  <a:schemeClr val="dk1"/>
                </a:solidFill>
              </a:rPr>
              <a:t>only 18% of the patients who actually have diabetes</a:t>
            </a:r>
            <a:r>
              <a:rPr lang="en" sz="1500">
                <a:solidFill>
                  <a:schemeClr val="dk1"/>
                </a:solidFill>
              </a:rPr>
              <a:t>. </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1b3a2d8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1b3a2d8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As mentioned before, because prediabetes was not able to be accurately predicted → we combined prediabetes and diabetes together (so we can find the risk of diabetes)</a:t>
            </a:r>
            <a:endParaRPr sz="1500"/>
          </a:p>
          <a:p>
            <a:pPr indent="0" lvl="0" marL="0" rtl="0" algn="l">
              <a:spcBef>
                <a:spcPts val="0"/>
              </a:spcBef>
              <a:spcAft>
                <a:spcPts val="0"/>
              </a:spcAft>
              <a:buNone/>
            </a:pPr>
            <a:r>
              <a:rPr lang="en" sz="1500"/>
              <a:t>We had to split our dataset into test and training b4 we had to deal with the </a:t>
            </a:r>
            <a:r>
              <a:rPr lang="en" sz="1500"/>
              <a:t>imbalance</a:t>
            </a:r>
            <a:r>
              <a:rPr lang="en" sz="1500"/>
              <a:t> data.</a:t>
            </a:r>
            <a:endParaRPr sz="1500"/>
          </a:p>
          <a:p>
            <a:pPr indent="0" lvl="0" marL="0" rtl="0" algn="l">
              <a:spcBef>
                <a:spcPts val="0"/>
              </a:spcBef>
              <a:spcAft>
                <a:spcPts val="0"/>
              </a:spcAft>
              <a:buNone/>
            </a:pPr>
            <a:r>
              <a:rPr lang="en" sz="1500"/>
              <a:t>Essentially, we had to match the size of non-</a:t>
            </a:r>
            <a:r>
              <a:rPr lang="en" sz="1500"/>
              <a:t>diabetes</a:t>
            </a:r>
            <a:r>
              <a:rPr lang="en" sz="1500"/>
              <a:t> with diabetes in the training set and we did so by downsampling</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1b302f7d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1b302f7d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Next thing we wanted to do is, for our models, we wanted to select the more important features to train with, so for random forest, we used the tree-based </a:t>
            </a:r>
            <a:r>
              <a:rPr lang="en" sz="1400"/>
              <a:t>embedded</a:t>
            </a:r>
            <a:r>
              <a:rPr lang="en" sz="1400"/>
              <a:t> importance</a:t>
            </a:r>
            <a:endParaRPr sz="1400"/>
          </a:p>
          <a:p>
            <a:pPr indent="0" lvl="0" marL="0" rtl="0" algn="l">
              <a:spcBef>
                <a:spcPts val="0"/>
              </a:spcBef>
              <a:spcAft>
                <a:spcPts val="0"/>
              </a:spcAft>
              <a:buNone/>
            </a:pPr>
            <a:r>
              <a:rPr lang="en" sz="1400"/>
              <a:t>[</a:t>
            </a:r>
            <a:r>
              <a:rPr lang="en" sz="1400"/>
              <a:t>contributes to reducing impurity (e.g., Gini impurity or entropy) across all trees] and for SVM we used RFECV (where we starts with all features and iteratively remove the least important ones].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Logistic regression - [provides coefficients for each feature, representing their contribution to predicting the target variable, then average to see </a:t>
            </a:r>
            <a:r>
              <a:rPr lang="en" sz="1400"/>
              <a:t>which</a:t>
            </a:r>
            <a:r>
              <a:rPr lang="en" sz="1400"/>
              <a:t> features have been consistently influential]</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b="1" lang="en" sz="1400">
                <a:solidFill>
                  <a:schemeClr val="dk1"/>
                </a:solidFill>
              </a:rPr>
              <a:t>73</a:t>
            </a:r>
            <a:r>
              <a:rPr b="1" lang="en" sz="1400">
                <a:solidFill>
                  <a:schemeClr val="dk1"/>
                </a:solidFill>
              </a:rPr>
              <a:t>% of the patients predicted to have diabetes actually have it</a:t>
            </a:r>
            <a:r>
              <a:rPr lang="en" sz="1400">
                <a:solidFill>
                  <a:schemeClr val="dk1"/>
                </a:solidFill>
              </a:rPr>
              <a:t>. identifies </a:t>
            </a:r>
            <a:r>
              <a:rPr b="1" lang="en" sz="1400">
                <a:solidFill>
                  <a:schemeClr val="dk1"/>
                </a:solidFill>
              </a:rPr>
              <a:t>only 76% of the patients who actually have diabetes</a:t>
            </a:r>
            <a:r>
              <a:rPr lang="en" sz="1400">
                <a:solidFill>
                  <a:schemeClr val="dk1"/>
                </a:solidFill>
              </a:rPr>
              <a:t>.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13dc59d5f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13dc59d5f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BRFSS2015 is a </a:t>
            </a:r>
            <a:r>
              <a:rPr lang="en" sz="1350">
                <a:solidFill>
                  <a:srgbClr val="001D35"/>
                </a:solidFill>
              </a:rPr>
              <a:t> telephone survey system that collects data on health-related risk behaviors, chronic health conditions, and health care access and use in the United States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1b302f7d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1b302f7d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Took more important features to train new model (with bmi as y) on non diabetic people</a:t>
            </a:r>
            <a:endParaRPr/>
          </a:p>
          <a:p>
            <a:pPr indent="0" lvl="0" marL="0" rtl="0" algn="l">
              <a:spcBef>
                <a:spcPts val="0"/>
              </a:spcBef>
              <a:spcAft>
                <a:spcPts val="0"/>
              </a:spcAft>
              <a:buNone/>
            </a:pPr>
            <a:r>
              <a:rPr lang="en"/>
              <a:t>When we took our model and implemented it on diabetic patients → score centered around 25 (around average bmi)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fdee14d4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dee14d4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1b302f7d4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1b302f7d4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1b302f7d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1b302f7d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1b302f7d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1b302f7d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13dc59d5fc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13dc59d5f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13dc59d5f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13dc59d5f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1b3a2d8e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31b3a2d8e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directly affects how the model learns patterns from the data and prioritizes different classes.</a:t>
            </a:r>
            <a:endParaRPr/>
          </a:p>
          <a:p>
            <a:pPr indent="0" lvl="0" marL="0" rtl="0" algn="l">
              <a:lnSpc>
                <a:spcPct val="115000"/>
              </a:lnSpc>
              <a:spcBef>
                <a:spcPts val="0"/>
              </a:spcBef>
              <a:spcAft>
                <a:spcPts val="0"/>
              </a:spcAft>
              <a:buClr>
                <a:schemeClr val="dk1"/>
              </a:buClr>
              <a:buSzPts val="1100"/>
              <a:buFont typeface="Arial"/>
              <a:buNone/>
            </a:pPr>
            <a:r>
              <a:rPr lang="en"/>
              <a:t>SMOTE: Generates synthetic data to increase minority class samples, adding variability instead of duplicating data.</a:t>
            </a:r>
            <a:endParaRPr/>
          </a:p>
          <a:p>
            <a:pPr indent="0" lvl="0" marL="0" rtl="0" algn="l">
              <a:lnSpc>
                <a:spcPct val="115000"/>
              </a:lnSpc>
              <a:spcBef>
                <a:spcPts val="0"/>
              </a:spcBef>
              <a:spcAft>
                <a:spcPts val="0"/>
              </a:spcAft>
              <a:buClr>
                <a:schemeClr val="dk1"/>
              </a:buClr>
              <a:buSzPts val="1100"/>
              <a:buFont typeface="Arial"/>
              <a:buNone/>
            </a:pPr>
            <a:r>
              <a:rPr lang="en"/>
              <a:t>Class Weighting: Assigns higher penalties for misclassifying the minority class to balance training.</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hyperparameter tuning - optimize performance</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Maybe using </a:t>
            </a:r>
            <a:r>
              <a:rPr lang="en">
                <a:solidFill>
                  <a:schemeClr val="dk1"/>
                </a:solidFill>
              </a:rPr>
              <a:t>Boosting Algorithms: Methods like XGBoost handle imbalanced datasets effectively by focusing on hard-to-classify samples.</a:t>
            </a:r>
            <a:endParaRPr/>
          </a:p>
          <a:p>
            <a:pPr indent="0" lvl="0" marL="0" rtl="0" algn="l">
              <a:spcBef>
                <a:spcPts val="0"/>
              </a:spcBef>
              <a:spcAft>
                <a:spcPts val="0"/>
              </a:spcAft>
              <a:buNone/>
            </a:pPr>
            <a:r>
              <a:rPr lang="en"/>
              <a:t>Class-weight for bagging algorithms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13dc59d5f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13dc59d5f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1b2dea76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1b2dea76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313dc59d5f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313dc59d5f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Precision → data is not completely balanced </a:t>
            </a:r>
            <a:endParaRPr sz="1400">
              <a:solidFill>
                <a:srgbClr val="212121"/>
              </a:solidFill>
            </a:endParaRPr>
          </a:p>
          <a:p>
            <a:pPr indent="0" lvl="0" marL="0" rtl="0" algn="l">
              <a:spcBef>
                <a:spcPts val="0"/>
              </a:spcBef>
              <a:spcAft>
                <a:spcPts val="0"/>
              </a:spcAft>
              <a:buNone/>
            </a:pPr>
            <a:r>
              <a:t/>
            </a:r>
            <a:endParaRPr sz="1400">
              <a:solidFill>
                <a:srgbClr val="21212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45298d78e0_0_37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45298d78e0_0_37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p>
          <a:p>
            <a:pPr indent="0" lvl="0" marL="0" rtl="0" algn="l">
              <a:spcBef>
                <a:spcPts val="0"/>
              </a:spcBef>
              <a:spcAft>
                <a:spcPts val="0"/>
              </a:spcAft>
              <a:buNone/>
            </a:pPr>
            <a:r>
              <a:rPr lang="en" sz="1650">
                <a:solidFill>
                  <a:srgbClr val="3C4043"/>
                </a:solidFill>
                <a:highlight>
                  <a:srgbClr val="FFFFFF"/>
                </a:highlight>
              </a:rPr>
              <a:t>Diabetes is among the most prevalent chronic diseases in the United States, impacting millions of Americans each year. Because there are so many complications associated with </a:t>
            </a:r>
            <a:r>
              <a:rPr lang="en" sz="1650">
                <a:solidFill>
                  <a:srgbClr val="3C4043"/>
                </a:solidFill>
                <a:highlight>
                  <a:srgbClr val="FFFFFF"/>
                </a:highlight>
              </a:rPr>
              <a:t>consistent</a:t>
            </a:r>
            <a:r>
              <a:rPr lang="en" sz="1650">
                <a:solidFill>
                  <a:srgbClr val="3C4043"/>
                </a:solidFill>
                <a:highlight>
                  <a:srgbClr val="FFFFFF"/>
                </a:highlight>
              </a:rPr>
              <a:t> high blood sugar levels, it’s important to diagnose earlier [for lifestyle changes and more effective treatments]→ which is why we wanted to focus  our model on this critical issue.</a:t>
            </a:r>
            <a:endParaRPr sz="16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Diabetes - condition in which your body has trouble regulating your blood sugar (glucose) levels → resulting in too high of glucose levels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This results in blood sugar levels becoming too high because (either can’t produce enough insulin / can’t effectively use the insulin it produces /both).</a:t>
            </a:r>
            <a:r>
              <a:rPr lang="en"/>
              <a:t> Needed to help cells absorb glucose from bloodstream (otherwise builds in blood)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become a problem as over time, consisitent high blood sugar levels can lead to serious health complications  like risks of heart disease, nerve damage, kidney disease, etc. thats why it’s important to diagnose early so people can manage diabetes more effectively to prevent serious health complications like what we’ve previously mentioned.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statistics, how relevant it is to us in the US,  in 2021 about 38.4 million people in the US had diabetes (11.6% of the population) with about 8.7 million being undiagnosed. The CDC further estimates that about 97.6 million Americans had pre-diabetes. These high levels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high </a:t>
            </a:r>
            <a:r>
              <a:rPr lang="en"/>
              <a:t>statistics really reinforce how relevant this issue is and the </a:t>
            </a:r>
            <a:r>
              <a:rPr lang="en"/>
              <a:t>need for </a:t>
            </a:r>
            <a:r>
              <a:rPr lang="en"/>
              <a:t>early</a:t>
            </a:r>
            <a:r>
              <a:rPr lang="en"/>
              <a:t> diagnosis,which is why we wanted to focus our project on this issue →</a:t>
            </a:r>
            <a:endParaRPr/>
          </a:p>
          <a:p>
            <a:pPr indent="0" lvl="0" marL="0" rtl="0" algn="l">
              <a:spcBef>
                <a:spcPts val="0"/>
              </a:spcBef>
              <a:spcAft>
                <a:spcPts val="0"/>
              </a:spcAft>
              <a:buNone/>
            </a:pPr>
            <a:r>
              <a:rPr lang="en"/>
              <a:t> so we can help individuals make the needed lifestyle changes /  start the needed, more effective treatments early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13dc59d5f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313dc59d5f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1397ba5f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1397ba5f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Essentially with our model, we want to see if we can predict if a person has diabetes based on features but also see if we can make suggestions for health (people w diabetes)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We’ll get more into that in the further slides</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13dc59d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13dc59d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13dc59d5f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13dc59d5f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12121"/>
                </a:solidFill>
              </a:rPr>
              <a:t>The cdc sent out a survey system that collected data on health conditions, health-related risk behaviors, etc.  so we have </a:t>
            </a:r>
            <a:r>
              <a:rPr lang="en" sz="1700">
                <a:solidFill>
                  <a:srgbClr val="212121"/>
                </a:solidFill>
              </a:rPr>
              <a:t>features</a:t>
            </a:r>
            <a:r>
              <a:rPr lang="en" sz="1700">
                <a:solidFill>
                  <a:srgbClr val="212121"/>
                </a:solidFill>
              </a:rPr>
              <a:t> like HighChol, BMI, MntlHealth, Fruits, etc. In our dataset, it’s relatively clean already – no missing values, no categorical variables – but we did have to do some other pre-processing b4 using our models, which we’ll talk about in the next couple slides/</a:t>
            </a:r>
            <a:endParaRPr sz="1700">
              <a:solidFill>
                <a:srgbClr val="212121"/>
              </a:solidFill>
            </a:endParaRPr>
          </a:p>
          <a:p>
            <a:pPr indent="0" lvl="0" marL="0" rtl="0" algn="l">
              <a:spcBef>
                <a:spcPts val="0"/>
              </a:spcBef>
              <a:spcAft>
                <a:spcPts val="0"/>
              </a:spcAft>
              <a:buNone/>
            </a:pPr>
            <a:r>
              <a:t/>
            </a:r>
            <a:endParaRPr sz="1400">
              <a:solidFill>
                <a:srgbClr val="212121"/>
              </a:solidFill>
            </a:endParaRPr>
          </a:p>
          <a:p>
            <a:pPr indent="0" lvl="0" marL="0" rtl="0" algn="l">
              <a:spcBef>
                <a:spcPts val="0"/>
              </a:spcBef>
              <a:spcAft>
                <a:spcPts val="0"/>
              </a:spcAft>
              <a:buNone/>
            </a:pPr>
            <a:r>
              <a:t/>
            </a:r>
            <a:endParaRPr sz="1400">
              <a:solidFill>
                <a:srgbClr val="212121"/>
              </a:solidFill>
            </a:endParaRPr>
          </a:p>
          <a:p>
            <a:pPr indent="0" lvl="0" marL="0" rtl="0" algn="l">
              <a:spcBef>
                <a:spcPts val="0"/>
              </a:spcBef>
              <a:spcAft>
                <a:spcPts val="0"/>
              </a:spcAft>
              <a:buNone/>
            </a:pPr>
            <a:r>
              <a:rPr lang="en" sz="1400">
                <a:solidFill>
                  <a:srgbClr val="212121"/>
                </a:solidFill>
              </a:rPr>
              <a:t>BRFSS2015 is a </a:t>
            </a:r>
            <a:r>
              <a:rPr lang="en" sz="1350">
                <a:solidFill>
                  <a:srgbClr val="001D35"/>
                </a:solidFill>
              </a:rPr>
              <a:t> telephone survey system that collects data on health-related risk behaviors, chronic health conditions, and health care access and use in the United States</a:t>
            </a:r>
            <a:endParaRPr sz="1350">
              <a:solidFill>
                <a:srgbClr val="001D35"/>
              </a:solidFill>
            </a:endParaRPr>
          </a:p>
          <a:p>
            <a:pPr indent="0" lvl="0" marL="0" rtl="0" algn="l">
              <a:spcBef>
                <a:spcPts val="0"/>
              </a:spcBef>
              <a:spcAft>
                <a:spcPts val="0"/>
              </a:spcAft>
              <a:buNone/>
            </a:pPr>
            <a:r>
              <a:t/>
            </a:r>
            <a:endParaRPr sz="1350">
              <a:solidFill>
                <a:srgbClr val="001D35"/>
              </a:solidFill>
            </a:endParaRPr>
          </a:p>
          <a:p>
            <a:pPr indent="0" lvl="0" marL="0" rtl="0" algn="l">
              <a:spcBef>
                <a:spcPts val="0"/>
              </a:spcBef>
              <a:spcAft>
                <a:spcPts val="0"/>
              </a:spcAft>
              <a:buNone/>
            </a:pPr>
            <a:r>
              <a:rPr lang="en" sz="1450">
                <a:solidFill>
                  <a:srgbClr val="0F181E"/>
                </a:solidFill>
                <a:highlight>
                  <a:srgbClr val="F7F7F6"/>
                </a:highlight>
              </a:rPr>
              <a:t>Conformity bias - Specifically, lifestyle choices that are “bad” or “unhealthy” (like drinking, smoking, expressions of negative emotions, or other negative habits) may be misrepresented. </a:t>
            </a:r>
            <a:endParaRPr sz="1350">
              <a:solidFill>
                <a:srgbClr val="001D35"/>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13dc59d5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13dc59d5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CholCheck → whether done cholesterol check in 5 years or not</a:t>
            </a:r>
            <a:endParaRPr/>
          </a:p>
          <a:p>
            <a:pPr indent="0" lvl="0" marL="0" rtl="0" algn="l">
              <a:spcBef>
                <a:spcPts val="0"/>
              </a:spcBef>
              <a:spcAft>
                <a:spcPts val="0"/>
              </a:spcAft>
              <a:buNone/>
            </a:pPr>
            <a:r>
              <a:rPr lang="en"/>
              <a:t>hvyAlcConsumption → adult men (&gt;14 drinks per week), adult women (&gt;7 drinkers per week)</a:t>
            </a:r>
            <a:endParaRPr/>
          </a:p>
          <a:p>
            <a:pPr indent="0" lvl="0" marL="0" rtl="0" algn="l">
              <a:spcBef>
                <a:spcPts val="0"/>
              </a:spcBef>
              <a:spcAft>
                <a:spcPts val="0"/>
              </a:spcAft>
              <a:buNone/>
            </a:pPr>
            <a:r>
              <a:rPr lang="en"/>
              <a:t>NoDocbcCost → past 12 months, you needed to see doctor but couldn’t bc of cost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fdc8be9f5f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fdc8be9f5f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As you can see from the picture alone, we have a clear imbalance in our dataset: </a:t>
            </a:r>
            <a:endParaRPr/>
          </a:p>
          <a:p>
            <a:pPr indent="0" lvl="0" marL="0" marR="0" rtl="0" algn="l">
              <a:lnSpc>
                <a:spcPct val="115000"/>
              </a:lnSpc>
              <a:spcBef>
                <a:spcPts val="0"/>
              </a:spcBef>
              <a:spcAft>
                <a:spcPts val="0"/>
              </a:spcAft>
              <a:buNone/>
            </a:pPr>
            <a:r>
              <a:rPr lang="en"/>
              <a:t>0 (no diabetes) has about 190,000 values, 1 (</a:t>
            </a:r>
            <a:r>
              <a:rPr lang="en"/>
              <a:t>pre-</a:t>
            </a:r>
            <a:r>
              <a:rPr lang="en"/>
              <a:t>diabetes) has about 35,000 values, and class 2 (diabetes) - only about 4,000 values. There is a clear imbalance of features, so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To address this issue, we used resampling (oversampling) to balance the dataset, so we could create equal amts of data points in each category for the model to train effectively with.</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Before we resampled, we split the dataset into training and test sets so we can make sure the test set remains an accurate representation fo real-world data and preventing data leakage</a:t>
            </a:r>
            <a:endParaRPr/>
          </a:p>
          <a:p>
            <a:pPr indent="0" lvl="0" marL="0" marR="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13f0c1d1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13f0c1d1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across these four features </a:t>
            </a:r>
            <a:r>
              <a:rPr lang="en">
                <a:solidFill>
                  <a:schemeClr val="dk1"/>
                </a:solidFill>
              </a:rPr>
              <a:t>HighBP, HIgh CHol, SMoker. CholCheck, the class 2/ green (diabetes) consistently occurs more often when people have high BP, high CHol, etc .     </a:t>
            </a:r>
            <a:r>
              <a:rPr lang="en"/>
              <a:t>This pattern indicates that maybe these health-related factors may be associated with an increased risk of diabetes.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331850" y="1477469"/>
            <a:ext cx="6480300" cy="20040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rgbClr val="191919"/>
              </a:buClr>
              <a:buSzPts val="5200"/>
              <a:buNone/>
              <a:defRPr sz="71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844300" y="3564460"/>
            <a:ext cx="5466900" cy="4329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p:nvPr/>
        </p:nvSpPr>
        <p:spPr>
          <a:xfrm>
            <a:off x="-787946" y="23957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321859" y="141549"/>
            <a:ext cx="1254597" cy="1503494"/>
            <a:chOff x="6382288" y="83496"/>
            <a:chExt cx="1287823" cy="1543311"/>
          </a:xfrm>
        </p:grpSpPr>
        <p:sp>
          <p:nvSpPr>
            <p:cNvPr id="14" name="Google Shape;14;p2"/>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11"/>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txBox="1"/>
          <p:nvPr>
            <p:ph hasCustomPrompt="1" type="title"/>
          </p:nvPr>
        </p:nvSpPr>
        <p:spPr>
          <a:xfrm>
            <a:off x="1961850" y="1807582"/>
            <a:ext cx="5220300" cy="16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7" name="Google Shape;127;p11"/>
          <p:cNvSpPr txBox="1"/>
          <p:nvPr>
            <p:ph idx="1" type="subTitle"/>
          </p:nvPr>
        </p:nvSpPr>
        <p:spPr>
          <a:xfrm>
            <a:off x="1961850" y="3568019"/>
            <a:ext cx="5220300" cy="4074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miko SemiBold"/>
              <a:buNone/>
              <a:defRPr sz="16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11"/>
          <p:cNvSpPr/>
          <p:nvPr/>
        </p:nvSpPr>
        <p:spPr>
          <a:xfrm>
            <a:off x="8402137" y="347198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7894429" y="3183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30" name="Google Shape;130;p11"/>
          <p:cNvGrpSpPr/>
          <p:nvPr/>
        </p:nvGrpSpPr>
        <p:grpSpPr>
          <a:xfrm>
            <a:off x="-537394" y="3098290"/>
            <a:ext cx="1618021" cy="1939016"/>
            <a:chOff x="6382288" y="83496"/>
            <a:chExt cx="1287823" cy="1543311"/>
          </a:xfrm>
        </p:grpSpPr>
        <p:sp>
          <p:nvSpPr>
            <p:cNvPr id="131" name="Google Shape;131;p11"/>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1"/>
          <p:cNvSpPr/>
          <p:nvPr/>
        </p:nvSpPr>
        <p:spPr>
          <a:xfrm rot="-5400000">
            <a:off x="-457796" y="4548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0" name="Shape 1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141" name="Shape 141"/>
        <p:cNvGrpSpPr/>
        <p:nvPr/>
      </p:nvGrpSpPr>
      <p:grpSpPr>
        <a:xfrm>
          <a:off x="0" y="0"/>
          <a:ext cx="0" cy="0"/>
          <a:chOff x="0" y="0"/>
          <a:chExt cx="0" cy="0"/>
        </a:xfrm>
      </p:grpSpPr>
      <p:sp>
        <p:nvSpPr>
          <p:cNvPr id="142" name="Google Shape;142;p13"/>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txBox="1"/>
          <p:nvPr>
            <p:ph idx="1" type="subTitle"/>
          </p:nvPr>
        </p:nvSpPr>
        <p:spPr>
          <a:xfrm>
            <a:off x="2376150" y="1566600"/>
            <a:ext cx="24885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4" name="Google Shape;144;p13"/>
          <p:cNvSpPr txBox="1"/>
          <p:nvPr>
            <p:ph idx="2" type="subTitle"/>
          </p:nvPr>
        </p:nvSpPr>
        <p:spPr>
          <a:xfrm>
            <a:off x="5029650" y="1564800"/>
            <a:ext cx="24885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3"/>
          <p:cNvSpPr txBox="1"/>
          <p:nvPr>
            <p:ph hasCustomPrompt="1" type="title"/>
          </p:nvPr>
        </p:nvSpPr>
        <p:spPr>
          <a:xfrm>
            <a:off x="1625850" y="1566600"/>
            <a:ext cx="585300" cy="585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146" name="Google Shape;146;p13"/>
          <p:cNvSpPr txBox="1"/>
          <p:nvPr>
            <p:ph idx="3"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3"/>
          <p:cNvSpPr txBox="1"/>
          <p:nvPr>
            <p:ph idx="4" type="subTitle"/>
          </p:nvPr>
        </p:nvSpPr>
        <p:spPr>
          <a:xfrm>
            <a:off x="2376150" y="2534575"/>
            <a:ext cx="24885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8" name="Google Shape;148;p13"/>
          <p:cNvSpPr txBox="1"/>
          <p:nvPr>
            <p:ph idx="5" type="subTitle"/>
          </p:nvPr>
        </p:nvSpPr>
        <p:spPr>
          <a:xfrm>
            <a:off x="5029650" y="2532775"/>
            <a:ext cx="24885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3"/>
          <p:cNvSpPr txBox="1"/>
          <p:nvPr>
            <p:ph hasCustomPrompt="1" idx="6" type="title"/>
          </p:nvPr>
        </p:nvSpPr>
        <p:spPr>
          <a:xfrm>
            <a:off x="1625850" y="2534575"/>
            <a:ext cx="585300" cy="585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150" name="Google Shape;150;p13"/>
          <p:cNvSpPr txBox="1"/>
          <p:nvPr>
            <p:ph idx="7" type="subTitle"/>
          </p:nvPr>
        </p:nvSpPr>
        <p:spPr>
          <a:xfrm>
            <a:off x="2376150" y="3502550"/>
            <a:ext cx="24885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1" name="Google Shape;151;p13"/>
          <p:cNvSpPr txBox="1"/>
          <p:nvPr>
            <p:ph idx="8" type="subTitle"/>
          </p:nvPr>
        </p:nvSpPr>
        <p:spPr>
          <a:xfrm>
            <a:off x="5029650" y="3500750"/>
            <a:ext cx="24885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3"/>
          <p:cNvSpPr txBox="1"/>
          <p:nvPr>
            <p:ph hasCustomPrompt="1" idx="9" type="title"/>
          </p:nvPr>
        </p:nvSpPr>
        <p:spPr>
          <a:xfrm>
            <a:off x="1625850" y="3502550"/>
            <a:ext cx="585300" cy="585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153" name="Google Shape;153;p13"/>
          <p:cNvSpPr/>
          <p:nvPr/>
        </p:nvSpPr>
        <p:spPr>
          <a:xfrm>
            <a:off x="-536738" y="350255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93746" y="53951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55" name="Google Shape;155;p13"/>
          <p:cNvGrpSpPr/>
          <p:nvPr/>
        </p:nvGrpSpPr>
        <p:grpSpPr>
          <a:xfrm>
            <a:off x="7525981" y="3204490"/>
            <a:ext cx="1618021" cy="1939016"/>
            <a:chOff x="6382288" y="83496"/>
            <a:chExt cx="1287823" cy="1543311"/>
          </a:xfrm>
        </p:grpSpPr>
        <p:sp>
          <p:nvSpPr>
            <p:cNvPr id="156" name="Google Shape;156;p13"/>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p:nvPr/>
        </p:nvSpPr>
        <p:spPr>
          <a:xfrm rot="-5400000">
            <a:off x="8588779" y="9269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65" name="Shape 165"/>
        <p:cNvGrpSpPr/>
        <p:nvPr/>
      </p:nvGrpSpPr>
      <p:grpSpPr>
        <a:xfrm>
          <a:off x="0" y="0"/>
          <a:ext cx="0" cy="0"/>
          <a:chOff x="0" y="0"/>
          <a:chExt cx="0" cy="0"/>
        </a:xfrm>
      </p:grpSpPr>
      <p:sp>
        <p:nvSpPr>
          <p:cNvPr id="166" name="Google Shape;166;p14"/>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8" name="Google Shape;168;p14"/>
          <p:cNvSpPr/>
          <p:nvPr/>
        </p:nvSpPr>
        <p:spPr>
          <a:xfrm rot="-5400000">
            <a:off x="8106729" y="375280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886663" y="178909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793746" y="383516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71" name="Google Shape;171;p14"/>
          <p:cNvGrpSpPr/>
          <p:nvPr/>
        </p:nvGrpSpPr>
        <p:grpSpPr>
          <a:xfrm>
            <a:off x="8430781" y="147690"/>
            <a:ext cx="1618021" cy="1939016"/>
            <a:chOff x="6382288" y="83496"/>
            <a:chExt cx="1287823" cy="1543311"/>
          </a:xfrm>
        </p:grpSpPr>
        <p:sp>
          <p:nvSpPr>
            <p:cNvPr id="172" name="Google Shape;172;p14"/>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180" name="Shape 180"/>
        <p:cNvGrpSpPr/>
        <p:nvPr/>
      </p:nvGrpSpPr>
      <p:grpSpPr>
        <a:xfrm>
          <a:off x="0" y="0"/>
          <a:ext cx="0" cy="0"/>
          <a:chOff x="0" y="0"/>
          <a:chExt cx="0" cy="0"/>
        </a:xfrm>
      </p:grpSpPr>
      <p:sp>
        <p:nvSpPr>
          <p:cNvPr id="181" name="Google Shape;181;p15"/>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15"/>
          <p:cNvSpPr/>
          <p:nvPr/>
        </p:nvSpPr>
        <p:spPr>
          <a:xfrm rot="-5400000">
            <a:off x="3763329" y="429590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781087" y="-102580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1143671" y="23043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86" name="Google Shape;186;p15"/>
          <p:cNvGrpSpPr/>
          <p:nvPr/>
        </p:nvGrpSpPr>
        <p:grpSpPr>
          <a:xfrm>
            <a:off x="8430856" y="1877615"/>
            <a:ext cx="1618021" cy="1939016"/>
            <a:chOff x="6382288" y="83496"/>
            <a:chExt cx="1287823" cy="1543311"/>
          </a:xfrm>
        </p:grpSpPr>
        <p:sp>
          <p:nvSpPr>
            <p:cNvPr id="187" name="Google Shape;187;p15"/>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195" name="Shape 195"/>
        <p:cNvGrpSpPr/>
        <p:nvPr/>
      </p:nvGrpSpPr>
      <p:grpSpPr>
        <a:xfrm>
          <a:off x="0" y="0"/>
          <a:ext cx="0" cy="0"/>
          <a:chOff x="0" y="0"/>
          <a:chExt cx="0" cy="0"/>
        </a:xfrm>
      </p:grpSpPr>
      <p:sp>
        <p:nvSpPr>
          <p:cNvPr id="196" name="Google Shape;196;p16"/>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41863" y="1192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5400000">
            <a:off x="-163746" y="366805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txBox="1"/>
          <p:nvPr>
            <p:ph idx="1" type="subTitle"/>
          </p:nvPr>
        </p:nvSpPr>
        <p:spPr>
          <a:xfrm>
            <a:off x="713225" y="1240825"/>
            <a:ext cx="3858900" cy="208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00" name="Google Shape;200;p16"/>
          <p:cNvSpPr txBox="1"/>
          <p:nvPr>
            <p:ph type="title"/>
          </p:nvPr>
        </p:nvSpPr>
        <p:spPr>
          <a:xfrm>
            <a:off x="713225" y="3329950"/>
            <a:ext cx="38589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201" name="Google Shape;201;p16"/>
          <p:cNvSpPr/>
          <p:nvPr>
            <p:ph idx="2" type="pic"/>
          </p:nvPr>
        </p:nvSpPr>
        <p:spPr>
          <a:xfrm>
            <a:off x="5060450" y="975450"/>
            <a:ext cx="2912700" cy="3192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02" name="Shape 202"/>
        <p:cNvGrpSpPr/>
        <p:nvPr/>
      </p:nvGrpSpPr>
      <p:grpSpPr>
        <a:xfrm>
          <a:off x="0" y="0"/>
          <a:ext cx="0" cy="0"/>
          <a:chOff x="0" y="0"/>
          <a:chExt cx="0" cy="0"/>
        </a:xfrm>
      </p:grpSpPr>
      <p:sp>
        <p:nvSpPr>
          <p:cNvPr id="203" name="Google Shape;203;p17"/>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txBox="1"/>
          <p:nvPr>
            <p:ph idx="1" type="subTitle"/>
          </p:nvPr>
        </p:nvSpPr>
        <p:spPr>
          <a:xfrm>
            <a:off x="4572006" y="2783098"/>
            <a:ext cx="3828300" cy="79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05" name="Google Shape;205;p17"/>
          <p:cNvSpPr txBox="1"/>
          <p:nvPr>
            <p:ph type="title"/>
          </p:nvPr>
        </p:nvSpPr>
        <p:spPr>
          <a:xfrm>
            <a:off x="4572005" y="1569902"/>
            <a:ext cx="3828300" cy="1278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 name="Google Shape;206;p17"/>
          <p:cNvSpPr/>
          <p:nvPr/>
        </p:nvSpPr>
        <p:spPr>
          <a:xfrm>
            <a:off x="-989938" y="320450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871554" y="-746364"/>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208" name="Google Shape;208;p17"/>
          <p:cNvGrpSpPr/>
          <p:nvPr/>
        </p:nvGrpSpPr>
        <p:grpSpPr>
          <a:xfrm rot="-812777">
            <a:off x="8334966" y="2945620"/>
            <a:ext cx="1618090" cy="1939098"/>
            <a:chOff x="6382288" y="83496"/>
            <a:chExt cx="1287823" cy="1543311"/>
          </a:xfrm>
        </p:grpSpPr>
        <p:sp>
          <p:nvSpPr>
            <p:cNvPr id="209" name="Google Shape;209;p17"/>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7"/>
          <p:cNvSpPr/>
          <p:nvPr/>
        </p:nvSpPr>
        <p:spPr>
          <a:xfrm rot="-5400000">
            <a:off x="5663654" y="40580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218" name="Shape 218"/>
        <p:cNvGrpSpPr/>
        <p:nvPr/>
      </p:nvGrpSpPr>
      <p:grpSpPr>
        <a:xfrm>
          <a:off x="0" y="0"/>
          <a:ext cx="0" cy="0"/>
          <a:chOff x="0" y="0"/>
          <a:chExt cx="0" cy="0"/>
        </a:xfrm>
      </p:grpSpPr>
      <p:sp>
        <p:nvSpPr>
          <p:cNvPr id="219" name="Google Shape;219;p18"/>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txBox="1"/>
          <p:nvPr>
            <p:ph idx="1" type="subTitle"/>
          </p:nvPr>
        </p:nvSpPr>
        <p:spPr>
          <a:xfrm>
            <a:off x="2115450" y="3142300"/>
            <a:ext cx="4913100" cy="801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21" name="Google Shape;221;p18"/>
          <p:cNvSpPr txBox="1"/>
          <p:nvPr>
            <p:ph type="title"/>
          </p:nvPr>
        </p:nvSpPr>
        <p:spPr>
          <a:xfrm>
            <a:off x="2115450" y="1580900"/>
            <a:ext cx="4913100" cy="1409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2" name="Google Shape;222;p18"/>
          <p:cNvSpPr/>
          <p:nvPr/>
        </p:nvSpPr>
        <p:spPr>
          <a:xfrm>
            <a:off x="8334162" y="85495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8145129" y="34583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8"/>
          <p:cNvGrpSpPr/>
          <p:nvPr/>
        </p:nvGrpSpPr>
        <p:grpSpPr>
          <a:xfrm>
            <a:off x="-484507" y="539490"/>
            <a:ext cx="1618021" cy="1939016"/>
            <a:chOff x="6382288" y="83496"/>
            <a:chExt cx="1287823" cy="1543311"/>
          </a:xfrm>
        </p:grpSpPr>
        <p:sp>
          <p:nvSpPr>
            <p:cNvPr id="225" name="Google Shape;225;p18"/>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8"/>
          <p:cNvSpPr/>
          <p:nvPr/>
        </p:nvSpPr>
        <p:spPr>
          <a:xfrm rot="-5400000">
            <a:off x="-628833" y="29676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234" name="Shape 234"/>
        <p:cNvGrpSpPr/>
        <p:nvPr/>
      </p:nvGrpSpPr>
      <p:grpSpPr>
        <a:xfrm>
          <a:off x="0" y="0"/>
          <a:ext cx="0" cy="0"/>
          <a:chOff x="0" y="0"/>
          <a:chExt cx="0" cy="0"/>
        </a:xfrm>
      </p:grpSpPr>
      <p:sp>
        <p:nvSpPr>
          <p:cNvPr id="235" name="Google Shape;235;p19"/>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txBox="1"/>
          <p:nvPr>
            <p:ph idx="1" type="body"/>
          </p:nvPr>
        </p:nvSpPr>
        <p:spPr>
          <a:xfrm>
            <a:off x="1261050" y="1109525"/>
            <a:ext cx="6621900" cy="1299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37" name="Google Shape;237;p19"/>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8" name="Google Shape;238;p19"/>
          <p:cNvSpPr/>
          <p:nvPr/>
        </p:nvSpPr>
        <p:spPr>
          <a:xfrm>
            <a:off x="8402137" y="-537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603921" y="39968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240" name="Shape 240"/>
        <p:cNvGrpSpPr/>
        <p:nvPr/>
      </p:nvGrpSpPr>
      <p:grpSpPr>
        <a:xfrm>
          <a:off x="0" y="0"/>
          <a:ext cx="0" cy="0"/>
          <a:chOff x="0" y="0"/>
          <a:chExt cx="0" cy="0"/>
        </a:xfrm>
      </p:grpSpPr>
      <p:sp>
        <p:nvSpPr>
          <p:cNvPr id="241" name="Google Shape;241;p20"/>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8270629" y="324231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243" name="Google Shape;243;p20"/>
          <p:cNvGrpSpPr/>
          <p:nvPr/>
        </p:nvGrpSpPr>
        <p:grpSpPr>
          <a:xfrm>
            <a:off x="-904794" y="1398990"/>
            <a:ext cx="1618021" cy="1939016"/>
            <a:chOff x="6382288" y="83496"/>
            <a:chExt cx="1287823" cy="1543311"/>
          </a:xfrm>
        </p:grpSpPr>
        <p:sp>
          <p:nvSpPr>
            <p:cNvPr id="244" name="Google Shape;244;p20"/>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0"/>
          <p:cNvSpPr/>
          <p:nvPr/>
        </p:nvSpPr>
        <p:spPr>
          <a:xfrm rot="-5400000">
            <a:off x="8688579" y="10980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302688" y="402820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rot="-5400000">
            <a:off x="1595229" y="-10329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txBox="1"/>
          <p:nvPr>
            <p:ph idx="1" type="body"/>
          </p:nvPr>
        </p:nvSpPr>
        <p:spPr>
          <a:xfrm>
            <a:off x="4279225" y="3055750"/>
            <a:ext cx="4151700" cy="857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56" name="Google Shape;256;p20"/>
          <p:cNvSpPr txBox="1"/>
          <p:nvPr>
            <p:ph type="title"/>
          </p:nvPr>
        </p:nvSpPr>
        <p:spPr>
          <a:xfrm>
            <a:off x="4279225" y="1230350"/>
            <a:ext cx="4151700" cy="1825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 name="Google Shape;257;p20"/>
          <p:cNvSpPr/>
          <p:nvPr>
            <p:ph idx="2" type="pic"/>
          </p:nvPr>
        </p:nvSpPr>
        <p:spPr>
          <a:xfrm>
            <a:off x="918925" y="975450"/>
            <a:ext cx="2912700" cy="3192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flipH="1">
            <a:off x="3687775" y="2767900"/>
            <a:ext cx="4743000" cy="91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 name="Google Shape;25;p3"/>
          <p:cNvSpPr txBox="1"/>
          <p:nvPr>
            <p:ph hasCustomPrompt="1" idx="2" type="title"/>
          </p:nvPr>
        </p:nvSpPr>
        <p:spPr>
          <a:xfrm flipH="1">
            <a:off x="5603113" y="1776715"/>
            <a:ext cx="912300" cy="912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3687775" y="3759104"/>
            <a:ext cx="4743000" cy="429900"/>
          </a:xfrm>
          <a:prstGeom prst="rect">
            <a:avLst/>
          </a:prstGeom>
          <a:solidFill>
            <a:schemeClr val="lt2"/>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miko SemiBold"/>
              <a:buNone/>
              <a:defRPr sz="1600">
                <a:solidFill>
                  <a:schemeClr val="accen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 name="Google Shape;27;p3"/>
          <p:cNvSpPr/>
          <p:nvPr/>
        </p:nvSpPr>
        <p:spPr>
          <a:xfrm>
            <a:off x="-650463" y="9498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729421" y="20257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58" name="Shape 258"/>
        <p:cNvGrpSpPr/>
        <p:nvPr/>
      </p:nvGrpSpPr>
      <p:grpSpPr>
        <a:xfrm>
          <a:off x="0" y="0"/>
          <a:ext cx="0" cy="0"/>
          <a:chOff x="0" y="0"/>
          <a:chExt cx="0" cy="0"/>
        </a:xfrm>
      </p:grpSpPr>
      <p:sp>
        <p:nvSpPr>
          <p:cNvPr id="259" name="Google Shape;259;p21"/>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txBox="1"/>
          <p:nvPr>
            <p:ph idx="1" type="subTitle"/>
          </p:nvPr>
        </p:nvSpPr>
        <p:spPr>
          <a:xfrm>
            <a:off x="1123650" y="3720519"/>
            <a:ext cx="6896700" cy="59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61" name="Google Shape;261;p21"/>
          <p:cNvSpPr txBox="1"/>
          <p:nvPr>
            <p:ph type="title"/>
          </p:nvPr>
        </p:nvSpPr>
        <p:spPr>
          <a:xfrm>
            <a:off x="1123650" y="3037094"/>
            <a:ext cx="6896700" cy="6834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21"/>
          <p:cNvSpPr/>
          <p:nvPr/>
        </p:nvSpPr>
        <p:spPr>
          <a:xfrm>
            <a:off x="8144212" y="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8020354" y="306768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1"/>
          <p:cNvGrpSpPr/>
          <p:nvPr/>
        </p:nvGrpSpPr>
        <p:grpSpPr>
          <a:xfrm>
            <a:off x="-629119" y="3395815"/>
            <a:ext cx="1618021" cy="1939016"/>
            <a:chOff x="6382288" y="83496"/>
            <a:chExt cx="1287823" cy="1543311"/>
          </a:xfrm>
        </p:grpSpPr>
        <p:sp>
          <p:nvSpPr>
            <p:cNvPr id="265" name="Google Shape;265;p21"/>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1"/>
          <p:cNvSpPr/>
          <p:nvPr/>
        </p:nvSpPr>
        <p:spPr>
          <a:xfrm rot="-5400000">
            <a:off x="-729421" y="39495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2">
    <p:spTree>
      <p:nvGrpSpPr>
        <p:cNvPr id="274" name="Shape 274"/>
        <p:cNvGrpSpPr/>
        <p:nvPr/>
      </p:nvGrpSpPr>
      <p:grpSpPr>
        <a:xfrm>
          <a:off x="0" y="0"/>
          <a:ext cx="0" cy="0"/>
          <a:chOff x="0" y="0"/>
          <a:chExt cx="0" cy="0"/>
        </a:xfrm>
      </p:grpSpPr>
      <p:sp>
        <p:nvSpPr>
          <p:cNvPr id="275" name="Google Shape;275;p22"/>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txBox="1"/>
          <p:nvPr>
            <p:ph idx="1" type="subTitle"/>
          </p:nvPr>
        </p:nvSpPr>
        <p:spPr>
          <a:xfrm>
            <a:off x="1861531" y="2674500"/>
            <a:ext cx="3103500" cy="107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77" name="Google Shape;277;p22"/>
          <p:cNvSpPr txBox="1"/>
          <p:nvPr>
            <p:ph type="title"/>
          </p:nvPr>
        </p:nvSpPr>
        <p:spPr>
          <a:xfrm>
            <a:off x="1861531" y="1395600"/>
            <a:ext cx="3103500" cy="1278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8" name="Google Shape;278;p22"/>
          <p:cNvSpPr/>
          <p:nvPr/>
        </p:nvSpPr>
        <p:spPr>
          <a:xfrm>
            <a:off x="8178437" y="53950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60921" y="153704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22"/>
          <p:cNvGrpSpPr/>
          <p:nvPr/>
        </p:nvGrpSpPr>
        <p:grpSpPr>
          <a:xfrm>
            <a:off x="-312894" y="-729960"/>
            <a:ext cx="1618021" cy="1939016"/>
            <a:chOff x="6382288" y="83496"/>
            <a:chExt cx="1287823" cy="1543311"/>
          </a:xfrm>
        </p:grpSpPr>
        <p:sp>
          <p:nvSpPr>
            <p:cNvPr id="281" name="Google Shape;281;p22"/>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2"/>
          <p:cNvSpPr/>
          <p:nvPr/>
        </p:nvSpPr>
        <p:spPr>
          <a:xfrm rot="-5400000">
            <a:off x="-351846" y="395765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2"/>
          <p:cNvGrpSpPr/>
          <p:nvPr/>
        </p:nvGrpSpPr>
        <p:grpSpPr>
          <a:xfrm>
            <a:off x="8178431" y="3499603"/>
            <a:ext cx="1618021" cy="1939016"/>
            <a:chOff x="6382288" y="83496"/>
            <a:chExt cx="1287823" cy="1543311"/>
          </a:xfrm>
        </p:grpSpPr>
        <p:sp>
          <p:nvSpPr>
            <p:cNvPr id="291" name="Google Shape;291;p22"/>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7">
    <p:spTree>
      <p:nvGrpSpPr>
        <p:cNvPr id="299" name="Shape 299"/>
        <p:cNvGrpSpPr/>
        <p:nvPr/>
      </p:nvGrpSpPr>
      <p:grpSpPr>
        <a:xfrm>
          <a:off x="0" y="0"/>
          <a:ext cx="0" cy="0"/>
          <a:chOff x="0" y="0"/>
          <a:chExt cx="0" cy="0"/>
        </a:xfrm>
      </p:grpSpPr>
      <p:sp>
        <p:nvSpPr>
          <p:cNvPr id="300" name="Google Shape;300;p23"/>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txBox="1"/>
          <p:nvPr>
            <p:ph idx="1" type="subTitle"/>
          </p:nvPr>
        </p:nvSpPr>
        <p:spPr>
          <a:xfrm>
            <a:off x="1665724" y="3283874"/>
            <a:ext cx="24327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2" name="Google Shape;302;p23"/>
          <p:cNvSpPr txBox="1"/>
          <p:nvPr>
            <p:ph idx="2" type="subTitle"/>
          </p:nvPr>
        </p:nvSpPr>
        <p:spPr>
          <a:xfrm>
            <a:off x="1665723" y="3802876"/>
            <a:ext cx="2432700" cy="57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3"/>
          <p:cNvSpPr txBox="1"/>
          <p:nvPr>
            <p:ph idx="3" type="subTitle"/>
          </p:nvPr>
        </p:nvSpPr>
        <p:spPr>
          <a:xfrm>
            <a:off x="5045573" y="3802876"/>
            <a:ext cx="2432700" cy="57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23"/>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5" name="Google Shape;305;p23"/>
          <p:cNvSpPr txBox="1"/>
          <p:nvPr>
            <p:ph idx="4" type="subTitle"/>
          </p:nvPr>
        </p:nvSpPr>
        <p:spPr>
          <a:xfrm>
            <a:off x="5045573" y="3283874"/>
            <a:ext cx="24327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6" name="Google Shape;306;p23"/>
          <p:cNvSpPr/>
          <p:nvPr/>
        </p:nvSpPr>
        <p:spPr>
          <a:xfrm>
            <a:off x="-680363" y="65829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680383" y="386571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308" name="Google Shape;308;p23"/>
          <p:cNvGrpSpPr/>
          <p:nvPr/>
        </p:nvGrpSpPr>
        <p:grpSpPr>
          <a:xfrm rot="3734386">
            <a:off x="7665682" y="3992731"/>
            <a:ext cx="1618030" cy="1939027"/>
            <a:chOff x="6382288" y="83496"/>
            <a:chExt cx="1287823" cy="1543311"/>
          </a:xfrm>
        </p:grpSpPr>
        <p:sp>
          <p:nvSpPr>
            <p:cNvPr id="309" name="Google Shape;309;p23"/>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3"/>
          <p:cNvSpPr/>
          <p:nvPr/>
        </p:nvSpPr>
        <p:spPr>
          <a:xfrm rot="-5400000">
            <a:off x="8526679" y="-4934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_1">
    <p:spTree>
      <p:nvGrpSpPr>
        <p:cNvPr id="318" name="Shape 318"/>
        <p:cNvGrpSpPr/>
        <p:nvPr/>
      </p:nvGrpSpPr>
      <p:grpSpPr>
        <a:xfrm>
          <a:off x="0" y="0"/>
          <a:ext cx="0" cy="0"/>
          <a:chOff x="0" y="0"/>
          <a:chExt cx="0" cy="0"/>
        </a:xfrm>
      </p:grpSpPr>
      <p:sp>
        <p:nvSpPr>
          <p:cNvPr id="319" name="Google Shape;319;p24"/>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txBox="1"/>
          <p:nvPr>
            <p:ph idx="1" type="body"/>
          </p:nvPr>
        </p:nvSpPr>
        <p:spPr>
          <a:xfrm>
            <a:off x="964838" y="1414325"/>
            <a:ext cx="3495900" cy="272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21" name="Google Shape;321;p2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24"/>
          <p:cNvSpPr txBox="1"/>
          <p:nvPr>
            <p:ph idx="2" type="body"/>
          </p:nvPr>
        </p:nvSpPr>
        <p:spPr>
          <a:xfrm>
            <a:off x="4683262" y="1414325"/>
            <a:ext cx="3495900" cy="272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23" name="Google Shape;323;p24"/>
          <p:cNvSpPr/>
          <p:nvPr/>
        </p:nvSpPr>
        <p:spPr>
          <a:xfrm>
            <a:off x="-450788" y="3816772"/>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8265767" y="670573"/>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24"/>
          <p:cNvSpPr/>
          <p:nvPr/>
        </p:nvSpPr>
        <p:spPr>
          <a:xfrm rot="-5400000">
            <a:off x="8094729" y="35664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326" name="Shape 326"/>
        <p:cNvGrpSpPr/>
        <p:nvPr/>
      </p:nvGrpSpPr>
      <p:grpSpPr>
        <a:xfrm>
          <a:off x="0" y="0"/>
          <a:ext cx="0" cy="0"/>
          <a:chOff x="0" y="0"/>
          <a:chExt cx="0" cy="0"/>
        </a:xfrm>
      </p:grpSpPr>
      <p:sp>
        <p:nvSpPr>
          <p:cNvPr id="327" name="Google Shape;327;p25"/>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txBox="1"/>
          <p:nvPr>
            <p:ph idx="1" type="subTitle"/>
          </p:nvPr>
        </p:nvSpPr>
        <p:spPr>
          <a:xfrm>
            <a:off x="713225" y="24193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9" name="Google Shape;329;p25"/>
          <p:cNvSpPr txBox="1"/>
          <p:nvPr>
            <p:ph idx="2" type="subTitle"/>
          </p:nvPr>
        </p:nvSpPr>
        <p:spPr>
          <a:xfrm>
            <a:off x="713225" y="29592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25"/>
          <p:cNvSpPr txBox="1"/>
          <p:nvPr>
            <p:ph idx="3" type="subTitle"/>
          </p:nvPr>
        </p:nvSpPr>
        <p:spPr>
          <a:xfrm>
            <a:off x="3284645" y="29592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25"/>
          <p:cNvSpPr txBox="1"/>
          <p:nvPr>
            <p:ph idx="4" type="subTitle"/>
          </p:nvPr>
        </p:nvSpPr>
        <p:spPr>
          <a:xfrm>
            <a:off x="5856065" y="29592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2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3" name="Google Shape;333;p25"/>
          <p:cNvSpPr txBox="1"/>
          <p:nvPr>
            <p:ph idx="5" type="subTitle"/>
          </p:nvPr>
        </p:nvSpPr>
        <p:spPr>
          <a:xfrm>
            <a:off x="3284645" y="24193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4" name="Google Shape;334;p25"/>
          <p:cNvSpPr txBox="1"/>
          <p:nvPr>
            <p:ph idx="6" type="subTitle"/>
          </p:nvPr>
        </p:nvSpPr>
        <p:spPr>
          <a:xfrm>
            <a:off x="5856065" y="24193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5" name="Google Shape;335;p25"/>
          <p:cNvSpPr/>
          <p:nvPr/>
        </p:nvSpPr>
        <p:spPr>
          <a:xfrm>
            <a:off x="-680363" y="65829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416883" y="36488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337" name="Google Shape;337;p25"/>
          <p:cNvGrpSpPr/>
          <p:nvPr/>
        </p:nvGrpSpPr>
        <p:grpSpPr>
          <a:xfrm rot="3734386">
            <a:off x="7506932" y="3629906"/>
            <a:ext cx="1618030" cy="1939027"/>
            <a:chOff x="6382288" y="83496"/>
            <a:chExt cx="1287823" cy="1543311"/>
          </a:xfrm>
        </p:grpSpPr>
        <p:sp>
          <p:nvSpPr>
            <p:cNvPr id="338" name="Google Shape;338;p25"/>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5"/>
          <p:cNvSpPr/>
          <p:nvPr/>
        </p:nvSpPr>
        <p:spPr>
          <a:xfrm rot="-5400000">
            <a:off x="8039829" y="-4934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3">
    <p:spTree>
      <p:nvGrpSpPr>
        <p:cNvPr id="347" name="Shape 347"/>
        <p:cNvGrpSpPr/>
        <p:nvPr/>
      </p:nvGrpSpPr>
      <p:grpSpPr>
        <a:xfrm>
          <a:off x="0" y="0"/>
          <a:ext cx="0" cy="0"/>
          <a:chOff x="0" y="0"/>
          <a:chExt cx="0" cy="0"/>
        </a:xfrm>
      </p:grpSpPr>
      <p:sp>
        <p:nvSpPr>
          <p:cNvPr id="348" name="Google Shape;348;p26"/>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txBox="1"/>
          <p:nvPr>
            <p:ph idx="1" type="subTitle"/>
          </p:nvPr>
        </p:nvSpPr>
        <p:spPr>
          <a:xfrm>
            <a:off x="1405800" y="1616100"/>
            <a:ext cx="31668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0" name="Google Shape;350;p26"/>
          <p:cNvSpPr txBox="1"/>
          <p:nvPr>
            <p:ph idx="2" type="subTitle"/>
          </p:nvPr>
        </p:nvSpPr>
        <p:spPr>
          <a:xfrm>
            <a:off x="5258747" y="1616100"/>
            <a:ext cx="31668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1" name="Google Shape;351;p26"/>
          <p:cNvSpPr txBox="1"/>
          <p:nvPr>
            <p:ph idx="3" type="subTitle"/>
          </p:nvPr>
        </p:nvSpPr>
        <p:spPr>
          <a:xfrm>
            <a:off x="1405800" y="3105150"/>
            <a:ext cx="31668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2" name="Google Shape;352;p26"/>
          <p:cNvSpPr txBox="1"/>
          <p:nvPr>
            <p:ph idx="4" type="subTitle"/>
          </p:nvPr>
        </p:nvSpPr>
        <p:spPr>
          <a:xfrm>
            <a:off x="5258749" y="2058923"/>
            <a:ext cx="31668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3" name="Google Shape;353;p26"/>
          <p:cNvSpPr txBox="1"/>
          <p:nvPr>
            <p:ph idx="5" type="subTitle"/>
          </p:nvPr>
        </p:nvSpPr>
        <p:spPr>
          <a:xfrm>
            <a:off x="1405800" y="3547975"/>
            <a:ext cx="31668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6"/>
          <p:cNvSpPr txBox="1"/>
          <p:nvPr>
            <p:ph idx="6" type="subTitle"/>
          </p:nvPr>
        </p:nvSpPr>
        <p:spPr>
          <a:xfrm>
            <a:off x="5258749" y="3547975"/>
            <a:ext cx="31668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6"/>
          <p:cNvSpPr txBox="1"/>
          <p:nvPr>
            <p:ph idx="7" type="subTitle"/>
          </p:nvPr>
        </p:nvSpPr>
        <p:spPr>
          <a:xfrm>
            <a:off x="1405800" y="2058923"/>
            <a:ext cx="31668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 name="Google Shape;357;p26"/>
          <p:cNvSpPr txBox="1"/>
          <p:nvPr>
            <p:ph idx="8" type="subTitle"/>
          </p:nvPr>
        </p:nvSpPr>
        <p:spPr>
          <a:xfrm>
            <a:off x="5258747" y="3105150"/>
            <a:ext cx="31668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8" name="Google Shape;358;p26"/>
          <p:cNvSpPr/>
          <p:nvPr/>
        </p:nvSpPr>
        <p:spPr>
          <a:xfrm>
            <a:off x="-385238" y="400694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rot="9050306">
            <a:off x="-1235760" y="1475757"/>
            <a:ext cx="1997685" cy="1901131"/>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0" name="Google Shape;360;p26"/>
          <p:cNvSpPr/>
          <p:nvPr/>
        </p:nvSpPr>
        <p:spPr>
          <a:xfrm rot="-5400000">
            <a:off x="7744729" y="375665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6"/>
          <p:cNvGrpSpPr/>
          <p:nvPr/>
        </p:nvGrpSpPr>
        <p:grpSpPr>
          <a:xfrm rot="-1537247">
            <a:off x="8166314" y="254513"/>
            <a:ext cx="1618070" cy="1939075"/>
            <a:chOff x="6382288" y="83496"/>
            <a:chExt cx="1287823" cy="1543311"/>
          </a:xfrm>
        </p:grpSpPr>
        <p:sp>
          <p:nvSpPr>
            <p:cNvPr id="362" name="Google Shape;362;p26"/>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3">
    <p:spTree>
      <p:nvGrpSpPr>
        <p:cNvPr id="370" name="Shape 370"/>
        <p:cNvGrpSpPr/>
        <p:nvPr/>
      </p:nvGrpSpPr>
      <p:grpSpPr>
        <a:xfrm>
          <a:off x="0" y="0"/>
          <a:ext cx="0" cy="0"/>
          <a:chOff x="0" y="0"/>
          <a:chExt cx="0" cy="0"/>
        </a:xfrm>
      </p:grpSpPr>
      <p:sp>
        <p:nvSpPr>
          <p:cNvPr id="371" name="Google Shape;371;p27"/>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txBox="1"/>
          <p:nvPr>
            <p:ph idx="1" type="subTitle"/>
          </p:nvPr>
        </p:nvSpPr>
        <p:spPr>
          <a:xfrm>
            <a:off x="2084486" y="2019350"/>
            <a:ext cx="23340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73" name="Google Shape;373;p27"/>
          <p:cNvSpPr txBox="1"/>
          <p:nvPr>
            <p:ph idx="2" type="subTitle"/>
          </p:nvPr>
        </p:nvSpPr>
        <p:spPr>
          <a:xfrm>
            <a:off x="4725508" y="2019350"/>
            <a:ext cx="23340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74" name="Google Shape;374;p27"/>
          <p:cNvSpPr txBox="1"/>
          <p:nvPr>
            <p:ph idx="3" type="subTitle"/>
          </p:nvPr>
        </p:nvSpPr>
        <p:spPr>
          <a:xfrm>
            <a:off x="763975" y="3586800"/>
            <a:ext cx="23340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75" name="Google Shape;375;p27"/>
          <p:cNvSpPr txBox="1"/>
          <p:nvPr>
            <p:ph idx="4" type="subTitle"/>
          </p:nvPr>
        </p:nvSpPr>
        <p:spPr>
          <a:xfrm>
            <a:off x="2087600" y="1581138"/>
            <a:ext cx="2334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27"/>
          <p:cNvSpPr txBox="1"/>
          <p:nvPr>
            <p:ph idx="5" type="subTitle"/>
          </p:nvPr>
        </p:nvSpPr>
        <p:spPr>
          <a:xfrm>
            <a:off x="4726550" y="1581138"/>
            <a:ext cx="2334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27"/>
          <p:cNvSpPr txBox="1"/>
          <p:nvPr>
            <p:ph idx="6" type="subTitle"/>
          </p:nvPr>
        </p:nvSpPr>
        <p:spPr>
          <a:xfrm>
            <a:off x="768125" y="3148581"/>
            <a:ext cx="2334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27"/>
          <p:cNvSpPr txBox="1"/>
          <p:nvPr>
            <p:ph idx="7" type="subTitle"/>
          </p:nvPr>
        </p:nvSpPr>
        <p:spPr>
          <a:xfrm>
            <a:off x="3407075" y="3148581"/>
            <a:ext cx="2334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7"/>
          <p:cNvSpPr txBox="1"/>
          <p:nvPr>
            <p:ph idx="8" type="subTitle"/>
          </p:nvPr>
        </p:nvSpPr>
        <p:spPr>
          <a:xfrm>
            <a:off x="6046025" y="3148600"/>
            <a:ext cx="2334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7"/>
          <p:cNvSpPr txBox="1"/>
          <p:nvPr>
            <p:ph idx="9" type="subTitle"/>
          </p:nvPr>
        </p:nvSpPr>
        <p:spPr>
          <a:xfrm>
            <a:off x="3404997" y="3586800"/>
            <a:ext cx="23340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81" name="Google Shape;381;p27"/>
          <p:cNvSpPr txBox="1"/>
          <p:nvPr>
            <p:ph idx="13" type="subTitle"/>
          </p:nvPr>
        </p:nvSpPr>
        <p:spPr>
          <a:xfrm>
            <a:off x="6046019" y="3586800"/>
            <a:ext cx="2334000" cy="4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82" name="Google Shape;382;p27"/>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3" name="Google Shape;383;p27"/>
          <p:cNvSpPr/>
          <p:nvPr/>
        </p:nvSpPr>
        <p:spPr>
          <a:xfrm>
            <a:off x="-871188" y="126478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8145129" y="-173314"/>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7"/>
          <p:cNvGrpSpPr/>
          <p:nvPr/>
        </p:nvGrpSpPr>
        <p:grpSpPr>
          <a:xfrm>
            <a:off x="7935206" y="3869990"/>
            <a:ext cx="1618021" cy="1939016"/>
            <a:chOff x="6382288" y="83496"/>
            <a:chExt cx="1287823" cy="1543311"/>
          </a:xfrm>
        </p:grpSpPr>
        <p:sp>
          <p:nvSpPr>
            <p:cNvPr id="386" name="Google Shape;386;p27"/>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7"/>
          <p:cNvSpPr/>
          <p:nvPr/>
        </p:nvSpPr>
        <p:spPr>
          <a:xfrm rot="-5400000">
            <a:off x="-189221" y="41059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7"/>
          <p:cNvGrpSpPr/>
          <p:nvPr/>
        </p:nvGrpSpPr>
        <p:grpSpPr>
          <a:xfrm>
            <a:off x="-354694" y="-969510"/>
            <a:ext cx="1618021" cy="1939016"/>
            <a:chOff x="6382288" y="83496"/>
            <a:chExt cx="1287823" cy="1543311"/>
          </a:xfrm>
        </p:grpSpPr>
        <p:sp>
          <p:nvSpPr>
            <p:cNvPr id="396" name="Google Shape;396;p27"/>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04" name="Shape 404"/>
        <p:cNvGrpSpPr/>
        <p:nvPr/>
      </p:nvGrpSpPr>
      <p:grpSpPr>
        <a:xfrm>
          <a:off x="0" y="0"/>
          <a:ext cx="0" cy="0"/>
          <a:chOff x="0" y="0"/>
          <a:chExt cx="0" cy="0"/>
        </a:xfrm>
      </p:grpSpPr>
      <p:sp>
        <p:nvSpPr>
          <p:cNvPr id="405" name="Google Shape;405;p28"/>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txBox="1"/>
          <p:nvPr>
            <p:ph idx="1" type="subTitle"/>
          </p:nvPr>
        </p:nvSpPr>
        <p:spPr>
          <a:xfrm>
            <a:off x="711275" y="163835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7" name="Google Shape;407;p28"/>
          <p:cNvSpPr txBox="1"/>
          <p:nvPr>
            <p:ph idx="2" type="subTitle"/>
          </p:nvPr>
        </p:nvSpPr>
        <p:spPr>
          <a:xfrm>
            <a:off x="3400937" y="163835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8" name="Google Shape;408;p28"/>
          <p:cNvSpPr txBox="1"/>
          <p:nvPr>
            <p:ph idx="3" type="subTitle"/>
          </p:nvPr>
        </p:nvSpPr>
        <p:spPr>
          <a:xfrm>
            <a:off x="6090599" y="163835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9" name="Google Shape;409;p28"/>
          <p:cNvSpPr txBox="1"/>
          <p:nvPr>
            <p:ph idx="4" type="subTitle"/>
          </p:nvPr>
        </p:nvSpPr>
        <p:spPr>
          <a:xfrm>
            <a:off x="711275" y="305340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10" name="Google Shape;410;p28"/>
          <p:cNvSpPr txBox="1"/>
          <p:nvPr>
            <p:ph idx="5" type="subTitle"/>
          </p:nvPr>
        </p:nvSpPr>
        <p:spPr>
          <a:xfrm>
            <a:off x="715426" y="2000238"/>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1" name="Google Shape;411;p28"/>
          <p:cNvSpPr txBox="1"/>
          <p:nvPr>
            <p:ph idx="6" type="subTitle"/>
          </p:nvPr>
        </p:nvSpPr>
        <p:spPr>
          <a:xfrm>
            <a:off x="3403016" y="2000238"/>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28"/>
          <p:cNvSpPr txBox="1"/>
          <p:nvPr>
            <p:ph idx="7" type="subTitle"/>
          </p:nvPr>
        </p:nvSpPr>
        <p:spPr>
          <a:xfrm>
            <a:off x="715426" y="3415281"/>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28"/>
          <p:cNvSpPr txBox="1"/>
          <p:nvPr>
            <p:ph idx="8" type="subTitle"/>
          </p:nvPr>
        </p:nvSpPr>
        <p:spPr>
          <a:xfrm>
            <a:off x="3403016" y="3415281"/>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8"/>
          <p:cNvSpPr txBox="1"/>
          <p:nvPr>
            <p:ph idx="9" type="subTitle"/>
          </p:nvPr>
        </p:nvSpPr>
        <p:spPr>
          <a:xfrm>
            <a:off x="6090606" y="2000244"/>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5" name="Google Shape;415;p28"/>
          <p:cNvSpPr txBox="1"/>
          <p:nvPr>
            <p:ph idx="13" type="subTitle"/>
          </p:nvPr>
        </p:nvSpPr>
        <p:spPr>
          <a:xfrm>
            <a:off x="6090606" y="3415300"/>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8"/>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7" name="Google Shape;417;p28"/>
          <p:cNvSpPr txBox="1"/>
          <p:nvPr>
            <p:ph idx="14" type="subTitle"/>
          </p:nvPr>
        </p:nvSpPr>
        <p:spPr>
          <a:xfrm>
            <a:off x="3400937" y="305340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18" name="Google Shape;418;p28"/>
          <p:cNvSpPr txBox="1"/>
          <p:nvPr>
            <p:ph idx="15" type="subTitle"/>
          </p:nvPr>
        </p:nvSpPr>
        <p:spPr>
          <a:xfrm>
            <a:off x="6090599" y="305340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19" name="Google Shape;419;p28"/>
          <p:cNvSpPr/>
          <p:nvPr/>
        </p:nvSpPr>
        <p:spPr>
          <a:xfrm>
            <a:off x="-289838" y="-49202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8297379" y="-492027"/>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421" name="Google Shape;421;p28"/>
          <p:cNvGrpSpPr/>
          <p:nvPr/>
        </p:nvGrpSpPr>
        <p:grpSpPr>
          <a:xfrm rot="4115746">
            <a:off x="7132002" y="3889433"/>
            <a:ext cx="1617959" cy="1938942"/>
            <a:chOff x="6382288" y="83496"/>
            <a:chExt cx="1287823" cy="1543311"/>
          </a:xfrm>
        </p:grpSpPr>
        <p:sp>
          <p:nvSpPr>
            <p:cNvPr id="422" name="Google Shape;422;p28"/>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8"/>
          <p:cNvSpPr/>
          <p:nvPr/>
        </p:nvSpPr>
        <p:spPr>
          <a:xfrm rot="-5400000">
            <a:off x="1148854" y="39018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8"/>
          <p:cNvGrpSpPr/>
          <p:nvPr/>
        </p:nvGrpSpPr>
        <p:grpSpPr>
          <a:xfrm>
            <a:off x="-1058032" y="1750440"/>
            <a:ext cx="1618021" cy="1939016"/>
            <a:chOff x="6382288" y="83496"/>
            <a:chExt cx="1287823" cy="1543311"/>
          </a:xfrm>
        </p:grpSpPr>
        <p:sp>
          <p:nvSpPr>
            <p:cNvPr id="432" name="Google Shape;432;p28"/>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440" name="Shape 440"/>
        <p:cNvGrpSpPr/>
        <p:nvPr/>
      </p:nvGrpSpPr>
      <p:grpSpPr>
        <a:xfrm>
          <a:off x="0" y="0"/>
          <a:ext cx="0" cy="0"/>
          <a:chOff x="0" y="0"/>
          <a:chExt cx="0" cy="0"/>
        </a:xfrm>
      </p:grpSpPr>
      <p:sp>
        <p:nvSpPr>
          <p:cNvPr id="441" name="Google Shape;441;p29"/>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txBox="1"/>
          <p:nvPr>
            <p:ph idx="1" type="subTitle"/>
          </p:nvPr>
        </p:nvSpPr>
        <p:spPr>
          <a:xfrm>
            <a:off x="715313" y="133355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3" name="Google Shape;443;p29"/>
          <p:cNvSpPr txBox="1"/>
          <p:nvPr>
            <p:ph idx="2" type="subTitle"/>
          </p:nvPr>
        </p:nvSpPr>
        <p:spPr>
          <a:xfrm>
            <a:off x="723487" y="2460175"/>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4" name="Google Shape;444;p29"/>
          <p:cNvSpPr txBox="1"/>
          <p:nvPr>
            <p:ph idx="3" type="subTitle"/>
          </p:nvPr>
        </p:nvSpPr>
        <p:spPr>
          <a:xfrm>
            <a:off x="6094637" y="133355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5" name="Google Shape;445;p29"/>
          <p:cNvSpPr txBox="1"/>
          <p:nvPr>
            <p:ph idx="4" type="subTitle"/>
          </p:nvPr>
        </p:nvSpPr>
        <p:spPr>
          <a:xfrm>
            <a:off x="715313" y="358680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6" name="Google Shape;446;p29"/>
          <p:cNvSpPr txBox="1"/>
          <p:nvPr>
            <p:ph idx="5" type="subTitle"/>
          </p:nvPr>
        </p:nvSpPr>
        <p:spPr>
          <a:xfrm>
            <a:off x="719463" y="1695438"/>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29"/>
          <p:cNvSpPr txBox="1"/>
          <p:nvPr>
            <p:ph idx="6" type="subTitle"/>
          </p:nvPr>
        </p:nvSpPr>
        <p:spPr>
          <a:xfrm>
            <a:off x="723486" y="2822063"/>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9"/>
          <p:cNvSpPr txBox="1"/>
          <p:nvPr>
            <p:ph idx="7" type="subTitle"/>
          </p:nvPr>
        </p:nvSpPr>
        <p:spPr>
          <a:xfrm>
            <a:off x="719463" y="3948681"/>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29"/>
          <p:cNvSpPr txBox="1"/>
          <p:nvPr>
            <p:ph idx="8" type="subTitle"/>
          </p:nvPr>
        </p:nvSpPr>
        <p:spPr>
          <a:xfrm>
            <a:off x="6094588" y="2822069"/>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9"/>
          <p:cNvSpPr txBox="1"/>
          <p:nvPr>
            <p:ph idx="9" type="subTitle"/>
          </p:nvPr>
        </p:nvSpPr>
        <p:spPr>
          <a:xfrm>
            <a:off x="6094643" y="1695444"/>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29"/>
          <p:cNvSpPr txBox="1"/>
          <p:nvPr>
            <p:ph idx="13" type="subTitle"/>
          </p:nvPr>
        </p:nvSpPr>
        <p:spPr>
          <a:xfrm>
            <a:off x="6094643" y="3948700"/>
            <a:ext cx="2334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2" name="Google Shape;452;p29"/>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3" name="Google Shape;453;p29"/>
          <p:cNvSpPr txBox="1"/>
          <p:nvPr>
            <p:ph idx="14" type="subTitle"/>
          </p:nvPr>
        </p:nvSpPr>
        <p:spPr>
          <a:xfrm>
            <a:off x="6094687" y="2460188"/>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4" name="Google Shape;454;p29"/>
          <p:cNvSpPr txBox="1"/>
          <p:nvPr>
            <p:ph idx="15" type="subTitle"/>
          </p:nvPr>
        </p:nvSpPr>
        <p:spPr>
          <a:xfrm>
            <a:off x="6094637" y="3586800"/>
            <a:ext cx="2334000" cy="44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5" name="Google Shape;455;p29"/>
          <p:cNvSpPr/>
          <p:nvPr/>
        </p:nvSpPr>
        <p:spPr>
          <a:xfrm>
            <a:off x="-545063" y="37005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879471" y="22386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57" name="Google Shape;457;p29"/>
          <p:cNvGrpSpPr/>
          <p:nvPr/>
        </p:nvGrpSpPr>
        <p:grpSpPr>
          <a:xfrm>
            <a:off x="8205331" y="3189340"/>
            <a:ext cx="1618021" cy="1939016"/>
            <a:chOff x="6382288" y="83496"/>
            <a:chExt cx="1287823" cy="1543311"/>
          </a:xfrm>
        </p:grpSpPr>
        <p:sp>
          <p:nvSpPr>
            <p:cNvPr id="458" name="Google Shape;458;p29"/>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9"/>
          <p:cNvSpPr/>
          <p:nvPr/>
        </p:nvSpPr>
        <p:spPr>
          <a:xfrm rot="-5400000">
            <a:off x="8727517" y="14150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67" name="Shape 467"/>
        <p:cNvGrpSpPr/>
        <p:nvPr/>
      </p:nvGrpSpPr>
      <p:grpSpPr>
        <a:xfrm>
          <a:off x="0" y="0"/>
          <a:ext cx="0" cy="0"/>
          <a:chOff x="0" y="0"/>
          <a:chExt cx="0" cy="0"/>
        </a:xfrm>
      </p:grpSpPr>
      <p:sp>
        <p:nvSpPr>
          <p:cNvPr id="468" name="Google Shape;468;p30"/>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txBox="1"/>
          <p:nvPr>
            <p:ph idx="1" type="subTitle"/>
          </p:nvPr>
        </p:nvSpPr>
        <p:spPr>
          <a:xfrm>
            <a:off x="711425" y="3641250"/>
            <a:ext cx="2631900" cy="49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70" name="Google Shape;470;p30"/>
          <p:cNvSpPr txBox="1"/>
          <p:nvPr>
            <p:ph idx="2" type="subTitle"/>
          </p:nvPr>
        </p:nvSpPr>
        <p:spPr>
          <a:xfrm>
            <a:off x="711425" y="1255775"/>
            <a:ext cx="2631900" cy="49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71" name="Google Shape;471;p30"/>
          <p:cNvSpPr txBox="1"/>
          <p:nvPr>
            <p:ph idx="3" type="subTitle"/>
          </p:nvPr>
        </p:nvSpPr>
        <p:spPr>
          <a:xfrm>
            <a:off x="711425" y="2448513"/>
            <a:ext cx="2631900" cy="49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72" name="Google Shape;472;p30"/>
          <p:cNvSpPr txBox="1"/>
          <p:nvPr>
            <p:ph hasCustomPrompt="1" type="title"/>
          </p:nvPr>
        </p:nvSpPr>
        <p:spPr>
          <a:xfrm>
            <a:off x="7292206" y="2448549"/>
            <a:ext cx="925200" cy="499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200"/>
              <a:buNone/>
              <a:defRPr sz="2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73" name="Google Shape;473;p30"/>
          <p:cNvSpPr txBox="1"/>
          <p:nvPr>
            <p:ph hasCustomPrompt="1" idx="4" type="title"/>
          </p:nvPr>
        </p:nvSpPr>
        <p:spPr>
          <a:xfrm>
            <a:off x="7292199" y="3641276"/>
            <a:ext cx="925200" cy="499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200"/>
              <a:buNone/>
              <a:defRPr sz="2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74" name="Google Shape;474;p30"/>
          <p:cNvSpPr txBox="1"/>
          <p:nvPr>
            <p:ph hasCustomPrompt="1" idx="5" type="title"/>
          </p:nvPr>
        </p:nvSpPr>
        <p:spPr>
          <a:xfrm>
            <a:off x="7292279" y="1255775"/>
            <a:ext cx="925200" cy="499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200"/>
              <a:buNone/>
              <a:defRPr sz="2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75" name="Google Shape;475;p30"/>
          <p:cNvSpPr txBox="1"/>
          <p:nvPr>
            <p:ph idx="6" type="subTitle"/>
          </p:nvPr>
        </p:nvSpPr>
        <p:spPr>
          <a:xfrm>
            <a:off x="713225" y="2833988"/>
            <a:ext cx="2631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6" name="Google Shape;476;p30"/>
          <p:cNvSpPr txBox="1"/>
          <p:nvPr>
            <p:ph idx="7" type="subTitle"/>
          </p:nvPr>
        </p:nvSpPr>
        <p:spPr>
          <a:xfrm>
            <a:off x="713225" y="4026725"/>
            <a:ext cx="2631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30"/>
          <p:cNvSpPr txBox="1"/>
          <p:nvPr>
            <p:ph idx="8" type="subTitle"/>
          </p:nvPr>
        </p:nvSpPr>
        <p:spPr>
          <a:xfrm>
            <a:off x="713225" y="1641250"/>
            <a:ext cx="2631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8" name="Google Shape;478;p30"/>
          <p:cNvSpPr txBox="1"/>
          <p:nvPr>
            <p:ph idx="9"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9" name="Google Shape;479;p30"/>
          <p:cNvSpPr/>
          <p:nvPr/>
        </p:nvSpPr>
        <p:spPr>
          <a:xfrm>
            <a:off x="8430787" y="53950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8334154" y="31949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30"/>
          <p:cNvGrpSpPr/>
          <p:nvPr/>
        </p:nvGrpSpPr>
        <p:grpSpPr>
          <a:xfrm>
            <a:off x="-904794" y="-532335"/>
            <a:ext cx="1618021" cy="1939016"/>
            <a:chOff x="6382288" y="83496"/>
            <a:chExt cx="1287823" cy="1543311"/>
          </a:xfrm>
        </p:grpSpPr>
        <p:sp>
          <p:nvSpPr>
            <p:cNvPr id="482" name="Google Shape;482;p30"/>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0"/>
          <p:cNvSpPr/>
          <p:nvPr/>
        </p:nvSpPr>
        <p:spPr>
          <a:xfrm rot="-5400000">
            <a:off x="-825208" y="383755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idx="1" type="body"/>
          </p:nvPr>
        </p:nvSpPr>
        <p:spPr>
          <a:xfrm>
            <a:off x="713225" y="1109525"/>
            <a:ext cx="7704000" cy="3489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2" name="Google Shape;32;p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4"/>
          <p:cNvSpPr/>
          <p:nvPr/>
        </p:nvSpPr>
        <p:spPr>
          <a:xfrm>
            <a:off x="-957088" y="34249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4"/>
          <p:cNvGrpSpPr/>
          <p:nvPr/>
        </p:nvGrpSpPr>
        <p:grpSpPr>
          <a:xfrm>
            <a:off x="7482343" y="3791990"/>
            <a:ext cx="1618021" cy="1939016"/>
            <a:chOff x="6382288" y="83496"/>
            <a:chExt cx="1287823" cy="1543311"/>
          </a:xfrm>
        </p:grpSpPr>
        <p:sp>
          <p:nvSpPr>
            <p:cNvPr id="35" name="Google Shape;35;p4"/>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491" name="Shape 491"/>
        <p:cNvGrpSpPr/>
        <p:nvPr/>
      </p:nvGrpSpPr>
      <p:grpSpPr>
        <a:xfrm>
          <a:off x="0" y="0"/>
          <a:ext cx="0" cy="0"/>
          <a:chOff x="0" y="0"/>
          <a:chExt cx="0" cy="0"/>
        </a:xfrm>
      </p:grpSpPr>
      <p:sp>
        <p:nvSpPr>
          <p:cNvPr id="492" name="Google Shape;492;p31"/>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txBox="1"/>
          <p:nvPr>
            <p:ph hasCustomPrompt="1" type="title"/>
          </p:nvPr>
        </p:nvSpPr>
        <p:spPr>
          <a:xfrm>
            <a:off x="2273847" y="463300"/>
            <a:ext cx="4596300" cy="74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Clr>
                <a:schemeClr val="lt2"/>
              </a:buClr>
              <a:buSzPts val="9600"/>
              <a:buNone/>
              <a:defRPr sz="9600">
                <a:solidFill>
                  <a:schemeClr val="lt2"/>
                </a:solidFill>
              </a:defRPr>
            </a:lvl2pPr>
            <a:lvl3pPr lvl="2" rtl="0" algn="ctr">
              <a:spcBef>
                <a:spcPts val="0"/>
              </a:spcBef>
              <a:spcAft>
                <a:spcPts val="0"/>
              </a:spcAft>
              <a:buClr>
                <a:schemeClr val="lt2"/>
              </a:buClr>
              <a:buSzPts val="9600"/>
              <a:buNone/>
              <a:defRPr sz="9600">
                <a:solidFill>
                  <a:schemeClr val="lt2"/>
                </a:solidFill>
              </a:defRPr>
            </a:lvl3pPr>
            <a:lvl4pPr lvl="3" rtl="0" algn="ctr">
              <a:spcBef>
                <a:spcPts val="0"/>
              </a:spcBef>
              <a:spcAft>
                <a:spcPts val="0"/>
              </a:spcAft>
              <a:buClr>
                <a:schemeClr val="lt2"/>
              </a:buClr>
              <a:buSzPts val="9600"/>
              <a:buNone/>
              <a:defRPr sz="9600">
                <a:solidFill>
                  <a:schemeClr val="lt2"/>
                </a:solidFill>
              </a:defRPr>
            </a:lvl4pPr>
            <a:lvl5pPr lvl="4" rtl="0" algn="ctr">
              <a:spcBef>
                <a:spcPts val="0"/>
              </a:spcBef>
              <a:spcAft>
                <a:spcPts val="0"/>
              </a:spcAft>
              <a:buClr>
                <a:schemeClr val="lt2"/>
              </a:buClr>
              <a:buSzPts val="9600"/>
              <a:buNone/>
              <a:defRPr sz="9600">
                <a:solidFill>
                  <a:schemeClr val="lt2"/>
                </a:solidFill>
              </a:defRPr>
            </a:lvl5pPr>
            <a:lvl6pPr lvl="5" rtl="0" algn="ctr">
              <a:spcBef>
                <a:spcPts val="0"/>
              </a:spcBef>
              <a:spcAft>
                <a:spcPts val="0"/>
              </a:spcAft>
              <a:buClr>
                <a:schemeClr val="lt2"/>
              </a:buClr>
              <a:buSzPts val="9600"/>
              <a:buNone/>
              <a:defRPr sz="9600">
                <a:solidFill>
                  <a:schemeClr val="lt2"/>
                </a:solidFill>
              </a:defRPr>
            </a:lvl6pPr>
            <a:lvl7pPr lvl="6" rtl="0" algn="ctr">
              <a:spcBef>
                <a:spcPts val="0"/>
              </a:spcBef>
              <a:spcAft>
                <a:spcPts val="0"/>
              </a:spcAft>
              <a:buClr>
                <a:schemeClr val="lt2"/>
              </a:buClr>
              <a:buSzPts val="9600"/>
              <a:buNone/>
              <a:defRPr sz="9600">
                <a:solidFill>
                  <a:schemeClr val="lt2"/>
                </a:solidFill>
              </a:defRPr>
            </a:lvl7pPr>
            <a:lvl8pPr lvl="7" rtl="0" algn="ctr">
              <a:spcBef>
                <a:spcPts val="0"/>
              </a:spcBef>
              <a:spcAft>
                <a:spcPts val="0"/>
              </a:spcAft>
              <a:buClr>
                <a:schemeClr val="lt2"/>
              </a:buClr>
              <a:buSzPts val="9600"/>
              <a:buNone/>
              <a:defRPr sz="9600">
                <a:solidFill>
                  <a:schemeClr val="lt2"/>
                </a:solidFill>
              </a:defRPr>
            </a:lvl8pPr>
            <a:lvl9pPr lvl="8" rtl="0" algn="ctr">
              <a:spcBef>
                <a:spcPts val="0"/>
              </a:spcBef>
              <a:spcAft>
                <a:spcPts val="0"/>
              </a:spcAft>
              <a:buClr>
                <a:schemeClr val="lt2"/>
              </a:buClr>
              <a:buSzPts val="9600"/>
              <a:buNone/>
              <a:defRPr sz="9600">
                <a:solidFill>
                  <a:schemeClr val="lt2"/>
                </a:solidFill>
              </a:defRPr>
            </a:lvl9pPr>
          </a:lstStyle>
          <a:p>
            <a:r>
              <a:t>xx%</a:t>
            </a:r>
          </a:p>
        </p:txBody>
      </p:sp>
      <p:sp>
        <p:nvSpPr>
          <p:cNvPr id="494" name="Google Shape;494;p31"/>
          <p:cNvSpPr txBox="1"/>
          <p:nvPr>
            <p:ph idx="1" type="subTitle"/>
          </p:nvPr>
        </p:nvSpPr>
        <p:spPr>
          <a:xfrm>
            <a:off x="2273847" y="1230200"/>
            <a:ext cx="4596300" cy="4074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5" name="Google Shape;495;p31"/>
          <p:cNvSpPr txBox="1"/>
          <p:nvPr>
            <p:ph hasCustomPrompt="1" idx="2" type="title"/>
          </p:nvPr>
        </p:nvSpPr>
        <p:spPr>
          <a:xfrm>
            <a:off x="2273847" y="3425125"/>
            <a:ext cx="4596300" cy="74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Clr>
                <a:schemeClr val="lt2"/>
              </a:buClr>
              <a:buSzPts val="9600"/>
              <a:buNone/>
              <a:defRPr sz="9600">
                <a:solidFill>
                  <a:schemeClr val="lt2"/>
                </a:solidFill>
              </a:defRPr>
            </a:lvl2pPr>
            <a:lvl3pPr lvl="2" rtl="0" algn="ctr">
              <a:spcBef>
                <a:spcPts val="0"/>
              </a:spcBef>
              <a:spcAft>
                <a:spcPts val="0"/>
              </a:spcAft>
              <a:buClr>
                <a:schemeClr val="lt2"/>
              </a:buClr>
              <a:buSzPts val="9600"/>
              <a:buNone/>
              <a:defRPr sz="9600">
                <a:solidFill>
                  <a:schemeClr val="lt2"/>
                </a:solidFill>
              </a:defRPr>
            </a:lvl3pPr>
            <a:lvl4pPr lvl="3" rtl="0" algn="ctr">
              <a:spcBef>
                <a:spcPts val="0"/>
              </a:spcBef>
              <a:spcAft>
                <a:spcPts val="0"/>
              </a:spcAft>
              <a:buClr>
                <a:schemeClr val="lt2"/>
              </a:buClr>
              <a:buSzPts val="9600"/>
              <a:buNone/>
              <a:defRPr sz="9600">
                <a:solidFill>
                  <a:schemeClr val="lt2"/>
                </a:solidFill>
              </a:defRPr>
            </a:lvl4pPr>
            <a:lvl5pPr lvl="4" rtl="0" algn="ctr">
              <a:spcBef>
                <a:spcPts val="0"/>
              </a:spcBef>
              <a:spcAft>
                <a:spcPts val="0"/>
              </a:spcAft>
              <a:buClr>
                <a:schemeClr val="lt2"/>
              </a:buClr>
              <a:buSzPts val="9600"/>
              <a:buNone/>
              <a:defRPr sz="9600">
                <a:solidFill>
                  <a:schemeClr val="lt2"/>
                </a:solidFill>
              </a:defRPr>
            </a:lvl5pPr>
            <a:lvl6pPr lvl="5" rtl="0" algn="ctr">
              <a:spcBef>
                <a:spcPts val="0"/>
              </a:spcBef>
              <a:spcAft>
                <a:spcPts val="0"/>
              </a:spcAft>
              <a:buClr>
                <a:schemeClr val="lt2"/>
              </a:buClr>
              <a:buSzPts val="9600"/>
              <a:buNone/>
              <a:defRPr sz="9600">
                <a:solidFill>
                  <a:schemeClr val="lt2"/>
                </a:solidFill>
              </a:defRPr>
            </a:lvl6pPr>
            <a:lvl7pPr lvl="6" rtl="0" algn="ctr">
              <a:spcBef>
                <a:spcPts val="0"/>
              </a:spcBef>
              <a:spcAft>
                <a:spcPts val="0"/>
              </a:spcAft>
              <a:buClr>
                <a:schemeClr val="lt2"/>
              </a:buClr>
              <a:buSzPts val="9600"/>
              <a:buNone/>
              <a:defRPr sz="9600">
                <a:solidFill>
                  <a:schemeClr val="lt2"/>
                </a:solidFill>
              </a:defRPr>
            </a:lvl7pPr>
            <a:lvl8pPr lvl="7" rtl="0" algn="ctr">
              <a:spcBef>
                <a:spcPts val="0"/>
              </a:spcBef>
              <a:spcAft>
                <a:spcPts val="0"/>
              </a:spcAft>
              <a:buClr>
                <a:schemeClr val="lt2"/>
              </a:buClr>
              <a:buSzPts val="9600"/>
              <a:buNone/>
              <a:defRPr sz="9600">
                <a:solidFill>
                  <a:schemeClr val="lt2"/>
                </a:solidFill>
              </a:defRPr>
            </a:lvl8pPr>
            <a:lvl9pPr lvl="8" rtl="0" algn="ctr">
              <a:spcBef>
                <a:spcPts val="0"/>
              </a:spcBef>
              <a:spcAft>
                <a:spcPts val="0"/>
              </a:spcAft>
              <a:buClr>
                <a:schemeClr val="lt2"/>
              </a:buClr>
              <a:buSzPts val="9600"/>
              <a:buNone/>
              <a:defRPr sz="9600">
                <a:solidFill>
                  <a:schemeClr val="lt2"/>
                </a:solidFill>
              </a:defRPr>
            </a:lvl9pPr>
          </a:lstStyle>
          <a:p>
            <a:r>
              <a:t>xx%</a:t>
            </a:r>
          </a:p>
        </p:txBody>
      </p:sp>
      <p:sp>
        <p:nvSpPr>
          <p:cNvPr id="496" name="Google Shape;496;p31"/>
          <p:cNvSpPr txBox="1"/>
          <p:nvPr>
            <p:ph idx="3" type="subTitle"/>
          </p:nvPr>
        </p:nvSpPr>
        <p:spPr>
          <a:xfrm>
            <a:off x="2273847" y="4192025"/>
            <a:ext cx="4596300" cy="4074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7" name="Google Shape;497;p31"/>
          <p:cNvSpPr txBox="1"/>
          <p:nvPr>
            <p:ph hasCustomPrompt="1" idx="4" type="title"/>
          </p:nvPr>
        </p:nvSpPr>
        <p:spPr>
          <a:xfrm>
            <a:off x="2273853" y="1944213"/>
            <a:ext cx="4596300" cy="74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Clr>
                <a:schemeClr val="lt2"/>
              </a:buClr>
              <a:buSzPts val="9600"/>
              <a:buNone/>
              <a:defRPr sz="9600">
                <a:solidFill>
                  <a:schemeClr val="lt2"/>
                </a:solidFill>
              </a:defRPr>
            </a:lvl2pPr>
            <a:lvl3pPr lvl="2" rtl="0" algn="ctr">
              <a:spcBef>
                <a:spcPts val="0"/>
              </a:spcBef>
              <a:spcAft>
                <a:spcPts val="0"/>
              </a:spcAft>
              <a:buClr>
                <a:schemeClr val="lt2"/>
              </a:buClr>
              <a:buSzPts val="9600"/>
              <a:buNone/>
              <a:defRPr sz="9600">
                <a:solidFill>
                  <a:schemeClr val="lt2"/>
                </a:solidFill>
              </a:defRPr>
            </a:lvl3pPr>
            <a:lvl4pPr lvl="3" rtl="0" algn="ctr">
              <a:spcBef>
                <a:spcPts val="0"/>
              </a:spcBef>
              <a:spcAft>
                <a:spcPts val="0"/>
              </a:spcAft>
              <a:buClr>
                <a:schemeClr val="lt2"/>
              </a:buClr>
              <a:buSzPts val="9600"/>
              <a:buNone/>
              <a:defRPr sz="9600">
                <a:solidFill>
                  <a:schemeClr val="lt2"/>
                </a:solidFill>
              </a:defRPr>
            </a:lvl4pPr>
            <a:lvl5pPr lvl="4" rtl="0" algn="ctr">
              <a:spcBef>
                <a:spcPts val="0"/>
              </a:spcBef>
              <a:spcAft>
                <a:spcPts val="0"/>
              </a:spcAft>
              <a:buClr>
                <a:schemeClr val="lt2"/>
              </a:buClr>
              <a:buSzPts val="9600"/>
              <a:buNone/>
              <a:defRPr sz="9600">
                <a:solidFill>
                  <a:schemeClr val="lt2"/>
                </a:solidFill>
              </a:defRPr>
            </a:lvl5pPr>
            <a:lvl6pPr lvl="5" rtl="0" algn="ctr">
              <a:spcBef>
                <a:spcPts val="0"/>
              </a:spcBef>
              <a:spcAft>
                <a:spcPts val="0"/>
              </a:spcAft>
              <a:buClr>
                <a:schemeClr val="lt2"/>
              </a:buClr>
              <a:buSzPts val="9600"/>
              <a:buNone/>
              <a:defRPr sz="9600">
                <a:solidFill>
                  <a:schemeClr val="lt2"/>
                </a:solidFill>
              </a:defRPr>
            </a:lvl6pPr>
            <a:lvl7pPr lvl="6" rtl="0" algn="ctr">
              <a:spcBef>
                <a:spcPts val="0"/>
              </a:spcBef>
              <a:spcAft>
                <a:spcPts val="0"/>
              </a:spcAft>
              <a:buClr>
                <a:schemeClr val="lt2"/>
              </a:buClr>
              <a:buSzPts val="9600"/>
              <a:buNone/>
              <a:defRPr sz="9600">
                <a:solidFill>
                  <a:schemeClr val="lt2"/>
                </a:solidFill>
              </a:defRPr>
            </a:lvl7pPr>
            <a:lvl8pPr lvl="7" rtl="0" algn="ctr">
              <a:spcBef>
                <a:spcPts val="0"/>
              </a:spcBef>
              <a:spcAft>
                <a:spcPts val="0"/>
              </a:spcAft>
              <a:buClr>
                <a:schemeClr val="lt2"/>
              </a:buClr>
              <a:buSzPts val="9600"/>
              <a:buNone/>
              <a:defRPr sz="9600">
                <a:solidFill>
                  <a:schemeClr val="lt2"/>
                </a:solidFill>
              </a:defRPr>
            </a:lvl8pPr>
            <a:lvl9pPr lvl="8" rtl="0" algn="ctr">
              <a:spcBef>
                <a:spcPts val="0"/>
              </a:spcBef>
              <a:spcAft>
                <a:spcPts val="0"/>
              </a:spcAft>
              <a:buClr>
                <a:schemeClr val="lt2"/>
              </a:buClr>
              <a:buSzPts val="9600"/>
              <a:buNone/>
              <a:defRPr sz="9600">
                <a:solidFill>
                  <a:schemeClr val="lt2"/>
                </a:solidFill>
              </a:defRPr>
            </a:lvl9pPr>
          </a:lstStyle>
          <a:p>
            <a:r>
              <a:t>xx%</a:t>
            </a:r>
          </a:p>
        </p:txBody>
      </p:sp>
      <p:sp>
        <p:nvSpPr>
          <p:cNvPr id="498" name="Google Shape;498;p31"/>
          <p:cNvSpPr txBox="1"/>
          <p:nvPr>
            <p:ph idx="5" type="subTitle"/>
          </p:nvPr>
        </p:nvSpPr>
        <p:spPr>
          <a:xfrm>
            <a:off x="2273853" y="2711113"/>
            <a:ext cx="4596300" cy="4074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9" name="Google Shape;499;p31"/>
          <p:cNvSpPr/>
          <p:nvPr/>
        </p:nvSpPr>
        <p:spPr>
          <a:xfrm>
            <a:off x="443487" y="41033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998871" y="2246961"/>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501" name="Google Shape;501;p31"/>
          <p:cNvGrpSpPr/>
          <p:nvPr/>
        </p:nvGrpSpPr>
        <p:grpSpPr>
          <a:xfrm>
            <a:off x="8133606" y="-136710"/>
            <a:ext cx="1618021" cy="1939016"/>
            <a:chOff x="6382288" y="83496"/>
            <a:chExt cx="1287823" cy="1543311"/>
          </a:xfrm>
        </p:grpSpPr>
        <p:sp>
          <p:nvSpPr>
            <p:cNvPr id="502" name="Google Shape;502;p31"/>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1"/>
          <p:cNvSpPr/>
          <p:nvPr/>
        </p:nvSpPr>
        <p:spPr>
          <a:xfrm rot="-5400000">
            <a:off x="-133371" y="-5772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8133612" y="4356271"/>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rot="-5400000">
            <a:off x="8356854" y="19778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13" name="Shape 513"/>
        <p:cNvGrpSpPr/>
        <p:nvPr/>
      </p:nvGrpSpPr>
      <p:grpSpPr>
        <a:xfrm>
          <a:off x="0" y="0"/>
          <a:ext cx="0" cy="0"/>
          <a:chOff x="0" y="0"/>
          <a:chExt cx="0" cy="0"/>
        </a:xfrm>
      </p:grpSpPr>
      <p:sp>
        <p:nvSpPr>
          <p:cNvPr id="514" name="Google Shape;514;p32"/>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txBox="1"/>
          <p:nvPr>
            <p:ph type="ctrTitle"/>
          </p:nvPr>
        </p:nvSpPr>
        <p:spPr>
          <a:xfrm>
            <a:off x="2080650" y="539500"/>
            <a:ext cx="4982700" cy="92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6" name="Google Shape;516;p32"/>
          <p:cNvSpPr txBox="1"/>
          <p:nvPr>
            <p:ph idx="1" type="subTitle"/>
          </p:nvPr>
        </p:nvSpPr>
        <p:spPr>
          <a:xfrm>
            <a:off x="2080650" y="1463651"/>
            <a:ext cx="4982700" cy="12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17" name="Google Shape;517;p32"/>
          <p:cNvSpPr txBox="1"/>
          <p:nvPr/>
        </p:nvSpPr>
        <p:spPr>
          <a:xfrm>
            <a:off x="2547300" y="3895725"/>
            <a:ext cx="4049400" cy="7035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and includes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sz="1200">
              <a:solidFill>
                <a:schemeClr val="dk1"/>
              </a:solidFill>
              <a:latin typeface="Montserrat"/>
              <a:ea typeface="Montserrat"/>
              <a:cs typeface="Montserrat"/>
              <a:sym typeface="Montserrat"/>
            </a:endParaRPr>
          </a:p>
        </p:txBody>
      </p:sp>
      <p:sp>
        <p:nvSpPr>
          <p:cNvPr id="518" name="Google Shape;518;p32"/>
          <p:cNvSpPr/>
          <p:nvPr/>
        </p:nvSpPr>
        <p:spPr>
          <a:xfrm>
            <a:off x="8250412" y="670571"/>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732358" y="670573"/>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520" name="Google Shape;520;p32"/>
          <p:cNvGrpSpPr/>
          <p:nvPr/>
        </p:nvGrpSpPr>
        <p:grpSpPr>
          <a:xfrm>
            <a:off x="7621768" y="3389840"/>
            <a:ext cx="1618021" cy="1939016"/>
            <a:chOff x="6382288" y="83496"/>
            <a:chExt cx="1287823" cy="1543311"/>
          </a:xfrm>
        </p:grpSpPr>
        <p:sp>
          <p:nvSpPr>
            <p:cNvPr id="521" name="Google Shape;521;p32"/>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32"/>
          <p:cNvSpPr/>
          <p:nvPr/>
        </p:nvSpPr>
        <p:spPr>
          <a:xfrm rot="-5400000">
            <a:off x="-116471" y="35664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530" name="Shape 530"/>
        <p:cNvGrpSpPr/>
        <p:nvPr/>
      </p:nvGrpSpPr>
      <p:grpSpPr>
        <a:xfrm>
          <a:off x="0" y="0"/>
          <a:ext cx="0" cy="0"/>
          <a:chOff x="0" y="0"/>
          <a:chExt cx="0" cy="0"/>
        </a:xfrm>
      </p:grpSpPr>
      <p:sp>
        <p:nvSpPr>
          <p:cNvPr id="531" name="Google Shape;531;p33"/>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8402137" y="212121"/>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609358" y="-581752"/>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534" name="Google Shape;534;p33"/>
          <p:cNvGrpSpPr/>
          <p:nvPr/>
        </p:nvGrpSpPr>
        <p:grpSpPr>
          <a:xfrm>
            <a:off x="7621768" y="3389840"/>
            <a:ext cx="1618021" cy="1939016"/>
            <a:chOff x="6382288" y="83496"/>
            <a:chExt cx="1287823" cy="1543311"/>
          </a:xfrm>
        </p:grpSpPr>
        <p:sp>
          <p:nvSpPr>
            <p:cNvPr id="535" name="Google Shape;535;p33"/>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33"/>
          <p:cNvSpPr/>
          <p:nvPr/>
        </p:nvSpPr>
        <p:spPr>
          <a:xfrm rot="-5400000">
            <a:off x="-729421" y="3790103"/>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544" name="Shape 544"/>
        <p:cNvGrpSpPr/>
        <p:nvPr/>
      </p:nvGrpSpPr>
      <p:grpSpPr>
        <a:xfrm>
          <a:off x="0" y="0"/>
          <a:ext cx="0" cy="0"/>
          <a:chOff x="0" y="0"/>
          <a:chExt cx="0" cy="0"/>
        </a:xfrm>
      </p:grpSpPr>
      <p:sp>
        <p:nvSpPr>
          <p:cNvPr id="545" name="Google Shape;545;p34"/>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8277362" y="4025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8145129" y="34336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34"/>
          <p:cNvGrpSpPr/>
          <p:nvPr/>
        </p:nvGrpSpPr>
        <p:grpSpPr>
          <a:xfrm>
            <a:off x="-809019" y="3105090"/>
            <a:ext cx="1618021" cy="1939016"/>
            <a:chOff x="6382288" y="83496"/>
            <a:chExt cx="1287823" cy="1543311"/>
          </a:xfrm>
        </p:grpSpPr>
        <p:sp>
          <p:nvSpPr>
            <p:cNvPr id="549" name="Google Shape;549;p34"/>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34"/>
          <p:cNvSpPr/>
          <p:nvPr/>
        </p:nvSpPr>
        <p:spPr>
          <a:xfrm rot="-5400000">
            <a:off x="-830071" y="-1970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idx="1" type="subTitle"/>
          </p:nvPr>
        </p:nvSpPr>
        <p:spPr>
          <a:xfrm>
            <a:off x="1322240" y="1675849"/>
            <a:ext cx="38520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6" name="Google Shape;46;p5"/>
          <p:cNvSpPr txBox="1"/>
          <p:nvPr>
            <p:ph idx="2" type="subTitle"/>
          </p:nvPr>
        </p:nvSpPr>
        <p:spPr>
          <a:xfrm>
            <a:off x="1322240" y="2087274"/>
            <a:ext cx="3852000" cy="66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7" name="Google Shape;47;p5"/>
          <p:cNvSpPr txBox="1"/>
          <p:nvPr>
            <p:ph idx="3" type="subTitle"/>
          </p:nvPr>
        </p:nvSpPr>
        <p:spPr>
          <a:xfrm>
            <a:off x="1322240" y="2971323"/>
            <a:ext cx="38520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Doppio One"/>
                <a:ea typeface="Doppio One"/>
                <a:cs typeface="Doppio One"/>
                <a:sym typeface="Doppio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 name="Google Shape;48;p5"/>
          <p:cNvSpPr txBox="1"/>
          <p:nvPr>
            <p:ph idx="4" type="subTitle"/>
          </p:nvPr>
        </p:nvSpPr>
        <p:spPr>
          <a:xfrm>
            <a:off x="1322240" y="3382649"/>
            <a:ext cx="38520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9" name="Google Shape;49;p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5"/>
          <p:cNvSpPr/>
          <p:nvPr/>
        </p:nvSpPr>
        <p:spPr>
          <a:xfrm>
            <a:off x="8071587" y="539496"/>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7812268" y="2884490"/>
            <a:ext cx="1618021" cy="1939016"/>
            <a:chOff x="6382288" y="83496"/>
            <a:chExt cx="1287823" cy="1543311"/>
          </a:xfrm>
        </p:grpSpPr>
        <p:sp>
          <p:nvSpPr>
            <p:cNvPr id="52" name="Google Shape;52;p5"/>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6"/>
          <p:cNvSpPr/>
          <p:nvPr/>
        </p:nvSpPr>
        <p:spPr>
          <a:xfrm>
            <a:off x="-888913" y="710771"/>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8145129" y="-596952"/>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6"/>
          <p:cNvGrpSpPr/>
          <p:nvPr/>
        </p:nvGrpSpPr>
        <p:grpSpPr>
          <a:xfrm>
            <a:off x="8145118" y="3349860"/>
            <a:ext cx="1618021" cy="1939016"/>
            <a:chOff x="6382288" y="83496"/>
            <a:chExt cx="1287823" cy="1543311"/>
          </a:xfrm>
        </p:grpSpPr>
        <p:sp>
          <p:nvSpPr>
            <p:cNvPr id="66" name="Google Shape;66;p6"/>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p:nvPr/>
        </p:nvSpPr>
        <p:spPr>
          <a:xfrm rot="-5400000">
            <a:off x="-631071" y="3873240"/>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4200525" y="1225375"/>
            <a:ext cx="4230300" cy="572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7"/>
          <p:cNvSpPr txBox="1"/>
          <p:nvPr>
            <p:ph idx="1" type="body"/>
          </p:nvPr>
        </p:nvSpPr>
        <p:spPr>
          <a:xfrm>
            <a:off x="4200525" y="1873925"/>
            <a:ext cx="4230300" cy="2044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9" name="Google Shape;79;p7"/>
          <p:cNvSpPr/>
          <p:nvPr>
            <p:ph idx="2" type="pic"/>
          </p:nvPr>
        </p:nvSpPr>
        <p:spPr>
          <a:xfrm>
            <a:off x="918925" y="975450"/>
            <a:ext cx="2912700" cy="3192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2314050" y="1425750"/>
            <a:ext cx="4515900" cy="229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83" name="Google Shape;83;p8"/>
          <p:cNvSpPr/>
          <p:nvPr/>
        </p:nvSpPr>
        <p:spPr>
          <a:xfrm rot="-5400000">
            <a:off x="5220779" y="-1093847"/>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536738" y="350255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7525981" y="3447915"/>
            <a:ext cx="1618021" cy="1939016"/>
            <a:chOff x="6382288" y="83496"/>
            <a:chExt cx="1287823" cy="1543311"/>
          </a:xfrm>
        </p:grpSpPr>
        <p:sp>
          <p:nvSpPr>
            <p:cNvPr id="86" name="Google Shape;86;p8"/>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p:nvPr/>
        </p:nvSpPr>
        <p:spPr>
          <a:xfrm>
            <a:off x="8297612" y="8560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txBox="1"/>
          <p:nvPr>
            <p:ph type="title"/>
          </p:nvPr>
        </p:nvSpPr>
        <p:spPr>
          <a:xfrm>
            <a:off x="2652450" y="1807983"/>
            <a:ext cx="3839100" cy="753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9"/>
          <p:cNvSpPr txBox="1"/>
          <p:nvPr>
            <p:ph idx="1" type="subTitle"/>
          </p:nvPr>
        </p:nvSpPr>
        <p:spPr>
          <a:xfrm>
            <a:off x="2652450" y="2521981"/>
            <a:ext cx="3839100" cy="160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9"/>
          <p:cNvSpPr/>
          <p:nvPr/>
        </p:nvSpPr>
        <p:spPr>
          <a:xfrm>
            <a:off x="-471138" y="185533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9"/>
          <p:cNvGrpSpPr/>
          <p:nvPr/>
        </p:nvGrpSpPr>
        <p:grpSpPr>
          <a:xfrm>
            <a:off x="-411844" y="-712135"/>
            <a:ext cx="1618021" cy="1939016"/>
            <a:chOff x="6382288" y="83496"/>
            <a:chExt cx="1287823" cy="1543311"/>
          </a:xfrm>
        </p:grpSpPr>
        <p:sp>
          <p:nvSpPr>
            <p:cNvPr id="101" name="Google Shape;101;p9"/>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p:nvPr/>
        </p:nvSpPr>
        <p:spPr>
          <a:xfrm>
            <a:off x="293925" y="279225"/>
            <a:ext cx="8560200" cy="460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txBox="1"/>
          <p:nvPr>
            <p:ph type="title"/>
          </p:nvPr>
        </p:nvSpPr>
        <p:spPr>
          <a:xfrm>
            <a:off x="2082150" y="3448650"/>
            <a:ext cx="4979700" cy="1291500"/>
          </a:xfrm>
          <a:prstGeom prst="rect">
            <a:avLst/>
          </a:prstGeom>
          <a:solidFill>
            <a:schemeClr val="lt1"/>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2" name="Google Shape;112;p10"/>
          <p:cNvSpPr/>
          <p:nvPr/>
        </p:nvSpPr>
        <p:spPr>
          <a:xfrm>
            <a:off x="-895088" y="760684"/>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741046" y="3307936"/>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14" name="Google Shape;114;p10"/>
          <p:cNvGrpSpPr/>
          <p:nvPr/>
        </p:nvGrpSpPr>
        <p:grpSpPr>
          <a:xfrm>
            <a:off x="7525981" y="3204490"/>
            <a:ext cx="1618021" cy="1939016"/>
            <a:chOff x="6382288" y="83496"/>
            <a:chExt cx="1287823" cy="1543311"/>
          </a:xfrm>
        </p:grpSpPr>
        <p:sp>
          <p:nvSpPr>
            <p:cNvPr id="115" name="Google Shape;115;p10"/>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0"/>
          <p:cNvSpPr/>
          <p:nvPr/>
        </p:nvSpPr>
        <p:spPr>
          <a:xfrm rot="-5400000">
            <a:off x="8648704" y="8093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oppio One"/>
              <a:buNone/>
              <a:defRPr sz="3000">
                <a:solidFill>
                  <a:schemeClr val="dk1"/>
                </a:solidFill>
                <a:latin typeface="Doppio One"/>
                <a:ea typeface="Doppio One"/>
                <a:cs typeface="Doppio One"/>
                <a:sym typeface="Doppio One"/>
              </a:defRPr>
            </a:lvl1pPr>
            <a:lvl2pPr lvl="1"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5"/>
          <p:cNvSpPr txBox="1"/>
          <p:nvPr>
            <p:ph idx="1" type="subTitle"/>
          </p:nvPr>
        </p:nvSpPr>
        <p:spPr>
          <a:xfrm>
            <a:off x="1844300" y="3564460"/>
            <a:ext cx="5466900" cy="4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Charis Xiong &amp; Teresa Zhou</a:t>
            </a:r>
            <a:endParaRPr/>
          </a:p>
        </p:txBody>
      </p:sp>
      <p:sp>
        <p:nvSpPr>
          <p:cNvPr id="563" name="Google Shape;563;p35"/>
          <p:cNvSpPr txBox="1"/>
          <p:nvPr>
            <p:ph type="ctrTitle"/>
          </p:nvPr>
        </p:nvSpPr>
        <p:spPr>
          <a:xfrm>
            <a:off x="1331850" y="1477469"/>
            <a:ext cx="6480300" cy="200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DiabetesAI</a:t>
            </a:r>
            <a:endParaRPr b="0"/>
          </a:p>
        </p:txBody>
      </p:sp>
      <p:sp>
        <p:nvSpPr>
          <p:cNvPr id="564" name="Google Shape;564;p35"/>
          <p:cNvSpPr/>
          <p:nvPr/>
        </p:nvSpPr>
        <p:spPr>
          <a:xfrm>
            <a:off x="7116037" y="3955609"/>
            <a:ext cx="1483732" cy="1565314"/>
          </a:xfrm>
          <a:custGeom>
            <a:rect b="b" l="l" r="r" t="t"/>
            <a:pathLst>
              <a:path extrusionOk="0" h="39199" w="37156">
                <a:moveTo>
                  <a:pt x="25360" y="13775"/>
                </a:moveTo>
                <a:cubicBezTo>
                  <a:pt x="26546" y="13775"/>
                  <a:pt x="27732" y="13882"/>
                  <a:pt x="28877" y="14165"/>
                </a:cubicBezTo>
                <a:lnTo>
                  <a:pt x="28877" y="14165"/>
                </a:lnTo>
                <a:cubicBezTo>
                  <a:pt x="28446" y="15425"/>
                  <a:pt x="27794" y="16617"/>
                  <a:pt x="26943" y="17667"/>
                </a:cubicBezTo>
                <a:cubicBezTo>
                  <a:pt x="25484" y="19491"/>
                  <a:pt x="23599" y="20858"/>
                  <a:pt x="21502" y="21892"/>
                </a:cubicBezTo>
                <a:cubicBezTo>
                  <a:pt x="19667" y="22752"/>
                  <a:pt x="17643" y="23450"/>
                  <a:pt x="15608" y="23450"/>
                </a:cubicBezTo>
                <a:cubicBezTo>
                  <a:pt x="15486" y="23450"/>
                  <a:pt x="15363" y="23447"/>
                  <a:pt x="15241" y="23442"/>
                </a:cubicBezTo>
                <a:cubicBezTo>
                  <a:pt x="13478" y="23412"/>
                  <a:pt x="11350" y="22804"/>
                  <a:pt x="10772" y="20950"/>
                </a:cubicBezTo>
                <a:cubicBezTo>
                  <a:pt x="9982" y="18488"/>
                  <a:pt x="12292" y="16360"/>
                  <a:pt x="14389" y="15600"/>
                </a:cubicBezTo>
                <a:cubicBezTo>
                  <a:pt x="15605" y="15144"/>
                  <a:pt x="16912" y="14901"/>
                  <a:pt x="18159" y="14627"/>
                </a:cubicBezTo>
                <a:cubicBezTo>
                  <a:pt x="19648" y="14384"/>
                  <a:pt x="21168" y="14080"/>
                  <a:pt x="22687" y="13928"/>
                </a:cubicBezTo>
                <a:cubicBezTo>
                  <a:pt x="23567" y="13836"/>
                  <a:pt x="24464" y="13775"/>
                  <a:pt x="25360" y="13775"/>
                </a:cubicBezTo>
                <a:close/>
                <a:moveTo>
                  <a:pt x="20420" y="0"/>
                </a:moveTo>
                <a:cubicBezTo>
                  <a:pt x="15074" y="0"/>
                  <a:pt x="10664" y="3428"/>
                  <a:pt x="7611" y="7606"/>
                </a:cubicBezTo>
                <a:cubicBezTo>
                  <a:pt x="5939" y="9916"/>
                  <a:pt x="4632" y="12469"/>
                  <a:pt x="3508" y="15083"/>
                </a:cubicBezTo>
                <a:cubicBezTo>
                  <a:pt x="2353" y="17880"/>
                  <a:pt x="1441" y="20767"/>
                  <a:pt x="772" y="23716"/>
                </a:cubicBezTo>
                <a:cubicBezTo>
                  <a:pt x="468" y="25175"/>
                  <a:pt x="255" y="26634"/>
                  <a:pt x="73" y="28093"/>
                </a:cubicBezTo>
                <a:cubicBezTo>
                  <a:pt x="0" y="28412"/>
                  <a:pt x="220" y="28572"/>
                  <a:pt x="478" y="28572"/>
                </a:cubicBezTo>
                <a:cubicBezTo>
                  <a:pt x="760" y="28572"/>
                  <a:pt x="1089" y="28382"/>
                  <a:pt x="1137" y="28001"/>
                </a:cubicBezTo>
                <a:cubicBezTo>
                  <a:pt x="1775" y="22439"/>
                  <a:pt x="3477" y="16998"/>
                  <a:pt x="6122" y="12013"/>
                </a:cubicBezTo>
                <a:cubicBezTo>
                  <a:pt x="8401" y="7728"/>
                  <a:pt x="11623" y="3381"/>
                  <a:pt x="16396" y="1709"/>
                </a:cubicBezTo>
                <a:cubicBezTo>
                  <a:pt x="17667" y="1280"/>
                  <a:pt x="19026" y="1035"/>
                  <a:pt x="20385" y="1035"/>
                </a:cubicBezTo>
                <a:cubicBezTo>
                  <a:pt x="21429" y="1035"/>
                  <a:pt x="22474" y="1179"/>
                  <a:pt x="23478" y="1496"/>
                </a:cubicBezTo>
                <a:cubicBezTo>
                  <a:pt x="25575" y="2165"/>
                  <a:pt x="27277" y="3655"/>
                  <a:pt x="28311" y="5600"/>
                </a:cubicBezTo>
                <a:cubicBezTo>
                  <a:pt x="29543" y="7936"/>
                  <a:pt x="29785" y="10628"/>
                  <a:pt x="29177" y="13138"/>
                </a:cubicBezTo>
                <a:lnTo>
                  <a:pt x="29177" y="13138"/>
                </a:lnTo>
                <a:cubicBezTo>
                  <a:pt x="27918" y="12834"/>
                  <a:pt x="26609" y="12712"/>
                  <a:pt x="25283" y="12712"/>
                </a:cubicBezTo>
                <a:cubicBezTo>
                  <a:pt x="22391" y="12712"/>
                  <a:pt x="19418" y="13293"/>
                  <a:pt x="16700" y="13837"/>
                </a:cubicBezTo>
                <a:cubicBezTo>
                  <a:pt x="14085" y="14384"/>
                  <a:pt x="11259" y="15387"/>
                  <a:pt x="10043" y="17971"/>
                </a:cubicBezTo>
                <a:cubicBezTo>
                  <a:pt x="9040" y="20099"/>
                  <a:pt x="9648" y="22591"/>
                  <a:pt x="11775" y="23807"/>
                </a:cubicBezTo>
                <a:cubicBezTo>
                  <a:pt x="12896" y="24450"/>
                  <a:pt x="14216" y="24704"/>
                  <a:pt x="15535" y="24704"/>
                </a:cubicBezTo>
                <a:cubicBezTo>
                  <a:pt x="16399" y="24704"/>
                  <a:pt x="17262" y="24595"/>
                  <a:pt x="18067" y="24415"/>
                </a:cubicBezTo>
                <a:cubicBezTo>
                  <a:pt x="20499" y="23868"/>
                  <a:pt x="22900" y="22804"/>
                  <a:pt x="24906" y="21314"/>
                </a:cubicBezTo>
                <a:cubicBezTo>
                  <a:pt x="26943" y="19855"/>
                  <a:pt x="28645" y="17940"/>
                  <a:pt x="29678" y="15661"/>
                </a:cubicBezTo>
                <a:cubicBezTo>
                  <a:pt x="29840" y="15296"/>
                  <a:pt x="29983" y="14924"/>
                  <a:pt x="30107" y="14547"/>
                </a:cubicBezTo>
                <a:lnTo>
                  <a:pt x="30107" y="14547"/>
                </a:lnTo>
                <a:cubicBezTo>
                  <a:pt x="30249" y="14601"/>
                  <a:pt x="30390" y="14658"/>
                  <a:pt x="30530" y="14719"/>
                </a:cubicBezTo>
                <a:cubicBezTo>
                  <a:pt x="32566" y="15539"/>
                  <a:pt x="34390" y="17029"/>
                  <a:pt x="35302" y="19095"/>
                </a:cubicBezTo>
                <a:cubicBezTo>
                  <a:pt x="36244" y="21223"/>
                  <a:pt x="35788" y="23594"/>
                  <a:pt x="34633" y="25539"/>
                </a:cubicBezTo>
                <a:cubicBezTo>
                  <a:pt x="33387" y="27637"/>
                  <a:pt x="31502" y="29308"/>
                  <a:pt x="29466" y="30676"/>
                </a:cubicBezTo>
                <a:cubicBezTo>
                  <a:pt x="27277" y="32166"/>
                  <a:pt x="24846" y="33412"/>
                  <a:pt x="22414" y="34476"/>
                </a:cubicBezTo>
                <a:cubicBezTo>
                  <a:pt x="17429" y="36573"/>
                  <a:pt x="12019" y="37789"/>
                  <a:pt x="6639" y="38002"/>
                </a:cubicBezTo>
                <a:cubicBezTo>
                  <a:pt x="5970" y="38017"/>
                  <a:pt x="5301" y="38024"/>
                  <a:pt x="4636" y="38024"/>
                </a:cubicBezTo>
                <a:cubicBezTo>
                  <a:pt x="3971" y="38024"/>
                  <a:pt x="3310" y="38017"/>
                  <a:pt x="2657" y="38002"/>
                </a:cubicBezTo>
                <a:cubicBezTo>
                  <a:pt x="2647" y="38001"/>
                  <a:pt x="2637" y="38001"/>
                  <a:pt x="2628" y="38001"/>
                </a:cubicBezTo>
                <a:cubicBezTo>
                  <a:pt x="1927" y="38001"/>
                  <a:pt x="1937" y="39097"/>
                  <a:pt x="2657" y="39157"/>
                </a:cubicBezTo>
                <a:cubicBezTo>
                  <a:pt x="3321" y="39184"/>
                  <a:pt x="3987" y="39198"/>
                  <a:pt x="4653" y="39198"/>
                </a:cubicBezTo>
                <a:cubicBezTo>
                  <a:pt x="9831" y="39198"/>
                  <a:pt x="15016" y="38357"/>
                  <a:pt x="19891" y="36634"/>
                </a:cubicBezTo>
                <a:cubicBezTo>
                  <a:pt x="22657" y="35691"/>
                  <a:pt x="25332" y="34476"/>
                  <a:pt x="27885" y="33017"/>
                </a:cubicBezTo>
                <a:cubicBezTo>
                  <a:pt x="30226" y="31649"/>
                  <a:pt x="32505" y="30099"/>
                  <a:pt x="34268" y="28062"/>
                </a:cubicBezTo>
                <a:cubicBezTo>
                  <a:pt x="35879" y="26117"/>
                  <a:pt x="37156" y="23716"/>
                  <a:pt x="36943" y="21132"/>
                </a:cubicBezTo>
                <a:cubicBezTo>
                  <a:pt x="36761" y="18670"/>
                  <a:pt x="35393" y="16573"/>
                  <a:pt x="33478" y="15144"/>
                </a:cubicBezTo>
                <a:cubicBezTo>
                  <a:pt x="32513" y="14412"/>
                  <a:pt x="31480" y="13876"/>
                  <a:pt x="30400" y="13498"/>
                </a:cubicBezTo>
                <a:lnTo>
                  <a:pt x="30400" y="13498"/>
                </a:lnTo>
                <a:cubicBezTo>
                  <a:pt x="30748" y="11992"/>
                  <a:pt x="30805" y="10422"/>
                  <a:pt x="30560" y="8852"/>
                </a:cubicBezTo>
                <a:cubicBezTo>
                  <a:pt x="30226" y="6633"/>
                  <a:pt x="29253" y="4414"/>
                  <a:pt x="27612" y="2773"/>
                </a:cubicBezTo>
                <a:cubicBezTo>
                  <a:pt x="25818" y="1010"/>
                  <a:pt x="23356" y="98"/>
                  <a:pt x="20833" y="7"/>
                </a:cubicBezTo>
                <a:cubicBezTo>
                  <a:pt x="20695" y="3"/>
                  <a:pt x="20557" y="0"/>
                  <a:pt x="20420" y="0"/>
                </a:cubicBezTo>
                <a:close/>
              </a:path>
            </a:pathLst>
          </a:cu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35"/>
          <p:cNvGrpSpPr/>
          <p:nvPr/>
        </p:nvGrpSpPr>
        <p:grpSpPr>
          <a:xfrm>
            <a:off x="4180560" y="880531"/>
            <a:ext cx="782880" cy="639514"/>
            <a:chOff x="1190625" y="716000"/>
            <a:chExt cx="5219200" cy="4263425"/>
          </a:xfrm>
        </p:grpSpPr>
        <p:sp>
          <p:nvSpPr>
            <p:cNvPr id="566" name="Google Shape;566;p35"/>
            <p:cNvSpPr/>
            <p:nvPr/>
          </p:nvSpPr>
          <p:spPr>
            <a:xfrm>
              <a:off x="4602650" y="3716700"/>
              <a:ext cx="227550" cy="206675"/>
            </a:xfrm>
            <a:custGeom>
              <a:rect b="b" l="l" r="r" t="t"/>
              <a:pathLst>
                <a:path extrusionOk="0" h="8267" w="9102">
                  <a:moveTo>
                    <a:pt x="4608" y="1"/>
                  </a:moveTo>
                  <a:cubicBezTo>
                    <a:pt x="3547" y="1"/>
                    <a:pt x="2492" y="409"/>
                    <a:pt x="1697" y="1220"/>
                  </a:cubicBezTo>
                  <a:lnTo>
                    <a:pt x="1566" y="1351"/>
                  </a:lnTo>
                  <a:cubicBezTo>
                    <a:pt x="1" y="2949"/>
                    <a:pt x="33" y="5526"/>
                    <a:pt x="1632" y="7124"/>
                  </a:cubicBezTo>
                  <a:cubicBezTo>
                    <a:pt x="2414" y="7875"/>
                    <a:pt x="3458" y="8266"/>
                    <a:pt x="4469" y="8266"/>
                  </a:cubicBezTo>
                  <a:cubicBezTo>
                    <a:pt x="5546" y="8266"/>
                    <a:pt x="6590" y="7875"/>
                    <a:pt x="7405" y="7059"/>
                  </a:cubicBezTo>
                  <a:lnTo>
                    <a:pt x="7503" y="6929"/>
                  </a:lnTo>
                  <a:cubicBezTo>
                    <a:pt x="9101" y="5330"/>
                    <a:pt x="9069" y="2753"/>
                    <a:pt x="7470" y="1155"/>
                  </a:cubicBezTo>
                  <a:cubicBezTo>
                    <a:pt x="6668" y="384"/>
                    <a:pt x="5635" y="1"/>
                    <a:pt x="46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5038125" y="2304575"/>
              <a:ext cx="949275" cy="949275"/>
            </a:xfrm>
            <a:custGeom>
              <a:rect b="b" l="l" r="r" t="t"/>
              <a:pathLst>
                <a:path extrusionOk="0" h="37971" w="37971">
                  <a:moveTo>
                    <a:pt x="18985" y="1"/>
                  </a:moveTo>
                  <a:cubicBezTo>
                    <a:pt x="16735" y="1"/>
                    <a:pt x="14908" y="1827"/>
                    <a:pt x="14908" y="4078"/>
                  </a:cubicBezTo>
                  <a:lnTo>
                    <a:pt x="14908" y="14908"/>
                  </a:lnTo>
                  <a:lnTo>
                    <a:pt x="4078" y="14908"/>
                  </a:lnTo>
                  <a:cubicBezTo>
                    <a:pt x="1827" y="14908"/>
                    <a:pt x="1" y="16735"/>
                    <a:pt x="1" y="18985"/>
                  </a:cubicBezTo>
                  <a:cubicBezTo>
                    <a:pt x="1" y="21236"/>
                    <a:pt x="1827" y="23063"/>
                    <a:pt x="4078" y="23063"/>
                  </a:cubicBezTo>
                  <a:lnTo>
                    <a:pt x="14908" y="23063"/>
                  </a:lnTo>
                  <a:lnTo>
                    <a:pt x="14908" y="33893"/>
                  </a:lnTo>
                  <a:cubicBezTo>
                    <a:pt x="14908" y="36144"/>
                    <a:pt x="16735" y="37970"/>
                    <a:pt x="18985" y="37970"/>
                  </a:cubicBezTo>
                  <a:cubicBezTo>
                    <a:pt x="21236" y="37970"/>
                    <a:pt x="23063" y="36144"/>
                    <a:pt x="23063" y="33893"/>
                  </a:cubicBezTo>
                  <a:lnTo>
                    <a:pt x="23063" y="23063"/>
                  </a:lnTo>
                  <a:lnTo>
                    <a:pt x="33893" y="23063"/>
                  </a:lnTo>
                  <a:cubicBezTo>
                    <a:pt x="36143" y="23063"/>
                    <a:pt x="37970" y="21236"/>
                    <a:pt x="37970" y="18985"/>
                  </a:cubicBezTo>
                  <a:cubicBezTo>
                    <a:pt x="37970" y="16735"/>
                    <a:pt x="36143" y="14908"/>
                    <a:pt x="33893" y="14908"/>
                  </a:cubicBezTo>
                  <a:lnTo>
                    <a:pt x="23063" y="14908"/>
                  </a:lnTo>
                  <a:lnTo>
                    <a:pt x="23063" y="4078"/>
                  </a:lnTo>
                  <a:cubicBezTo>
                    <a:pt x="23063" y="1827"/>
                    <a:pt x="21236" y="1"/>
                    <a:pt x="189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1190625" y="716000"/>
              <a:ext cx="5219200" cy="4263425"/>
            </a:xfrm>
            <a:custGeom>
              <a:rect b="b" l="l" r="r" t="t"/>
              <a:pathLst>
                <a:path extrusionOk="0" h="170537" w="208768">
                  <a:moveTo>
                    <a:pt x="172885" y="54802"/>
                  </a:moveTo>
                  <a:cubicBezTo>
                    <a:pt x="188184" y="54802"/>
                    <a:pt x="200612" y="67230"/>
                    <a:pt x="200612" y="82528"/>
                  </a:cubicBezTo>
                  <a:cubicBezTo>
                    <a:pt x="200612" y="97827"/>
                    <a:pt x="188184" y="110255"/>
                    <a:pt x="172885" y="110255"/>
                  </a:cubicBezTo>
                  <a:cubicBezTo>
                    <a:pt x="157587" y="110255"/>
                    <a:pt x="145158" y="97827"/>
                    <a:pt x="145158" y="82528"/>
                  </a:cubicBezTo>
                  <a:cubicBezTo>
                    <a:pt x="145158" y="67230"/>
                    <a:pt x="157587" y="54802"/>
                    <a:pt x="172885" y="54802"/>
                  </a:cubicBezTo>
                  <a:close/>
                  <a:moveTo>
                    <a:pt x="55813" y="0"/>
                  </a:moveTo>
                  <a:cubicBezTo>
                    <a:pt x="25019" y="0"/>
                    <a:pt x="0" y="25639"/>
                    <a:pt x="0" y="57150"/>
                  </a:cubicBezTo>
                  <a:cubicBezTo>
                    <a:pt x="0" y="63348"/>
                    <a:pt x="1827" y="70329"/>
                    <a:pt x="5415" y="78027"/>
                  </a:cubicBezTo>
                  <a:lnTo>
                    <a:pt x="4077" y="78027"/>
                  </a:lnTo>
                  <a:cubicBezTo>
                    <a:pt x="1827" y="78027"/>
                    <a:pt x="0" y="79854"/>
                    <a:pt x="0" y="82104"/>
                  </a:cubicBezTo>
                  <a:cubicBezTo>
                    <a:pt x="0" y="84355"/>
                    <a:pt x="1827" y="86182"/>
                    <a:pt x="4077" y="86182"/>
                  </a:cubicBezTo>
                  <a:lnTo>
                    <a:pt x="9786" y="86182"/>
                  </a:lnTo>
                  <a:cubicBezTo>
                    <a:pt x="17386" y="99099"/>
                    <a:pt x="29423" y="113746"/>
                    <a:pt x="45864" y="130088"/>
                  </a:cubicBezTo>
                  <a:cubicBezTo>
                    <a:pt x="68110" y="152205"/>
                    <a:pt x="90683" y="169526"/>
                    <a:pt x="90912" y="169689"/>
                  </a:cubicBezTo>
                  <a:cubicBezTo>
                    <a:pt x="91629" y="170243"/>
                    <a:pt x="92510" y="170537"/>
                    <a:pt x="93391" y="170537"/>
                  </a:cubicBezTo>
                  <a:cubicBezTo>
                    <a:pt x="94239" y="170537"/>
                    <a:pt x="95120" y="170243"/>
                    <a:pt x="95837" y="169689"/>
                  </a:cubicBezTo>
                  <a:cubicBezTo>
                    <a:pt x="96033" y="169558"/>
                    <a:pt x="113289" y="156315"/>
                    <a:pt x="132404" y="138276"/>
                  </a:cubicBezTo>
                  <a:cubicBezTo>
                    <a:pt x="134035" y="136743"/>
                    <a:pt x="134133" y="134166"/>
                    <a:pt x="132567" y="132535"/>
                  </a:cubicBezTo>
                  <a:cubicBezTo>
                    <a:pt x="131769" y="131686"/>
                    <a:pt x="130689" y="131252"/>
                    <a:pt x="129606" y="131252"/>
                  </a:cubicBezTo>
                  <a:cubicBezTo>
                    <a:pt x="128608" y="131252"/>
                    <a:pt x="127608" y="131621"/>
                    <a:pt x="126826" y="132372"/>
                  </a:cubicBezTo>
                  <a:cubicBezTo>
                    <a:pt x="112212" y="146105"/>
                    <a:pt x="98773" y="157000"/>
                    <a:pt x="93391" y="161273"/>
                  </a:cubicBezTo>
                  <a:cubicBezTo>
                    <a:pt x="86965" y="156217"/>
                    <a:pt x="69154" y="141766"/>
                    <a:pt x="51539" y="124249"/>
                  </a:cubicBezTo>
                  <a:cubicBezTo>
                    <a:pt x="37448" y="110223"/>
                    <a:pt x="26650" y="97436"/>
                    <a:pt x="19344" y="86182"/>
                  </a:cubicBezTo>
                  <a:lnTo>
                    <a:pt x="55845" y="86182"/>
                  </a:lnTo>
                  <a:cubicBezTo>
                    <a:pt x="57672" y="86182"/>
                    <a:pt x="59270" y="84975"/>
                    <a:pt x="59760" y="83246"/>
                  </a:cubicBezTo>
                  <a:lnTo>
                    <a:pt x="66903" y="58422"/>
                  </a:lnTo>
                  <a:lnTo>
                    <a:pt x="86638" y="121607"/>
                  </a:lnTo>
                  <a:cubicBezTo>
                    <a:pt x="87160" y="123303"/>
                    <a:pt x="88726" y="124478"/>
                    <a:pt x="90520" y="124478"/>
                  </a:cubicBezTo>
                  <a:cubicBezTo>
                    <a:pt x="92314" y="124478"/>
                    <a:pt x="93880" y="123303"/>
                    <a:pt x="94402" y="121607"/>
                  </a:cubicBezTo>
                  <a:lnTo>
                    <a:pt x="105330" y="86606"/>
                  </a:lnTo>
                  <a:lnTo>
                    <a:pt x="123531" y="86606"/>
                  </a:lnTo>
                  <a:cubicBezTo>
                    <a:pt x="125782" y="86606"/>
                    <a:pt x="127609" y="84779"/>
                    <a:pt x="127609" y="82528"/>
                  </a:cubicBezTo>
                  <a:cubicBezTo>
                    <a:pt x="127609" y="80278"/>
                    <a:pt x="125782" y="78451"/>
                    <a:pt x="123531" y="78451"/>
                  </a:cubicBezTo>
                  <a:lnTo>
                    <a:pt x="102329" y="78451"/>
                  </a:lnTo>
                  <a:cubicBezTo>
                    <a:pt x="100567" y="78451"/>
                    <a:pt x="98969" y="79593"/>
                    <a:pt x="98447" y="81322"/>
                  </a:cubicBezTo>
                  <a:lnTo>
                    <a:pt x="90520" y="106700"/>
                  </a:lnTo>
                  <a:lnTo>
                    <a:pt x="70622" y="42993"/>
                  </a:lnTo>
                  <a:cubicBezTo>
                    <a:pt x="70107" y="41288"/>
                    <a:pt x="68545" y="40122"/>
                    <a:pt x="66749" y="40122"/>
                  </a:cubicBezTo>
                  <a:cubicBezTo>
                    <a:pt x="66725" y="40122"/>
                    <a:pt x="66700" y="40122"/>
                    <a:pt x="66675" y="40123"/>
                  </a:cubicBezTo>
                  <a:cubicBezTo>
                    <a:pt x="64881" y="40123"/>
                    <a:pt x="63315" y="41330"/>
                    <a:pt x="62826" y="43058"/>
                  </a:cubicBezTo>
                  <a:lnTo>
                    <a:pt x="52779" y="78027"/>
                  </a:lnTo>
                  <a:lnTo>
                    <a:pt x="14516" y="78027"/>
                  </a:lnTo>
                  <a:cubicBezTo>
                    <a:pt x="10308" y="70068"/>
                    <a:pt x="8155" y="63054"/>
                    <a:pt x="8155" y="57150"/>
                  </a:cubicBezTo>
                  <a:cubicBezTo>
                    <a:pt x="8155" y="30141"/>
                    <a:pt x="29521" y="8155"/>
                    <a:pt x="55813" y="8155"/>
                  </a:cubicBezTo>
                  <a:cubicBezTo>
                    <a:pt x="68991" y="8155"/>
                    <a:pt x="81289" y="13603"/>
                    <a:pt x="90390" y="23454"/>
                  </a:cubicBezTo>
                  <a:cubicBezTo>
                    <a:pt x="91140" y="24269"/>
                    <a:pt x="92249" y="24759"/>
                    <a:pt x="93391" y="24759"/>
                  </a:cubicBezTo>
                  <a:cubicBezTo>
                    <a:pt x="94500" y="24759"/>
                    <a:pt x="95609" y="24269"/>
                    <a:pt x="96359" y="23454"/>
                  </a:cubicBezTo>
                  <a:cubicBezTo>
                    <a:pt x="105460" y="13603"/>
                    <a:pt x="117758" y="8155"/>
                    <a:pt x="130936" y="8155"/>
                  </a:cubicBezTo>
                  <a:cubicBezTo>
                    <a:pt x="153672" y="8155"/>
                    <a:pt x="172983" y="24530"/>
                    <a:pt x="177550" y="46940"/>
                  </a:cubicBezTo>
                  <a:lnTo>
                    <a:pt x="177550" y="46940"/>
                  </a:lnTo>
                  <a:cubicBezTo>
                    <a:pt x="176017" y="46745"/>
                    <a:pt x="174484" y="46647"/>
                    <a:pt x="172885" y="46647"/>
                  </a:cubicBezTo>
                  <a:cubicBezTo>
                    <a:pt x="153085" y="46647"/>
                    <a:pt x="137003" y="62728"/>
                    <a:pt x="137003" y="82528"/>
                  </a:cubicBezTo>
                  <a:cubicBezTo>
                    <a:pt x="137003" y="102296"/>
                    <a:pt x="153085" y="118410"/>
                    <a:pt x="172885" y="118410"/>
                  </a:cubicBezTo>
                  <a:cubicBezTo>
                    <a:pt x="192686" y="118410"/>
                    <a:pt x="208767" y="102296"/>
                    <a:pt x="208767" y="82528"/>
                  </a:cubicBezTo>
                  <a:cubicBezTo>
                    <a:pt x="208767" y="67458"/>
                    <a:pt x="199405" y="54508"/>
                    <a:pt x="186227" y="49224"/>
                  </a:cubicBezTo>
                  <a:cubicBezTo>
                    <a:pt x="182410" y="21073"/>
                    <a:pt x="158891" y="0"/>
                    <a:pt x="130936" y="0"/>
                  </a:cubicBezTo>
                  <a:cubicBezTo>
                    <a:pt x="116844" y="0"/>
                    <a:pt x="103666" y="5252"/>
                    <a:pt x="93391" y="14908"/>
                  </a:cubicBezTo>
                  <a:cubicBezTo>
                    <a:pt x="83083" y="5252"/>
                    <a:pt x="69904" y="0"/>
                    <a:pt x="558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9" name="Shape 689"/>
        <p:cNvGrpSpPr/>
        <p:nvPr/>
      </p:nvGrpSpPr>
      <p:grpSpPr>
        <a:xfrm>
          <a:off x="0" y="0"/>
          <a:ext cx="0" cy="0"/>
          <a:chOff x="0" y="0"/>
          <a:chExt cx="0" cy="0"/>
        </a:xfrm>
      </p:grpSpPr>
      <p:sp>
        <p:nvSpPr>
          <p:cNvPr id="690" name="Google Shape;690;p44"/>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a:t>
            </a:r>
            <a:endParaRPr/>
          </a:p>
        </p:txBody>
      </p:sp>
      <p:pic>
        <p:nvPicPr>
          <p:cNvPr id="691" name="Google Shape;691;p44"/>
          <p:cNvPicPr preferRelativeResize="0"/>
          <p:nvPr/>
        </p:nvPicPr>
        <p:blipFill>
          <a:blip r:embed="rId3">
            <a:alphaModFix/>
          </a:blip>
          <a:stretch>
            <a:fillRect/>
          </a:stretch>
        </p:blipFill>
        <p:spPr>
          <a:xfrm>
            <a:off x="5947100" y="255450"/>
            <a:ext cx="2614651" cy="2477024"/>
          </a:xfrm>
          <a:prstGeom prst="rect">
            <a:avLst/>
          </a:prstGeom>
          <a:noFill/>
          <a:ln>
            <a:noFill/>
          </a:ln>
        </p:spPr>
      </p:pic>
      <p:sp>
        <p:nvSpPr>
          <p:cNvPr id="692" name="Google Shape;692;p44"/>
          <p:cNvSpPr txBox="1"/>
          <p:nvPr/>
        </p:nvSpPr>
        <p:spPr>
          <a:xfrm>
            <a:off x="654425" y="1239950"/>
            <a:ext cx="4718700" cy="3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693" name="Google Shape;693;p44"/>
          <p:cNvPicPr preferRelativeResize="0"/>
          <p:nvPr/>
        </p:nvPicPr>
        <p:blipFill rotWithShape="1">
          <a:blip r:embed="rId4">
            <a:alphaModFix/>
          </a:blip>
          <a:srcRect b="0" l="0" r="59116" t="25261"/>
          <a:stretch/>
        </p:blipFill>
        <p:spPr>
          <a:xfrm>
            <a:off x="6113563" y="2783525"/>
            <a:ext cx="2281724" cy="2099971"/>
          </a:xfrm>
          <a:prstGeom prst="rect">
            <a:avLst/>
          </a:prstGeom>
          <a:noFill/>
          <a:ln>
            <a:noFill/>
          </a:ln>
        </p:spPr>
      </p:pic>
      <p:sp>
        <p:nvSpPr>
          <p:cNvPr id="694" name="Google Shape;694;p44"/>
          <p:cNvSpPr txBox="1"/>
          <p:nvPr/>
        </p:nvSpPr>
        <p:spPr>
          <a:xfrm>
            <a:off x="826625" y="1366250"/>
            <a:ext cx="4718700" cy="265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Diabetes indicator → Diabetes_012</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Most </a:t>
            </a:r>
            <a:r>
              <a:rPr lang="en">
                <a:solidFill>
                  <a:schemeClr val="dk1"/>
                </a:solidFill>
                <a:latin typeface="Montserrat"/>
                <a:ea typeface="Montserrat"/>
                <a:cs typeface="Montserrat"/>
                <a:sym typeface="Montserrat"/>
              </a:rPr>
              <a:t>features</a:t>
            </a:r>
            <a:r>
              <a:rPr lang="en">
                <a:solidFill>
                  <a:schemeClr val="dk1"/>
                </a:solidFill>
                <a:latin typeface="Montserrat"/>
                <a:ea typeface="Montserrat"/>
                <a:cs typeface="Montserrat"/>
                <a:sym typeface="Montserrat"/>
              </a:rPr>
              <a:t> are correlated with </a:t>
            </a:r>
            <a:r>
              <a:rPr lang="en">
                <a:solidFill>
                  <a:schemeClr val="dk1"/>
                </a:solidFill>
                <a:latin typeface="Montserrat"/>
                <a:ea typeface="Montserrat"/>
                <a:cs typeface="Montserrat"/>
                <a:sym typeface="Montserrat"/>
              </a:rPr>
              <a:t>Diabetes_012</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Apply a correlation threshold of 0.05</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4 features excluded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5 features negatively related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13 features positively related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8" name="Shape 698"/>
        <p:cNvGrpSpPr/>
        <p:nvPr/>
      </p:nvGrpSpPr>
      <p:grpSpPr>
        <a:xfrm>
          <a:off x="0" y="0"/>
          <a:ext cx="0" cy="0"/>
          <a:chOff x="0" y="0"/>
          <a:chExt cx="0" cy="0"/>
        </a:xfrm>
      </p:grpSpPr>
      <p:sp>
        <p:nvSpPr>
          <p:cNvPr id="699" name="Google Shape;699;p45"/>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700" name="Google Shape;700;p45"/>
          <p:cNvSpPr txBox="1"/>
          <p:nvPr/>
        </p:nvSpPr>
        <p:spPr>
          <a:xfrm>
            <a:off x="884050" y="1331800"/>
            <a:ext cx="3742800" cy="28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Train and test on RandomForest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Obtain the importance level of each feature by “model.feature_importances_”</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Feature selection based on model performance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p:txBody>
      </p:sp>
      <p:pic>
        <p:nvPicPr>
          <p:cNvPr id="701" name="Google Shape;701;p45"/>
          <p:cNvPicPr preferRelativeResize="0"/>
          <p:nvPr/>
        </p:nvPicPr>
        <p:blipFill>
          <a:blip r:embed="rId3">
            <a:alphaModFix/>
          </a:blip>
          <a:stretch>
            <a:fillRect/>
          </a:stretch>
        </p:blipFill>
        <p:spPr>
          <a:xfrm>
            <a:off x="5915875" y="538625"/>
            <a:ext cx="2793440" cy="3729174"/>
          </a:xfrm>
          <a:prstGeom prst="rect">
            <a:avLst/>
          </a:prstGeom>
          <a:noFill/>
          <a:ln>
            <a:noFill/>
          </a:ln>
        </p:spPr>
      </p:pic>
      <p:pic>
        <p:nvPicPr>
          <p:cNvPr id="702" name="Google Shape;702;p45"/>
          <p:cNvPicPr preferRelativeResize="0"/>
          <p:nvPr/>
        </p:nvPicPr>
        <p:blipFill>
          <a:blip r:embed="rId4">
            <a:alphaModFix/>
          </a:blip>
          <a:stretch>
            <a:fillRect/>
          </a:stretch>
        </p:blipFill>
        <p:spPr>
          <a:xfrm>
            <a:off x="1307550" y="2840915"/>
            <a:ext cx="2793450" cy="20840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6"/>
          <p:cNvSpPr txBox="1"/>
          <p:nvPr>
            <p:ph type="title"/>
          </p:nvPr>
        </p:nvSpPr>
        <p:spPr>
          <a:xfrm flipH="1">
            <a:off x="3687788" y="2082775"/>
            <a:ext cx="47430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Methods &amp; Results</a:t>
            </a:r>
            <a:endParaRPr sz="3900"/>
          </a:p>
        </p:txBody>
      </p:sp>
      <p:sp>
        <p:nvSpPr>
          <p:cNvPr id="708" name="Google Shape;708;p46"/>
          <p:cNvSpPr txBox="1"/>
          <p:nvPr>
            <p:ph idx="1" type="subTitle"/>
          </p:nvPr>
        </p:nvSpPr>
        <p:spPr>
          <a:xfrm>
            <a:off x="3687788" y="3073979"/>
            <a:ext cx="4743000" cy="4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09" name="Google Shape;709;p46"/>
          <p:cNvSpPr/>
          <p:nvPr/>
        </p:nvSpPr>
        <p:spPr>
          <a:xfrm>
            <a:off x="1818142" y="9544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710" name="Google Shape;710;p46"/>
          <p:cNvGrpSpPr/>
          <p:nvPr/>
        </p:nvGrpSpPr>
        <p:grpSpPr>
          <a:xfrm>
            <a:off x="1256606" y="3199915"/>
            <a:ext cx="1618021" cy="1939016"/>
            <a:chOff x="6382288" y="83496"/>
            <a:chExt cx="1287823" cy="1543311"/>
          </a:xfrm>
        </p:grpSpPr>
        <p:sp>
          <p:nvSpPr>
            <p:cNvPr id="711" name="Google Shape;711;p46"/>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46"/>
          <p:cNvGrpSpPr/>
          <p:nvPr/>
        </p:nvGrpSpPr>
        <p:grpSpPr>
          <a:xfrm>
            <a:off x="5739393" y="954496"/>
            <a:ext cx="639772" cy="639534"/>
            <a:chOff x="5615636" y="2704569"/>
            <a:chExt cx="411244" cy="411091"/>
          </a:xfrm>
        </p:grpSpPr>
        <p:sp>
          <p:nvSpPr>
            <p:cNvPr id="720" name="Google Shape;720;p46"/>
            <p:cNvSpPr/>
            <p:nvPr/>
          </p:nvSpPr>
          <p:spPr>
            <a:xfrm>
              <a:off x="5792433" y="2704569"/>
              <a:ext cx="234447" cy="259298"/>
            </a:xfrm>
            <a:custGeom>
              <a:rect b="b" l="l" r="r" t="t"/>
              <a:pathLst>
                <a:path extrusionOk="0" h="11874" w="10736">
                  <a:moveTo>
                    <a:pt x="2722" y="733"/>
                  </a:moveTo>
                  <a:cubicBezTo>
                    <a:pt x="2963" y="733"/>
                    <a:pt x="3163" y="930"/>
                    <a:pt x="3163" y="1174"/>
                  </a:cubicBezTo>
                  <a:cubicBezTo>
                    <a:pt x="3163" y="1416"/>
                    <a:pt x="2963" y="1616"/>
                    <a:pt x="2722" y="1616"/>
                  </a:cubicBezTo>
                  <a:lnTo>
                    <a:pt x="2280" y="1616"/>
                  </a:lnTo>
                  <a:cubicBezTo>
                    <a:pt x="2036" y="1616"/>
                    <a:pt x="1839" y="1416"/>
                    <a:pt x="1839" y="1174"/>
                  </a:cubicBezTo>
                  <a:cubicBezTo>
                    <a:pt x="1839" y="930"/>
                    <a:pt x="2036" y="733"/>
                    <a:pt x="2280" y="733"/>
                  </a:cubicBezTo>
                  <a:close/>
                  <a:moveTo>
                    <a:pt x="8461" y="733"/>
                  </a:moveTo>
                  <a:cubicBezTo>
                    <a:pt x="8702" y="733"/>
                    <a:pt x="8902" y="930"/>
                    <a:pt x="8902" y="1174"/>
                  </a:cubicBezTo>
                  <a:cubicBezTo>
                    <a:pt x="8902" y="1416"/>
                    <a:pt x="8702" y="1616"/>
                    <a:pt x="8461" y="1616"/>
                  </a:cubicBezTo>
                  <a:lnTo>
                    <a:pt x="8020" y="1616"/>
                  </a:lnTo>
                  <a:cubicBezTo>
                    <a:pt x="7776" y="1616"/>
                    <a:pt x="7579" y="1416"/>
                    <a:pt x="7579" y="1174"/>
                  </a:cubicBezTo>
                  <a:cubicBezTo>
                    <a:pt x="7579" y="930"/>
                    <a:pt x="7776" y="733"/>
                    <a:pt x="8020" y="733"/>
                  </a:cubicBezTo>
                  <a:close/>
                  <a:moveTo>
                    <a:pt x="886" y="7461"/>
                  </a:moveTo>
                  <a:lnTo>
                    <a:pt x="886" y="7461"/>
                  </a:lnTo>
                  <a:cubicBezTo>
                    <a:pt x="2239" y="8267"/>
                    <a:pt x="3772" y="8688"/>
                    <a:pt x="5369" y="8688"/>
                  </a:cubicBezTo>
                  <a:cubicBezTo>
                    <a:pt x="6964" y="8688"/>
                    <a:pt x="8496" y="8267"/>
                    <a:pt x="9850" y="7461"/>
                  </a:cubicBezTo>
                  <a:lnTo>
                    <a:pt x="9850" y="7461"/>
                  </a:lnTo>
                  <a:cubicBezTo>
                    <a:pt x="9726" y="7740"/>
                    <a:pt x="9532" y="7988"/>
                    <a:pt x="9282" y="8173"/>
                  </a:cubicBezTo>
                  <a:lnTo>
                    <a:pt x="5369" y="11050"/>
                  </a:lnTo>
                  <a:lnTo>
                    <a:pt x="1457" y="8173"/>
                  </a:lnTo>
                  <a:cubicBezTo>
                    <a:pt x="1207" y="7988"/>
                    <a:pt x="1010" y="7740"/>
                    <a:pt x="886" y="7461"/>
                  </a:cubicBezTo>
                  <a:close/>
                  <a:moveTo>
                    <a:pt x="8020" y="1"/>
                  </a:moveTo>
                  <a:cubicBezTo>
                    <a:pt x="7373" y="1"/>
                    <a:pt x="6843" y="530"/>
                    <a:pt x="6843" y="1177"/>
                  </a:cubicBezTo>
                  <a:cubicBezTo>
                    <a:pt x="6843" y="1825"/>
                    <a:pt x="7373" y="2354"/>
                    <a:pt x="8020" y="2354"/>
                  </a:cubicBezTo>
                  <a:lnTo>
                    <a:pt x="8461" y="2354"/>
                  </a:lnTo>
                  <a:cubicBezTo>
                    <a:pt x="8964" y="2354"/>
                    <a:pt x="9391" y="2039"/>
                    <a:pt x="9561" y="1592"/>
                  </a:cubicBezTo>
                  <a:cubicBezTo>
                    <a:pt x="9817" y="1692"/>
                    <a:pt x="9997" y="1942"/>
                    <a:pt x="9997" y="2236"/>
                  </a:cubicBezTo>
                  <a:lnTo>
                    <a:pt x="9997" y="6496"/>
                  </a:lnTo>
                  <a:cubicBezTo>
                    <a:pt x="8599" y="7476"/>
                    <a:pt x="6981" y="7965"/>
                    <a:pt x="5363" y="7965"/>
                  </a:cubicBezTo>
                  <a:cubicBezTo>
                    <a:pt x="3745" y="7965"/>
                    <a:pt x="2127" y="7476"/>
                    <a:pt x="730" y="6496"/>
                  </a:cubicBezTo>
                  <a:lnTo>
                    <a:pt x="730" y="2236"/>
                  </a:lnTo>
                  <a:cubicBezTo>
                    <a:pt x="730" y="1942"/>
                    <a:pt x="915" y="1692"/>
                    <a:pt x="1177" y="1592"/>
                  </a:cubicBezTo>
                  <a:cubicBezTo>
                    <a:pt x="1345" y="2039"/>
                    <a:pt x="1774" y="2357"/>
                    <a:pt x="2280" y="2357"/>
                  </a:cubicBezTo>
                  <a:lnTo>
                    <a:pt x="2722" y="2357"/>
                  </a:lnTo>
                  <a:cubicBezTo>
                    <a:pt x="3369" y="2357"/>
                    <a:pt x="3898" y="1828"/>
                    <a:pt x="3898" y="1180"/>
                  </a:cubicBezTo>
                  <a:cubicBezTo>
                    <a:pt x="3898" y="533"/>
                    <a:pt x="3369" y="4"/>
                    <a:pt x="2722" y="4"/>
                  </a:cubicBezTo>
                  <a:lnTo>
                    <a:pt x="2280" y="4"/>
                  </a:lnTo>
                  <a:cubicBezTo>
                    <a:pt x="1751" y="4"/>
                    <a:pt x="1301" y="357"/>
                    <a:pt x="1154" y="839"/>
                  </a:cubicBezTo>
                  <a:cubicBezTo>
                    <a:pt x="495" y="966"/>
                    <a:pt x="1" y="1545"/>
                    <a:pt x="1" y="2239"/>
                  </a:cubicBezTo>
                  <a:lnTo>
                    <a:pt x="1" y="6752"/>
                  </a:lnTo>
                  <a:cubicBezTo>
                    <a:pt x="1" y="7543"/>
                    <a:pt x="380" y="8296"/>
                    <a:pt x="1018" y="8767"/>
                  </a:cubicBezTo>
                  <a:lnTo>
                    <a:pt x="5152" y="11806"/>
                  </a:lnTo>
                  <a:cubicBezTo>
                    <a:pt x="5216" y="11853"/>
                    <a:pt x="5290" y="11874"/>
                    <a:pt x="5366" y="11874"/>
                  </a:cubicBezTo>
                  <a:cubicBezTo>
                    <a:pt x="5446" y="11874"/>
                    <a:pt x="5522" y="11853"/>
                    <a:pt x="5584" y="11806"/>
                  </a:cubicBezTo>
                  <a:lnTo>
                    <a:pt x="9717" y="8767"/>
                  </a:lnTo>
                  <a:cubicBezTo>
                    <a:pt x="10359" y="8296"/>
                    <a:pt x="10735" y="7546"/>
                    <a:pt x="10735" y="6752"/>
                  </a:cubicBezTo>
                  <a:lnTo>
                    <a:pt x="10735" y="2234"/>
                  </a:lnTo>
                  <a:cubicBezTo>
                    <a:pt x="10732" y="1542"/>
                    <a:pt x="10241" y="966"/>
                    <a:pt x="9585" y="836"/>
                  </a:cubicBezTo>
                  <a:cubicBezTo>
                    <a:pt x="9438" y="354"/>
                    <a:pt x="8991" y="1"/>
                    <a:pt x="84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5615636" y="2902045"/>
              <a:ext cx="213636" cy="195708"/>
            </a:xfrm>
            <a:custGeom>
              <a:rect b="b" l="l" r="r" t="t"/>
              <a:pathLst>
                <a:path extrusionOk="0" h="8962" w="9783">
                  <a:moveTo>
                    <a:pt x="2987" y="1"/>
                  </a:moveTo>
                  <a:cubicBezTo>
                    <a:pt x="1339" y="1"/>
                    <a:pt x="1" y="1371"/>
                    <a:pt x="1" y="3057"/>
                  </a:cubicBezTo>
                  <a:cubicBezTo>
                    <a:pt x="1" y="4019"/>
                    <a:pt x="801" y="5302"/>
                    <a:pt x="2369" y="6867"/>
                  </a:cubicBezTo>
                  <a:cubicBezTo>
                    <a:pt x="3507" y="7993"/>
                    <a:pt x="4619" y="8852"/>
                    <a:pt x="4669" y="8885"/>
                  </a:cubicBezTo>
                  <a:cubicBezTo>
                    <a:pt x="4734" y="8935"/>
                    <a:pt x="4811" y="8961"/>
                    <a:pt x="4893" y="8961"/>
                  </a:cubicBezTo>
                  <a:cubicBezTo>
                    <a:pt x="4972" y="8961"/>
                    <a:pt x="5052" y="8935"/>
                    <a:pt x="5117" y="8885"/>
                  </a:cubicBezTo>
                  <a:cubicBezTo>
                    <a:pt x="5205" y="8817"/>
                    <a:pt x="7291" y="7214"/>
                    <a:pt x="8641" y="5508"/>
                  </a:cubicBezTo>
                  <a:cubicBezTo>
                    <a:pt x="8764" y="5349"/>
                    <a:pt x="8738" y="5119"/>
                    <a:pt x="8582" y="4993"/>
                  </a:cubicBezTo>
                  <a:cubicBezTo>
                    <a:pt x="8515" y="4940"/>
                    <a:pt x="8434" y="4915"/>
                    <a:pt x="8354" y="4915"/>
                  </a:cubicBezTo>
                  <a:cubicBezTo>
                    <a:pt x="8246" y="4915"/>
                    <a:pt x="8138" y="4962"/>
                    <a:pt x="8067" y="5052"/>
                  </a:cubicBezTo>
                  <a:cubicBezTo>
                    <a:pt x="7023" y="6370"/>
                    <a:pt x="5470" y="7664"/>
                    <a:pt x="4896" y="8123"/>
                  </a:cubicBezTo>
                  <a:cubicBezTo>
                    <a:pt x="3555" y="7061"/>
                    <a:pt x="742" y="4522"/>
                    <a:pt x="742" y="3051"/>
                  </a:cubicBezTo>
                  <a:cubicBezTo>
                    <a:pt x="742" y="1772"/>
                    <a:pt x="1751" y="730"/>
                    <a:pt x="2993" y="730"/>
                  </a:cubicBezTo>
                  <a:cubicBezTo>
                    <a:pt x="3616" y="730"/>
                    <a:pt x="4193" y="989"/>
                    <a:pt x="4625" y="1451"/>
                  </a:cubicBezTo>
                  <a:cubicBezTo>
                    <a:pt x="4693" y="1530"/>
                    <a:pt x="4793" y="1569"/>
                    <a:pt x="4896" y="1569"/>
                  </a:cubicBezTo>
                  <a:cubicBezTo>
                    <a:pt x="4999" y="1569"/>
                    <a:pt x="5099" y="1524"/>
                    <a:pt x="5167" y="1451"/>
                  </a:cubicBezTo>
                  <a:cubicBezTo>
                    <a:pt x="5599" y="986"/>
                    <a:pt x="6179" y="730"/>
                    <a:pt x="6799" y="730"/>
                  </a:cubicBezTo>
                  <a:cubicBezTo>
                    <a:pt x="7926" y="730"/>
                    <a:pt x="8885" y="1595"/>
                    <a:pt x="9032" y="2742"/>
                  </a:cubicBezTo>
                  <a:cubicBezTo>
                    <a:pt x="9057" y="2930"/>
                    <a:pt x="9215" y="3063"/>
                    <a:pt x="9399" y="3063"/>
                  </a:cubicBezTo>
                  <a:cubicBezTo>
                    <a:pt x="9414" y="3063"/>
                    <a:pt x="9429" y="3062"/>
                    <a:pt x="9444" y="3060"/>
                  </a:cubicBezTo>
                  <a:cubicBezTo>
                    <a:pt x="9644" y="3037"/>
                    <a:pt x="9782" y="2854"/>
                    <a:pt x="9759" y="2651"/>
                  </a:cubicBezTo>
                  <a:cubicBezTo>
                    <a:pt x="9562" y="1139"/>
                    <a:pt x="8291" y="1"/>
                    <a:pt x="6796" y="1"/>
                  </a:cubicBezTo>
                  <a:cubicBezTo>
                    <a:pt x="6102" y="1"/>
                    <a:pt x="5426" y="251"/>
                    <a:pt x="4893" y="704"/>
                  </a:cubicBezTo>
                  <a:cubicBezTo>
                    <a:pt x="4361" y="254"/>
                    <a:pt x="3684" y="1"/>
                    <a:pt x="2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5714451" y="2984023"/>
              <a:ext cx="16072" cy="16072"/>
            </a:xfrm>
            <a:custGeom>
              <a:rect b="b" l="l" r="r" t="t"/>
              <a:pathLst>
                <a:path extrusionOk="0" h="736" w="736">
                  <a:moveTo>
                    <a:pt x="368" y="0"/>
                  </a:moveTo>
                  <a:cubicBezTo>
                    <a:pt x="268" y="0"/>
                    <a:pt x="177" y="41"/>
                    <a:pt x="106" y="106"/>
                  </a:cubicBezTo>
                  <a:cubicBezTo>
                    <a:pt x="36" y="177"/>
                    <a:pt x="0" y="268"/>
                    <a:pt x="0" y="368"/>
                  </a:cubicBezTo>
                  <a:cubicBezTo>
                    <a:pt x="0" y="465"/>
                    <a:pt x="42" y="559"/>
                    <a:pt x="106" y="630"/>
                  </a:cubicBezTo>
                  <a:cubicBezTo>
                    <a:pt x="177" y="700"/>
                    <a:pt x="268" y="736"/>
                    <a:pt x="368" y="736"/>
                  </a:cubicBezTo>
                  <a:cubicBezTo>
                    <a:pt x="468" y="736"/>
                    <a:pt x="559" y="695"/>
                    <a:pt x="630" y="630"/>
                  </a:cubicBezTo>
                  <a:cubicBezTo>
                    <a:pt x="698" y="559"/>
                    <a:pt x="736" y="468"/>
                    <a:pt x="736" y="368"/>
                  </a:cubicBezTo>
                  <a:cubicBezTo>
                    <a:pt x="736" y="274"/>
                    <a:pt x="698" y="177"/>
                    <a:pt x="630" y="106"/>
                  </a:cubicBezTo>
                  <a:cubicBezTo>
                    <a:pt x="559" y="39"/>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5679183" y="2948690"/>
              <a:ext cx="238553" cy="166970"/>
            </a:xfrm>
            <a:custGeom>
              <a:rect b="b" l="l" r="r" t="t"/>
              <a:pathLst>
                <a:path extrusionOk="0" h="7646" w="10924">
                  <a:moveTo>
                    <a:pt x="1983" y="736"/>
                  </a:moveTo>
                  <a:cubicBezTo>
                    <a:pt x="2671" y="736"/>
                    <a:pt x="3233" y="1298"/>
                    <a:pt x="3233" y="1986"/>
                  </a:cubicBezTo>
                  <a:cubicBezTo>
                    <a:pt x="3233" y="2674"/>
                    <a:pt x="2674" y="3236"/>
                    <a:pt x="1983" y="3236"/>
                  </a:cubicBezTo>
                  <a:cubicBezTo>
                    <a:pt x="1295" y="3236"/>
                    <a:pt x="733" y="2674"/>
                    <a:pt x="733" y="1986"/>
                  </a:cubicBezTo>
                  <a:cubicBezTo>
                    <a:pt x="733" y="1298"/>
                    <a:pt x="1295" y="736"/>
                    <a:pt x="1983" y="736"/>
                  </a:cubicBezTo>
                  <a:close/>
                  <a:moveTo>
                    <a:pt x="1986" y="0"/>
                  </a:moveTo>
                  <a:cubicBezTo>
                    <a:pt x="892" y="0"/>
                    <a:pt x="0" y="892"/>
                    <a:pt x="0" y="1986"/>
                  </a:cubicBezTo>
                  <a:cubicBezTo>
                    <a:pt x="0" y="3083"/>
                    <a:pt x="892" y="3972"/>
                    <a:pt x="1986" y="3972"/>
                  </a:cubicBezTo>
                  <a:cubicBezTo>
                    <a:pt x="2957" y="3972"/>
                    <a:pt x="3766" y="3275"/>
                    <a:pt x="3939" y="2351"/>
                  </a:cubicBezTo>
                  <a:lnTo>
                    <a:pt x="6849" y="2351"/>
                  </a:lnTo>
                  <a:cubicBezTo>
                    <a:pt x="7269" y="2351"/>
                    <a:pt x="7614" y="2692"/>
                    <a:pt x="7614" y="3116"/>
                  </a:cubicBezTo>
                  <a:lnTo>
                    <a:pt x="7614" y="5990"/>
                  </a:lnTo>
                  <a:cubicBezTo>
                    <a:pt x="7614" y="6902"/>
                    <a:pt x="8355" y="7646"/>
                    <a:pt x="9267" y="7646"/>
                  </a:cubicBezTo>
                  <a:cubicBezTo>
                    <a:pt x="10179" y="7646"/>
                    <a:pt x="10923" y="6902"/>
                    <a:pt x="10923" y="5990"/>
                  </a:cubicBezTo>
                  <a:lnTo>
                    <a:pt x="10923" y="3148"/>
                  </a:lnTo>
                  <a:cubicBezTo>
                    <a:pt x="10917" y="2945"/>
                    <a:pt x="10755" y="2780"/>
                    <a:pt x="10549" y="2780"/>
                  </a:cubicBezTo>
                  <a:cubicBezTo>
                    <a:pt x="10349" y="2780"/>
                    <a:pt x="10182" y="2945"/>
                    <a:pt x="10182" y="3148"/>
                  </a:cubicBezTo>
                  <a:lnTo>
                    <a:pt x="10182" y="5990"/>
                  </a:lnTo>
                  <a:cubicBezTo>
                    <a:pt x="10182" y="6499"/>
                    <a:pt x="9770" y="6911"/>
                    <a:pt x="9264" y="6911"/>
                  </a:cubicBezTo>
                  <a:cubicBezTo>
                    <a:pt x="8755" y="6911"/>
                    <a:pt x="8343" y="6499"/>
                    <a:pt x="8343" y="5990"/>
                  </a:cubicBezTo>
                  <a:lnTo>
                    <a:pt x="8343" y="3116"/>
                  </a:lnTo>
                  <a:cubicBezTo>
                    <a:pt x="8343" y="2289"/>
                    <a:pt x="7672" y="1615"/>
                    <a:pt x="6843" y="1615"/>
                  </a:cubicBezTo>
                  <a:lnTo>
                    <a:pt x="3936" y="1615"/>
                  </a:lnTo>
                  <a:cubicBezTo>
                    <a:pt x="3763" y="695"/>
                    <a:pt x="2954" y="0"/>
                    <a:pt x="1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5901511" y="2976686"/>
              <a:ext cx="16094" cy="16094"/>
            </a:xfrm>
            <a:custGeom>
              <a:rect b="b" l="l" r="r" t="t"/>
              <a:pathLst>
                <a:path extrusionOk="0" h="737" w="737">
                  <a:moveTo>
                    <a:pt x="368" y="1"/>
                  </a:moveTo>
                  <a:cubicBezTo>
                    <a:pt x="268" y="1"/>
                    <a:pt x="177" y="42"/>
                    <a:pt x="107" y="107"/>
                  </a:cubicBezTo>
                  <a:cubicBezTo>
                    <a:pt x="39" y="177"/>
                    <a:pt x="1" y="272"/>
                    <a:pt x="1" y="369"/>
                  </a:cubicBezTo>
                  <a:cubicBezTo>
                    <a:pt x="1" y="466"/>
                    <a:pt x="42" y="560"/>
                    <a:pt x="107" y="630"/>
                  </a:cubicBezTo>
                  <a:cubicBezTo>
                    <a:pt x="177" y="701"/>
                    <a:pt x="268" y="736"/>
                    <a:pt x="368" y="736"/>
                  </a:cubicBezTo>
                  <a:cubicBezTo>
                    <a:pt x="468" y="736"/>
                    <a:pt x="560" y="695"/>
                    <a:pt x="630" y="630"/>
                  </a:cubicBezTo>
                  <a:cubicBezTo>
                    <a:pt x="701" y="560"/>
                    <a:pt x="736" y="469"/>
                    <a:pt x="736" y="369"/>
                  </a:cubicBezTo>
                  <a:cubicBezTo>
                    <a:pt x="736" y="275"/>
                    <a:pt x="701" y="177"/>
                    <a:pt x="630" y="107"/>
                  </a:cubicBezTo>
                  <a:cubicBezTo>
                    <a:pt x="560" y="39"/>
                    <a:pt x="4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7"/>
          <p:cNvSpPr txBox="1"/>
          <p:nvPr>
            <p:ph type="title"/>
          </p:nvPr>
        </p:nvSpPr>
        <p:spPr>
          <a:xfrm>
            <a:off x="882134" y="404425"/>
            <a:ext cx="7273800" cy="6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Design</a:t>
            </a:r>
            <a:endParaRPr u="none"/>
          </a:p>
        </p:txBody>
      </p:sp>
      <p:sp>
        <p:nvSpPr>
          <p:cNvPr id="730" name="Google Shape;730;p47"/>
          <p:cNvSpPr/>
          <p:nvPr/>
        </p:nvSpPr>
        <p:spPr>
          <a:xfrm>
            <a:off x="6471389" y="3125118"/>
            <a:ext cx="18450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Health Suggestion</a:t>
            </a:r>
            <a:endParaRPr sz="2400">
              <a:solidFill>
                <a:schemeClr val="dk1"/>
              </a:solidFill>
              <a:latin typeface="Doppio One"/>
              <a:ea typeface="Doppio One"/>
              <a:cs typeface="Doppio One"/>
              <a:sym typeface="Doppio One"/>
            </a:endParaRPr>
          </a:p>
        </p:txBody>
      </p:sp>
      <p:sp>
        <p:nvSpPr>
          <p:cNvPr id="731" name="Google Shape;731;p47"/>
          <p:cNvSpPr/>
          <p:nvPr/>
        </p:nvSpPr>
        <p:spPr>
          <a:xfrm>
            <a:off x="6527998" y="3573421"/>
            <a:ext cx="18417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Advice for patients with diabetes</a:t>
            </a:r>
            <a:endParaRPr>
              <a:solidFill>
                <a:schemeClr val="dk1"/>
              </a:solidFill>
              <a:latin typeface="Montserrat"/>
              <a:ea typeface="Montserrat"/>
              <a:cs typeface="Montserrat"/>
              <a:sym typeface="Montserrat"/>
            </a:endParaRPr>
          </a:p>
        </p:txBody>
      </p:sp>
      <p:sp>
        <p:nvSpPr>
          <p:cNvPr id="732" name="Google Shape;732;p47"/>
          <p:cNvSpPr/>
          <p:nvPr/>
        </p:nvSpPr>
        <p:spPr>
          <a:xfrm>
            <a:off x="882500" y="3125218"/>
            <a:ext cx="18450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Diabetes Prediction</a:t>
            </a:r>
            <a:endParaRPr sz="2400">
              <a:solidFill>
                <a:schemeClr val="dk1"/>
              </a:solidFill>
              <a:latin typeface="Doppio One"/>
              <a:ea typeface="Doppio One"/>
              <a:cs typeface="Doppio One"/>
              <a:sym typeface="Doppio One"/>
            </a:endParaRPr>
          </a:p>
        </p:txBody>
      </p:sp>
      <p:sp>
        <p:nvSpPr>
          <p:cNvPr id="733" name="Google Shape;733;p47"/>
          <p:cNvSpPr/>
          <p:nvPr/>
        </p:nvSpPr>
        <p:spPr>
          <a:xfrm>
            <a:off x="834950" y="3573425"/>
            <a:ext cx="19401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Predict if a patient has diabetes or not </a:t>
            </a:r>
            <a:endParaRPr>
              <a:solidFill>
                <a:schemeClr val="dk1"/>
              </a:solidFill>
              <a:latin typeface="Montserrat"/>
              <a:ea typeface="Montserrat"/>
              <a:cs typeface="Montserrat"/>
              <a:sym typeface="Montserrat"/>
            </a:endParaRPr>
          </a:p>
        </p:txBody>
      </p:sp>
      <p:sp>
        <p:nvSpPr>
          <p:cNvPr id="734" name="Google Shape;734;p47"/>
          <p:cNvSpPr/>
          <p:nvPr/>
        </p:nvSpPr>
        <p:spPr>
          <a:xfrm>
            <a:off x="3167717" y="1377725"/>
            <a:ext cx="28092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DiabetesAI</a:t>
            </a:r>
            <a:endParaRPr sz="2400">
              <a:solidFill>
                <a:schemeClr val="dk1"/>
              </a:solidFill>
              <a:latin typeface="Doppio One"/>
              <a:ea typeface="Doppio One"/>
              <a:cs typeface="Doppio One"/>
              <a:sym typeface="Doppio One"/>
            </a:endParaRPr>
          </a:p>
        </p:txBody>
      </p:sp>
      <p:sp>
        <p:nvSpPr>
          <p:cNvPr id="735" name="Google Shape;735;p47"/>
          <p:cNvSpPr/>
          <p:nvPr/>
        </p:nvSpPr>
        <p:spPr>
          <a:xfrm>
            <a:off x="3170274" y="1707534"/>
            <a:ext cx="28041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Our general model</a:t>
            </a:r>
            <a:endParaRPr>
              <a:solidFill>
                <a:schemeClr val="dk1"/>
              </a:solidFill>
              <a:latin typeface="Montserrat"/>
              <a:ea typeface="Montserrat"/>
              <a:cs typeface="Montserrat"/>
              <a:sym typeface="Montserrat"/>
            </a:endParaRPr>
          </a:p>
        </p:txBody>
      </p:sp>
      <p:cxnSp>
        <p:nvCxnSpPr>
          <p:cNvPr id="736" name="Google Shape;736;p47"/>
          <p:cNvCxnSpPr/>
          <p:nvPr/>
        </p:nvCxnSpPr>
        <p:spPr>
          <a:xfrm flipH="1" rot="-5400000">
            <a:off x="4406332" y="2249281"/>
            <a:ext cx="332100" cy="600"/>
          </a:xfrm>
          <a:prstGeom prst="bentConnector3">
            <a:avLst>
              <a:gd fmla="val 50000" name="adj1"/>
            </a:avLst>
          </a:prstGeom>
          <a:noFill/>
          <a:ln cap="flat" cmpd="sng" w="9525">
            <a:solidFill>
              <a:schemeClr val="dk1"/>
            </a:solidFill>
            <a:prstDash val="solid"/>
            <a:round/>
            <a:headEnd len="med" w="med" type="none"/>
            <a:tailEnd len="med" w="med" type="none"/>
          </a:ln>
        </p:spPr>
      </p:cxnSp>
      <p:cxnSp>
        <p:nvCxnSpPr>
          <p:cNvPr id="737" name="Google Shape;737;p47"/>
          <p:cNvCxnSpPr/>
          <p:nvPr/>
        </p:nvCxnSpPr>
        <p:spPr>
          <a:xfrm flipH="1">
            <a:off x="1803973" y="2412474"/>
            <a:ext cx="2767200" cy="362400"/>
          </a:xfrm>
          <a:prstGeom prst="bentConnector3">
            <a:avLst>
              <a:gd fmla="val 99618" name="adj1"/>
            </a:avLst>
          </a:prstGeom>
          <a:noFill/>
          <a:ln cap="flat" cmpd="sng" w="9525">
            <a:solidFill>
              <a:schemeClr val="dk1"/>
            </a:solidFill>
            <a:prstDash val="solid"/>
            <a:round/>
            <a:headEnd len="med" w="med" type="none"/>
            <a:tailEnd len="med" w="med" type="none"/>
          </a:ln>
        </p:spPr>
      </p:cxnSp>
      <p:cxnSp>
        <p:nvCxnSpPr>
          <p:cNvPr id="738" name="Google Shape;738;p47"/>
          <p:cNvCxnSpPr/>
          <p:nvPr/>
        </p:nvCxnSpPr>
        <p:spPr>
          <a:xfrm>
            <a:off x="4571173" y="2415342"/>
            <a:ext cx="2767200" cy="362400"/>
          </a:xfrm>
          <a:prstGeom prst="bentConnector3">
            <a:avLst>
              <a:gd fmla="val 100321" name="adj1"/>
            </a:avLst>
          </a:prstGeom>
          <a:noFill/>
          <a:ln cap="flat" cmpd="sng" w="9525">
            <a:solidFill>
              <a:schemeClr val="dk1"/>
            </a:solidFill>
            <a:prstDash val="solid"/>
            <a:round/>
            <a:headEnd len="med" w="med" type="none"/>
            <a:tailEnd len="med" w="med" type="none"/>
          </a:ln>
        </p:spPr>
      </p:cxnSp>
      <p:grpSp>
        <p:nvGrpSpPr>
          <p:cNvPr id="739" name="Google Shape;739;p47"/>
          <p:cNvGrpSpPr/>
          <p:nvPr/>
        </p:nvGrpSpPr>
        <p:grpSpPr>
          <a:xfrm>
            <a:off x="3072777" y="1413149"/>
            <a:ext cx="393210" cy="377359"/>
            <a:chOff x="1982466" y="3350129"/>
            <a:chExt cx="411222" cy="411156"/>
          </a:xfrm>
        </p:grpSpPr>
        <p:sp>
          <p:nvSpPr>
            <p:cNvPr id="740" name="Google Shape;740;p47"/>
            <p:cNvSpPr/>
            <p:nvPr/>
          </p:nvSpPr>
          <p:spPr>
            <a:xfrm>
              <a:off x="2152755" y="3350129"/>
              <a:ext cx="240933" cy="411156"/>
            </a:xfrm>
            <a:custGeom>
              <a:rect b="b" l="l" r="r" t="t"/>
              <a:pathLst>
                <a:path extrusionOk="0" h="18828" w="11033">
                  <a:moveTo>
                    <a:pt x="8750" y="736"/>
                  </a:moveTo>
                  <a:cubicBezTo>
                    <a:pt x="8953" y="736"/>
                    <a:pt x="9117" y="900"/>
                    <a:pt x="9117" y="1103"/>
                  </a:cubicBezTo>
                  <a:lnTo>
                    <a:pt x="9117" y="1986"/>
                  </a:lnTo>
                  <a:cubicBezTo>
                    <a:pt x="9117" y="2189"/>
                    <a:pt x="8953" y="2354"/>
                    <a:pt x="8750" y="2354"/>
                  </a:cubicBezTo>
                  <a:lnTo>
                    <a:pt x="2278" y="2354"/>
                  </a:lnTo>
                  <a:cubicBezTo>
                    <a:pt x="2075" y="2354"/>
                    <a:pt x="1910" y="2189"/>
                    <a:pt x="1910" y="1986"/>
                  </a:cubicBezTo>
                  <a:lnTo>
                    <a:pt x="1910" y="1103"/>
                  </a:lnTo>
                  <a:cubicBezTo>
                    <a:pt x="1910" y="900"/>
                    <a:pt x="2075" y="736"/>
                    <a:pt x="2278" y="736"/>
                  </a:cubicBezTo>
                  <a:close/>
                  <a:moveTo>
                    <a:pt x="8085" y="3133"/>
                  </a:moveTo>
                  <a:lnTo>
                    <a:pt x="8085" y="4522"/>
                  </a:lnTo>
                  <a:cubicBezTo>
                    <a:pt x="8085" y="4689"/>
                    <a:pt x="8194" y="4837"/>
                    <a:pt x="8355" y="4881"/>
                  </a:cubicBezTo>
                  <a:lnTo>
                    <a:pt x="9208" y="5107"/>
                  </a:lnTo>
                  <a:cubicBezTo>
                    <a:pt x="9847" y="5278"/>
                    <a:pt x="10288" y="5854"/>
                    <a:pt x="10288" y="6513"/>
                  </a:cubicBezTo>
                  <a:lnTo>
                    <a:pt x="10288" y="7169"/>
                  </a:lnTo>
                  <a:lnTo>
                    <a:pt x="733" y="7169"/>
                  </a:lnTo>
                  <a:lnTo>
                    <a:pt x="733" y="6507"/>
                  </a:lnTo>
                  <a:cubicBezTo>
                    <a:pt x="733" y="5851"/>
                    <a:pt x="1177" y="5272"/>
                    <a:pt x="1810" y="5104"/>
                  </a:cubicBezTo>
                  <a:lnTo>
                    <a:pt x="2631" y="4887"/>
                  </a:lnTo>
                  <a:lnTo>
                    <a:pt x="6311" y="4887"/>
                  </a:lnTo>
                  <a:cubicBezTo>
                    <a:pt x="6514" y="4887"/>
                    <a:pt x="6679" y="4722"/>
                    <a:pt x="6679" y="4519"/>
                  </a:cubicBezTo>
                  <a:cubicBezTo>
                    <a:pt x="6679" y="4316"/>
                    <a:pt x="6514" y="4151"/>
                    <a:pt x="6311" y="4151"/>
                  </a:cubicBezTo>
                  <a:lnTo>
                    <a:pt x="2937" y="4151"/>
                  </a:lnTo>
                  <a:lnTo>
                    <a:pt x="2937" y="3133"/>
                  </a:lnTo>
                  <a:close/>
                  <a:moveTo>
                    <a:pt x="10294" y="7905"/>
                  </a:moveTo>
                  <a:lnTo>
                    <a:pt x="10294" y="16106"/>
                  </a:lnTo>
                  <a:lnTo>
                    <a:pt x="733" y="16106"/>
                  </a:lnTo>
                  <a:lnTo>
                    <a:pt x="733" y="7905"/>
                  </a:lnTo>
                  <a:close/>
                  <a:moveTo>
                    <a:pt x="10294" y="16842"/>
                  </a:moveTo>
                  <a:lnTo>
                    <a:pt x="10294" y="17654"/>
                  </a:lnTo>
                  <a:cubicBezTo>
                    <a:pt x="10294" y="17892"/>
                    <a:pt x="10100" y="18092"/>
                    <a:pt x="9856" y="18092"/>
                  </a:cubicBezTo>
                  <a:lnTo>
                    <a:pt x="1172" y="18092"/>
                  </a:lnTo>
                  <a:cubicBezTo>
                    <a:pt x="930" y="18092"/>
                    <a:pt x="733" y="17898"/>
                    <a:pt x="733" y="17654"/>
                  </a:cubicBezTo>
                  <a:lnTo>
                    <a:pt x="733" y="16842"/>
                  </a:lnTo>
                  <a:close/>
                  <a:moveTo>
                    <a:pt x="2281" y="0"/>
                  </a:moveTo>
                  <a:cubicBezTo>
                    <a:pt x="1675" y="0"/>
                    <a:pt x="1177" y="497"/>
                    <a:pt x="1177" y="1103"/>
                  </a:cubicBezTo>
                  <a:lnTo>
                    <a:pt x="1177" y="1986"/>
                  </a:lnTo>
                  <a:cubicBezTo>
                    <a:pt x="1177" y="2571"/>
                    <a:pt x="1633" y="3048"/>
                    <a:pt x="2207" y="3086"/>
                  </a:cubicBezTo>
                  <a:lnTo>
                    <a:pt x="2207" y="4239"/>
                  </a:lnTo>
                  <a:lnTo>
                    <a:pt x="1628" y="4395"/>
                  </a:lnTo>
                  <a:cubicBezTo>
                    <a:pt x="671" y="4648"/>
                    <a:pt x="1" y="5519"/>
                    <a:pt x="1" y="6507"/>
                  </a:cubicBezTo>
                  <a:lnTo>
                    <a:pt x="1" y="7537"/>
                  </a:lnTo>
                  <a:lnTo>
                    <a:pt x="1" y="16474"/>
                  </a:lnTo>
                  <a:lnTo>
                    <a:pt x="1" y="17654"/>
                  </a:lnTo>
                  <a:cubicBezTo>
                    <a:pt x="1" y="18301"/>
                    <a:pt x="527" y="18827"/>
                    <a:pt x="1175" y="18827"/>
                  </a:cubicBezTo>
                  <a:lnTo>
                    <a:pt x="9862" y="18827"/>
                  </a:lnTo>
                  <a:cubicBezTo>
                    <a:pt x="10509" y="18827"/>
                    <a:pt x="11032" y="18301"/>
                    <a:pt x="11032" y="17654"/>
                  </a:cubicBezTo>
                  <a:lnTo>
                    <a:pt x="11032" y="16474"/>
                  </a:lnTo>
                  <a:lnTo>
                    <a:pt x="11032" y="7537"/>
                  </a:lnTo>
                  <a:lnTo>
                    <a:pt x="11032" y="6507"/>
                  </a:lnTo>
                  <a:cubicBezTo>
                    <a:pt x="11029" y="5519"/>
                    <a:pt x="10365" y="4651"/>
                    <a:pt x="9408" y="4395"/>
                  </a:cubicBezTo>
                  <a:lnTo>
                    <a:pt x="8826" y="4239"/>
                  </a:lnTo>
                  <a:lnTo>
                    <a:pt x="8826" y="3086"/>
                  </a:lnTo>
                  <a:cubicBezTo>
                    <a:pt x="9400" y="3048"/>
                    <a:pt x="9856" y="2566"/>
                    <a:pt x="9856" y="1986"/>
                  </a:cubicBezTo>
                  <a:lnTo>
                    <a:pt x="9856" y="1103"/>
                  </a:lnTo>
                  <a:cubicBezTo>
                    <a:pt x="9856" y="497"/>
                    <a:pt x="9361" y="0"/>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2228509" y="3554091"/>
              <a:ext cx="89490" cy="116416"/>
            </a:xfrm>
            <a:custGeom>
              <a:rect b="b" l="l" r="r" t="t"/>
              <a:pathLst>
                <a:path extrusionOk="0" h="5331" w="4098">
                  <a:moveTo>
                    <a:pt x="2045" y="856"/>
                  </a:moveTo>
                  <a:cubicBezTo>
                    <a:pt x="2474" y="1256"/>
                    <a:pt x="3357" y="2207"/>
                    <a:pt x="3357" y="3204"/>
                  </a:cubicBezTo>
                  <a:cubicBezTo>
                    <a:pt x="3363" y="3957"/>
                    <a:pt x="2759" y="4595"/>
                    <a:pt x="2045" y="4595"/>
                  </a:cubicBezTo>
                  <a:cubicBezTo>
                    <a:pt x="1333" y="4595"/>
                    <a:pt x="733" y="3957"/>
                    <a:pt x="733" y="3204"/>
                  </a:cubicBezTo>
                  <a:cubicBezTo>
                    <a:pt x="733" y="2213"/>
                    <a:pt x="1618" y="1262"/>
                    <a:pt x="2045" y="856"/>
                  </a:cubicBezTo>
                  <a:close/>
                  <a:moveTo>
                    <a:pt x="2049" y="0"/>
                  </a:moveTo>
                  <a:cubicBezTo>
                    <a:pt x="1968" y="0"/>
                    <a:pt x="1887" y="27"/>
                    <a:pt x="1821" y="80"/>
                  </a:cubicBezTo>
                  <a:cubicBezTo>
                    <a:pt x="1748" y="139"/>
                    <a:pt x="0" y="1545"/>
                    <a:pt x="0" y="3204"/>
                  </a:cubicBezTo>
                  <a:cubicBezTo>
                    <a:pt x="0" y="4357"/>
                    <a:pt x="939" y="5331"/>
                    <a:pt x="2048" y="5331"/>
                  </a:cubicBezTo>
                  <a:cubicBezTo>
                    <a:pt x="3160" y="5331"/>
                    <a:pt x="4098" y="4357"/>
                    <a:pt x="4098" y="3204"/>
                  </a:cubicBezTo>
                  <a:cubicBezTo>
                    <a:pt x="4098" y="1545"/>
                    <a:pt x="2351" y="139"/>
                    <a:pt x="2277" y="80"/>
                  </a:cubicBezTo>
                  <a:cubicBezTo>
                    <a:pt x="2211" y="27"/>
                    <a:pt x="2130" y="0"/>
                    <a:pt x="2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1982466" y="3350129"/>
              <a:ext cx="144564" cy="411156"/>
            </a:xfrm>
            <a:custGeom>
              <a:rect b="b" l="l" r="r" t="t"/>
              <a:pathLst>
                <a:path extrusionOk="0" h="18828" w="6620">
                  <a:moveTo>
                    <a:pt x="5001" y="736"/>
                  </a:moveTo>
                  <a:cubicBezTo>
                    <a:pt x="5204" y="736"/>
                    <a:pt x="5369" y="900"/>
                    <a:pt x="5369" y="1103"/>
                  </a:cubicBezTo>
                  <a:lnTo>
                    <a:pt x="5369" y="1398"/>
                  </a:lnTo>
                  <a:cubicBezTo>
                    <a:pt x="5369" y="1601"/>
                    <a:pt x="5204" y="1765"/>
                    <a:pt x="5001" y="1765"/>
                  </a:cubicBezTo>
                  <a:lnTo>
                    <a:pt x="1618" y="1765"/>
                  </a:lnTo>
                  <a:cubicBezTo>
                    <a:pt x="1415" y="1765"/>
                    <a:pt x="1250" y="1601"/>
                    <a:pt x="1250" y="1398"/>
                  </a:cubicBezTo>
                  <a:lnTo>
                    <a:pt x="1250" y="1103"/>
                  </a:lnTo>
                  <a:cubicBezTo>
                    <a:pt x="1250" y="900"/>
                    <a:pt x="1415" y="736"/>
                    <a:pt x="1618" y="736"/>
                  </a:cubicBezTo>
                  <a:close/>
                  <a:moveTo>
                    <a:pt x="3824" y="2501"/>
                  </a:moveTo>
                  <a:lnTo>
                    <a:pt x="3824" y="3677"/>
                  </a:lnTo>
                  <a:lnTo>
                    <a:pt x="2795" y="3677"/>
                  </a:lnTo>
                  <a:lnTo>
                    <a:pt x="2795" y="2501"/>
                  </a:lnTo>
                  <a:close/>
                  <a:moveTo>
                    <a:pt x="5884" y="4413"/>
                  </a:moveTo>
                  <a:lnTo>
                    <a:pt x="5884" y="5148"/>
                  </a:lnTo>
                  <a:lnTo>
                    <a:pt x="736" y="5148"/>
                  </a:lnTo>
                  <a:lnTo>
                    <a:pt x="736" y="4413"/>
                  </a:lnTo>
                  <a:close/>
                  <a:moveTo>
                    <a:pt x="5148" y="5884"/>
                  </a:moveTo>
                  <a:lnTo>
                    <a:pt x="5148" y="6913"/>
                  </a:lnTo>
                  <a:lnTo>
                    <a:pt x="4192" y="6913"/>
                  </a:lnTo>
                  <a:cubicBezTo>
                    <a:pt x="3989" y="6913"/>
                    <a:pt x="3824" y="7078"/>
                    <a:pt x="3824" y="7281"/>
                  </a:cubicBezTo>
                  <a:cubicBezTo>
                    <a:pt x="3824" y="7484"/>
                    <a:pt x="3989" y="7649"/>
                    <a:pt x="4192" y="7649"/>
                  </a:cubicBezTo>
                  <a:lnTo>
                    <a:pt x="5148" y="7649"/>
                  </a:lnTo>
                  <a:lnTo>
                    <a:pt x="5148" y="8678"/>
                  </a:lnTo>
                  <a:lnTo>
                    <a:pt x="1471" y="8678"/>
                  </a:lnTo>
                  <a:lnTo>
                    <a:pt x="1471" y="5884"/>
                  </a:lnTo>
                  <a:close/>
                  <a:moveTo>
                    <a:pt x="5148" y="9414"/>
                  </a:moveTo>
                  <a:lnTo>
                    <a:pt x="5148" y="10444"/>
                  </a:lnTo>
                  <a:lnTo>
                    <a:pt x="4192" y="10444"/>
                  </a:lnTo>
                  <a:cubicBezTo>
                    <a:pt x="3989" y="10444"/>
                    <a:pt x="3824" y="10608"/>
                    <a:pt x="3824" y="10811"/>
                  </a:cubicBezTo>
                  <a:cubicBezTo>
                    <a:pt x="3824" y="11014"/>
                    <a:pt x="3989" y="11179"/>
                    <a:pt x="4192" y="11179"/>
                  </a:cubicBezTo>
                  <a:lnTo>
                    <a:pt x="5148" y="11179"/>
                  </a:lnTo>
                  <a:lnTo>
                    <a:pt x="5148" y="12209"/>
                  </a:lnTo>
                  <a:lnTo>
                    <a:pt x="4192" y="12209"/>
                  </a:lnTo>
                  <a:cubicBezTo>
                    <a:pt x="3989" y="12209"/>
                    <a:pt x="3824" y="12373"/>
                    <a:pt x="3824" y="12576"/>
                  </a:cubicBezTo>
                  <a:cubicBezTo>
                    <a:pt x="3824" y="12779"/>
                    <a:pt x="3989" y="12944"/>
                    <a:pt x="4192" y="12944"/>
                  </a:cubicBezTo>
                  <a:lnTo>
                    <a:pt x="5148" y="12944"/>
                  </a:lnTo>
                  <a:lnTo>
                    <a:pt x="5148" y="13974"/>
                  </a:lnTo>
                  <a:lnTo>
                    <a:pt x="4192" y="13974"/>
                  </a:lnTo>
                  <a:cubicBezTo>
                    <a:pt x="3989" y="13974"/>
                    <a:pt x="3824" y="14138"/>
                    <a:pt x="3824" y="14341"/>
                  </a:cubicBezTo>
                  <a:cubicBezTo>
                    <a:pt x="3824" y="14544"/>
                    <a:pt x="3989" y="14709"/>
                    <a:pt x="4192" y="14709"/>
                  </a:cubicBezTo>
                  <a:lnTo>
                    <a:pt x="5022" y="14709"/>
                  </a:lnTo>
                  <a:cubicBezTo>
                    <a:pt x="4892" y="15021"/>
                    <a:pt x="4660" y="15286"/>
                    <a:pt x="4354" y="15459"/>
                  </a:cubicBezTo>
                  <a:lnTo>
                    <a:pt x="3310" y="16050"/>
                  </a:lnTo>
                  <a:lnTo>
                    <a:pt x="2265" y="15459"/>
                  </a:lnTo>
                  <a:cubicBezTo>
                    <a:pt x="1777" y="15180"/>
                    <a:pt x="1471" y="14656"/>
                    <a:pt x="1471" y="14094"/>
                  </a:cubicBezTo>
                  <a:lnTo>
                    <a:pt x="1471" y="9414"/>
                  </a:lnTo>
                  <a:close/>
                  <a:moveTo>
                    <a:pt x="1618" y="0"/>
                  </a:moveTo>
                  <a:cubicBezTo>
                    <a:pt x="1012" y="0"/>
                    <a:pt x="515" y="497"/>
                    <a:pt x="515" y="1103"/>
                  </a:cubicBezTo>
                  <a:lnTo>
                    <a:pt x="515" y="1398"/>
                  </a:lnTo>
                  <a:cubicBezTo>
                    <a:pt x="515" y="2004"/>
                    <a:pt x="1012" y="2501"/>
                    <a:pt x="1618" y="2501"/>
                  </a:cubicBezTo>
                  <a:lnTo>
                    <a:pt x="2059" y="2501"/>
                  </a:lnTo>
                  <a:lnTo>
                    <a:pt x="2059" y="3677"/>
                  </a:lnTo>
                  <a:lnTo>
                    <a:pt x="736" y="3677"/>
                  </a:lnTo>
                  <a:cubicBezTo>
                    <a:pt x="333" y="3677"/>
                    <a:pt x="0" y="4007"/>
                    <a:pt x="0" y="4413"/>
                  </a:cubicBezTo>
                  <a:lnTo>
                    <a:pt x="0" y="5148"/>
                  </a:lnTo>
                  <a:cubicBezTo>
                    <a:pt x="0" y="5551"/>
                    <a:pt x="333" y="5884"/>
                    <a:pt x="736" y="5884"/>
                  </a:cubicBezTo>
                  <a:lnTo>
                    <a:pt x="736" y="14094"/>
                  </a:lnTo>
                  <a:cubicBezTo>
                    <a:pt x="736" y="14921"/>
                    <a:pt x="1186" y="15692"/>
                    <a:pt x="1904" y="16098"/>
                  </a:cubicBezTo>
                  <a:lnTo>
                    <a:pt x="2942" y="16686"/>
                  </a:lnTo>
                  <a:lnTo>
                    <a:pt x="2942" y="18460"/>
                  </a:lnTo>
                  <a:cubicBezTo>
                    <a:pt x="2942" y="18663"/>
                    <a:pt x="3107" y="18827"/>
                    <a:pt x="3310" y="18827"/>
                  </a:cubicBezTo>
                  <a:cubicBezTo>
                    <a:pt x="3513" y="18827"/>
                    <a:pt x="3677" y="18663"/>
                    <a:pt x="3677" y="18460"/>
                  </a:cubicBezTo>
                  <a:lnTo>
                    <a:pt x="3677" y="16686"/>
                  </a:lnTo>
                  <a:lnTo>
                    <a:pt x="4716" y="16098"/>
                  </a:lnTo>
                  <a:cubicBezTo>
                    <a:pt x="5434" y="15692"/>
                    <a:pt x="5884" y="14921"/>
                    <a:pt x="5884" y="14094"/>
                  </a:cubicBezTo>
                  <a:lnTo>
                    <a:pt x="5884" y="5884"/>
                  </a:lnTo>
                  <a:cubicBezTo>
                    <a:pt x="6290" y="5884"/>
                    <a:pt x="6619" y="5551"/>
                    <a:pt x="6619" y="5148"/>
                  </a:cubicBezTo>
                  <a:lnTo>
                    <a:pt x="6619" y="4413"/>
                  </a:lnTo>
                  <a:cubicBezTo>
                    <a:pt x="6619" y="4007"/>
                    <a:pt x="6293" y="3677"/>
                    <a:pt x="5884" y="3677"/>
                  </a:cubicBezTo>
                  <a:lnTo>
                    <a:pt x="4560" y="3677"/>
                  </a:lnTo>
                  <a:lnTo>
                    <a:pt x="4560" y="2501"/>
                  </a:lnTo>
                  <a:lnTo>
                    <a:pt x="5001" y="2501"/>
                  </a:lnTo>
                  <a:cubicBezTo>
                    <a:pt x="5607" y="2501"/>
                    <a:pt x="6104" y="2004"/>
                    <a:pt x="6104" y="1398"/>
                  </a:cubicBezTo>
                  <a:lnTo>
                    <a:pt x="6104" y="1103"/>
                  </a:lnTo>
                  <a:cubicBezTo>
                    <a:pt x="6104" y="497"/>
                    <a:pt x="5607" y="0"/>
                    <a:pt x="5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2338985" y="3530572"/>
              <a:ext cx="16094" cy="82961"/>
            </a:xfrm>
            <a:custGeom>
              <a:rect b="b" l="l" r="r" t="t"/>
              <a:pathLst>
                <a:path extrusionOk="0" h="3799" w="737">
                  <a:moveTo>
                    <a:pt x="369" y="1"/>
                  </a:moveTo>
                  <a:cubicBezTo>
                    <a:pt x="166" y="1"/>
                    <a:pt x="1" y="165"/>
                    <a:pt x="1" y="368"/>
                  </a:cubicBezTo>
                  <a:lnTo>
                    <a:pt x="1" y="3431"/>
                  </a:lnTo>
                  <a:cubicBezTo>
                    <a:pt x="1" y="3634"/>
                    <a:pt x="166" y="3798"/>
                    <a:pt x="369" y="3798"/>
                  </a:cubicBezTo>
                  <a:cubicBezTo>
                    <a:pt x="572" y="3798"/>
                    <a:pt x="736" y="3634"/>
                    <a:pt x="736" y="3431"/>
                  </a:cubicBezTo>
                  <a:lnTo>
                    <a:pt x="736" y="368"/>
                  </a:lnTo>
                  <a:cubicBezTo>
                    <a:pt x="736" y="162"/>
                    <a:pt x="572" y="1"/>
                    <a:pt x="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2338985" y="3627967"/>
              <a:ext cx="16094" cy="16072"/>
            </a:xfrm>
            <a:custGeom>
              <a:rect b="b" l="l" r="r" t="t"/>
              <a:pathLst>
                <a:path extrusionOk="0" h="736" w="737">
                  <a:moveTo>
                    <a:pt x="369" y="0"/>
                  </a:moveTo>
                  <a:cubicBezTo>
                    <a:pt x="269" y="0"/>
                    <a:pt x="177" y="39"/>
                    <a:pt x="107" y="106"/>
                  </a:cubicBezTo>
                  <a:cubicBezTo>
                    <a:pt x="39" y="177"/>
                    <a:pt x="1" y="268"/>
                    <a:pt x="1" y="368"/>
                  </a:cubicBezTo>
                  <a:cubicBezTo>
                    <a:pt x="1" y="462"/>
                    <a:pt x="42" y="559"/>
                    <a:pt x="107" y="627"/>
                  </a:cubicBezTo>
                  <a:cubicBezTo>
                    <a:pt x="177" y="698"/>
                    <a:pt x="269" y="736"/>
                    <a:pt x="369" y="736"/>
                  </a:cubicBezTo>
                  <a:cubicBezTo>
                    <a:pt x="469" y="736"/>
                    <a:pt x="560" y="695"/>
                    <a:pt x="630" y="627"/>
                  </a:cubicBezTo>
                  <a:cubicBezTo>
                    <a:pt x="701" y="559"/>
                    <a:pt x="736" y="465"/>
                    <a:pt x="736" y="368"/>
                  </a:cubicBezTo>
                  <a:cubicBezTo>
                    <a:pt x="736" y="268"/>
                    <a:pt x="695" y="177"/>
                    <a:pt x="630" y="106"/>
                  </a:cubicBezTo>
                  <a:cubicBezTo>
                    <a:pt x="560" y="36"/>
                    <a:pt x="469" y="0"/>
                    <a:pt x="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47"/>
          <p:cNvGrpSpPr/>
          <p:nvPr/>
        </p:nvGrpSpPr>
        <p:grpSpPr>
          <a:xfrm>
            <a:off x="2727505" y="2968546"/>
            <a:ext cx="411244" cy="411222"/>
            <a:chOff x="2613613" y="2726537"/>
            <a:chExt cx="411244" cy="411222"/>
          </a:xfrm>
        </p:grpSpPr>
        <p:sp>
          <p:nvSpPr>
            <p:cNvPr id="746" name="Google Shape;746;p47"/>
            <p:cNvSpPr/>
            <p:nvPr/>
          </p:nvSpPr>
          <p:spPr>
            <a:xfrm>
              <a:off x="2613613" y="2726603"/>
              <a:ext cx="324440" cy="411156"/>
            </a:xfrm>
            <a:custGeom>
              <a:rect b="b" l="l" r="r" t="t"/>
              <a:pathLst>
                <a:path extrusionOk="0" h="18828" w="14857">
                  <a:moveTo>
                    <a:pt x="7414" y="736"/>
                  </a:moveTo>
                  <a:cubicBezTo>
                    <a:pt x="7820" y="736"/>
                    <a:pt x="8150" y="1066"/>
                    <a:pt x="8150" y="1472"/>
                  </a:cubicBezTo>
                  <a:cubicBezTo>
                    <a:pt x="8150" y="1672"/>
                    <a:pt x="8314" y="1839"/>
                    <a:pt x="8517" y="1839"/>
                  </a:cubicBezTo>
                  <a:lnTo>
                    <a:pt x="10006" y="1839"/>
                  </a:lnTo>
                  <a:cubicBezTo>
                    <a:pt x="10412" y="1839"/>
                    <a:pt x="10762" y="2098"/>
                    <a:pt x="10888" y="2460"/>
                  </a:cubicBezTo>
                  <a:cubicBezTo>
                    <a:pt x="10888" y="2463"/>
                    <a:pt x="10894" y="2466"/>
                    <a:pt x="10894" y="2475"/>
                  </a:cubicBezTo>
                  <a:cubicBezTo>
                    <a:pt x="10927" y="2569"/>
                    <a:pt x="10944" y="2672"/>
                    <a:pt x="10944" y="2781"/>
                  </a:cubicBezTo>
                  <a:lnTo>
                    <a:pt x="10944" y="3357"/>
                  </a:lnTo>
                  <a:cubicBezTo>
                    <a:pt x="10944" y="3578"/>
                    <a:pt x="10768" y="3754"/>
                    <a:pt x="10547" y="3754"/>
                  </a:cubicBezTo>
                  <a:lnTo>
                    <a:pt x="4281" y="3754"/>
                  </a:lnTo>
                  <a:cubicBezTo>
                    <a:pt x="4061" y="3754"/>
                    <a:pt x="3884" y="3578"/>
                    <a:pt x="3884" y="3357"/>
                  </a:cubicBezTo>
                  <a:lnTo>
                    <a:pt x="3884" y="2775"/>
                  </a:lnTo>
                  <a:cubicBezTo>
                    <a:pt x="3884" y="2257"/>
                    <a:pt x="4305" y="1839"/>
                    <a:pt x="4822" y="1839"/>
                  </a:cubicBezTo>
                  <a:lnTo>
                    <a:pt x="6311" y="1839"/>
                  </a:lnTo>
                  <a:cubicBezTo>
                    <a:pt x="6514" y="1839"/>
                    <a:pt x="6679" y="1672"/>
                    <a:pt x="6679" y="1472"/>
                  </a:cubicBezTo>
                  <a:cubicBezTo>
                    <a:pt x="6679" y="1066"/>
                    <a:pt x="7011" y="736"/>
                    <a:pt x="7414" y="736"/>
                  </a:cubicBezTo>
                  <a:close/>
                  <a:moveTo>
                    <a:pt x="12356" y="4487"/>
                  </a:moveTo>
                  <a:lnTo>
                    <a:pt x="12356" y="16372"/>
                  </a:lnTo>
                  <a:lnTo>
                    <a:pt x="2513" y="16372"/>
                  </a:lnTo>
                  <a:lnTo>
                    <a:pt x="2513" y="4487"/>
                  </a:lnTo>
                  <a:close/>
                  <a:moveTo>
                    <a:pt x="13754" y="2722"/>
                  </a:moveTo>
                  <a:cubicBezTo>
                    <a:pt x="13957" y="2722"/>
                    <a:pt x="14121" y="2887"/>
                    <a:pt x="14121" y="3090"/>
                  </a:cubicBezTo>
                  <a:lnTo>
                    <a:pt x="14121" y="17725"/>
                  </a:lnTo>
                  <a:cubicBezTo>
                    <a:pt x="14121" y="17925"/>
                    <a:pt x="13957" y="18092"/>
                    <a:pt x="13754" y="18092"/>
                  </a:cubicBezTo>
                  <a:lnTo>
                    <a:pt x="1104" y="18092"/>
                  </a:lnTo>
                  <a:cubicBezTo>
                    <a:pt x="901" y="18092"/>
                    <a:pt x="736" y="17925"/>
                    <a:pt x="736" y="17725"/>
                  </a:cubicBezTo>
                  <a:lnTo>
                    <a:pt x="736" y="3090"/>
                  </a:lnTo>
                  <a:cubicBezTo>
                    <a:pt x="736" y="2887"/>
                    <a:pt x="901" y="2722"/>
                    <a:pt x="1104" y="2722"/>
                  </a:cubicBezTo>
                  <a:lnTo>
                    <a:pt x="3149" y="2722"/>
                  </a:lnTo>
                  <a:lnTo>
                    <a:pt x="3149" y="2775"/>
                  </a:lnTo>
                  <a:lnTo>
                    <a:pt x="3149" y="3354"/>
                  </a:lnTo>
                  <a:cubicBezTo>
                    <a:pt x="3149" y="3493"/>
                    <a:pt x="3175" y="3625"/>
                    <a:pt x="3222" y="3751"/>
                  </a:cubicBezTo>
                  <a:lnTo>
                    <a:pt x="2145" y="3751"/>
                  </a:lnTo>
                  <a:cubicBezTo>
                    <a:pt x="1942" y="3751"/>
                    <a:pt x="1778" y="3916"/>
                    <a:pt x="1778" y="4119"/>
                  </a:cubicBezTo>
                  <a:lnTo>
                    <a:pt x="1778" y="16739"/>
                  </a:lnTo>
                  <a:cubicBezTo>
                    <a:pt x="1778" y="16939"/>
                    <a:pt x="1942" y="17107"/>
                    <a:pt x="2145" y="17107"/>
                  </a:cubicBezTo>
                  <a:lnTo>
                    <a:pt x="12724" y="17107"/>
                  </a:lnTo>
                  <a:cubicBezTo>
                    <a:pt x="12927" y="17107"/>
                    <a:pt x="13092" y="16939"/>
                    <a:pt x="13092" y="16739"/>
                  </a:cubicBezTo>
                  <a:lnTo>
                    <a:pt x="13092" y="4119"/>
                  </a:lnTo>
                  <a:cubicBezTo>
                    <a:pt x="13092" y="3916"/>
                    <a:pt x="12927" y="3751"/>
                    <a:pt x="12724" y="3751"/>
                  </a:cubicBezTo>
                  <a:lnTo>
                    <a:pt x="11606" y="3751"/>
                  </a:lnTo>
                  <a:cubicBezTo>
                    <a:pt x="11653" y="3625"/>
                    <a:pt x="11680" y="3493"/>
                    <a:pt x="11680" y="3354"/>
                  </a:cubicBezTo>
                  <a:lnTo>
                    <a:pt x="11680" y="2775"/>
                  </a:lnTo>
                  <a:lnTo>
                    <a:pt x="11680" y="2722"/>
                  </a:lnTo>
                  <a:close/>
                  <a:moveTo>
                    <a:pt x="7414" y="1"/>
                  </a:moveTo>
                  <a:cubicBezTo>
                    <a:pt x="6732" y="1"/>
                    <a:pt x="6152" y="471"/>
                    <a:pt x="5990" y="1104"/>
                  </a:cubicBezTo>
                  <a:lnTo>
                    <a:pt x="4822" y="1104"/>
                  </a:lnTo>
                  <a:cubicBezTo>
                    <a:pt x="4187" y="1104"/>
                    <a:pt x="3631" y="1460"/>
                    <a:pt x="3349" y="1986"/>
                  </a:cubicBezTo>
                  <a:lnTo>
                    <a:pt x="1104" y="1986"/>
                  </a:lnTo>
                  <a:cubicBezTo>
                    <a:pt x="498" y="1986"/>
                    <a:pt x="1" y="2481"/>
                    <a:pt x="1" y="3090"/>
                  </a:cubicBezTo>
                  <a:lnTo>
                    <a:pt x="1" y="17725"/>
                  </a:lnTo>
                  <a:cubicBezTo>
                    <a:pt x="1" y="18331"/>
                    <a:pt x="498" y="18828"/>
                    <a:pt x="1104" y="18828"/>
                  </a:cubicBezTo>
                  <a:lnTo>
                    <a:pt x="13754" y="18828"/>
                  </a:lnTo>
                  <a:cubicBezTo>
                    <a:pt x="14360" y="18828"/>
                    <a:pt x="14857" y="18331"/>
                    <a:pt x="14857" y="17725"/>
                  </a:cubicBezTo>
                  <a:lnTo>
                    <a:pt x="14857" y="3090"/>
                  </a:lnTo>
                  <a:cubicBezTo>
                    <a:pt x="14857" y="2478"/>
                    <a:pt x="14360" y="1986"/>
                    <a:pt x="13754" y="1986"/>
                  </a:cubicBezTo>
                  <a:lnTo>
                    <a:pt x="11483" y="1986"/>
                  </a:lnTo>
                  <a:cubicBezTo>
                    <a:pt x="11197" y="1460"/>
                    <a:pt x="10641" y="1104"/>
                    <a:pt x="10006" y="1104"/>
                  </a:cubicBezTo>
                  <a:lnTo>
                    <a:pt x="8838" y="1104"/>
                  </a:lnTo>
                  <a:cubicBezTo>
                    <a:pt x="8673" y="471"/>
                    <a:pt x="8100" y="1"/>
                    <a:pt x="7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2767480" y="2769972"/>
              <a:ext cx="16072" cy="16072"/>
            </a:xfrm>
            <a:custGeom>
              <a:rect b="b" l="l" r="r" t="t"/>
              <a:pathLst>
                <a:path extrusionOk="0" h="736" w="736">
                  <a:moveTo>
                    <a:pt x="368" y="0"/>
                  </a:moveTo>
                  <a:cubicBezTo>
                    <a:pt x="274" y="0"/>
                    <a:pt x="177" y="39"/>
                    <a:pt x="106" y="106"/>
                  </a:cubicBezTo>
                  <a:cubicBezTo>
                    <a:pt x="39" y="177"/>
                    <a:pt x="0" y="268"/>
                    <a:pt x="0" y="368"/>
                  </a:cubicBezTo>
                  <a:cubicBezTo>
                    <a:pt x="0" y="465"/>
                    <a:pt x="42" y="559"/>
                    <a:pt x="106" y="627"/>
                  </a:cubicBezTo>
                  <a:cubicBezTo>
                    <a:pt x="177" y="698"/>
                    <a:pt x="268" y="736"/>
                    <a:pt x="368" y="736"/>
                  </a:cubicBezTo>
                  <a:cubicBezTo>
                    <a:pt x="465" y="736"/>
                    <a:pt x="559" y="695"/>
                    <a:pt x="630" y="627"/>
                  </a:cubicBezTo>
                  <a:cubicBezTo>
                    <a:pt x="701" y="559"/>
                    <a:pt x="736" y="465"/>
                    <a:pt x="736" y="368"/>
                  </a:cubicBezTo>
                  <a:cubicBezTo>
                    <a:pt x="736" y="268"/>
                    <a:pt x="695" y="177"/>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2718215" y="2840638"/>
              <a:ext cx="112441" cy="112441"/>
            </a:xfrm>
            <a:custGeom>
              <a:rect b="b" l="l" r="r" t="t"/>
              <a:pathLst>
                <a:path extrusionOk="0" h="5149" w="5149">
                  <a:moveTo>
                    <a:pt x="2942" y="736"/>
                  </a:moveTo>
                  <a:lnTo>
                    <a:pt x="2942" y="1839"/>
                  </a:lnTo>
                  <a:cubicBezTo>
                    <a:pt x="2942" y="2039"/>
                    <a:pt x="3107" y="2207"/>
                    <a:pt x="3310" y="2207"/>
                  </a:cubicBezTo>
                  <a:lnTo>
                    <a:pt x="4413" y="2207"/>
                  </a:lnTo>
                  <a:lnTo>
                    <a:pt x="4413" y="2942"/>
                  </a:lnTo>
                  <a:lnTo>
                    <a:pt x="3310" y="2942"/>
                  </a:lnTo>
                  <a:cubicBezTo>
                    <a:pt x="3107" y="2942"/>
                    <a:pt x="2942" y="3107"/>
                    <a:pt x="2942" y="3310"/>
                  </a:cubicBezTo>
                  <a:lnTo>
                    <a:pt x="2942" y="4413"/>
                  </a:lnTo>
                  <a:lnTo>
                    <a:pt x="2206" y="4413"/>
                  </a:lnTo>
                  <a:lnTo>
                    <a:pt x="2206" y="3310"/>
                  </a:lnTo>
                  <a:cubicBezTo>
                    <a:pt x="2206" y="3107"/>
                    <a:pt x="2039" y="2942"/>
                    <a:pt x="1839" y="2942"/>
                  </a:cubicBezTo>
                  <a:lnTo>
                    <a:pt x="736" y="2942"/>
                  </a:lnTo>
                  <a:lnTo>
                    <a:pt x="736" y="2207"/>
                  </a:lnTo>
                  <a:lnTo>
                    <a:pt x="1839" y="2207"/>
                  </a:lnTo>
                  <a:cubicBezTo>
                    <a:pt x="2039" y="2207"/>
                    <a:pt x="2206" y="2039"/>
                    <a:pt x="2206" y="1839"/>
                  </a:cubicBezTo>
                  <a:lnTo>
                    <a:pt x="2206" y="736"/>
                  </a:lnTo>
                  <a:close/>
                  <a:moveTo>
                    <a:pt x="1839" y="0"/>
                  </a:moveTo>
                  <a:cubicBezTo>
                    <a:pt x="1636" y="0"/>
                    <a:pt x="1471" y="165"/>
                    <a:pt x="1471" y="368"/>
                  </a:cubicBezTo>
                  <a:lnTo>
                    <a:pt x="1471" y="1471"/>
                  </a:lnTo>
                  <a:lnTo>
                    <a:pt x="368" y="1471"/>
                  </a:lnTo>
                  <a:cubicBezTo>
                    <a:pt x="165" y="1471"/>
                    <a:pt x="0" y="1636"/>
                    <a:pt x="0" y="1839"/>
                  </a:cubicBezTo>
                  <a:lnTo>
                    <a:pt x="0" y="3310"/>
                  </a:lnTo>
                  <a:cubicBezTo>
                    <a:pt x="0" y="3510"/>
                    <a:pt x="165" y="3678"/>
                    <a:pt x="368" y="3678"/>
                  </a:cubicBezTo>
                  <a:lnTo>
                    <a:pt x="1471" y="3678"/>
                  </a:lnTo>
                  <a:lnTo>
                    <a:pt x="1471" y="4781"/>
                  </a:lnTo>
                  <a:cubicBezTo>
                    <a:pt x="1471" y="4981"/>
                    <a:pt x="1636" y="5148"/>
                    <a:pt x="1839" y="5148"/>
                  </a:cubicBezTo>
                  <a:lnTo>
                    <a:pt x="3310" y="5148"/>
                  </a:lnTo>
                  <a:cubicBezTo>
                    <a:pt x="3510" y="5148"/>
                    <a:pt x="3677" y="4981"/>
                    <a:pt x="3677" y="4781"/>
                  </a:cubicBezTo>
                  <a:lnTo>
                    <a:pt x="3677" y="3678"/>
                  </a:lnTo>
                  <a:lnTo>
                    <a:pt x="4780" y="3678"/>
                  </a:lnTo>
                  <a:cubicBezTo>
                    <a:pt x="4980" y="3678"/>
                    <a:pt x="5148" y="3510"/>
                    <a:pt x="5148" y="3310"/>
                  </a:cubicBezTo>
                  <a:lnTo>
                    <a:pt x="5148" y="1839"/>
                  </a:lnTo>
                  <a:cubicBezTo>
                    <a:pt x="5148" y="1636"/>
                    <a:pt x="4980" y="1471"/>
                    <a:pt x="4780" y="1471"/>
                  </a:cubicBezTo>
                  <a:lnTo>
                    <a:pt x="3677" y="1471"/>
                  </a:lnTo>
                  <a:lnTo>
                    <a:pt x="3677" y="368"/>
                  </a:lnTo>
                  <a:cubicBezTo>
                    <a:pt x="3677" y="165"/>
                    <a:pt x="3510" y="0"/>
                    <a:pt x="3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2691748" y="3036564"/>
              <a:ext cx="135502" cy="16094"/>
            </a:xfrm>
            <a:custGeom>
              <a:rect b="b" l="l" r="r" t="t"/>
              <a:pathLst>
                <a:path extrusionOk="0" h="737" w="6205">
                  <a:moveTo>
                    <a:pt x="368" y="1"/>
                  </a:moveTo>
                  <a:cubicBezTo>
                    <a:pt x="168" y="1"/>
                    <a:pt x="0" y="165"/>
                    <a:pt x="0" y="368"/>
                  </a:cubicBezTo>
                  <a:cubicBezTo>
                    <a:pt x="0" y="568"/>
                    <a:pt x="168" y="736"/>
                    <a:pt x="368" y="736"/>
                  </a:cubicBezTo>
                  <a:lnTo>
                    <a:pt x="5837" y="736"/>
                  </a:lnTo>
                  <a:cubicBezTo>
                    <a:pt x="6039" y="736"/>
                    <a:pt x="6204" y="568"/>
                    <a:pt x="6204" y="368"/>
                  </a:cubicBezTo>
                  <a:cubicBezTo>
                    <a:pt x="6204" y="165"/>
                    <a:pt x="6039"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2843868" y="3036499"/>
              <a:ext cx="16072" cy="16094"/>
            </a:xfrm>
            <a:custGeom>
              <a:rect b="b" l="l" r="r" t="t"/>
              <a:pathLst>
                <a:path extrusionOk="0" h="737" w="736">
                  <a:moveTo>
                    <a:pt x="368" y="1"/>
                  </a:moveTo>
                  <a:cubicBezTo>
                    <a:pt x="271" y="1"/>
                    <a:pt x="177" y="42"/>
                    <a:pt x="106" y="110"/>
                  </a:cubicBezTo>
                  <a:cubicBezTo>
                    <a:pt x="35" y="180"/>
                    <a:pt x="0" y="271"/>
                    <a:pt x="0" y="368"/>
                  </a:cubicBezTo>
                  <a:cubicBezTo>
                    <a:pt x="0" y="466"/>
                    <a:pt x="41" y="560"/>
                    <a:pt x="106" y="630"/>
                  </a:cubicBezTo>
                  <a:cubicBezTo>
                    <a:pt x="177" y="701"/>
                    <a:pt x="268" y="736"/>
                    <a:pt x="368" y="736"/>
                  </a:cubicBezTo>
                  <a:cubicBezTo>
                    <a:pt x="462" y="736"/>
                    <a:pt x="559" y="698"/>
                    <a:pt x="630" y="630"/>
                  </a:cubicBezTo>
                  <a:cubicBezTo>
                    <a:pt x="697" y="560"/>
                    <a:pt x="736" y="468"/>
                    <a:pt x="736" y="368"/>
                  </a:cubicBezTo>
                  <a:cubicBezTo>
                    <a:pt x="736" y="271"/>
                    <a:pt x="694" y="180"/>
                    <a:pt x="630" y="110"/>
                  </a:cubicBezTo>
                  <a:cubicBezTo>
                    <a:pt x="559" y="39"/>
                    <a:pt x="465"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2691748" y="3004441"/>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2691748" y="2972318"/>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3024770" y="2801833"/>
              <a:ext cx="22" cy="22"/>
            </a:xfrm>
            <a:custGeom>
              <a:rect b="b" l="l" r="r" t="t"/>
              <a:pathLst>
                <a:path extrusionOk="0" h="1" w="1">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3024770" y="2801833"/>
              <a:ext cx="22" cy="22"/>
            </a:xfrm>
            <a:custGeom>
              <a:rect b="b" l="l" r="r" t="t"/>
              <a:pathLst>
                <a:path extrusionOk="0" h="1" w="1">
                  <a:moveTo>
                    <a:pt x="0" y="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3024770" y="2801833"/>
              <a:ext cx="22" cy="87"/>
            </a:xfrm>
            <a:custGeom>
              <a:rect b="b" l="l" r="r" t="t"/>
              <a:pathLst>
                <a:path extrusionOk="0" h="4" w="1">
                  <a:moveTo>
                    <a:pt x="0" y="1"/>
                  </a:moveTo>
                  <a:lnTo>
                    <a:pt x="0" y="1"/>
                  </a:lnTo>
                  <a:cubicBezTo>
                    <a:pt x="0" y="3"/>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2957379" y="2726537"/>
              <a:ext cx="67478" cy="411156"/>
            </a:xfrm>
            <a:custGeom>
              <a:rect b="b" l="l" r="r" t="t"/>
              <a:pathLst>
                <a:path extrusionOk="0" h="18828" w="3090">
                  <a:moveTo>
                    <a:pt x="1542" y="1404"/>
                  </a:moveTo>
                  <a:lnTo>
                    <a:pt x="2186" y="3093"/>
                  </a:lnTo>
                  <a:lnTo>
                    <a:pt x="897" y="3093"/>
                  </a:lnTo>
                  <a:lnTo>
                    <a:pt x="1542" y="1404"/>
                  </a:lnTo>
                  <a:close/>
                  <a:moveTo>
                    <a:pt x="2351" y="3825"/>
                  </a:moveTo>
                  <a:lnTo>
                    <a:pt x="2351" y="15848"/>
                  </a:lnTo>
                  <a:lnTo>
                    <a:pt x="733" y="15848"/>
                  </a:lnTo>
                  <a:lnTo>
                    <a:pt x="733" y="3825"/>
                  </a:lnTo>
                  <a:close/>
                  <a:moveTo>
                    <a:pt x="2351" y="16583"/>
                  </a:moveTo>
                  <a:lnTo>
                    <a:pt x="2351" y="17286"/>
                  </a:lnTo>
                  <a:cubicBezTo>
                    <a:pt x="2351" y="17731"/>
                    <a:pt x="1986" y="18095"/>
                    <a:pt x="1542" y="18095"/>
                  </a:cubicBezTo>
                  <a:cubicBezTo>
                    <a:pt x="1097" y="18095"/>
                    <a:pt x="733" y="17731"/>
                    <a:pt x="733" y="17286"/>
                  </a:cubicBezTo>
                  <a:lnTo>
                    <a:pt x="733" y="16583"/>
                  </a:lnTo>
                  <a:close/>
                  <a:moveTo>
                    <a:pt x="1545" y="1"/>
                  </a:moveTo>
                  <a:cubicBezTo>
                    <a:pt x="1395" y="1"/>
                    <a:pt x="1256" y="98"/>
                    <a:pt x="1203" y="236"/>
                  </a:cubicBezTo>
                  <a:lnTo>
                    <a:pt x="27" y="3325"/>
                  </a:lnTo>
                  <a:cubicBezTo>
                    <a:pt x="12" y="3366"/>
                    <a:pt x="0" y="3416"/>
                    <a:pt x="0" y="3457"/>
                  </a:cubicBezTo>
                  <a:lnTo>
                    <a:pt x="0" y="17284"/>
                  </a:lnTo>
                  <a:cubicBezTo>
                    <a:pt x="0" y="18137"/>
                    <a:pt x="692" y="18828"/>
                    <a:pt x="1545" y="18828"/>
                  </a:cubicBezTo>
                  <a:cubicBezTo>
                    <a:pt x="2398" y="18828"/>
                    <a:pt x="3089" y="18137"/>
                    <a:pt x="3089" y="17284"/>
                  </a:cubicBezTo>
                  <a:lnTo>
                    <a:pt x="3089" y="3457"/>
                  </a:lnTo>
                  <a:cubicBezTo>
                    <a:pt x="3088" y="3459"/>
                    <a:pt x="3088" y="3460"/>
                    <a:pt x="3087" y="3460"/>
                  </a:cubicBezTo>
                  <a:cubicBezTo>
                    <a:pt x="3086" y="3460"/>
                    <a:pt x="3086" y="3451"/>
                    <a:pt x="3086" y="3449"/>
                  </a:cubicBezTo>
                  <a:cubicBezTo>
                    <a:pt x="3086" y="3407"/>
                    <a:pt x="3080" y="3363"/>
                    <a:pt x="3066" y="3325"/>
                  </a:cubicBezTo>
                  <a:lnTo>
                    <a:pt x="1889" y="236"/>
                  </a:lnTo>
                  <a:cubicBezTo>
                    <a:pt x="1833" y="95"/>
                    <a:pt x="1698" y="1"/>
                    <a:pt x="1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47"/>
          <p:cNvGrpSpPr/>
          <p:nvPr/>
        </p:nvGrpSpPr>
        <p:grpSpPr>
          <a:xfrm>
            <a:off x="5976933" y="2968603"/>
            <a:ext cx="411222" cy="411113"/>
            <a:chOff x="4351966" y="1375691"/>
            <a:chExt cx="411222" cy="411113"/>
          </a:xfrm>
        </p:grpSpPr>
        <p:sp>
          <p:nvSpPr>
            <p:cNvPr id="758" name="Google Shape;758;p47"/>
            <p:cNvSpPr/>
            <p:nvPr/>
          </p:nvSpPr>
          <p:spPr>
            <a:xfrm>
              <a:off x="4452964" y="1637414"/>
              <a:ext cx="16072" cy="16072"/>
            </a:xfrm>
            <a:custGeom>
              <a:rect b="b" l="l" r="r" t="t"/>
              <a:pathLst>
                <a:path extrusionOk="0" h="736" w="736">
                  <a:moveTo>
                    <a:pt x="368" y="0"/>
                  </a:moveTo>
                  <a:cubicBezTo>
                    <a:pt x="274" y="0"/>
                    <a:pt x="180" y="39"/>
                    <a:pt x="109" y="106"/>
                  </a:cubicBezTo>
                  <a:cubicBezTo>
                    <a:pt x="38" y="174"/>
                    <a:pt x="0" y="268"/>
                    <a:pt x="0" y="368"/>
                  </a:cubicBezTo>
                  <a:cubicBezTo>
                    <a:pt x="0" y="465"/>
                    <a:pt x="41" y="559"/>
                    <a:pt x="109" y="627"/>
                  </a:cubicBezTo>
                  <a:cubicBezTo>
                    <a:pt x="177" y="698"/>
                    <a:pt x="271" y="736"/>
                    <a:pt x="368" y="736"/>
                  </a:cubicBezTo>
                  <a:cubicBezTo>
                    <a:pt x="468" y="736"/>
                    <a:pt x="559" y="695"/>
                    <a:pt x="630" y="627"/>
                  </a:cubicBezTo>
                  <a:cubicBezTo>
                    <a:pt x="700" y="559"/>
                    <a:pt x="736" y="465"/>
                    <a:pt x="736" y="368"/>
                  </a:cubicBezTo>
                  <a:cubicBezTo>
                    <a:pt x="736" y="268"/>
                    <a:pt x="697" y="177"/>
                    <a:pt x="630" y="106"/>
                  </a:cubicBezTo>
                  <a:cubicBezTo>
                    <a:pt x="562"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4393915" y="1528401"/>
              <a:ext cx="60534" cy="60599"/>
            </a:xfrm>
            <a:custGeom>
              <a:rect b="b" l="l" r="r" t="t"/>
              <a:pathLst>
                <a:path extrusionOk="0" h="2775" w="2772">
                  <a:moveTo>
                    <a:pt x="1386" y="0"/>
                  </a:moveTo>
                  <a:cubicBezTo>
                    <a:pt x="1183" y="0"/>
                    <a:pt x="1019" y="168"/>
                    <a:pt x="1019" y="368"/>
                  </a:cubicBezTo>
                  <a:lnTo>
                    <a:pt x="1019" y="1021"/>
                  </a:lnTo>
                  <a:lnTo>
                    <a:pt x="368" y="1021"/>
                  </a:lnTo>
                  <a:cubicBezTo>
                    <a:pt x="165" y="1021"/>
                    <a:pt x="1" y="1186"/>
                    <a:pt x="1" y="1389"/>
                  </a:cubicBezTo>
                  <a:cubicBezTo>
                    <a:pt x="1" y="1589"/>
                    <a:pt x="165" y="1757"/>
                    <a:pt x="368" y="1757"/>
                  </a:cubicBezTo>
                  <a:lnTo>
                    <a:pt x="1019" y="1757"/>
                  </a:lnTo>
                  <a:lnTo>
                    <a:pt x="1019" y="2407"/>
                  </a:lnTo>
                  <a:cubicBezTo>
                    <a:pt x="1019" y="2610"/>
                    <a:pt x="1183" y="2774"/>
                    <a:pt x="1386" y="2774"/>
                  </a:cubicBezTo>
                  <a:cubicBezTo>
                    <a:pt x="1589" y="2774"/>
                    <a:pt x="1754" y="2610"/>
                    <a:pt x="1754" y="2407"/>
                  </a:cubicBezTo>
                  <a:lnTo>
                    <a:pt x="1754" y="1757"/>
                  </a:lnTo>
                  <a:lnTo>
                    <a:pt x="2404" y="1757"/>
                  </a:lnTo>
                  <a:cubicBezTo>
                    <a:pt x="2607" y="1757"/>
                    <a:pt x="2772" y="1589"/>
                    <a:pt x="2772" y="1389"/>
                  </a:cubicBezTo>
                  <a:cubicBezTo>
                    <a:pt x="2772" y="1186"/>
                    <a:pt x="2607" y="1021"/>
                    <a:pt x="2404" y="1021"/>
                  </a:cubicBezTo>
                  <a:lnTo>
                    <a:pt x="1754" y="1021"/>
                  </a:lnTo>
                  <a:lnTo>
                    <a:pt x="1754" y="368"/>
                  </a:lnTo>
                  <a:cubicBezTo>
                    <a:pt x="1754" y="168"/>
                    <a:pt x="1589" y="0"/>
                    <a:pt x="13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4602114" y="1506105"/>
              <a:ext cx="48982" cy="48982"/>
            </a:xfrm>
            <a:custGeom>
              <a:rect b="b" l="l" r="r" t="t"/>
              <a:pathLst>
                <a:path extrusionOk="0" h="2243" w="2243">
                  <a:moveTo>
                    <a:pt x="1122" y="1"/>
                  </a:moveTo>
                  <a:cubicBezTo>
                    <a:pt x="919" y="1"/>
                    <a:pt x="754" y="165"/>
                    <a:pt x="754" y="368"/>
                  </a:cubicBezTo>
                  <a:lnTo>
                    <a:pt x="754" y="754"/>
                  </a:lnTo>
                  <a:lnTo>
                    <a:pt x="369" y="754"/>
                  </a:lnTo>
                  <a:cubicBezTo>
                    <a:pt x="166" y="754"/>
                    <a:pt x="1" y="918"/>
                    <a:pt x="1" y="1121"/>
                  </a:cubicBezTo>
                  <a:cubicBezTo>
                    <a:pt x="1" y="1324"/>
                    <a:pt x="166" y="1489"/>
                    <a:pt x="369" y="1489"/>
                  </a:cubicBezTo>
                  <a:lnTo>
                    <a:pt x="754" y="1489"/>
                  </a:lnTo>
                  <a:lnTo>
                    <a:pt x="754" y="1874"/>
                  </a:lnTo>
                  <a:cubicBezTo>
                    <a:pt x="754" y="2077"/>
                    <a:pt x="919" y="2242"/>
                    <a:pt x="1122" y="2242"/>
                  </a:cubicBezTo>
                  <a:cubicBezTo>
                    <a:pt x="1325" y="2242"/>
                    <a:pt x="1489" y="2077"/>
                    <a:pt x="1489" y="1874"/>
                  </a:cubicBezTo>
                  <a:lnTo>
                    <a:pt x="1489" y="1489"/>
                  </a:lnTo>
                  <a:lnTo>
                    <a:pt x="1875" y="1489"/>
                  </a:lnTo>
                  <a:cubicBezTo>
                    <a:pt x="2078" y="1489"/>
                    <a:pt x="2243" y="1324"/>
                    <a:pt x="2243" y="1121"/>
                  </a:cubicBezTo>
                  <a:cubicBezTo>
                    <a:pt x="2243" y="918"/>
                    <a:pt x="2081" y="754"/>
                    <a:pt x="1875" y="754"/>
                  </a:cubicBezTo>
                  <a:lnTo>
                    <a:pt x="1489" y="754"/>
                  </a:lnTo>
                  <a:lnTo>
                    <a:pt x="1489" y="368"/>
                  </a:lnTo>
                  <a:cubicBezTo>
                    <a:pt x="1489" y="165"/>
                    <a:pt x="1325" y="1"/>
                    <a:pt x="11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4351966" y="1375691"/>
              <a:ext cx="411222" cy="411113"/>
            </a:xfrm>
            <a:custGeom>
              <a:rect b="b" l="l" r="r" t="t"/>
              <a:pathLst>
                <a:path extrusionOk="0" h="18826" w="18831">
                  <a:moveTo>
                    <a:pt x="2648" y="727"/>
                  </a:moveTo>
                  <a:lnTo>
                    <a:pt x="2648" y="2572"/>
                  </a:lnTo>
                  <a:cubicBezTo>
                    <a:pt x="2648" y="3096"/>
                    <a:pt x="2219" y="3528"/>
                    <a:pt x="1692" y="3528"/>
                  </a:cubicBezTo>
                  <a:cubicBezTo>
                    <a:pt x="1172" y="3528"/>
                    <a:pt x="748" y="3107"/>
                    <a:pt x="736" y="2590"/>
                  </a:cubicBezTo>
                  <a:lnTo>
                    <a:pt x="736" y="2345"/>
                  </a:lnTo>
                  <a:lnTo>
                    <a:pt x="736" y="2334"/>
                  </a:lnTo>
                  <a:lnTo>
                    <a:pt x="736" y="727"/>
                  </a:lnTo>
                  <a:close/>
                  <a:moveTo>
                    <a:pt x="5296" y="730"/>
                  </a:moveTo>
                  <a:lnTo>
                    <a:pt x="5296" y="2572"/>
                  </a:lnTo>
                  <a:cubicBezTo>
                    <a:pt x="5296" y="3096"/>
                    <a:pt x="4866" y="3528"/>
                    <a:pt x="4340" y="3528"/>
                  </a:cubicBezTo>
                  <a:cubicBezTo>
                    <a:pt x="3813" y="3528"/>
                    <a:pt x="3384" y="3096"/>
                    <a:pt x="3384" y="2572"/>
                  </a:cubicBezTo>
                  <a:lnTo>
                    <a:pt x="3384" y="730"/>
                  </a:lnTo>
                  <a:close/>
                  <a:moveTo>
                    <a:pt x="7943" y="730"/>
                  </a:moveTo>
                  <a:lnTo>
                    <a:pt x="7943" y="2572"/>
                  </a:lnTo>
                  <a:cubicBezTo>
                    <a:pt x="7943" y="3096"/>
                    <a:pt x="7514" y="3528"/>
                    <a:pt x="6987" y="3528"/>
                  </a:cubicBezTo>
                  <a:cubicBezTo>
                    <a:pt x="6461" y="3528"/>
                    <a:pt x="6031" y="3096"/>
                    <a:pt x="6031" y="2572"/>
                  </a:cubicBezTo>
                  <a:lnTo>
                    <a:pt x="6031" y="730"/>
                  </a:lnTo>
                  <a:close/>
                  <a:moveTo>
                    <a:pt x="10591" y="730"/>
                  </a:moveTo>
                  <a:lnTo>
                    <a:pt x="10591" y="2572"/>
                  </a:lnTo>
                  <a:cubicBezTo>
                    <a:pt x="10591" y="3096"/>
                    <a:pt x="10162" y="3528"/>
                    <a:pt x="9635" y="3528"/>
                  </a:cubicBezTo>
                  <a:cubicBezTo>
                    <a:pt x="9108" y="3528"/>
                    <a:pt x="8679" y="3096"/>
                    <a:pt x="8679" y="2572"/>
                  </a:cubicBezTo>
                  <a:lnTo>
                    <a:pt x="8679" y="730"/>
                  </a:lnTo>
                  <a:close/>
                  <a:moveTo>
                    <a:pt x="13239" y="730"/>
                  </a:moveTo>
                  <a:lnTo>
                    <a:pt x="13239" y="2572"/>
                  </a:lnTo>
                  <a:cubicBezTo>
                    <a:pt x="13239" y="3096"/>
                    <a:pt x="12809" y="3528"/>
                    <a:pt x="12283" y="3528"/>
                  </a:cubicBezTo>
                  <a:cubicBezTo>
                    <a:pt x="11756" y="3528"/>
                    <a:pt x="11326" y="3096"/>
                    <a:pt x="11326" y="2572"/>
                  </a:cubicBezTo>
                  <a:lnTo>
                    <a:pt x="11326" y="730"/>
                  </a:lnTo>
                  <a:close/>
                  <a:moveTo>
                    <a:pt x="15886" y="730"/>
                  </a:moveTo>
                  <a:lnTo>
                    <a:pt x="15886" y="2339"/>
                  </a:lnTo>
                  <a:lnTo>
                    <a:pt x="15886" y="2351"/>
                  </a:lnTo>
                  <a:lnTo>
                    <a:pt x="15886" y="2592"/>
                  </a:lnTo>
                  <a:cubicBezTo>
                    <a:pt x="15871" y="3110"/>
                    <a:pt x="15448" y="3528"/>
                    <a:pt x="14930" y="3528"/>
                  </a:cubicBezTo>
                  <a:cubicBezTo>
                    <a:pt x="14404" y="3528"/>
                    <a:pt x="13974" y="3096"/>
                    <a:pt x="13974" y="2572"/>
                  </a:cubicBezTo>
                  <a:lnTo>
                    <a:pt x="13974" y="730"/>
                  </a:lnTo>
                  <a:close/>
                  <a:moveTo>
                    <a:pt x="12575" y="5757"/>
                  </a:moveTo>
                  <a:cubicBezTo>
                    <a:pt x="13504" y="5757"/>
                    <a:pt x="14433" y="6042"/>
                    <a:pt x="15215" y="6611"/>
                  </a:cubicBezTo>
                  <a:lnTo>
                    <a:pt x="14742" y="8432"/>
                  </a:lnTo>
                  <a:lnTo>
                    <a:pt x="10409" y="8432"/>
                  </a:lnTo>
                  <a:lnTo>
                    <a:pt x="9932" y="6611"/>
                  </a:lnTo>
                  <a:cubicBezTo>
                    <a:pt x="10716" y="6042"/>
                    <a:pt x="11646" y="5757"/>
                    <a:pt x="12575" y="5757"/>
                  </a:cubicBezTo>
                  <a:close/>
                  <a:moveTo>
                    <a:pt x="5884" y="6249"/>
                  </a:moveTo>
                  <a:lnTo>
                    <a:pt x="5884" y="10515"/>
                  </a:lnTo>
                  <a:lnTo>
                    <a:pt x="736" y="10515"/>
                  </a:lnTo>
                  <a:lnTo>
                    <a:pt x="736" y="6249"/>
                  </a:lnTo>
                  <a:close/>
                  <a:moveTo>
                    <a:pt x="14654" y="9167"/>
                  </a:moveTo>
                  <a:lnTo>
                    <a:pt x="14654" y="10079"/>
                  </a:lnTo>
                  <a:cubicBezTo>
                    <a:pt x="14654" y="11285"/>
                    <a:pt x="13765" y="12318"/>
                    <a:pt x="12577" y="12503"/>
                  </a:cubicBezTo>
                  <a:cubicBezTo>
                    <a:pt x="11388" y="12318"/>
                    <a:pt x="10500" y="11285"/>
                    <a:pt x="10500" y="10079"/>
                  </a:cubicBezTo>
                  <a:lnTo>
                    <a:pt x="10500" y="9167"/>
                  </a:lnTo>
                  <a:close/>
                  <a:moveTo>
                    <a:pt x="13409" y="13030"/>
                  </a:moveTo>
                  <a:lnTo>
                    <a:pt x="13409" y="13500"/>
                  </a:lnTo>
                  <a:lnTo>
                    <a:pt x="12577" y="16698"/>
                  </a:lnTo>
                  <a:lnTo>
                    <a:pt x="11747" y="13500"/>
                  </a:lnTo>
                  <a:lnTo>
                    <a:pt x="11747" y="13030"/>
                  </a:lnTo>
                  <a:cubicBezTo>
                    <a:pt x="11991" y="13127"/>
                    <a:pt x="12253" y="13200"/>
                    <a:pt x="12530" y="13239"/>
                  </a:cubicBezTo>
                  <a:cubicBezTo>
                    <a:pt x="12544" y="13242"/>
                    <a:pt x="12562" y="13242"/>
                    <a:pt x="12577" y="13242"/>
                  </a:cubicBezTo>
                  <a:cubicBezTo>
                    <a:pt x="12591" y="13242"/>
                    <a:pt x="12609" y="13242"/>
                    <a:pt x="12624" y="13239"/>
                  </a:cubicBezTo>
                  <a:cubicBezTo>
                    <a:pt x="12900" y="13200"/>
                    <a:pt x="13162" y="13127"/>
                    <a:pt x="13409" y="13030"/>
                  </a:cubicBezTo>
                  <a:close/>
                  <a:moveTo>
                    <a:pt x="11079" y="13853"/>
                  </a:moveTo>
                  <a:lnTo>
                    <a:pt x="12180" y="18084"/>
                  </a:lnTo>
                  <a:lnTo>
                    <a:pt x="7061" y="18090"/>
                  </a:lnTo>
                  <a:lnTo>
                    <a:pt x="7061" y="16301"/>
                  </a:lnTo>
                  <a:cubicBezTo>
                    <a:pt x="7061" y="15466"/>
                    <a:pt x="7623" y="14742"/>
                    <a:pt x="8432" y="14533"/>
                  </a:cubicBezTo>
                  <a:lnTo>
                    <a:pt x="11079" y="13853"/>
                  </a:lnTo>
                  <a:close/>
                  <a:moveTo>
                    <a:pt x="14074" y="13856"/>
                  </a:moveTo>
                  <a:lnTo>
                    <a:pt x="16722" y="14536"/>
                  </a:lnTo>
                  <a:cubicBezTo>
                    <a:pt x="17528" y="14742"/>
                    <a:pt x="18092" y="15471"/>
                    <a:pt x="18092" y="16304"/>
                  </a:cubicBezTo>
                  <a:lnTo>
                    <a:pt x="18092" y="18090"/>
                  </a:lnTo>
                  <a:lnTo>
                    <a:pt x="12974" y="18090"/>
                  </a:lnTo>
                  <a:lnTo>
                    <a:pt x="14074" y="13856"/>
                  </a:lnTo>
                  <a:close/>
                  <a:moveTo>
                    <a:pt x="368" y="1"/>
                  </a:moveTo>
                  <a:cubicBezTo>
                    <a:pt x="165" y="1"/>
                    <a:pt x="1" y="166"/>
                    <a:pt x="1" y="369"/>
                  </a:cubicBezTo>
                  <a:lnTo>
                    <a:pt x="1" y="14121"/>
                  </a:lnTo>
                  <a:cubicBezTo>
                    <a:pt x="1" y="14324"/>
                    <a:pt x="165" y="14489"/>
                    <a:pt x="368" y="14489"/>
                  </a:cubicBezTo>
                  <a:lnTo>
                    <a:pt x="6252" y="14489"/>
                  </a:lnTo>
                  <a:cubicBezTo>
                    <a:pt x="6455" y="14489"/>
                    <a:pt x="6620" y="14324"/>
                    <a:pt x="6620" y="14121"/>
                  </a:cubicBezTo>
                  <a:cubicBezTo>
                    <a:pt x="6620" y="13918"/>
                    <a:pt x="6455" y="13753"/>
                    <a:pt x="6252" y="13753"/>
                  </a:cubicBezTo>
                  <a:lnTo>
                    <a:pt x="736" y="13753"/>
                  </a:lnTo>
                  <a:lnTo>
                    <a:pt x="736" y="12724"/>
                  </a:lnTo>
                  <a:lnTo>
                    <a:pt x="3598" y="12724"/>
                  </a:lnTo>
                  <a:cubicBezTo>
                    <a:pt x="3799" y="12724"/>
                    <a:pt x="3966" y="12559"/>
                    <a:pt x="3966" y="12356"/>
                  </a:cubicBezTo>
                  <a:cubicBezTo>
                    <a:pt x="3966" y="12153"/>
                    <a:pt x="3799" y="11988"/>
                    <a:pt x="3598" y="11988"/>
                  </a:cubicBezTo>
                  <a:lnTo>
                    <a:pt x="736" y="11988"/>
                  </a:lnTo>
                  <a:lnTo>
                    <a:pt x="736" y="11253"/>
                  </a:lnTo>
                  <a:lnTo>
                    <a:pt x="6252" y="11253"/>
                  </a:lnTo>
                  <a:cubicBezTo>
                    <a:pt x="6455" y="11253"/>
                    <a:pt x="6620" y="11088"/>
                    <a:pt x="6620" y="10885"/>
                  </a:cubicBezTo>
                  <a:lnTo>
                    <a:pt x="6620" y="5884"/>
                  </a:lnTo>
                  <a:cubicBezTo>
                    <a:pt x="6620" y="5681"/>
                    <a:pt x="6455" y="5517"/>
                    <a:pt x="6252" y="5517"/>
                  </a:cubicBezTo>
                  <a:lnTo>
                    <a:pt x="736" y="5517"/>
                  </a:lnTo>
                  <a:lnTo>
                    <a:pt x="736" y="3969"/>
                  </a:lnTo>
                  <a:cubicBezTo>
                    <a:pt x="1010" y="4155"/>
                    <a:pt x="1336" y="4266"/>
                    <a:pt x="1692" y="4266"/>
                  </a:cubicBezTo>
                  <a:cubicBezTo>
                    <a:pt x="2231" y="4266"/>
                    <a:pt x="2707" y="4016"/>
                    <a:pt x="3016" y="3625"/>
                  </a:cubicBezTo>
                  <a:cubicBezTo>
                    <a:pt x="3325" y="4016"/>
                    <a:pt x="3804" y="4266"/>
                    <a:pt x="4340" y="4266"/>
                  </a:cubicBezTo>
                  <a:cubicBezTo>
                    <a:pt x="4878" y="4266"/>
                    <a:pt x="5355" y="4016"/>
                    <a:pt x="5664" y="3625"/>
                  </a:cubicBezTo>
                  <a:cubicBezTo>
                    <a:pt x="5972" y="4016"/>
                    <a:pt x="6452" y="4266"/>
                    <a:pt x="6987" y="4266"/>
                  </a:cubicBezTo>
                  <a:cubicBezTo>
                    <a:pt x="7526" y="4266"/>
                    <a:pt x="8002" y="4016"/>
                    <a:pt x="8311" y="3625"/>
                  </a:cubicBezTo>
                  <a:cubicBezTo>
                    <a:pt x="8620" y="4016"/>
                    <a:pt x="9100" y="4266"/>
                    <a:pt x="9635" y="4266"/>
                  </a:cubicBezTo>
                  <a:cubicBezTo>
                    <a:pt x="10173" y="4266"/>
                    <a:pt x="10650" y="4016"/>
                    <a:pt x="10959" y="3625"/>
                  </a:cubicBezTo>
                  <a:cubicBezTo>
                    <a:pt x="11268" y="4016"/>
                    <a:pt x="11747" y="4266"/>
                    <a:pt x="12283" y="4266"/>
                  </a:cubicBezTo>
                  <a:cubicBezTo>
                    <a:pt x="12821" y="4266"/>
                    <a:pt x="13297" y="4016"/>
                    <a:pt x="13606" y="3625"/>
                  </a:cubicBezTo>
                  <a:cubicBezTo>
                    <a:pt x="13915" y="4016"/>
                    <a:pt x="14395" y="4266"/>
                    <a:pt x="14930" y="4266"/>
                  </a:cubicBezTo>
                  <a:cubicBezTo>
                    <a:pt x="15283" y="4266"/>
                    <a:pt x="15616" y="4155"/>
                    <a:pt x="15886" y="3969"/>
                  </a:cubicBezTo>
                  <a:lnTo>
                    <a:pt x="15886" y="6258"/>
                  </a:lnTo>
                  <a:cubicBezTo>
                    <a:pt x="15845" y="6184"/>
                    <a:pt x="15786" y="6120"/>
                    <a:pt x="15718" y="6067"/>
                  </a:cubicBezTo>
                  <a:cubicBezTo>
                    <a:pt x="14807" y="5384"/>
                    <a:pt x="13721" y="5019"/>
                    <a:pt x="12580" y="5019"/>
                  </a:cubicBezTo>
                  <a:cubicBezTo>
                    <a:pt x="11441" y="5019"/>
                    <a:pt x="10353" y="5381"/>
                    <a:pt x="9441" y="6067"/>
                  </a:cubicBezTo>
                  <a:cubicBezTo>
                    <a:pt x="9235" y="6223"/>
                    <a:pt x="9144" y="6487"/>
                    <a:pt x="9208" y="6737"/>
                  </a:cubicBezTo>
                  <a:lnTo>
                    <a:pt x="9770" y="8897"/>
                  </a:lnTo>
                  <a:cubicBezTo>
                    <a:pt x="9770" y="8900"/>
                    <a:pt x="9770" y="8900"/>
                    <a:pt x="9776" y="8903"/>
                  </a:cubicBezTo>
                  <a:cubicBezTo>
                    <a:pt x="9767" y="8929"/>
                    <a:pt x="9767" y="8955"/>
                    <a:pt x="9767" y="8979"/>
                  </a:cubicBezTo>
                  <a:lnTo>
                    <a:pt x="9767" y="10079"/>
                  </a:lnTo>
                  <a:cubicBezTo>
                    <a:pt x="9767" y="11094"/>
                    <a:pt x="10253" y="12018"/>
                    <a:pt x="11015" y="12603"/>
                  </a:cubicBezTo>
                  <a:lnTo>
                    <a:pt x="11015" y="13112"/>
                  </a:lnTo>
                  <a:lnTo>
                    <a:pt x="8252" y="13824"/>
                  </a:lnTo>
                  <a:cubicBezTo>
                    <a:pt x="7120" y="14112"/>
                    <a:pt x="6328" y="15133"/>
                    <a:pt x="6328" y="16301"/>
                  </a:cubicBezTo>
                  <a:lnTo>
                    <a:pt x="6328" y="18457"/>
                  </a:lnTo>
                  <a:cubicBezTo>
                    <a:pt x="6328" y="18657"/>
                    <a:pt x="6496" y="18825"/>
                    <a:pt x="6696" y="18825"/>
                  </a:cubicBezTo>
                  <a:lnTo>
                    <a:pt x="18463" y="18825"/>
                  </a:lnTo>
                  <a:cubicBezTo>
                    <a:pt x="18666" y="18825"/>
                    <a:pt x="18831" y="18657"/>
                    <a:pt x="18831" y="18457"/>
                  </a:cubicBezTo>
                  <a:lnTo>
                    <a:pt x="18831" y="16301"/>
                  </a:lnTo>
                  <a:cubicBezTo>
                    <a:pt x="18828" y="15133"/>
                    <a:pt x="18037" y="14112"/>
                    <a:pt x="16904" y="13824"/>
                  </a:cubicBezTo>
                  <a:lnTo>
                    <a:pt x="14145" y="13112"/>
                  </a:lnTo>
                  <a:lnTo>
                    <a:pt x="14145" y="12603"/>
                  </a:lnTo>
                  <a:cubicBezTo>
                    <a:pt x="14904" y="12015"/>
                    <a:pt x="15389" y="11094"/>
                    <a:pt x="15389" y="10079"/>
                  </a:cubicBezTo>
                  <a:lnTo>
                    <a:pt x="15389" y="8979"/>
                  </a:lnTo>
                  <a:cubicBezTo>
                    <a:pt x="15389" y="8955"/>
                    <a:pt x="15386" y="8926"/>
                    <a:pt x="15383" y="8903"/>
                  </a:cubicBezTo>
                  <a:cubicBezTo>
                    <a:pt x="15383" y="8900"/>
                    <a:pt x="15383" y="8900"/>
                    <a:pt x="15386" y="8897"/>
                  </a:cubicBezTo>
                  <a:lnTo>
                    <a:pt x="15886" y="6976"/>
                  </a:lnTo>
                  <a:lnTo>
                    <a:pt x="15886" y="12447"/>
                  </a:lnTo>
                  <a:cubicBezTo>
                    <a:pt x="15886" y="12650"/>
                    <a:pt x="16051" y="12815"/>
                    <a:pt x="16254" y="12815"/>
                  </a:cubicBezTo>
                  <a:cubicBezTo>
                    <a:pt x="16457" y="12815"/>
                    <a:pt x="16622" y="12650"/>
                    <a:pt x="16622" y="12447"/>
                  </a:cubicBezTo>
                  <a:lnTo>
                    <a:pt x="16622" y="369"/>
                  </a:lnTo>
                  <a:cubicBezTo>
                    <a:pt x="16622" y="166"/>
                    <a:pt x="16457" y="1"/>
                    <a:pt x="16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8"/>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Prediction</a:t>
            </a:r>
            <a:endParaRPr>
              <a:solidFill>
                <a:schemeClr val="accent1"/>
              </a:solidFill>
            </a:endParaRPr>
          </a:p>
        </p:txBody>
      </p:sp>
      <p:sp>
        <p:nvSpPr>
          <p:cNvPr id="767" name="Google Shape;767;p48"/>
          <p:cNvSpPr txBox="1"/>
          <p:nvPr>
            <p:ph idx="1" type="body"/>
          </p:nvPr>
        </p:nvSpPr>
        <p:spPr>
          <a:xfrm>
            <a:off x="869838" y="1252600"/>
            <a:ext cx="7404300" cy="281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Case:</a:t>
            </a:r>
            <a:endParaRPr/>
          </a:p>
          <a:p>
            <a:pPr indent="-317500" lvl="1" marL="914400" rtl="0" algn="l">
              <a:spcBef>
                <a:spcPts val="0"/>
              </a:spcBef>
              <a:spcAft>
                <a:spcPts val="0"/>
              </a:spcAft>
              <a:buSzPts val="1400"/>
              <a:buChar char="-"/>
            </a:pPr>
            <a:r>
              <a:rPr lang="en"/>
              <a:t>Input: </a:t>
            </a:r>
            <a:r>
              <a:rPr lang="en"/>
              <a:t>patients’ answers for selected features </a:t>
            </a:r>
            <a:endParaRPr/>
          </a:p>
          <a:p>
            <a:pPr indent="-317500" lvl="1" marL="914400" rtl="0" algn="l">
              <a:spcBef>
                <a:spcPts val="0"/>
              </a:spcBef>
              <a:spcAft>
                <a:spcPts val="0"/>
              </a:spcAft>
              <a:buSzPts val="1400"/>
              <a:buChar char="-"/>
            </a:pPr>
            <a:r>
              <a:rPr lang="en"/>
              <a:t>Output: 0/2 → whether this patient has diabetes</a:t>
            </a:r>
            <a:endParaRPr/>
          </a:p>
          <a:p>
            <a:pPr indent="-330200" lvl="0" marL="457200" rtl="0" algn="l">
              <a:spcBef>
                <a:spcPts val="0"/>
              </a:spcBef>
              <a:spcAft>
                <a:spcPts val="0"/>
              </a:spcAft>
              <a:buSzPts val="1600"/>
              <a:buChar char="-"/>
            </a:pPr>
            <a:r>
              <a:rPr lang="en"/>
              <a:t>Models to Compare:</a:t>
            </a:r>
            <a:endParaRPr/>
          </a:p>
          <a:p>
            <a:pPr indent="-317500" lvl="1" marL="914400" rtl="0" algn="l">
              <a:spcBef>
                <a:spcPts val="0"/>
              </a:spcBef>
              <a:spcAft>
                <a:spcPts val="0"/>
              </a:spcAft>
              <a:buSzPts val="1400"/>
              <a:buChar char="-"/>
            </a:pPr>
            <a:r>
              <a:rPr lang="en"/>
              <a:t>Logistic Regression</a:t>
            </a:r>
            <a:endParaRPr/>
          </a:p>
          <a:p>
            <a:pPr indent="-317500" lvl="1" marL="914400" rtl="0" algn="l">
              <a:spcBef>
                <a:spcPts val="0"/>
              </a:spcBef>
              <a:spcAft>
                <a:spcPts val="0"/>
              </a:spcAft>
              <a:buSzPts val="1400"/>
              <a:buChar char="-"/>
            </a:pPr>
            <a:r>
              <a:rPr lang="en"/>
              <a:t>Support Vector Machine</a:t>
            </a:r>
            <a:endParaRPr/>
          </a:p>
          <a:p>
            <a:pPr indent="-317500" lvl="1" marL="914400" rtl="0" algn="l">
              <a:spcBef>
                <a:spcPts val="0"/>
              </a:spcBef>
              <a:spcAft>
                <a:spcPts val="0"/>
              </a:spcAft>
              <a:buSzPts val="1400"/>
              <a:buChar char="-"/>
            </a:pPr>
            <a:r>
              <a:rPr lang="en"/>
              <a:t>Random Forest</a:t>
            </a:r>
            <a:endParaRPr/>
          </a:p>
          <a:p>
            <a:pPr indent="0" lvl="0" marL="0" rtl="0" algn="l">
              <a:spcBef>
                <a:spcPts val="0"/>
              </a:spcBef>
              <a:spcAft>
                <a:spcPts val="0"/>
              </a:spcAft>
              <a:buNone/>
            </a:pPr>
            <a:r>
              <a:t/>
            </a:r>
            <a:endParaRPr/>
          </a:p>
        </p:txBody>
      </p:sp>
      <p:grpSp>
        <p:nvGrpSpPr>
          <p:cNvPr id="768" name="Google Shape;768;p48"/>
          <p:cNvGrpSpPr/>
          <p:nvPr/>
        </p:nvGrpSpPr>
        <p:grpSpPr>
          <a:xfrm>
            <a:off x="510580" y="1252608"/>
            <a:ext cx="411244" cy="411222"/>
            <a:chOff x="2613613" y="2726537"/>
            <a:chExt cx="411244" cy="411222"/>
          </a:xfrm>
        </p:grpSpPr>
        <p:sp>
          <p:nvSpPr>
            <p:cNvPr id="769" name="Google Shape;769;p48"/>
            <p:cNvSpPr/>
            <p:nvPr/>
          </p:nvSpPr>
          <p:spPr>
            <a:xfrm>
              <a:off x="2613613" y="2726603"/>
              <a:ext cx="324440" cy="411156"/>
            </a:xfrm>
            <a:custGeom>
              <a:rect b="b" l="l" r="r" t="t"/>
              <a:pathLst>
                <a:path extrusionOk="0" h="18828" w="14857">
                  <a:moveTo>
                    <a:pt x="7414" y="736"/>
                  </a:moveTo>
                  <a:cubicBezTo>
                    <a:pt x="7820" y="736"/>
                    <a:pt x="8150" y="1066"/>
                    <a:pt x="8150" y="1472"/>
                  </a:cubicBezTo>
                  <a:cubicBezTo>
                    <a:pt x="8150" y="1672"/>
                    <a:pt x="8314" y="1839"/>
                    <a:pt x="8517" y="1839"/>
                  </a:cubicBezTo>
                  <a:lnTo>
                    <a:pt x="10006" y="1839"/>
                  </a:lnTo>
                  <a:cubicBezTo>
                    <a:pt x="10412" y="1839"/>
                    <a:pt x="10762" y="2098"/>
                    <a:pt x="10888" y="2460"/>
                  </a:cubicBezTo>
                  <a:cubicBezTo>
                    <a:pt x="10888" y="2463"/>
                    <a:pt x="10894" y="2466"/>
                    <a:pt x="10894" y="2475"/>
                  </a:cubicBezTo>
                  <a:cubicBezTo>
                    <a:pt x="10927" y="2569"/>
                    <a:pt x="10944" y="2672"/>
                    <a:pt x="10944" y="2781"/>
                  </a:cubicBezTo>
                  <a:lnTo>
                    <a:pt x="10944" y="3357"/>
                  </a:lnTo>
                  <a:cubicBezTo>
                    <a:pt x="10944" y="3578"/>
                    <a:pt x="10768" y="3754"/>
                    <a:pt x="10547" y="3754"/>
                  </a:cubicBezTo>
                  <a:lnTo>
                    <a:pt x="4281" y="3754"/>
                  </a:lnTo>
                  <a:cubicBezTo>
                    <a:pt x="4061" y="3754"/>
                    <a:pt x="3884" y="3578"/>
                    <a:pt x="3884" y="3357"/>
                  </a:cubicBezTo>
                  <a:lnTo>
                    <a:pt x="3884" y="2775"/>
                  </a:lnTo>
                  <a:cubicBezTo>
                    <a:pt x="3884" y="2257"/>
                    <a:pt x="4305" y="1839"/>
                    <a:pt x="4822" y="1839"/>
                  </a:cubicBezTo>
                  <a:lnTo>
                    <a:pt x="6311" y="1839"/>
                  </a:lnTo>
                  <a:cubicBezTo>
                    <a:pt x="6514" y="1839"/>
                    <a:pt x="6679" y="1672"/>
                    <a:pt x="6679" y="1472"/>
                  </a:cubicBezTo>
                  <a:cubicBezTo>
                    <a:pt x="6679" y="1066"/>
                    <a:pt x="7011" y="736"/>
                    <a:pt x="7414" y="736"/>
                  </a:cubicBezTo>
                  <a:close/>
                  <a:moveTo>
                    <a:pt x="12356" y="4487"/>
                  </a:moveTo>
                  <a:lnTo>
                    <a:pt x="12356" y="16372"/>
                  </a:lnTo>
                  <a:lnTo>
                    <a:pt x="2513" y="16372"/>
                  </a:lnTo>
                  <a:lnTo>
                    <a:pt x="2513" y="4487"/>
                  </a:lnTo>
                  <a:close/>
                  <a:moveTo>
                    <a:pt x="13754" y="2722"/>
                  </a:moveTo>
                  <a:cubicBezTo>
                    <a:pt x="13957" y="2722"/>
                    <a:pt x="14121" y="2887"/>
                    <a:pt x="14121" y="3090"/>
                  </a:cubicBezTo>
                  <a:lnTo>
                    <a:pt x="14121" y="17725"/>
                  </a:lnTo>
                  <a:cubicBezTo>
                    <a:pt x="14121" y="17925"/>
                    <a:pt x="13957" y="18092"/>
                    <a:pt x="13754" y="18092"/>
                  </a:cubicBezTo>
                  <a:lnTo>
                    <a:pt x="1104" y="18092"/>
                  </a:lnTo>
                  <a:cubicBezTo>
                    <a:pt x="901" y="18092"/>
                    <a:pt x="736" y="17925"/>
                    <a:pt x="736" y="17725"/>
                  </a:cubicBezTo>
                  <a:lnTo>
                    <a:pt x="736" y="3090"/>
                  </a:lnTo>
                  <a:cubicBezTo>
                    <a:pt x="736" y="2887"/>
                    <a:pt x="901" y="2722"/>
                    <a:pt x="1104" y="2722"/>
                  </a:cubicBezTo>
                  <a:lnTo>
                    <a:pt x="3149" y="2722"/>
                  </a:lnTo>
                  <a:lnTo>
                    <a:pt x="3149" y="2775"/>
                  </a:lnTo>
                  <a:lnTo>
                    <a:pt x="3149" y="3354"/>
                  </a:lnTo>
                  <a:cubicBezTo>
                    <a:pt x="3149" y="3493"/>
                    <a:pt x="3175" y="3625"/>
                    <a:pt x="3222" y="3751"/>
                  </a:cubicBezTo>
                  <a:lnTo>
                    <a:pt x="2145" y="3751"/>
                  </a:lnTo>
                  <a:cubicBezTo>
                    <a:pt x="1942" y="3751"/>
                    <a:pt x="1778" y="3916"/>
                    <a:pt x="1778" y="4119"/>
                  </a:cubicBezTo>
                  <a:lnTo>
                    <a:pt x="1778" y="16739"/>
                  </a:lnTo>
                  <a:cubicBezTo>
                    <a:pt x="1778" y="16939"/>
                    <a:pt x="1942" y="17107"/>
                    <a:pt x="2145" y="17107"/>
                  </a:cubicBezTo>
                  <a:lnTo>
                    <a:pt x="12724" y="17107"/>
                  </a:lnTo>
                  <a:cubicBezTo>
                    <a:pt x="12927" y="17107"/>
                    <a:pt x="13092" y="16939"/>
                    <a:pt x="13092" y="16739"/>
                  </a:cubicBezTo>
                  <a:lnTo>
                    <a:pt x="13092" y="4119"/>
                  </a:lnTo>
                  <a:cubicBezTo>
                    <a:pt x="13092" y="3916"/>
                    <a:pt x="12927" y="3751"/>
                    <a:pt x="12724" y="3751"/>
                  </a:cubicBezTo>
                  <a:lnTo>
                    <a:pt x="11606" y="3751"/>
                  </a:lnTo>
                  <a:cubicBezTo>
                    <a:pt x="11653" y="3625"/>
                    <a:pt x="11680" y="3493"/>
                    <a:pt x="11680" y="3354"/>
                  </a:cubicBezTo>
                  <a:lnTo>
                    <a:pt x="11680" y="2775"/>
                  </a:lnTo>
                  <a:lnTo>
                    <a:pt x="11680" y="2722"/>
                  </a:lnTo>
                  <a:close/>
                  <a:moveTo>
                    <a:pt x="7414" y="1"/>
                  </a:moveTo>
                  <a:cubicBezTo>
                    <a:pt x="6732" y="1"/>
                    <a:pt x="6152" y="471"/>
                    <a:pt x="5990" y="1104"/>
                  </a:cubicBezTo>
                  <a:lnTo>
                    <a:pt x="4822" y="1104"/>
                  </a:lnTo>
                  <a:cubicBezTo>
                    <a:pt x="4187" y="1104"/>
                    <a:pt x="3631" y="1460"/>
                    <a:pt x="3349" y="1986"/>
                  </a:cubicBezTo>
                  <a:lnTo>
                    <a:pt x="1104" y="1986"/>
                  </a:lnTo>
                  <a:cubicBezTo>
                    <a:pt x="498" y="1986"/>
                    <a:pt x="1" y="2481"/>
                    <a:pt x="1" y="3090"/>
                  </a:cubicBezTo>
                  <a:lnTo>
                    <a:pt x="1" y="17725"/>
                  </a:lnTo>
                  <a:cubicBezTo>
                    <a:pt x="1" y="18331"/>
                    <a:pt x="498" y="18828"/>
                    <a:pt x="1104" y="18828"/>
                  </a:cubicBezTo>
                  <a:lnTo>
                    <a:pt x="13754" y="18828"/>
                  </a:lnTo>
                  <a:cubicBezTo>
                    <a:pt x="14360" y="18828"/>
                    <a:pt x="14857" y="18331"/>
                    <a:pt x="14857" y="17725"/>
                  </a:cubicBezTo>
                  <a:lnTo>
                    <a:pt x="14857" y="3090"/>
                  </a:lnTo>
                  <a:cubicBezTo>
                    <a:pt x="14857" y="2478"/>
                    <a:pt x="14360" y="1986"/>
                    <a:pt x="13754" y="1986"/>
                  </a:cubicBezTo>
                  <a:lnTo>
                    <a:pt x="11483" y="1986"/>
                  </a:lnTo>
                  <a:cubicBezTo>
                    <a:pt x="11197" y="1460"/>
                    <a:pt x="10641" y="1104"/>
                    <a:pt x="10006" y="1104"/>
                  </a:cubicBezTo>
                  <a:lnTo>
                    <a:pt x="8838" y="1104"/>
                  </a:lnTo>
                  <a:cubicBezTo>
                    <a:pt x="8673" y="471"/>
                    <a:pt x="8100" y="1"/>
                    <a:pt x="7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2767480" y="2769972"/>
              <a:ext cx="16072" cy="16072"/>
            </a:xfrm>
            <a:custGeom>
              <a:rect b="b" l="l" r="r" t="t"/>
              <a:pathLst>
                <a:path extrusionOk="0" h="736" w="736">
                  <a:moveTo>
                    <a:pt x="368" y="0"/>
                  </a:moveTo>
                  <a:cubicBezTo>
                    <a:pt x="274" y="0"/>
                    <a:pt x="177" y="39"/>
                    <a:pt x="106" y="106"/>
                  </a:cubicBezTo>
                  <a:cubicBezTo>
                    <a:pt x="39" y="177"/>
                    <a:pt x="0" y="268"/>
                    <a:pt x="0" y="368"/>
                  </a:cubicBezTo>
                  <a:cubicBezTo>
                    <a:pt x="0" y="465"/>
                    <a:pt x="42" y="559"/>
                    <a:pt x="106" y="627"/>
                  </a:cubicBezTo>
                  <a:cubicBezTo>
                    <a:pt x="177" y="698"/>
                    <a:pt x="268" y="736"/>
                    <a:pt x="368" y="736"/>
                  </a:cubicBezTo>
                  <a:cubicBezTo>
                    <a:pt x="465" y="736"/>
                    <a:pt x="559" y="695"/>
                    <a:pt x="630" y="627"/>
                  </a:cubicBezTo>
                  <a:cubicBezTo>
                    <a:pt x="701" y="559"/>
                    <a:pt x="736" y="465"/>
                    <a:pt x="736" y="368"/>
                  </a:cubicBezTo>
                  <a:cubicBezTo>
                    <a:pt x="736" y="268"/>
                    <a:pt x="695" y="177"/>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2718215" y="2840638"/>
              <a:ext cx="112441" cy="112441"/>
            </a:xfrm>
            <a:custGeom>
              <a:rect b="b" l="l" r="r" t="t"/>
              <a:pathLst>
                <a:path extrusionOk="0" h="5149" w="5149">
                  <a:moveTo>
                    <a:pt x="2942" y="736"/>
                  </a:moveTo>
                  <a:lnTo>
                    <a:pt x="2942" y="1839"/>
                  </a:lnTo>
                  <a:cubicBezTo>
                    <a:pt x="2942" y="2039"/>
                    <a:pt x="3107" y="2207"/>
                    <a:pt x="3310" y="2207"/>
                  </a:cubicBezTo>
                  <a:lnTo>
                    <a:pt x="4413" y="2207"/>
                  </a:lnTo>
                  <a:lnTo>
                    <a:pt x="4413" y="2942"/>
                  </a:lnTo>
                  <a:lnTo>
                    <a:pt x="3310" y="2942"/>
                  </a:lnTo>
                  <a:cubicBezTo>
                    <a:pt x="3107" y="2942"/>
                    <a:pt x="2942" y="3107"/>
                    <a:pt x="2942" y="3310"/>
                  </a:cubicBezTo>
                  <a:lnTo>
                    <a:pt x="2942" y="4413"/>
                  </a:lnTo>
                  <a:lnTo>
                    <a:pt x="2206" y="4413"/>
                  </a:lnTo>
                  <a:lnTo>
                    <a:pt x="2206" y="3310"/>
                  </a:lnTo>
                  <a:cubicBezTo>
                    <a:pt x="2206" y="3107"/>
                    <a:pt x="2039" y="2942"/>
                    <a:pt x="1839" y="2942"/>
                  </a:cubicBezTo>
                  <a:lnTo>
                    <a:pt x="736" y="2942"/>
                  </a:lnTo>
                  <a:lnTo>
                    <a:pt x="736" y="2207"/>
                  </a:lnTo>
                  <a:lnTo>
                    <a:pt x="1839" y="2207"/>
                  </a:lnTo>
                  <a:cubicBezTo>
                    <a:pt x="2039" y="2207"/>
                    <a:pt x="2206" y="2039"/>
                    <a:pt x="2206" y="1839"/>
                  </a:cubicBezTo>
                  <a:lnTo>
                    <a:pt x="2206" y="736"/>
                  </a:lnTo>
                  <a:close/>
                  <a:moveTo>
                    <a:pt x="1839" y="0"/>
                  </a:moveTo>
                  <a:cubicBezTo>
                    <a:pt x="1636" y="0"/>
                    <a:pt x="1471" y="165"/>
                    <a:pt x="1471" y="368"/>
                  </a:cubicBezTo>
                  <a:lnTo>
                    <a:pt x="1471" y="1471"/>
                  </a:lnTo>
                  <a:lnTo>
                    <a:pt x="368" y="1471"/>
                  </a:lnTo>
                  <a:cubicBezTo>
                    <a:pt x="165" y="1471"/>
                    <a:pt x="0" y="1636"/>
                    <a:pt x="0" y="1839"/>
                  </a:cubicBezTo>
                  <a:lnTo>
                    <a:pt x="0" y="3310"/>
                  </a:lnTo>
                  <a:cubicBezTo>
                    <a:pt x="0" y="3510"/>
                    <a:pt x="165" y="3678"/>
                    <a:pt x="368" y="3678"/>
                  </a:cubicBezTo>
                  <a:lnTo>
                    <a:pt x="1471" y="3678"/>
                  </a:lnTo>
                  <a:lnTo>
                    <a:pt x="1471" y="4781"/>
                  </a:lnTo>
                  <a:cubicBezTo>
                    <a:pt x="1471" y="4981"/>
                    <a:pt x="1636" y="5148"/>
                    <a:pt x="1839" y="5148"/>
                  </a:cubicBezTo>
                  <a:lnTo>
                    <a:pt x="3310" y="5148"/>
                  </a:lnTo>
                  <a:cubicBezTo>
                    <a:pt x="3510" y="5148"/>
                    <a:pt x="3677" y="4981"/>
                    <a:pt x="3677" y="4781"/>
                  </a:cubicBezTo>
                  <a:lnTo>
                    <a:pt x="3677" y="3678"/>
                  </a:lnTo>
                  <a:lnTo>
                    <a:pt x="4780" y="3678"/>
                  </a:lnTo>
                  <a:cubicBezTo>
                    <a:pt x="4980" y="3678"/>
                    <a:pt x="5148" y="3510"/>
                    <a:pt x="5148" y="3310"/>
                  </a:cubicBezTo>
                  <a:lnTo>
                    <a:pt x="5148" y="1839"/>
                  </a:lnTo>
                  <a:cubicBezTo>
                    <a:pt x="5148" y="1636"/>
                    <a:pt x="4980" y="1471"/>
                    <a:pt x="4780" y="1471"/>
                  </a:cubicBezTo>
                  <a:lnTo>
                    <a:pt x="3677" y="1471"/>
                  </a:lnTo>
                  <a:lnTo>
                    <a:pt x="3677" y="368"/>
                  </a:lnTo>
                  <a:cubicBezTo>
                    <a:pt x="3677" y="165"/>
                    <a:pt x="3510" y="0"/>
                    <a:pt x="3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2691748" y="3036564"/>
              <a:ext cx="135502" cy="16094"/>
            </a:xfrm>
            <a:custGeom>
              <a:rect b="b" l="l" r="r" t="t"/>
              <a:pathLst>
                <a:path extrusionOk="0" h="737" w="6205">
                  <a:moveTo>
                    <a:pt x="368" y="1"/>
                  </a:moveTo>
                  <a:cubicBezTo>
                    <a:pt x="168" y="1"/>
                    <a:pt x="0" y="165"/>
                    <a:pt x="0" y="368"/>
                  </a:cubicBezTo>
                  <a:cubicBezTo>
                    <a:pt x="0" y="568"/>
                    <a:pt x="168" y="736"/>
                    <a:pt x="368" y="736"/>
                  </a:cubicBezTo>
                  <a:lnTo>
                    <a:pt x="5837" y="736"/>
                  </a:lnTo>
                  <a:cubicBezTo>
                    <a:pt x="6039" y="736"/>
                    <a:pt x="6204" y="568"/>
                    <a:pt x="6204" y="368"/>
                  </a:cubicBezTo>
                  <a:cubicBezTo>
                    <a:pt x="6204" y="165"/>
                    <a:pt x="6039"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2843868" y="3036499"/>
              <a:ext cx="16072" cy="16094"/>
            </a:xfrm>
            <a:custGeom>
              <a:rect b="b" l="l" r="r" t="t"/>
              <a:pathLst>
                <a:path extrusionOk="0" h="737" w="736">
                  <a:moveTo>
                    <a:pt x="368" y="1"/>
                  </a:moveTo>
                  <a:cubicBezTo>
                    <a:pt x="271" y="1"/>
                    <a:pt x="177" y="42"/>
                    <a:pt x="106" y="110"/>
                  </a:cubicBezTo>
                  <a:cubicBezTo>
                    <a:pt x="35" y="180"/>
                    <a:pt x="0" y="271"/>
                    <a:pt x="0" y="368"/>
                  </a:cubicBezTo>
                  <a:cubicBezTo>
                    <a:pt x="0" y="466"/>
                    <a:pt x="41" y="560"/>
                    <a:pt x="106" y="630"/>
                  </a:cubicBezTo>
                  <a:cubicBezTo>
                    <a:pt x="177" y="701"/>
                    <a:pt x="268" y="736"/>
                    <a:pt x="368" y="736"/>
                  </a:cubicBezTo>
                  <a:cubicBezTo>
                    <a:pt x="462" y="736"/>
                    <a:pt x="559" y="698"/>
                    <a:pt x="630" y="630"/>
                  </a:cubicBezTo>
                  <a:cubicBezTo>
                    <a:pt x="697" y="560"/>
                    <a:pt x="736" y="468"/>
                    <a:pt x="736" y="368"/>
                  </a:cubicBezTo>
                  <a:cubicBezTo>
                    <a:pt x="736" y="271"/>
                    <a:pt x="694" y="180"/>
                    <a:pt x="630" y="110"/>
                  </a:cubicBezTo>
                  <a:cubicBezTo>
                    <a:pt x="559" y="39"/>
                    <a:pt x="465"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2691748" y="3004441"/>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2691748" y="2972318"/>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3024770" y="2801833"/>
              <a:ext cx="22" cy="22"/>
            </a:xfrm>
            <a:custGeom>
              <a:rect b="b" l="l" r="r" t="t"/>
              <a:pathLst>
                <a:path extrusionOk="0" h="1" w="1">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3024770" y="2801833"/>
              <a:ext cx="22" cy="22"/>
            </a:xfrm>
            <a:custGeom>
              <a:rect b="b" l="l" r="r" t="t"/>
              <a:pathLst>
                <a:path extrusionOk="0" h="1" w="1">
                  <a:moveTo>
                    <a:pt x="0" y="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3024770" y="2801833"/>
              <a:ext cx="22" cy="87"/>
            </a:xfrm>
            <a:custGeom>
              <a:rect b="b" l="l" r="r" t="t"/>
              <a:pathLst>
                <a:path extrusionOk="0" h="4" w="1">
                  <a:moveTo>
                    <a:pt x="0" y="1"/>
                  </a:moveTo>
                  <a:lnTo>
                    <a:pt x="0" y="1"/>
                  </a:lnTo>
                  <a:cubicBezTo>
                    <a:pt x="0" y="3"/>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2957379" y="2726537"/>
              <a:ext cx="67478" cy="411156"/>
            </a:xfrm>
            <a:custGeom>
              <a:rect b="b" l="l" r="r" t="t"/>
              <a:pathLst>
                <a:path extrusionOk="0" h="18828" w="3090">
                  <a:moveTo>
                    <a:pt x="1542" y="1404"/>
                  </a:moveTo>
                  <a:lnTo>
                    <a:pt x="2186" y="3093"/>
                  </a:lnTo>
                  <a:lnTo>
                    <a:pt x="897" y="3093"/>
                  </a:lnTo>
                  <a:lnTo>
                    <a:pt x="1542" y="1404"/>
                  </a:lnTo>
                  <a:close/>
                  <a:moveTo>
                    <a:pt x="2351" y="3825"/>
                  </a:moveTo>
                  <a:lnTo>
                    <a:pt x="2351" y="15848"/>
                  </a:lnTo>
                  <a:lnTo>
                    <a:pt x="733" y="15848"/>
                  </a:lnTo>
                  <a:lnTo>
                    <a:pt x="733" y="3825"/>
                  </a:lnTo>
                  <a:close/>
                  <a:moveTo>
                    <a:pt x="2351" y="16583"/>
                  </a:moveTo>
                  <a:lnTo>
                    <a:pt x="2351" y="17286"/>
                  </a:lnTo>
                  <a:cubicBezTo>
                    <a:pt x="2351" y="17731"/>
                    <a:pt x="1986" y="18095"/>
                    <a:pt x="1542" y="18095"/>
                  </a:cubicBezTo>
                  <a:cubicBezTo>
                    <a:pt x="1097" y="18095"/>
                    <a:pt x="733" y="17731"/>
                    <a:pt x="733" y="17286"/>
                  </a:cubicBezTo>
                  <a:lnTo>
                    <a:pt x="733" y="16583"/>
                  </a:lnTo>
                  <a:close/>
                  <a:moveTo>
                    <a:pt x="1545" y="1"/>
                  </a:moveTo>
                  <a:cubicBezTo>
                    <a:pt x="1395" y="1"/>
                    <a:pt x="1256" y="98"/>
                    <a:pt x="1203" y="236"/>
                  </a:cubicBezTo>
                  <a:lnTo>
                    <a:pt x="27" y="3325"/>
                  </a:lnTo>
                  <a:cubicBezTo>
                    <a:pt x="12" y="3366"/>
                    <a:pt x="0" y="3416"/>
                    <a:pt x="0" y="3457"/>
                  </a:cubicBezTo>
                  <a:lnTo>
                    <a:pt x="0" y="17284"/>
                  </a:lnTo>
                  <a:cubicBezTo>
                    <a:pt x="0" y="18137"/>
                    <a:pt x="692" y="18828"/>
                    <a:pt x="1545" y="18828"/>
                  </a:cubicBezTo>
                  <a:cubicBezTo>
                    <a:pt x="2398" y="18828"/>
                    <a:pt x="3089" y="18137"/>
                    <a:pt x="3089" y="17284"/>
                  </a:cubicBezTo>
                  <a:lnTo>
                    <a:pt x="3089" y="3457"/>
                  </a:lnTo>
                  <a:cubicBezTo>
                    <a:pt x="3088" y="3459"/>
                    <a:pt x="3088" y="3460"/>
                    <a:pt x="3087" y="3460"/>
                  </a:cubicBezTo>
                  <a:cubicBezTo>
                    <a:pt x="3086" y="3460"/>
                    <a:pt x="3086" y="3451"/>
                    <a:pt x="3086" y="3449"/>
                  </a:cubicBezTo>
                  <a:cubicBezTo>
                    <a:pt x="3086" y="3407"/>
                    <a:pt x="3080" y="3363"/>
                    <a:pt x="3066" y="3325"/>
                  </a:cubicBezTo>
                  <a:lnTo>
                    <a:pt x="1889" y="236"/>
                  </a:lnTo>
                  <a:cubicBezTo>
                    <a:pt x="1833" y="95"/>
                    <a:pt x="1698" y="1"/>
                    <a:pt x="1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9"/>
          <p:cNvSpPr txBox="1"/>
          <p:nvPr>
            <p:ph idx="1" type="body"/>
          </p:nvPr>
        </p:nvSpPr>
        <p:spPr>
          <a:xfrm>
            <a:off x="882413" y="1359375"/>
            <a:ext cx="3495900" cy="27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Before resampling</a:t>
            </a:r>
            <a:r>
              <a:rPr lang="en"/>
              <a:t>: </a:t>
            </a:r>
            <a:endParaRPr/>
          </a:p>
          <a:p>
            <a:pPr indent="-330200" lvl="0" marL="457200" rtl="0" algn="l">
              <a:spcBef>
                <a:spcPts val="0"/>
              </a:spcBef>
              <a:spcAft>
                <a:spcPts val="0"/>
              </a:spcAft>
              <a:buSzPts val="1600"/>
              <a:buChar char="-"/>
            </a:pPr>
            <a:r>
              <a:rPr lang="en"/>
              <a:t>Predicts well for non-diabetes group </a:t>
            </a:r>
            <a:endParaRPr/>
          </a:p>
          <a:p>
            <a:pPr indent="-330200" lvl="0" marL="457200" rtl="0" algn="l">
              <a:spcBef>
                <a:spcPts val="0"/>
              </a:spcBef>
              <a:spcAft>
                <a:spcPts val="0"/>
              </a:spcAft>
              <a:buSzPts val="1600"/>
              <a:buChar char="-"/>
            </a:pPr>
            <a:r>
              <a:rPr lang="en"/>
              <a:t>No correct prediction for prediabetes</a:t>
            </a:r>
            <a:endParaRPr/>
          </a:p>
          <a:p>
            <a:pPr indent="-330200" lvl="0" marL="457200" rtl="0" algn="l">
              <a:spcBef>
                <a:spcPts val="0"/>
              </a:spcBef>
              <a:spcAft>
                <a:spcPts val="0"/>
              </a:spcAft>
              <a:buSzPts val="1600"/>
              <a:buChar char="-"/>
            </a:pPr>
            <a:r>
              <a:rPr lang="en"/>
              <a:t>Low precision score for diabetes</a:t>
            </a:r>
            <a:endParaRPr/>
          </a:p>
          <a:p>
            <a:pPr indent="0" lvl="0" marL="0" rtl="0" algn="l">
              <a:spcBef>
                <a:spcPts val="0"/>
              </a:spcBef>
              <a:spcAft>
                <a:spcPts val="0"/>
              </a:spcAft>
              <a:buNone/>
            </a:pPr>
            <a:r>
              <a:t/>
            </a:r>
            <a:endParaRPr/>
          </a:p>
        </p:txBody>
      </p:sp>
      <p:sp>
        <p:nvSpPr>
          <p:cNvPr id="785" name="Google Shape;785;p49"/>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so far</a:t>
            </a:r>
            <a:endParaRPr/>
          </a:p>
        </p:txBody>
      </p:sp>
      <p:pic>
        <p:nvPicPr>
          <p:cNvPr id="786" name="Google Shape;786;p49"/>
          <p:cNvPicPr preferRelativeResize="0"/>
          <p:nvPr/>
        </p:nvPicPr>
        <p:blipFill>
          <a:blip r:embed="rId3">
            <a:alphaModFix/>
          </a:blip>
          <a:stretch>
            <a:fillRect/>
          </a:stretch>
        </p:blipFill>
        <p:spPr>
          <a:xfrm>
            <a:off x="4460744" y="2557325"/>
            <a:ext cx="4295376" cy="1971475"/>
          </a:xfrm>
          <a:prstGeom prst="rect">
            <a:avLst/>
          </a:prstGeom>
          <a:noFill/>
          <a:ln>
            <a:noFill/>
          </a:ln>
        </p:spPr>
      </p:pic>
      <p:pic>
        <p:nvPicPr>
          <p:cNvPr id="787" name="Google Shape;787;p49"/>
          <p:cNvPicPr preferRelativeResize="0"/>
          <p:nvPr/>
        </p:nvPicPr>
        <p:blipFill>
          <a:blip r:embed="rId4">
            <a:alphaModFix/>
          </a:blip>
          <a:stretch>
            <a:fillRect/>
          </a:stretch>
        </p:blipFill>
        <p:spPr>
          <a:xfrm>
            <a:off x="4970800" y="145827"/>
            <a:ext cx="3172101" cy="2209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0"/>
          <p:cNvSpPr txBox="1"/>
          <p:nvPr>
            <p:ph idx="1" type="body"/>
          </p:nvPr>
        </p:nvSpPr>
        <p:spPr>
          <a:xfrm>
            <a:off x="777275" y="1334575"/>
            <a:ext cx="3878400" cy="177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Pre-diabetes combined with diabetes</a:t>
            </a:r>
            <a:endParaRPr/>
          </a:p>
          <a:p>
            <a:pPr indent="-330200" lvl="0" marL="457200" rtl="0" algn="l">
              <a:spcBef>
                <a:spcPts val="0"/>
              </a:spcBef>
              <a:spcAft>
                <a:spcPts val="0"/>
              </a:spcAft>
              <a:buSzPts val="1600"/>
              <a:buChar char="-"/>
            </a:pPr>
            <a:r>
              <a:rPr lang="en"/>
              <a:t>Split into test and training set</a:t>
            </a:r>
            <a:endParaRPr/>
          </a:p>
          <a:p>
            <a:pPr indent="-330200" lvl="0" marL="457200" rtl="0" algn="l">
              <a:spcBef>
                <a:spcPts val="0"/>
              </a:spcBef>
              <a:spcAft>
                <a:spcPts val="0"/>
              </a:spcAft>
              <a:buSzPts val="1600"/>
              <a:buChar char="-"/>
            </a:pPr>
            <a:r>
              <a:rPr lang="en"/>
              <a:t>Match the size of non-diabetes with diabetes in training set</a:t>
            </a:r>
            <a:endParaRPr/>
          </a:p>
          <a:p>
            <a:pPr indent="-317500" lvl="1" marL="914400" rtl="0" algn="l">
              <a:spcBef>
                <a:spcPts val="0"/>
              </a:spcBef>
              <a:spcAft>
                <a:spcPts val="0"/>
              </a:spcAft>
              <a:buSzPts val="1400"/>
              <a:buChar char="-"/>
            </a:pPr>
            <a:r>
              <a:rPr lang="en"/>
              <a:t>Downsampling</a:t>
            </a:r>
            <a:endParaRPr/>
          </a:p>
          <a:p>
            <a:pPr indent="-330200" lvl="0" marL="457200" rtl="0" algn="l">
              <a:spcBef>
                <a:spcPts val="0"/>
              </a:spcBef>
              <a:spcAft>
                <a:spcPts val="0"/>
              </a:spcAft>
              <a:buSzPts val="1600"/>
              <a:buChar char="-"/>
            </a:pPr>
            <a:r>
              <a:rPr lang="en"/>
              <a:t>Scale Features</a:t>
            </a:r>
            <a:endParaRPr/>
          </a:p>
        </p:txBody>
      </p:sp>
      <p:sp>
        <p:nvSpPr>
          <p:cNvPr id="793" name="Google Shape;793;p50"/>
          <p:cNvSpPr txBox="1"/>
          <p:nvPr>
            <p:ph type="title"/>
          </p:nvPr>
        </p:nvSpPr>
        <p:spPr>
          <a:xfrm>
            <a:off x="720000" y="43667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794" name="Google Shape;794;p50"/>
          <p:cNvPicPr preferRelativeResize="0"/>
          <p:nvPr/>
        </p:nvPicPr>
        <p:blipFill>
          <a:blip r:embed="rId3">
            <a:alphaModFix/>
          </a:blip>
          <a:stretch>
            <a:fillRect/>
          </a:stretch>
        </p:blipFill>
        <p:spPr>
          <a:xfrm>
            <a:off x="5244300" y="1101175"/>
            <a:ext cx="3516976" cy="224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1"/>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so far</a:t>
            </a:r>
            <a:endParaRPr/>
          </a:p>
        </p:txBody>
      </p:sp>
      <p:sp>
        <p:nvSpPr>
          <p:cNvPr id="800" name="Google Shape;800;p51"/>
          <p:cNvSpPr txBox="1"/>
          <p:nvPr>
            <p:ph idx="2" type="body"/>
          </p:nvPr>
        </p:nvSpPr>
        <p:spPr>
          <a:xfrm>
            <a:off x="4614600" y="637725"/>
            <a:ext cx="3809400" cy="27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Best model so far</a:t>
            </a:r>
            <a:r>
              <a:rPr lang="en"/>
              <a:t>:</a:t>
            </a:r>
            <a:endParaRPr/>
          </a:p>
          <a:p>
            <a:pPr indent="-330200" lvl="0" marL="457200" rtl="0" algn="l">
              <a:spcBef>
                <a:spcPts val="0"/>
              </a:spcBef>
              <a:spcAft>
                <a:spcPts val="0"/>
              </a:spcAft>
              <a:buSzPts val="1600"/>
              <a:buChar char="-"/>
            </a:pPr>
            <a:r>
              <a:rPr lang="en"/>
              <a:t>Logistic Regression</a:t>
            </a:r>
            <a:endParaRPr/>
          </a:p>
          <a:p>
            <a:pPr indent="-330200" lvl="0" marL="457200" rtl="0" algn="l">
              <a:spcBef>
                <a:spcPts val="0"/>
              </a:spcBef>
              <a:spcAft>
                <a:spcPts val="0"/>
              </a:spcAft>
              <a:buSzPts val="1600"/>
              <a:buChar char="-"/>
            </a:pPr>
            <a:r>
              <a:rPr lang="en"/>
              <a:t>Feature selection</a:t>
            </a:r>
            <a:endParaRPr/>
          </a:p>
          <a:p>
            <a:pPr indent="-317500" lvl="1" marL="914400" rtl="0" algn="l">
              <a:spcBef>
                <a:spcPts val="0"/>
              </a:spcBef>
              <a:spcAft>
                <a:spcPts val="0"/>
              </a:spcAft>
              <a:buSzPts val="1400"/>
              <a:buChar char="-"/>
            </a:pPr>
            <a:r>
              <a:rPr lang="en"/>
              <a:t>Average coefficient for </a:t>
            </a:r>
            <a:r>
              <a:rPr lang="en"/>
              <a:t>each feature</a:t>
            </a:r>
            <a:endParaRPr/>
          </a:p>
          <a:p>
            <a:pPr indent="-317500" lvl="1" marL="914400" rtl="0" algn="l">
              <a:lnSpc>
                <a:spcPct val="100000"/>
              </a:lnSpc>
              <a:spcBef>
                <a:spcPts val="0"/>
              </a:spcBef>
              <a:spcAft>
                <a:spcPts val="0"/>
              </a:spcAft>
              <a:buSzPts val="1400"/>
              <a:buChar char="-"/>
            </a:pPr>
            <a:r>
              <a:rPr lang="en"/>
              <a:t>Filter out Smoker/Fruits/Veggies/PhysActivity/AnyHealthcare/Stroke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1" name="Google Shape;801;p51"/>
          <p:cNvSpPr txBox="1"/>
          <p:nvPr/>
        </p:nvSpPr>
        <p:spPr>
          <a:xfrm>
            <a:off x="628650" y="1644975"/>
            <a:ext cx="3333000" cy="2379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2"/>
              </a:buClr>
              <a:buSzPts val="1600"/>
              <a:buFont typeface="Montserrat"/>
              <a:buChar char="-"/>
            </a:pPr>
            <a:r>
              <a:rPr lang="en">
                <a:solidFill>
                  <a:schemeClr val="dk1"/>
                </a:solidFill>
                <a:latin typeface="Montserrat"/>
                <a:ea typeface="Montserrat"/>
                <a:cs typeface="Montserrat"/>
                <a:sym typeface="Montserrat"/>
              </a:rPr>
              <a:t>RandomForest &amp; SVM</a:t>
            </a:r>
            <a:endParaRPr>
              <a:solidFill>
                <a:schemeClr val="dk1"/>
              </a:solidFill>
              <a:latin typeface="Montserrat"/>
              <a:ea typeface="Montserrat"/>
              <a:cs typeface="Montserrat"/>
              <a:sym typeface="Montserrat"/>
            </a:endParaRPr>
          </a:p>
          <a:p>
            <a:pPr indent="-330200" lvl="0" marL="457200" rtl="0" algn="l">
              <a:spcBef>
                <a:spcPts val="0"/>
              </a:spcBef>
              <a:spcAft>
                <a:spcPts val="0"/>
              </a:spcAft>
              <a:buClr>
                <a:schemeClr val="lt2"/>
              </a:buClr>
              <a:buSzPts val="1600"/>
              <a:buFont typeface="Montserrat"/>
              <a:buChar char="-"/>
            </a:pPr>
            <a:r>
              <a:rPr lang="en">
                <a:solidFill>
                  <a:schemeClr val="dk1"/>
                </a:solidFill>
                <a:latin typeface="Montserrat"/>
                <a:ea typeface="Montserrat"/>
                <a:cs typeface="Montserrat"/>
                <a:sym typeface="Montserrat"/>
              </a:rPr>
              <a:t>Feature selection</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Tree based embedded importance</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RFECV (Recursive Feature Elimination with Cross-Validation)</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Precision score not improved much</a:t>
            </a:r>
            <a:endParaRPr>
              <a:solidFill>
                <a:schemeClr val="dk1"/>
              </a:solidFill>
              <a:latin typeface="Montserrat"/>
              <a:ea typeface="Montserrat"/>
              <a:cs typeface="Montserrat"/>
              <a:sym typeface="Montserrat"/>
            </a:endParaRPr>
          </a:p>
        </p:txBody>
      </p:sp>
      <p:sp>
        <p:nvSpPr>
          <p:cNvPr id="802" name="Google Shape;802;p51"/>
          <p:cNvSpPr txBox="1"/>
          <p:nvPr/>
        </p:nvSpPr>
        <p:spPr>
          <a:xfrm>
            <a:off x="720000" y="12449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Montserrat"/>
                <a:ea typeface="Montserrat"/>
                <a:cs typeface="Montserrat"/>
                <a:sym typeface="Montserrat"/>
              </a:rPr>
              <a:t>After</a:t>
            </a:r>
            <a:r>
              <a:rPr b="1" lang="en" sz="1500">
                <a:solidFill>
                  <a:schemeClr val="dk1"/>
                </a:solidFill>
                <a:latin typeface="Montserrat"/>
                <a:ea typeface="Montserrat"/>
                <a:cs typeface="Montserrat"/>
                <a:sym typeface="Montserrat"/>
              </a:rPr>
              <a:t> resampling</a:t>
            </a:r>
            <a:r>
              <a:rPr lang="en">
                <a:solidFill>
                  <a:schemeClr val="dk1"/>
                </a:solidFill>
                <a:latin typeface="Montserrat"/>
                <a:ea typeface="Montserrat"/>
                <a:cs typeface="Montserrat"/>
                <a:sym typeface="Montserrat"/>
              </a:rPr>
              <a:t>: </a:t>
            </a:r>
            <a:endParaRPr/>
          </a:p>
        </p:txBody>
      </p:sp>
      <p:pic>
        <p:nvPicPr>
          <p:cNvPr id="803" name="Google Shape;803;p51"/>
          <p:cNvPicPr preferRelativeResize="0"/>
          <p:nvPr/>
        </p:nvPicPr>
        <p:blipFill>
          <a:blip r:embed="rId3">
            <a:alphaModFix/>
          </a:blip>
          <a:stretch>
            <a:fillRect/>
          </a:stretch>
        </p:blipFill>
        <p:spPr>
          <a:xfrm>
            <a:off x="4614600" y="2797422"/>
            <a:ext cx="3993899" cy="18735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2"/>
          <p:cNvSpPr txBox="1"/>
          <p:nvPr>
            <p:ph type="title"/>
          </p:nvPr>
        </p:nvSpPr>
        <p:spPr>
          <a:xfrm>
            <a:off x="720000" y="3484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Suggestion</a:t>
            </a:r>
            <a:endParaRPr>
              <a:solidFill>
                <a:schemeClr val="accent1"/>
              </a:solidFill>
            </a:endParaRPr>
          </a:p>
        </p:txBody>
      </p:sp>
      <p:sp>
        <p:nvSpPr>
          <p:cNvPr id="809" name="Google Shape;809;p52"/>
          <p:cNvSpPr txBox="1"/>
          <p:nvPr>
            <p:ph idx="1" type="body"/>
          </p:nvPr>
        </p:nvSpPr>
        <p:spPr>
          <a:xfrm>
            <a:off x="720000" y="1083525"/>
            <a:ext cx="5651100" cy="358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Dataset</a:t>
            </a:r>
            <a:endParaRPr/>
          </a:p>
          <a:p>
            <a:pPr indent="-317500" lvl="1" marL="914400" rtl="0" algn="l">
              <a:spcBef>
                <a:spcPts val="0"/>
              </a:spcBef>
              <a:spcAft>
                <a:spcPts val="0"/>
              </a:spcAft>
              <a:buSzPts val="1400"/>
              <a:buChar char="-"/>
            </a:pPr>
            <a:r>
              <a:rPr lang="en"/>
              <a:t>patients without diabetes</a:t>
            </a:r>
            <a:endParaRPr/>
          </a:p>
          <a:p>
            <a:pPr indent="-317500" lvl="1" marL="914400" rtl="0" algn="l">
              <a:spcBef>
                <a:spcPts val="0"/>
              </a:spcBef>
              <a:spcAft>
                <a:spcPts val="0"/>
              </a:spcAft>
              <a:buSzPts val="1400"/>
              <a:buChar char="-"/>
            </a:pPr>
            <a:r>
              <a:rPr lang="en"/>
              <a:t>Separate training dataset for predicting highly relevant features to diabetes (BMI/GenHlth)</a:t>
            </a:r>
            <a:endParaRPr/>
          </a:p>
          <a:p>
            <a:pPr indent="-330200" lvl="0" marL="457200" rtl="0" algn="l">
              <a:spcBef>
                <a:spcPts val="0"/>
              </a:spcBef>
              <a:spcAft>
                <a:spcPts val="0"/>
              </a:spcAft>
              <a:buSzPts val="1600"/>
              <a:buChar char="-"/>
            </a:pPr>
            <a:r>
              <a:rPr lang="en"/>
              <a:t>Features filtered out: CholCheck/HvyAlcoholConsump/AnyHealthcare/Stroke</a:t>
            </a:r>
            <a:endParaRPr/>
          </a:p>
          <a:p>
            <a:pPr indent="-330200" lvl="0" marL="457200" rtl="0" algn="l">
              <a:spcBef>
                <a:spcPts val="0"/>
              </a:spcBef>
              <a:spcAft>
                <a:spcPts val="0"/>
              </a:spcAft>
              <a:buSzPts val="1600"/>
              <a:buChar char="-"/>
            </a:pPr>
            <a:r>
              <a:rPr lang="en"/>
              <a:t>Input: patients’ answers for selected features</a:t>
            </a:r>
            <a:endParaRPr/>
          </a:p>
          <a:p>
            <a:pPr indent="-330200" lvl="0" marL="457200" rtl="0" algn="l">
              <a:spcBef>
                <a:spcPts val="0"/>
              </a:spcBef>
              <a:spcAft>
                <a:spcPts val="0"/>
              </a:spcAft>
              <a:buSzPts val="1600"/>
              <a:buChar char="-"/>
            </a:pPr>
            <a:r>
              <a:rPr lang="en"/>
              <a:t>Output: predicted value of (BMI/GenHlth) for the patient → suggestion on how to improve</a:t>
            </a:r>
            <a:endParaRPr/>
          </a:p>
        </p:txBody>
      </p:sp>
      <p:pic>
        <p:nvPicPr>
          <p:cNvPr id="810" name="Google Shape;810;p52"/>
          <p:cNvPicPr preferRelativeResize="0"/>
          <p:nvPr/>
        </p:nvPicPr>
        <p:blipFill>
          <a:blip r:embed="rId3">
            <a:alphaModFix/>
          </a:blip>
          <a:stretch>
            <a:fillRect/>
          </a:stretch>
        </p:blipFill>
        <p:spPr>
          <a:xfrm>
            <a:off x="6492800" y="528525"/>
            <a:ext cx="2322074" cy="3099900"/>
          </a:xfrm>
          <a:prstGeom prst="rect">
            <a:avLst/>
          </a:prstGeom>
          <a:noFill/>
          <a:ln>
            <a:noFill/>
          </a:ln>
        </p:spPr>
      </p:pic>
      <p:grpSp>
        <p:nvGrpSpPr>
          <p:cNvPr id="811" name="Google Shape;811;p52"/>
          <p:cNvGrpSpPr/>
          <p:nvPr/>
        </p:nvGrpSpPr>
        <p:grpSpPr>
          <a:xfrm>
            <a:off x="479483" y="2295941"/>
            <a:ext cx="411222" cy="411113"/>
            <a:chOff x="4351966" y="1375691"/>
            <a:chExt cx="411222" cy="411113"/>
          </a:xfrm>
        </p:grpSpPr>
        <p:sp>
          <p:nvSpPr>
            <p:cNvPr id="812" name="Google Shape;812;p52"/>
            <p:cNvSpPr/>
            <p:nvPr/>
          </p:nvSpPr>
          <p:spPr>
            <a:xfrm>
              <a:off x="4452964" y="1637414"/>
              <a:ext cx="16072" cy="16072"/>
            </a:xfrm>
            <a:custGeom>
              <a:rect b="b" l="l" r="r" t="t"/>
              <a:pathLst>
                <a:path extrusionOk="0" h="736" w="736">
                  <a:moveTo>
                    <a:pt x="368" y="0"/>
                  </a:moveTo>
                  <a:cubicBezTo>
                    <a:pt x="274" y="0"/>
                    <a:pt x="180" y="39"/>
                    <a:pt x="109" y="106"/>
                  </a:cubicBezTo>
                  <a:cubicBezTo>
                    <a:pt x="38" y="174"/>
                    <a:pt x="0" y="268"/>
                    <a:pt x="0" y="368"/>
                  </a:cubicBezTo>
                  <a:cubicBezTo>
                    <a:pt x="0" y="465"/>
                    <a:pt x="41" y="559"/>
                    <a:pt x="109" y="627"/>
                  </a:cubicBezTo>
                  <a:cubicBezTo>
                    <a:pt x="177" y="698"/>
                    <a:pt x="271" y="736"/>
                    <a:pt x="368" y="736"/>
                  </a:cubicBezTo>
                  <a:cubicBezTo>
                    <a:pt x="468" y="736"/>
                    <a:pt x="559" y="695"/>
                    <a:pt x="630" y="627"/>
                  </a:cubicBezTo>
                  <a:cubicBezTo>
                    <a:pt x="700" y="559"/>
                    <a:pt x="736" y="465"/>
                    <a:pt x="736" y="368"/>
                  </a:cubicBezTo>
                  <a:cubicBezTo>
                    <a:pt x="736" y="268"/>
                    <a:pt x="697" y="177"/>
                    <a:pt x="630" y="106"/>
                  </a:cubicBezTo>
                  <a:cubicBezTo>
                    <a:pt x="562"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2"/>
            <p:cNvSpPr/>
            <p:nvPr/>
          </p:nvSpPr>
          <p:spPr>
            <a:xfrm>
              <a:off x="4393915" y="1528401"/>
              <a:ext cx="60534" cy="60599"/>
            </a:xfrm>
            <a:custGeom>
              <a:rect b="b" l="l" r="r" t="t"/>
              <a:pathLst>
                <a:path extrusionOk="0" h="2775" w="2772">
                  <a:moveTo>
                    <a:pt x="1386" y="0"/>
                  </a:moveTo>
                  <a:cubicBezTo>
                    <a:pt x="1183" y="0"/>
                    <a:pt x="1019" y="168"/>
                    <a:pt x="1019" y="368"/>
                  </a:cubicBezTo>
                  <a:lnTo>
                    <a:pt x="1019" y="1021"/>
                  </a:lnTo>
                  <a:lnTo>
                    <a:pt x="368" y="1021"/>
                  </a:lnTo>
                  <a:cubicBezTo>
                    <a:pt x="165" y="1021"/>
                    <a:pt x="1" y="1186"/>
                    <a:pt x="1" y="1389"/>
                  </a:cubicBezTo>
                  <a:cubicBezTo>
                    <a:pt x="1" y="1589"/>
                    <a:pt x="165" y="1757"/>
                    <a:pt x="368" y="1757"/>
                  </a:cubicBezTo>
                  <a:lnTo>
                    <a:pt x="1019" y="1757"/>
                  </a:lnTo>
                  <a:lnTo>
                    <a:pt x="1019" y="2407"/>
                  </a:lnTo>
                  <a:cubicBezTo>
                    <a:pt x="1019" y="2610"/>
                    <a:pt x="1183" y="2774"/>
                    <a:pt x="1386" y="2774"/>
                  </a:cubicBezTo>
                  <a:cubicBezTo>
                    <a:pt x="1589" y="2774"/>
                    <a:pt x="1754" y="2610"/>
                    <a:pt x="1754" y="2407"/>
                  </a:cubicBezTo>
                  <a:lnTo>
                    <a:pt x="1754" y="1757"/>
                  </a:lnTo>
                  <a:lnTo>
                    <a:pt x="2404" y="1757"/>
                  </a:lnTo>
                  <a:cubicBezTo>
                    <a:pt x="2607" y="1757"/>
                    <a:pt x="2772" y="1589"/>
                    <a:pt x="2772" y="1389"/>
                  </a:cubicBezTo>
                  <a:cubicBezTo>
                    <a:pt x="2772" y="1186"/>
                    <a:pt x="2607" y="1021"/>
                    <a:pt x="2404" y="1021"/>
                  </a:cubicBezTo>
                  <a:lnTo>
                    <a:pt x="1754" y="1021"/>
                  </a:lnTo>
                  <a:lnTo>
                    <a:pt x="1754" y="368"/>
                  </a:lnTo>
                  <a:cubicBezTo>
                    <a:pt x="1754" y="168"/>
                    <a:pt x="1589" y="0"/>
                    <a:pt x="13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2"/>
            <p:cNvSpPr/>
            <p:nvPr/>
          </p:nvSpPr>
          <p:spPr>
            <a:xfrm>
              <a:off x="4602114" y="1506105"/>
              <a:ext cx="48982" cy="48982"/>
            </a:xfrm>
            <a:custGeom>
              <a:rect b="b" l="l" r="r" t="t"/>
              <a:pathLst>
                <a:path extrusionOk="0" h="2243" w="2243">
                  <a:moveTo>
                    <a:pt x="1122" y="1"/>
                  </a:moveTo>
                  <a:cubicBezTo>
                    <a:pt x="919" y="1"/>
                    <a:pt x="754" y="165"/>
                    <a:pt x="754" y="368"/>
                  </a:cubicBezTo>
                  <a:lnTo>
                    <a:pt x="754" y="754"/>
                  </a:lnTo>
                  <a:lnTo>
                    <a:pt x="369" y="754"/>
                  </a:lnTo>
                  <a:cubicBezTo>
                    <a:pt x="166" y="754"/>
                    <a:pt x="1" y="918"/>
                    <a:pt x="1" y="1121"/>
                  </a:cubicBezTo>
                  <a:cubicBezTo>
                    <a:pt x="1" y="1324"/>
                    <a:pt x="166" y="1489"/>
                    <a:pt x="369" y="1489"/>
                  </a:cubicBezTo>
                  <a:lnTo>
                    <a:pt x="754" y="1489"/>
                  </a:lnTo>
                  <a:lnTo>
                    <a:pt x="754" y="1874"/>
                  </a:lnTo>
                  <a:cubicBezTo>
                    <a:pt x="754" y="2077"/>
                    <a:pt x="919" y="2242"/>
                    <a:pt x="1122" y="2242"/>
                  </a:cubicBezTo>
                  <a:cubicBezTo>
                    <a:pt x="1325" y="2242"/>
                    <a:pt x="1489" y="2077"/>
                    <a:pt x="1489" y="1874"/>
                  </a:cubicBezTo>
                  <a:lnTo>
                    <a:pt x="1489" y="1489"/>
                  </a:lnTo>
                  <a:lnTo>
                    <a:pt x="1875" y="1489"/>
                  </a:lnTo>
                  <a:cubicBezTo>
                    <a:pt x="2078" y="1489"/>
                    <a:pt x="2243" y="1324"/>
                    <a:pt x="2243" y="1121"/>
                  </a:cubicBezTo>
                  <a:cubicBezTo>
                    <a:pt x="2243" y="918"/>
                    <a:pt x="2081" y="754"/>
                    <a:pt x="1875" y="754"/>
                  </a:cubicBezTo>
                  <a:lnTo>
                    <a:pt x="1489" y="754"/>
                  </a:lnTo>
                  <a:lnTo>
                    <a:pt x="1489" y="368"/>
                  </a:lnTo>
                  <a:cubicBezTo>
                    <a:pt x="1489" y="165"/>
                    <a:pt x="1325" y="1"/>
                    <a:pt x="11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2"/>
            <p:cNvSpPr/>
            <p:nvPr/>
          </p:nvSpPr>
          <p:spPr>
            <a:xfrm>
              <a:off x="4351966" y="1375691"/>
              <a:ext cx="411222" cy="411113"/>
            </a:xfrm>
            <a:custGeom>
              <a:rect b="b" l="l" r="r" t="t"/>
              <a:pathLst>
                <a:path extrusionOk="0" h="18826" w="18831">
                  <a:moveTo>
                    <a:pt x="2648" y="727"/>
                  </a:moveTo>
                  <a:lnTo>
                    <a:pt x="2648" y="2572"/>
                  </a:lnTo>
                  <a:cubicBezTo>
                    <a:pt x="2648" y="3096"/>
                    <a:pt x="2219" y="3528"/>
                    <a:pt x="1692" y="3528"/>
                  </a:cubicBezTo>
                  <a:cubicBezTo>
                    <a:pt x="1172" y="3528"/>
                    <a:pt x="748" y="3107"/>
                    <a:pt x="736" y="2590"/>
                  </a:cubicBezTo>
                  <a:lnTo>
                    <a:pt x="736" y="2345"/>
                  </a:lnTo>
                  <a:lnTo>
                    <a:pt x="736" y="2334"/>
                  </a:lnTo>
                  <a:lnTo>
                    <a:pt x="736" y="727"/>
                  </a:lnTo>
                  <a:close/>
                  <a:moveTo>
                    <a:pt x="5296" y="730"/>
                  </a:moveTo>
                  <a:lnTo>
                    <a:pt x="5296" y="2572"/>
                  </a:lnTo>
                  <a:cubicBezTo>
                    <a:pt x="5296" y="3096"/>
                    <a:pt x="4866" y="3528"/>
                    <a:pt x="4340" y="3528"/>
                  </a:cubicBezTo>
                  <a:cubicBezTo>
                    <a:pt x="3813" y="3528"/>
                    <a:pt x="3384" y="3096"/>
                    <a:pt x="3384" y="2572"/>
                  </a:cubicBezTo>
                  <a:lnTo>
                    <a:pt x="3384" y="730"/>
                  </a:lnTo>
                  <a:close/>
                  <a:moveTo>
                    <a:pt x="7943" y="730"/>
                  </a:moveTo>
                  <a:lnTo>
                    <a:pt x="7943" y="2572"/>
                  </a:lnTo>
                  <a:cubicBezTo>
                    <a:pt x="7943" y="3096"/>
                    <a:pt x="7514" y="3528"/>
                    <a:pt x="6987" y="3528"/>
                  </a:cubicBezTo>
                  <a:cubicBezTo>
                    <a:pt x="6461" y="3528"/>
                    <a:pt x="6031" y="3096"/>
                    <a:pt x="6031" y="2572"/>
                  </a:cubicBezTo>
                  <a:lnTo>
                    <a:pt x="6031" y="730"/>
                  </a:lnTo>
                  <a:close/>
                  <a:moveTo>
                    <a:pt x="10591" y="730"/>
                  </a:moveTo>
                  <a:lnTo>
                    <a:pt x="10591" y="2572"/>
                  </a:lnTo>
                  <a:cubicBezTo>
                    <a:pt x="10591" y="3096"/>
                    <a:pt x="10162" y="3528"/>
                    <a:pt x="9635" y="3528"/>
                  </a:cubicBezTo>
                  <a:cubicBezTo>
                    <a:pt x="9108" y="3528"/>
                    <a:pt x="8679" y="3096"/>
                    <a:pt x="8679" y="2572"/>
                  </a:cubicBezTo>
                  <a:lnTo>
                    <a:pt x="8679" y="730"/>
                  </a:lnTo>
                  <a:close/>
                  <a:moveTo>
                    <a:pt x="13239" y="730"/>
                  </a:moveTo>
                  <a:lnTo>
                    <a:pt x="13239" y="2572"/>
                  </a:lnTo>
                  <a:cubicBezTo>
                    <a:pt x="13239" y="3096"/>
                    <a:pt x="12809" y="3528"/>
                    <a:pt x="12283" y="3528"/>
                  </a:cubicBezTo>
                  <a:cubicBezTo>
                    <a:pt x="11756" y="3528"/>
                    <a:pt x="11326" y="3096"/>
                    <a:pt x="11326" y="2572"/>
                  </a:cubicBezTo>
                  <a:lnTo>
                    <a:pt x="11326" y="730"/>
                  </a:lnTo>
                  <a:close/>
                  <a:moveTo>
                    <a:pt x="15886" y="730"/>
                  </a:moveTo>
                  <a:lnTo>
                    <a:pt x="15886" y="2339"/>
                  </a:lnTo>
                  <a:lnTo>
                    <a:pt x="15886" y="2351"/>
                  </a:lnTo>
                  <a:lnTo>
                    <a:pt x="15886" y="2592"/>
                  </a:lnTo>
                  <a:cubicBezTo>
                    <a:pt x="15871" y="3110"/>
                    <a:pt x="15448" y="3528"/>
                    <a:pt x="14930" y="3528"/>
                  </a:cubicBezTo>
                  <a:cubicBezTo>
                    <a:pt x="14404" y="3528"/>
                    <a:pt x="13974" y="3096"/>
                    <a:pt x="13974" y="2572"/>
                  </a:cubicBezTo>
                  <a:lnTo>
                    <a:pt x="13974" y="730"/>
                  </a:lnTo>
                  <a:close/>
                  <a:moveTo>
                    <a:pt x="12575" y="5757"/>
                  </a:moveTo>
                  <a:cubicBezTo>
                    <a:pt x="13504" y="5757"/>
                    <a:pt x="14433" y="6042"/>
                    <a:pt x="15215" y="6611"/>
                  </a:cubicBezTo>
                  <a:lnTo>
                    <a:pt x="14742" y="8432"/>
                  </a:lnTo>
                  <a:lnTo>
                    <a:pt x="10409" y="8432"/>
                  </a:lnTo>
                  <a:lnTo>
                    <a:pt x="9932" y="6611"/>
                  </a:lnTo>
                  <a:cubicBezTo>
                    <a:pt x="10716" y="6042"/>
                    <a:pt x="11646" y="5757"/>
                    <a:pt x="12575" y="5757"/>
                  </a:cubicBezTo>
                  <a:close/>
                  <a:moveTo>
                    <a:pt x="5884" y="6249"/>
                  </a:moveTo>
                  <a:lnTo>
                    <a:pt x="5884" y="10515"/>
                  </a:lnTo>
                  <a:lnTo>
                    <a:pt x="736" y="10515"/>
                  </a:lnTo>
                  <a:lnTo>
                    <a:pt x="736" y="6249"/>
                  </a:lnTo>
                  <a:close/>
                  <a:moveTo>
                    <a:pt x="14654" y="9167"/>
                  </a:moveTo>
                  <a:lnTo>
                    <a:pt x="14654" y="10079"/>
                  </a:lnTo>
                  <a:cubicBezTo>
                    <a:pt x="14654" y="11285"/>
                    <a:pt x="13765" y="12318"/>
                    <a:pt x="12577" y="12503"/>
                  </a:cubicBezTo>
                  <a:cubicBezTo>
                    <a:pt x="11388" y="12318"/>
                    <a:pt x="10500" y="11285"/>
                    <a:pt x="10500" y="10079"/>
                  </a:cubicBezTo>
                  <a:lnTo>
                    <a:pt x="10500" y="9167"/>
                  </a:lnTo>
                  <a:close/>
                  <a:moveTo>
                    <a:pt x="13409" y="13030"/>
                  </a:moveTo>
                  <a:lnTo>
                    <a:pt x="13409" y="13500"/>
                  </a:lnTo>
                  <a:lnTo>
                    <a:pt x="12577" y="16698"/>
                  </a:lnTo>
                  <a:lnTo>
                    <a:pt x="11747" y="13500"/>
                  </a:lnTo>
                  <a:lnTo>
                    <a:pt x="11747" y="13030"/>
                  </a:lnTo>
                  <a:cubicBezTo>
                    <a:pt x="11991" y="13127"/>
                    <a:pt x="12253" y="13200"/>
                    <a:pt x="12530" y="13239"/>
                  </a:cubicBezTo>
                  <a:cubicBezTo>
                    <a:pt x="12544" y="13242"/>
                    <a:pt x="12562" y="13242"/>
                    <a:pt x="12577" y="13242"/>
                  </a:cubicBezTo>
                  <a:cubicBezTo>
                    <a:pt x="12591" y="13242"/>
                    <a:pt x="12609" y="13242"/>
                    <a:pt x="12624" y="13239"/>
                  </a:cubicBezTo>
                  <a:cubicBezTo>
                    <a:pt x="12900" y="13200"/>
                    <a:pt x="13162" y="13127"/>
                    <a:pt x="13409" y="13030"/>
                  </a:cubicBezTo>
                  <a:close/>
                  <a:moveTo>
                    <a:pt x="11079" y="13853"/>
                  </a:moveTo>
                  <a:lnTo>
                    <a:pt x="12180" y="18084"/>
                  </a:lnTo>
                  <a:lnTo>
                    <a:pt x="7061" y="18090"/>
                  </a:lnTo>
                  <a:lnTo>
                    <a:pt x="7061" y="16301"/>
                  </a:lnTo>
                  <a:cubicBezTo>
                    <a:pt x="7061" y="15466"/>
                    <a:pt x="7623" y="14742"/>
                    <a:pt x="8432" y="14533"/>
                  </a:cubicBezTo>
                  <a:lnTo>
                    <a:pt x="11079" y="13853"/>
                  </a:lnTo>
                  <a:close/>
                  <a:moveTo>
                    <a:pt x="14074" y="13856"/>
                  </a:moveTo>
                  <a:lnTo>
                    <a:pt x="16722" y="14536"/>
                  </a:lnTo>
                  <a:cubicBezTo>
                    <a:pt x="17528" y="14742"/>
                    <a:pt x="18092" y="15471"/>
                    <a:pt x="18092" y="16304"/>
                  </a:cubicBezTo>
                  <a:lnTo>
                    <a:pt x="18092" y="18090"/>
                  </a:lnTo>
                  <a:lnTo>
                    <a:pt x="12974" y="18090"/>
                  </a:lnTo>
                  <a:lnTo>
                    <a:pt x="14074" y="13856"/>
                  </a:lnTo>
                  <a:close/>
                  <a:moveTo>
                    <a:pt x="368" y="1"/>
                  </a:moveTo>
                  <a:cubicBezTo>
                    <a:pt x="165" y="1"/>
                    <a:pt x="1" y="166"/>
                    <a:pt x="1" y="369"/>
                  </a:cubicBezTo>
                  <a:lnTo>
                    <a:pt x="1" y="14121"/>
                  </a:lnTo>
                  <a:cubicBezTo>
                    <a:pt x="1" y="14324"/>
                    <a:pt x="165" y="14489"/>
                    <a:pt x="368" y="14489"/>
                  </a:cubicBezTo>
                  <a:lnTo>
                    <a:pt x="6252" y="14489"/>
                  </a:lnTo>
                  <a:cubicBezTo>
                    <a:pt x="6455" y="14489"/>
                    <a:pt x="6620" y="14324"/>
                    <a:pt x="6620" y="14121"/>
                  </a:cubicBezTo>
                  <a:cubicBezTo>
                    <a:pt x="6620" y="13918"/>
                    <a:pt x="6455" y="13753"/>
                    <a:pt x="6252" y="13753"/>
                  </a:cubicBezTo>
                  <a:lnTo>
                    <a:pt x="736" y="13753"/>
                  </a:lnTo>
                  <a:lnTo>
                    <a:pt x="736" y="12724"/>
                  </a:lnTo>
                  <a:lnTo>
                    <a:pt x="3598" y="12724"/>
                  </a:lnTo>
                  <a:cubicBezTo>
                    <a:pt x="3799" y="12724"/>
                    <a:pt x="3966" y="12559"/>
                    <a:pt x="3966" y="12356"/>
                  </a:cubicBezTo>
                  <a:cubicBezTo>
                    <a:pt x="3966" y="12153"/>
                    <a:pt x="3799" y="11988"/>
                    <a:pt x="3598" y="11988"/>
                  </a:cubicBezTo>
                  <a:lnTo>
                    <a:pt x="736" y="11988"/>
                  </a:lnTo>
                  <a:lnTo>
                    <a:pt x="736" y="11253"/>
                  </a:lnTo>
                  <a:lnTo>
                    <a:pt x="6252" y="11253"/>
                  </a:lnTo>
                  <a:cubicBezTo>
                    <a:pt x="6455" y="11253"/>
                    <a:pt x="6620" y="11088"/>
                    <a:pt x="6620" y="10885"/>
                  </a:cubicBezTo>
                  <a:lnTo>
                    <a:pt x="6620" y="5884"/>
                  </a:lnTo>
                  <a:cubicBezTo>
                    <a:pt x="6620" y="5681"/>
                    <a:pt x="6455" y="5517"/>
                    <a:pt x="6252" y="5517"/>
                  </a:cubicBezTo>
                  <a:lnTo>
                    <a:pt x="736" y="5517"/>
                  </a:lnTo>
                  <a:lnTo>
                    <a:pt x="736" y="3969"/>
                  </a:lnTo>
                  <a:cubicBezTo>
                    <a:pt x="1010" y="4155"/>
                    <a:pt x="1336" y="4266"/>
                    <a:pt x="1692" y="4266"/>
                  </a:cubicBezTo>
                  <a:cubicBezTo>
                    <a:pt x="2231" y="4266"/>
                    <a:pt x="2707" y="4016"/>
                    <a:pt x="3016" y="3625"/>
                  </a:cubicBezTo>
                  <a:cubicBezTo>
                    <a:pt x="3325" y="4016"/>
                    <a:pt x="3804" y="4266"/>
                    <a:pt x="4340" y="4266"/>
                  </a:cubicBezTo>
                  <a:cubicBezTo>
                    <a:pt x="4878" y="4266"/>
                    <a:pt x="5355" y="4016"/>
                    <a:pt x="5664" y="3625"/>
                  </a:cubicBezTo>
                  <a:cubicBezTo>
                    <a:pt x="5972" y="4016"/>
                    <a:pt x="6452" y="4266"/>
                    <a:pt x="6987" y="4266"/>
                  </a:cubicBezTo>
                  <a:cubicBezTo>
                    <a:pt x="7526" y="4266"/>
                    <a:pt x="8002" y="4016"/>
                    <a:pt x="8311" y="3625"/>
                  </a:cubicBezTo>
                  <a:cubicBezTo>
                    <a:pt x="8620" y="4016"/>
                    <a:pt x="9100" y="4266"/>
                    <a:pt x="9635" y="4266"/>
                  </a:cubicBezTo>
                  <a:cubicBezTo>
                    <a:pt x="10173" y="4266"/>
                    <a:pt x="10650" y="4016"/>
                    <a:pt x="10959" y="3625"/>
                  </a:cubicBezTo>
                  <a:cubicBezTo>
                    <a:pt x="11268" y="4016"/>
                    <a:pt x="11747" y="4266"/>
                    <a:pt x="12283" y="4266"/>
                  </a:cubicBezTo>
                  <a:cubicBezTo>
                    <a:pt x="12821" y="4266"/>
                    <a:pt x="13297" y="4016"/>
                    <a:pt x="13606" y="3625"/>
                  </a:cubicBezTo>
                  <a:cubicBezTo>
                    <a:pt x="13915" y="4016"/>
                    <a:pt x="14395" y="4266"/>
                    <a:pt x="14930" y="4266"/>
                  </a:cubicBezTo>
                  <a:cubicBezTo>
                    <a:pt x="15283" y="4266"/>
                    <a:pt x="15616" y="4155"/>
                    <a:pt x="15886" y="3969"/>
                  </a:cubicBezTo>
                  <a:lnTo>
                    <a:pt x="15886" y="6258"/>
                  </a:lnTo>
                  <a:cubicBezTo>
                    <a:pt x="15845" y="6184"/>
                    <a:pt x="15786" y="6120"/>
                    <a:pt x="15718" y="6067"/>
                  </a:cubicBezTo>
                  <a:cubicBezTo>
                    <a:pt x="14807" y="5384"/>
                    <a:pt x="13721" y="5019"/>
                    <a:pt x="12580" y="5019"/>
                  </a:cubicBezTo>
                  <a:cubicBezTo>
                    <a:pt x="11441" y="5019"/>
                    <a:pt x="10353" y="5381"/>
                    <a:pt x="9441" y="6067"/>
                  </a:cubicBezTo>
                  <a:cubicBezTo>
                    <a:pt x="9235" y="6223"/>
                    <a:pt x="9144" y="6487"/>
                    <a:pt x="9208" y="6737"/>
                  </a:cubicBezTo>
                  <a:lnTo>
                    <a:pt x="9770" y="8897"/>
                  </a:lnTo>
                  <a:cubicBezTo>
                    <a:pt x="9770" y="8900"/>
                    <a:pt x="9770" y="8900"/>
                    <a:pt x="9776" y="8903"/>
                  </a:cubicBezTo>
                  <a:cubicBezTo>
                    <a:pt x="9767" y="8929"/>
                    <a:pt x="9767" y="8955"/>
                    <a:pt x="9767" y="8979"/>
                  </a:cubicBezTo>
                  <a:lnTo>
                    <a:pt x="9767" y="10079"/>
                  </a:lnTo>
                  <a:cubicBezTo>
                    <a:pt x="9767" y="11094"/>
                    <a:pt x="10253" y="12018"/>
                    <a:pt x="11015" y="12603"/>
                  </a:cubicBezTo>
                  <a:lnTo>
                    <a:pt x="11015" y="13112"/>
                  </a:lnTo>
                  <a:lnTo>
                    <a:pt x="8252" y="13824"/>
                  </a:lnTo>
                  <a:cubicBezTo>
                    <a:pt x="7120" y="14112"/>
                    <a:pt x="6328" y="15133"/>
                    <a:pt x="6328" y="16301"/>
                  </a:cubicBezTo>
                  <a:lnTo>
                    <a:pt x="6328" y="18457"/>
                  </a:lnTo>
                  <a:cubicBezTo>
                    <a:pt x="6328" y="18657"/>
                    <a:pt x="6496" y="18825"/>
                    <a:pt x="6696" y="18825"/>
                  </a:cubicBezTo>
                  <a:lnTo>
                    <a:pt x="18463" y="18825"/>
                  </a:lnTo>
                  <a:cubicBezTo>
                    <a:pt x="18666" y="18825"/>
                    <a:pt x="18831" y="18657"/>
                    <a:pt x="18831" y="18457"/>
                  </a:cubicBezTo>
                  <a:lnTo>
                    <a:pt x="18831" y="16301"/>
                  </a:lnTo>
                  <a:cubicBezTo>
                    <a:pt x="18828" y="15133"/>
                    <a:pt x="18037" y="14112"/>
                    <a:pt x="16904" y="13824"/>
                  </a:cubicBezTo>
                  <a:lnTo>
                    <a:pt x="14145" y="13112"/>
                  </a:lnTo>
                  <a:lnTo>
                    <a:pt x="14145" y="12603"/>
                  </a:lnTo>
                  <a:cubicBezTo>
                    <a:pt x="14904" y="12015"/>
                    <a:pt x="15389" y="11094"/>
                    <a:pt x="15389" y="10079"/>
                  </a:cubicBezTo>
                  <a:lnTo>
                    <a:pt x="15389" y="8979"/>
                  </a:lnTo>
                  <a:cubicBezTo>
                    <a:pt x="15389" y="8955"/>
                    <a:pt x="15386" y="8926"/>
                    <a:pt x="15383" y="8903"/>
                  </a:cubicBezTo>
                  <a:cubicBezTo>
                    <a:pt x="15383" y="8900"/>
                    <a:pt x="15383" y="8900"/>
                    <a:pt x="15386" y="8897"/>
                  </a:cubicBezTo>
                  <a:lnTo>
                    <a:pt x="15886" y="6976"/>
                  </a:lnTo>
                  <a:lnTo>
                    <a:pt x="15886" y="12447"/>
                  </a:lnTo>
                  <a:cubicBezTo>
                    <a:pt x="15886" y="12650"/>
                    <a:pt x="16051" y="12815"/>
                    <a:pt x="16254" y="12815"/>
                  </a:cubicBezTo>
                  <a:cubicBezTo>
                    <a:pt x="16457" y="12815"/>
                    <a:pt x="16622" y="12650"/>
                    <a:pt x="16622" y="12447"/>
                  </a:cubicBezTo>
                  <a:lnTo>
                    <a:pt x="16622" y="369"/>
                  </a:lnTo>
                  <a:cubicBezTo>
                    <a:pt x="16622" y="166"/>
                    <a:pt x="16457" y="1"/>
                    <a:pt x="16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52"/>
          <p:cNvPicPr preferRelativeResize="0"/>
          <p:nvPr/>
        </p:nvPicPr>
        <p:blipFill rotWithShape="1">
          <a:blip r:embed="rId4">
            <a:alphaModFix/>
          </a:blip>
          <a:srcRect b="20239" l="0" r="80225" t="60941"/>
          <a:stretch/>
        </p:blipFill>
        <p:spPr>
          <a:xfrm>
            <a:off x="4406325" y="3302900"/>
            <a:ext cx="1964775" cy="137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3"/>
          <p:cNvSpPr txBox="1"/>
          <p:nvPr>
            <p:ph idx="1" type="body"/>
          </p:nvPr>
        </p:nvSpPr>
        <p:spPr>
          <a:xfrm>
            <a:off x="720000" y="1210650"/>
            <a:ext cx="4899600" cy="333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BMI</a:t>
            </a:r>
            <a:endParaRPr/>
          </a:p>
          <a:p>
            <a:pPr indent="-317500" lvl="1" marL="914400" rtl="0" algn="l">
              <a:spcBef>
                <a:spcPts val="0"/>
              </a:spcBef>
              <a:spcAft>
                <a:spcPts val="0"/>
              </a:spcAft>
              <a:buSzPts val="1400"/>
              <a:buChar char="-"/>
            </a:pPr>
            <a:r>
              <a:rPr lang="en"/>
              <a:t>body mass index</a:t>
            </a:r>
            <a:endParaRPr/>
          </a:p>
          <a:p>
            <a:pPr indent="-317500" lvl="1" marL="914400" rtl="0" algn="l">
              <a:spcBef>
                <a:spcPts val="0"/>
              </a:spcBef>
              <a:spcAft>
                <a:spcPts val="0"/>
              </a:spcAft>
              <a:buSzPts val="1400"/>
              <a:buChar char="-"/>
            </a:pPr>
            <a:r>
              <a:rPr lang="en"/>
              <a:t>a person's body weight divided by the square of their height</a:t>
            </a:r>
            <a:endParaRPr/>
          </a:p>
          <a:p>
            <a:pPr indent="-330200" lvl="0" marL="457200" rtl="0" algn="l">
              <a:spcBef>
                <a:spcPts val="0"/>
              </a:spcBef>
              <a:spcAft>
                <a:spcPts val="0"/>
              </a:spcAft>
              <a:buSzPts val="1600"/>
              <a:buChar char="-"/>
            </a:pPr>
            <a:r>
              <a:rPr lang="en"/>
              <a:t>Random Forest Regressor </a:t>
            </a:r>
            <a:endParaRPr/>
          </a:p>
          <a:p>
            <a:pPr indent="-317500" lvl="1" marL="914400" rtl="0" algn="l">
              <a:spcBef>
                <a:spcPts val="0"/>
              </a:spcBef>
              <a:spcAft>
                <a:spcPts val="0"/>
              </a:spcAft>
              <a:buSzPts val="1400"/>
              <a:buChar char="-"/>
            </a:pPr>
            <a:r>
              <a:rPr lang="en"/>
              <a:t>Train on all healthy subjects (39977)</a:t>
            </a:r>
            <a:endParaRPr/>
          </a:p>
          <a:p>
            <a:pPr indent="-317500" lvl="1" marL="914400" rtl="0" algn="l">
              <a:spcBef>
                <a:spcPts val="0"/>
              </a:spcBef>
              <a:spcAft>
                <a:spcPts val="0"/>
              </a:spcAft>
              <a:buSzPts val="1400"/>
              <a:buChar char="-"/>
            </a:pPr>
            <a:r>
              <a:rPr lang="en"/>
              <a:t>Test set MSE 37.17 </a:t>
            </a:r>
            <a:endParaRPr/>
          </a:p>
          <a:p>
            <a:pPr indent="-330200" lvl="0" marL="457200" rtl="0" algn="l">
              <a:spcBef>
                <a:spcPts val="0"/>
              </a:spcBef>
              <a:spcAft>
                <a:spcPts val="0"/>
              </a:spcAft>
              <a:buSzPts val="1600"/>
              <a:buChar char="-"/>
            </a:pPr>
            <a:r>
              <a:rPr lang="en"/>
              <a:t>Predict on all the diabetic patients</a:t>
            </a:r>
            <a:endParaRPr/>
          </a:p>
          <a:p>
            <a:pPr indent="-317500" lvl="1" marL="914400" rtl="0" algn="l">
              <a:spcBef>
                <a:spcPts val="0"/>
              </a:spcBef>
              <a:spcAft>
                <a:spcPts val="0"/>
              </a:spcAft>
              <a:buSzPts val="1400"/>
              <a:buChar char="-"/>
            </a:pPr>
            <a:r>
              <a:rPr lang="en"/>
              <a:t>Suggested score centered around 25</a:t>
            </a:r>
            <a:endParaRPr/>
          </a:p>
        </p:txBody>
      </p:sp>
      <p:sp>
        <p:nvSpPr>
          <p:cNvPr id="822" name="Google Shape;822;p53"/>
          <p:cNvSpPr txBox="1"/>
          <p:nvPr>
            <p:ph type="title"/>
          </p:nvPr>
        </p:nvSpPr>
        <p:spPr>
          <a:xfrm>
            <a:off x="720000" y="457900"/>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so far (BMI)</a:t>
            </a:r>
            <a:endParaRPr/>
          </a:p>
        </p:txBody>
      </p:sp>
      <p:pic>
        <p:nvPicPr>
          <p:cNvPr id="823" name="Google Shape;823;p53"/>
          <p:cNvPicPr preferRelativeResize="0"/>
          <p:nvPr/>
        </p:nvPicPr>
        <p:blipFill>
          <a:blip r:embed="rId3">
            <a:alphaModFix/>
          </a:blip>
          <a:stretch>
            <a:fillRect/>
          </a:stretch>
        </p:blipFill>
        <p:spPr>
          <a:xfrm>
            <a:off x="5250550" y="320325"/>
            <a:ext cx="3491893" cy="2215450"/>
          </a:xfrm>
          <a:prstGeom prst="rect">
            <a:avLst/>
          </a:prstGeom>
          <a:noFill/>
          <a:ln>
            <a:noFill/>
          </a:ln>
        </p:spPr>
      </p:pic>
      <p:pic>
        <p:nvPicPr>
          <p:cNvPr id="824" name="Google Shape;824;p53"/>
          <p:cNvPicPr preferRelativeResize="0"/>
          <p:nvPr/>
        </p:nvPicPr>
        <p:blipFill>
          <a:blip r:embed="rId4">
            <a:alphaModFix/>
          </a:blip>
          <a:stretch>
            <a:fillRect/>
          </a:stretch>
        </p:blipFill>
        <p:spPr>
          <a:xfrm>
            <a:off x="5386800" y="2709325"/>
            <a:ext cx="3355649" cy="2129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2" name="Shape 572"/>
        <p:cNvGrpSpPr/>
        <p:nvPr/>
      </p:nvGrpSpPr>
      <p:grpSpPr>
        <a:xfrm>
          <a:off x="0" y="0"/>
          <a:ext cx="0" cy="0"/>
          <a:chOff x="0" y="0"/>
          <a:chExt cx="0" cy="0"/>
        </a:xfrm>
      </p:grpSpPr>
      <p:sp>
        <p:nvSpPr>
          <p:cNvPr id="573" name="Google Shape;573;p36"/>
          <p:cNvSpPr txBox="1"/>
          <p:nvPr>
            <p:ph idx="1" type="subTitle"/>
          </p:nvPr>
        </p:nvSpPr>
        <p:spPr>
          <a:xfrm>
            <a:off x="2335900" y="1494700"/>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574" name="Google Shape;574;p36"/>
          <p:cNvSpPr txBox="1"/>
          <p:nvPr>
            <p:ph type="title"/>
          </p:nvPr>
        </p:nvSpPr>
        <p:spPr>
          <a:xfrm>
            <a:off x="1625850" y="1566600"/>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75" name="Google Shape;575;p36"/>
          <p:cNvSpPr txBox="1"/>
          <p:nvPr>
            <p:ph idx="3"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576" name="Google Shape;576;p36"/>
          <p:cNvSpPr txBox="1"/>
          <p:nvPr>
            <p:ph idx="4" type="subTitle"/>
          </p:nvPr>
        </p:nvSpPr>
        <p:spPr>
          <a:xfrm>
            <a:off x="2335900" y="2462675"/>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577" name="Google Shape;577;p36"/>
          <p:cNvSpPr txBox="1"/>
          <p:nvPr>
            <p:ph idx="6" type="title"/>
          </p:nvPr>
        </p:nvSpPr>
        <p:spPr>
          <a:xfrm>
            <a:off x="1625850" y="2534575"/>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78" name="Google Shape;578;p36"/>
          <p:cNvSpPr txBox="1"/>
          <p:nvPr>
            <p:ph idx="7" type="subTitle"/>
          </p:nvPr>
        </p:nvSpPr>
        <p:spPr>
          <a:xfrm>
            <a:off x="2335900" y="3430650"/>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579" name="Google Shape;579;p36"/>
          <p:cNvSpPr txBox="1"/>
          <p:nvPr>
            <p:ph idx="9" type="title"/>
          </p:nvPr>
        </p:nvSpPr>
        <p:spPr>
          <a:xfrm>
            <a:off x="1625850" y="3502550"/>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80" name="Google Shape;580;p36"/>
          <p:cNvSpPr txBox="1"/>
          <p:nvPr>
            <p:ph idx="1" type="subTitle"/>
          </p:nvPr>
        </p:nvSpPr>
        <p:spPr>
          <a:xfrm>
            <a:off x="5574700" y="1494700"/>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581" name="Google Shape;581;p36"/>
          <p:cNvSpPr txBox="1"/>
          <p:nvPr>
            <p:ph type="title"/>
          </p:nvPr>
        </p:nvSpPr>
        <p:spPr>
          <a:xfrm>
            <a:off x="4824400" y="1494700"/>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82" name="Google Shape;582;p36"/>
          <p:cNvSpPr txBox="1"/>
          <p:nvPr>
            <p:ph idx="4" type="subTitle"/>
          </p:nvPr>
        </p:nvSpPr>
        <p:spPr>
          <a:xfrm>
            <a:off x="5574700" y="2462675"/>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83" name="Google Shape;583;p36"/>
          <p:cNvSpPr txBox="1"/>
          <p:nvPr>
            <p:ph idx="6" type="title"/>
          </p:nvPr>
        </p:nvSpPr>
        <p:spPr>
          <a:xfrm>
            <a:off x="4824400" y="2462675"/>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84" name="Google Shape;584;p36"/>
          <p:cNvSpPr txBox="1"/>
          <p:nvPr>
            <p:ph idx="7" type="subTitle"/>
          </p:nvPr>
        </p:nvSpPr>
        <p:spPr>
          <a:xfrm>
            <a:off x="5574700" y="3430650"/>
            <a:ext cx="2488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585" name="Google Shape;585;p36"/>
          <p:cNvSpPr txBox="1"/>
          <p:nvPr>
            <p:ph idx="9" type="title"/>
          </p:nvPr>
        </p:nvSpPr>
        <p:spPr>
          <a:xfrm>
            <a:off x="4824400" y="3430650"/>
            <a:ext cx="5853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54"/>
          <p:cNvSpPr txBox="1"/>
          <p:nvPr>
            <p:ph idx="1" type="body"/>
          </p:nvPr>
        </p:nvSpPr>
        <p:spPr>
          <a:xfrm>
            <a:off x="719988" y="1340225"/>
            <a:ext cx="34959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Model for BMI prediction needs improvement</a:t>
            </a:r>
            <a:endParaRPr/>
          </a:p>
          <a:p>
            <a:pPr indent="-317500" lvl="1" marL="914400" rtl="0" algn="l">
              <a:spcBef>
                <a:spcPts val="0"/>
              </a:spcBef>
              <a:spcAft>
                <a:spcPts val="0"/>
              </a:spcAft>
              <a:buSzPts val="1400"/>
              <a:buChar char="-"/>
            </a:pPr>
            <a:r>
              <a:rPr lang="en"/>
              <a:t>Distribution captured</a:t>
            </a:r>
            <a:endParaRPr/>
          </a:p>
          <a:p>
            <a:pPr indent="-317500" lvl="1" marL="914400" rtl="0" algn="l">
              <a:spcBef>
                <a:spcPts val="0"/>
              </a:spcBef>
              <a:spcAft>
                <a:spcPts val="0"/>
              </a:spcAft>
              <a:buSzPts val="1400"/>
              <a:buChar char="-"/>
            </a:pPr>
            <a:r>
              <a:rPr lang="en"/>
              <a:t>6 units deviated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830" name="Google Shape;830;p54"/>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Reflection:</a:t>
            </a:r>
            <a:endParaRPr/>
          </a:p>
        </p:txBody>
      </p:sp>
      <p:sp>
        <p:nvSpPr>
          <p:cNvPr id="831" name="Google Shape;831;p54"/>
          <p:cNvSpPr txBox="1"/>
          <p:nvPr>
            <p:ph idx="2" type="body"/>
          </p:nvPr>
        </p:nvSpPr>
        <p:spPr>
          <a:xfrm>
            <a:off x="4683262" y="1414325"/>
            <a:ext cx="3495900" cy="27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32" name="Google Shape;832;p54"/>
          <p:cNvPicPr preferRelativeResize="0"/>
          <p:nvPr/>
        </p:nvPicPr>
        <p:blipFill>
          <a:blip r:embed="rId3">
            <a:alphaModFix/>
          </a:blip>
          <a:stretch>
            <a:fillRect/>
          </a:stretch>
        </p:blipFill>
        <p:spPr>
          <a:xfrm>
            <a:off x="6076099" y="1285484"/>
            <a:ext cx="2399375" cy="2688542"/>
          </a:xfrm>
          <a:prstGeom prst="rect">
            <a:avLst/>
          </a:prstGeom>
          <a:noFill/>
          <a:ln>
            <a:noFill/>
          </a:ln>
        </p:spPr>
      </p:pic>
      <p:pic>
        <p:nvPicPr>
          <p:cNvPr id="833" name="Google Shape;833;p54"/>
          <p:cNvPicPr preferRelativeResize="0"/>
          <p:nvPr/>
        </p:nvPicPr>
        <p:blipFill>
          <a:blip r:embed="rId4">
            <a:alphaModFix/>
          </a:blip>
          <a:stretch>
            <a:fillRect/>
          </a:stretch>
        </p:blipFill>
        <p:spPr>
          <a:xfrm>
            <a:off x="806338" y="2571725"/>
            <a:ext cx="3323224" cy="210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55"/>
          <p:cNvSpPr txBox="1"/>
          <p:nvPr>
            <p:ph idx="1" type="body"/>
          </p:nvPr>
        </p:nvSpPr>
        <p:spPr>
          <a:xfrm>
            <a:off x="720001" y="1210650"/>
            <a:ext cx="37566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GenHealth score</a:t>
            </a:r>
            <a:endParaRPr/>
          </a:p>
          <a:p>
            <a:pPr indent="-317500" lvl="1" marL="914400" rtl="0" algn="l">
              <a:spcBef>
                <a:spcPts val="0"/>
              </a:spcBef>
              <a:spcAft>
                <a:spcPts val="0"/>
              </a:spcAft>
              <a:buSzPts val="1400"/>
              <a:buChar char="-"/>
            </a:pPr>
            <a:r>
              <a:rPr lang="en"/>
              <a:t>scale 1-5 </a:t>
            </a:r>
            <a:endParaRPr/>
          </a:p>
          <a:p>
            <a:pPr indent="-317500" lvl="1" marL="914400" rtl="0" algn="l">
              <a:spcBef>
                <a:spcPts val="0"/>
              </a:spcBef>
              <a:spcAft>
                <a:spcPts val="0"/>
              </a:spcAft>
              <a:buSzPts val="1400"/>
              <a:buChar char="-"/>
            </a:pPr>
            <a:r>
              <a:rPr lang="en"/>
              <a:t>1 = excellent; 2 = very good; 3 = good; 4 = fair; 5 = poor</a:t>
            </a:r>
            <a:endParaRPr/>
          </a:p>
          <a:p>
            <a:pPr indent="-330200" lvl="0" marL="457200" rtl="0" algn="l">
              <a:spcBef>
                <a:spcPts val="0"/>
              </a:spcBef>
              <a:spcAft>
                <a:spcPts val="0"/>
              </a:spcAft>
              <a:buSzPts val="1600"/>
              <a:buChar char="-"/>
            </a:pPr>
            <a:r>
              <a:rPr lang="en"/>
              <a:t>Random Forest Classifier</a:t>
            </a:r>
            <a:endParaRPr/>
          </a:p>
          <a:p>
            <a:pPr indent="-317500" lvl="1" marL="914400" rtl="0" algn="l">
              <a:spcBef>
                <a:spcPts val="0"/>
              </a:spcBef>
              <a:spcAft>
                <a:spcPts val="0"/>
              </a:spcAft>
              <a:buSzPts val="1400"/>
              <a:buChar char="-"/>
            </a:pPr>
            <a:r>
              <a:rPr lang="en"/>
              <a:t>Train on all healthy subjects</a:t>
            </a:r>
            <a:endParaRPr/>
          </a:p>
          <a:p>
            <a:pPr indent="-317500" lvl="1" marL="914400" rtl="0" algn="l">
              <a:spcBef>
                <a:spcPts val="0"/>
              </a:spcBef>
              <a:spcAft>
                <a:spcPts val="0"/>
              </a:spcAft>
              <a:buSzPts val="1400"/>
              <a:buChar char="-"/>
            </a:pPr>
            <a:r>
              <a:rPr lang="en"/>
              <a:t>Testset MSE 0.89 </a:t>
            </a:r>
            <a:endParaRPr/>
          </a:p>
          <a:p>
            <a:pPr indent="-317500" lvl="1" marL="914400" rtl="0" algn="l">
              <a:spcBef>
                <a:spcPts val="0"/>
              </a:spcBef>
              <a:spcAft>
                <a:spcPts val="0"/>
              </a:spcAft>
              <a:buSzPts val="1400"/>
              <a:buChar char="-"/>
            </a:pPr>
            <a:r>
              <a:rPr lang="en"/>
              <a:t>Testset R^2 score 0.16</a:t>
            </a:r>
            <a:endParaRPr/>
          </a:p>
          <a:p>
            <a:pPr indent="-330200" lvl="0" marL="457200" rtl="0" algn="l">
              <a:spcBef>
                <a:spcPts val="0"/>
              </a:spcBef>
              <a:spcAft>
                <a:spcPts val="0"/>
              </a:spcAft>
              <a:buSzPts val="1600"/>
              <a:buChar char="-"/>
            </a:pPr>
            <a:r>
              <a:rPr lang="en"/>
              <a:t>Predict on all the diabetic patients</a:t>
            </a:r>
            <a:endParaRPr/>
          </a:p>
          <a:p>
            <a:pPr indent="-330200" lvl="0" marL="457200" rtl="0" algn="l">
              <a:spcBef>
                <a:spcPts val="0"/>
              </a:spcBef>
              <a:spcAft>
                <a:spcPts val="0"/>
              </a:spcAft>
              <a:buSzPts val="1600"/>
              <a:buChar char="-"/>
            </a:pPr>
            <a:r>
              <a:rPr lang="en"/>
              <a:t>Suggested score → 3</a:t>
            </a:r>
            <a:endParaRPr/>
          </a:p>
        </p:txBody>
      </p:sp>
      <p:sp>
        <p:nvSpPr>
          <p:cNvPr id="839" name="Google Shape;839;p55"/>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so far (GenHealth)</a:t>
            </a:r>
            <a:endParaRPr/>
          </a:p>
        </p:txBody>
      </p:sp>
      <p:pic>
        <p:nvPicPr>
          <p:cNvPr id="840" name="Google Shape;840;p55"/>
          <p:cNvPicPr preferRelativeResize="0"/>
          <p:nvPr/>
        </p:nvPicPr>
        <p:blipFill>
          <a:blip r:embed="rId3">
            <a:alphaModFix/>
          </a:blip>
          <a:stretch>
            <a:fillRect/>
          </a:stretch>
        </p:blipFill>
        <p:spPr>
          <a:xfrm>
            <a:off x="4739075" y="1255600"/>
            <a:ext cx="4034525" cy="253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56"/>
          <p:cNvSpPr txBox="1"/>
          <p:nvPr>
            <p:ph idx="1" type="body"/>
          </p:nvPr>
        </p:nvSpPr>
        <p:spPr>
          <a:xfrm>
            <a:off x="763738" y="1256363"/>
            <a:ext cx="34959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General health score too vague</a:t>
            </a:r>
            <a:endParaRPr/>
          </a:p>
          <a:p>
            <a:pPr indent="-330200" lvl="0" marL="457200" rtl="0" algn="l">
              <a:spcBef>
                <a:spcPts val="0"/>
              </a:spcBef>
              <a:spcAft>
                <a:spcPts val="0"/>
              </a:spcAft>
              <a:buSzPts val="1600"/>
              <a:buChar char="-"/>
            </a:pPr>
            <a:r>
              <a:rPr lang="en"/>
              <a:t>Need more specific quantification or qualification of health conditions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846" name="Google Shape;846;p56"/>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Reflection:</a:t>
            </a:r>
            <a:endParaRPr/>
          </a:p>
        </p:txBody>
      </p:sp>
      <p:sp>
        <p:nvSpPr>
          <p:cNvPr id="847" name="Google Shape;847;p56"/>
          <p:cNvSpPr txBox="1"/>
          <p:nvPr>
            <p:ph idx="2" type="body"/>
          </p:nvPr>
        </p:nvSpPr>
        <p:spPr>
          <a:xfrm>
            <a:off x="4683262" y="1414325"/>
            <a:ext cx="3495900" cy="27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56"/>
          <p:cNvPicPr preferRelativeResize="0"/>
          <p:nvPr/>
        </p:nvPicPr>
        <p:blipFill>
          <a:blip r:embed="rId3">
            <a:alphaModFix/>
          </a:blip>
          <a:stretch>
            <a:fillRect/>
          </a:stretch>
        </p:blipFill>
        <p:spPr>
          <a:xfrm>
            <a:off x="4590875" y="1445350"/>
            <a:ext cx="4034525" cy="253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7"/>
          <p:cNvSpPr txBox="1"/>
          <p:nvPr>
            <p:ph type="title"/>
          </p:nvPr>
        </p:nvSpPr>
        <p:spPr>
          <a:xfrm>
            <a:off x="882134" y="404425"/>
            <a:ext cx="7273800" cy="6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Design</a:t>
            </a:r>
            <a:endParaRPr u="none"/>
          </a:p>
        </p:txBody>
      </p:sp>
      <p:sp>
        <p:nvSpPr>
          <p:cNvPr id="854" name="Google Shape;854;p57"/>
          <p:cNvSpPr/>
          <p:nvPr/>
        </p:nvSpPr>
        <p:spPr>
          <a:xfrm>
            <a:off x="6471389" y="3125118"/>
            <a:ext cx="18450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Health Suggestion</a:t>
            </a:r>
            <a:endParaRPr sz="2400">
              <a:solidFill>
                <a:schemeClr val="dk1"/>
              </a:solidFill>
              <a:latin typeface="Doppio One"/>
              <a:ea typeface="Doppio One"/>
              <a:cs typeface="Doppio One"/>
              <a:sym typeface="Doppio One"/>
            </a:endParaRPr>
          </a:p>
        </p:txBody>
      </p:sp>
      <p:sp>
        <p:nvSpPr>
          <p:cNvPr id="855" name="Google Shape;855;p57"/>
          <p:cNvSpPr/>
          <p:nvPr/>
        </p:nvSpPr>
        <p:spPr>
          <a:xfrm>
            <a:off x="6527998" y="3573421"/>
            <a:ext cx="18417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Help patient get healthy again  </a:t>
            </a:r>
            <a:endParaRPr>
              <a:solidFill>
                <a:schemeClr val="dk1"/>
              </a:solidFill>
              <a:latin typeface="Montserrat"/>
              <a:ea typeface="Montserrat"/>
              <a:cs typeface="Montserrat"/>
              <a:sym typeface="Montserrat"/>
            </a:endParaRPr>
          </a:p>
        </p:txBody>
      </p:sp>
      <p:sp>
        <p:nvSpPr>
          <p:cNvPr id="856" name="Google Shape;856;p57"/>
          <p:cNvSpPr/>
          <p:nvPr/>
        </p:nvSpPr>
        <p:spPr>
          <a:xfrm>
            <a:off x="882500" y="3125218"/>
            <a:ext cx="18450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Diabetes Prediction</a:t>
            </a:r>
            <a:endParaRPr sz="2400">
              <a:solidFill>
                <a:schemeClr val="dk1"/>
              </a:solidFill>
              <a:latin typeface="Doppio One"/>
              <a:ea typeface="Doppio One"/>
              <a:cs typeface="Doppio One"/>
              <a:sym typeface="Doppio One"/>
            </a:endParaRPr>
          </a:p>
        </p:txBody>
      </p:sp>
      <p:sp>
        <p:nvSpPr>
          <p:cNvPr id="857" name="Google Shape;857;p57"/>
          <p:cNvSpPr/>
          <p:nvPr/>
        </p:nvSpPr>
        <p:spPr>
          <a:xfrm>
            <a:off x="834950" y="3573425"/>
            <a:ext cx="19401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Predict if a patient has diabetes or not </a:t>
            </a:r>
            <a:endParaRPr>
              <a:solidFill>
                <a:schemeClr val="dk1"/>
              </a:solidFill>
              <a:latin typeface="Montserrat"/>
              <a:ea typeface="Montserrat"/>
              <a:cs typeface="Montserrat"/>
              <a:sym typeface="Montserrat"/>
            </a:endParaRPr>
          </a:p>
        </p:txBody>
      </p:sp>
      <p:sp>
        <p:nvSpPr>
          <p:cNvPr id="858" name="Google Shape;858;p57"/>
          <p:cNvSpPr/>
          <p:nvPr/>
        </p:nvSpPr>
        <p:spPr>
          <a:xfrm>
            <a:off x="3161892" y="1402850"/>
            <a:ext cx="2809200" cy="44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oppio One"/>
                <a:ea typeface="Doppio One"/>
                <a:cs typeface="Doppio One"/>
                <a:sym typeface="Doppio One"/>
              </a:rPr>
              <a:t>DiabetesAI</a:t>
            </a:r>
            <a:endParaRPr sz="2400">
              <a:solidFill>
                <a:schemeClr val="dk1"/>
              </a:solidFill>
              <a:latin typeface="Doppio One"/>
              <a:ea typeface="Doppio One"/>
              <a:cs typeface="Doppio One"/>
              <a:sym typeface="Doppio One"/>
            </a:endParaRPr>
          </a:p>
        </p:txBody>
      </p:sp>
      <p:sp>
        <p:nvSpPr>
          <p:cNvPr id="859" name="Google Shape;859;p57"/>
          <p:cNvSpPr/>
          <p:nvPr/>
        </p:nvSpPr>
        <p:spPr>
          <a:xfrm>
            <a:off x="3164449" y="1732659"/>
            <a:ext cx="28041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Our general model</a:t>
            </a:r>
            <a:endParaRPr>
              <a:solidFill>
                <a:schemeClr val="dk1"/>
              </a:solidFill>
              <a:latin typeface="Montserrat"/>
              <a:ea typeface="Montserrat"/>
              <a:cs typeface="Montserrat"/>
              <a:sym typeface="Montserrat"/>
            </a:endParaRPr>
          </a:p>
        </p:txBody>
      </p:sp>
      <p:grpSp>
        <p:nvGrpSpPr>
          <p:cNvPr id="860" name="Google Shape;860;p57"/>
          <p:cNvGrpSpPr/>
          <p:nvPr/>
        </p:nvGrpSpPr>
        <p:grpSpPr>
          <a:xfrm>
            <a:off x="3066952" y="1438274"/>
            <a:ext cx="393210" cy="377359"/>
            <a:chOff x="1982466" y="3350129"/>
            <a:chExt cx="411222" cy="411156"/>
          </a:xfrm>
        </p:grpSpPr>
        <p:sp>
          <p:nvSpPr>
            <p:cNvPr id="861" name="Google Shape;861;p57"/>
            <p:cNvSpPr/>
            <p:nvPr/>
          </p:nvSpPr>
          <p:spPr>
            <a:xfrm>
              <a:off x="2152755" y="3350129"/>
              <a:ext cx="240933" cy="411156"/>
            </a:xfrm>
            <a:custGeom>
              <a:rect b="b" l="l" r="r" t="t"/>
              <a:pathLst>
                <a:path extrusionOk="0" h="18828" w="11033">
                  <a:moveTo>
                    <a:pt x="8750" y="736"/>
                  </a:moveTo>
                  <a:cubicBezTo>
                    <a:pt x="8953" y="736"/>
                    <a:pt x="9117" y="900"/>
                    <a:pt x="9117" y="1103"/>
                  </a:cubicBezTo>
                  <a:lnTo>
                    <a:pt x="9117" y="1986"/>
                  </a:lnTo>
                  <a:cubicBezTo>
                    <a:pt x="9117" y="2189"/>
                    <a:pt x="8953" y="2354"/>
                    <a:pt x="8750" y="2354"/>
                  </a:cubicBezTo>
                  <a:lnTo>
                    <a:pt x="2278" y="2354"/>
                  </a:lnTo>
                  <a:cubicBezTo>
                    <a:pt x="2075" y="2354"/>
                    <a:pt x="1910" y="2189"/>
                    <a:pt x="1910" y="1986"/>
                  </a:cubicBezTo>
                  <a:lnTo>
                    <a:pt x="1910" y="1103"/>
                  </a:lnTo>
                  <a:cubicBezTo>
                    <a:pt x="1910" y="900"/>
                    <a:pt x="2075" y="736"/>
                    <a:pt x="2278" y="736"/>
                  </a:cubicBezTo>
                  <a:close/>
                  <a:moveTo>
                    <a:pt x="8085" y="3133"/>
                  </a:moveTo>
                  <a:lnTo>
                    <a:pt x="8085" y="4522"/>
                  </a:lnTo>
                  <a:cubicBezTo>
                    <a:pt x="8085" y="4689"/>
                    <a:pt x="8194" y="4837"/>
                    <a:pt x="8355" y="4881"/>
                  </a:cubicBezTo>
                  <a:lnTo>
                    <a:pt x="9208" y="5107"/>
                  </a:lnTo>
                  <a:cubicBezTo>
                    <a:pt x="9847" y="5278"/>
                    <a:pt x="10288" y="5854"/>
                    <a:pt x="10288" y="6513"/>
                  </a:cubicBezTo>
                  <a:lnTo>
                    <a:pt x="10288" y="7169"/>
                  </a:lnTo>
                  <a:lnTo>
                    <a:pt x="733" y="7169"/>
                  </a:lnTo>
                  <a:lnTo>
                    <a:pt x="733" y="6507"/>
                  </a:lnTo>
                  <a:cubicBezTo>
                    <a:pt x="733" y="5851"/>
                    <a:pt x="1177" y="5272"/>
                    <a:pt x="1810" y="5104"/>
                  </a:cubicBezTo>
                  <a:lnTo>
                    <a:pt x="2631" y="4887"/>
                  </a:lnTo>
                  <a:lnTo>
                    <a:pt x="6311" y="4887"/>
                  </a:lnTo>
                  <a:cubicBezTo>
                    <a:pt x="6514" y="4887"/>
                    <a:pt x="6679" y="4722"/>
                    <a:pt x="6679" y="4519"/>
                  </a:cubicBezTo>
                  <a:cubicBezTo>
                    <a:pt x="6679" y="4316"/>
                    <a:pt x="6514" y="4151"/>
                    <a:pt x="6311" y="4151"/>
                  </a:cubicBezTo>
                  <a:lnTo>
                    <a:pt x="2937" y="4151"/>
                  </a:lnTo>
                  <a:lnTo>
                    <a:pt x="2937" y="3133"/>
                  </a:lnTo>
                  <a:close/>
                  <a:moveTo>
                    <a:pt x="10294" y="7905"/>
                  </a:moveTo>
                  <a:lnTo>
                    <a:pt x="10294" y="16106"/>
                  </a:lnTo>
                  <a:lnTo>
                    <a:pt x="733" y="16106"/>
                  </a:lnTo>
                  <a:lnTo>
                    <a:pt x="733" y="7905"/>
                  </a:lnTo>
                  <a:close/>
                  <a:moveTo>
                    <a:pt x="10294" y="16842"/>
                  </a:moveTo>
                  <a:lnTo>
                    <a:pt x="10294" y="17654"/>
                  </a:lnTo>
                  <a:cubicBezTo>
                    <a:pt x="10294" y="17892"/>
                    <a:pt x="10100" y="18092"/>
                    <a:pt x="9856" y="18092"/>
                  </a:cubicBezTo>
                  <a:lnTo>
                    <a:pt x="1172" y="18092"/>
                  </a:lnTo>
                  <a:cubicBezTo>
                    <a:pt x="930" y="18092"/>
                    <a:pt x="733" y="17898"/>
                    <a:pt x="733" y="17654"/>
                  </a:cubicBezTo>
                  <a:lnTo>
                    <a:pt x="733" y="16842"/>
                  </a:lnTo>
                  <a:close/>
                  <a:moveTo>
                    <a:pt x="2281" y="0"/>
                  </a:moveTo>
                  <a:cubicBezTo>
                    <a:pt x="1675" y="0"/>
                    <a:pt x="1177" y="497"/>
                    <a:pt x="1177" y="1103"/>
                  </a:cubicBezTo>
                  <a:lnTo>
                    <a:pt x="1177" y="1986"/>
                  </a:lnTo>
                  <a:cubicBezTo>
                    <a:pt x="1177" y="2571"/>
                    <a:pt x="1633" y="3048"/>
                    <a:pt x="2207" y="3086"/>
                  </a:cubicBezTo>
                  <a:lnTo>
                    <a:pt x="2207" y="4239"/>
                  </a:lnTo>
                  <a:lnTo>
                    <a:pt x="1628" y="4395"/>
                  </a:lnTo>
                  <a:cubicBezTo>
                    <a:pt x="671" y="4648"/>
                    <a:pt x="1" y="5519"/>
                    <a:pt x="1" y="6507"/>
                  </a:cubicBezTo>
                  <a:lnTo>
                    <a:pt x="1" y="7537"/>
                  </a:lnTo>
                  <a:lnTo>
                    <a:pt x="1" y="16474"/>
                  </a:lnTo>
                  <a:lnTo>
                    <a:pt x="1" y="17654"/>
                  </a:lnTo>
                  <a:cubicBezTo>
                    <a:pt x="1" y="18301"/>
                    <a:pt x="527" y="18827"/>
                    <a:pt x="1175" y="18827"/>
                  </a:cubicBezTo>
                  <a:lnTo>
                    <a:pt x="9862" y="18827"/>
                  </a:lnTo>
                  <a:cubicBezTo>
                    <a:pt x="10509" y="18827"/>
                    <a:pt x="11032" y="18301"/>
                    <a:pt x="11032" y="17654"/>
                  </a:cubicBezTo>
                  <a:lnTo>
                    <a:pt x="11032" y="16474"/>
                  </a:lnTo>
                  <a:lnTo>
                    <a:pt x="11032" y="7537"/>
                  </a:lnTo>
                  <a:lnTo>
                    <a:pt x="11032" y="6507"/>
                  </a:lnTo>
                  <a:cubicBezTo>
                    <a:pt x="11029" y="5519"/>
                    <a:pt x="10365" y="4651"/>
                    <a:pt x="9408" y="4395"/>
                  </a:cubicBezTo>
                  <a:lnTo>
                    <a:pt x="8826" y="4239"/>
                  </a:lnTo>
                  <a:lnTo>
                    <a:pt x="8826" y="3086"/>
                  </a:lnTo>
                  <a:cubicBezTo>
                    <a:pt x="9400" y="3048"/>
                    <a:pt x="9856" y="2566"/>
                    <a:pt x="9856" y="1986"/>
                  </a:cubicBezTo>
                  <a:lnTo>
                    <a:pt x="9856" y="1103"/>
                  </a:lnTo>
                  <a:cubicBezTo>
                    <a:pt x="9856" y="497"/>
                    <a:pt x="9361" y="0"/>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2228509" y="3554091"/>
              <a:ext cx="89490" cy="116416"/>
            </a:xfrm>
            <a:custGeom>
              <a:rect b="b" l="l" r="r" t="t"/>
              <a:pathLst>
                <a:path extrusionOk="0" h="5331" w="4098">
                  <a:moveTo>
                    <a:pt x="2045" y="856"/>
                  </a:moveTo>
                  <a:cubicBezTo>
                    <a:pt x="2474" y="1256"/>
                    <a:pt x="3357" y="2207"/>
                    <a:pt x="3357" y="3204"/>
                  </a:cubicBezTo>
                  <a:cubicBezTo>
                    <a:pt x="3363" y="3957"/>
                    <a:pt x="2759" y="4595"/>
                    <a:pt x="2045" y="4595"/>
                  </a:cubicBezTo>
                  <a:cubicBezTo>
                    <a:pt x="1333" y="4595"/>
                    <a:pt x="733" y="3957"/>
                    <a:pt x="733" y="3204"/>
                  </a:cubicBezTo>
                  <a:cubicBezTo>
                    <a:pt x="733" y="2213"/>
                    <a:pt x="1618" y="1262"/>
                    <a:pt x="2045" y="856"/>
                  </a:cubicBezTo>
                  <a:close/>
                  <a:moveTo>
                    <a:pt x="2049" y="0"/>
                  </a:moveTo>
                  <a:cubicBezTo>
                    <a:pt x="1968" y="0"/>
                    <a:pt x="1887" y="27"/>
                    <a:pt x="1821" y="80"/>
                  </a:cubicBezTo>
                  <a:cubicBezTo>
                    <a:pt x="1748" y="139"/>
                    <a:pt x="0" y="1545"/>
                    <a:pt x="0" y="3204"/>
                  </a:cubicBezTo>
                  <a:cubicBezTo>
                    <a:pt x="0" y="4357"/>
                    <a:pt x="939" y="5331"/>
                    <a:pt x="2048" y="5331"/>
                  </a:cubicBezTo>
                  <a:cubicBezTo>
                    <a:pt x="3160" y="5331"/>
                    <a:pt x="4098" y="4357"/>
                    <a:pt x="4098" y="3204"/>
                  </a:cubicBezTo>
                  <a:cubicBezTo>
                    <a:pt x="4098" y="1545"/>
                    <a:pt x="2351" y="139"/>
                    <a:pt x="2277" y="80"/>
                  </a:cubicBezTo>
                  <a:cubicBezTo>
                    <a:pt x="2211" y="27"/>
                    <a:pt x="2130" y="0"/>
                    <a:pt x="2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1982466" y="3350129"/>
              <a:ext cx="144564" cy="411156"/>
            </a:xfrm>
            <a:custGeom>
              <a:rect b="b" l="l" r="r" t="t"/>
              <a:pathLst>
                <a:path extrusionOk="0" h="18828" w="6620">
                  <a:moveTo>
                    <a:pt x="5001" y="736"/>
                  </a:moveTo>
                  <a:cubicBezTo>
                    <a:pt x="5204" y="736"/>
                    <a:pt x="5369" y="900"/>
                    <a:pt x="5369" y="1103"/>
                  </a:cubicBezTo>
                  <a:lnTo>
                    <a:pt x="5369" y="1398"/>
                  </a:lnTo>
                  <a:cubicBezTo>
                    <a:pt x="5369" y="1601"/>
                    <a:pt x="5204" y="1765"/>
                    <a:pt x="5001" y="1765"/>
                  </a:cubicBezTo>
                  <a:lnTo>
                    <a:pt x="1618" y="1765"/>
                  </a:lnTo>
                  <a:cubicBezTo>
                    <a:pt x="1415" y="1765"/>
                    <a:pt x="1250" y="1601"/>
                    <a:pt x="1250" y="1398"/>
                  </a:cubicBezTo>
                  <a:lnTo>
                    <a:pt x="1250" y="1103"/>
                  </a:lnTo>
                  <a:cubicBezTo>
                    <a:pt x="1250" y="900"/>
                    <a:pt x="1415" y="736"/>
                    <a:pt x="1618" y="736"/>
                  </a:cubicBezTo>
                  <a:close/>
                  <a:moveTo>
                    <a:pt x="3824" y="2501"/>
                  </a:moveTo>
                  <a:lnTo>
                    <a:pt x="3824" y="3677"/>
                  </a:lnTo>
                  <a:lnTo>
                    <a:pt x="2795" y="3677"/>
                  </a:lnTo>
                  <a:lnTo>
                    <a:pt x="2795" y="2501"/>
                  </a:lnTo>
                  <a:close/>
                  <a:moveTo>
                    <a:pt x="5884" y="4413"/>
                  </a:moveTo>
                  <a:lnTo>
                    <a:pt x="5884" y="5148"/>
                  </a:lnTo>
                  <a:lnTo>
                    <a:pt x="736" y="5148"/>
                  </a:lnTo>
                  <a:lnTo>
                    <a:pt x="736" y="4413"/>
                  </a:lnTo>
                  <a:close/>
                  <a:moveTo>
                    <a:pt x="5148" y="5884"/>
                  </a:moveTo>
                  <a:lnTo>
                    <a:pt x="5148" y="6913"/>
                  </a:lnTo>
                  <a:lnTo>
                    <a:pt x="4192" y="6913"/>
                  </a:lnTo>
                  <a:cubicBezTo>
                    <a:pt x="3989" y="6913"/>
                    <a:pt x="3824" y="7078"/>
                    <a:pt x="3824" y="7281"/>
                  </a:cubicBezTo>
                  <a:cubicBezTo>
                    <a:pt x="3824" y="7484"/>
                    <a:pt x="3989" y="7649"/>
                    <a:pt x="4192" y="7649"/>
                  </a:cubicBezTo>
                  <a:lnTo>
                    <a:pt x="5148" y="7649"/>
                  </a:lnTo>
                  <a:lnTo>
                    <a:pt x="5148" y="8678"/>
                  </a:lnTo>
                  <a:lnTo>
                    <a:pt x="1471" y="8678"/>
                  </a:lnTo>
                  <a:lnTo>
                    <a:pt x="1471" y="5884"/>
                  </a:lnTo>
                  <a:close/>
                  <a:moveTo>
                    <a:pt x="5148" y="9414"/>
                  </a:moveTo>
                  <a:lnTo>
                    <a:pt x="5148" y="10444"/>
                  </a:lnTo>
                  <a:lnTo>
                    <a:pt x="4192" y="10444"/>
                  </a:lnTo>
                  <a:cubicBezTo>
                    <a:pt x="3989" y="10444"/>
                    <a:pt x="3824" y="10608"/>
                    <a:pt x="3824" y="10811"/>
                  </a:cubicBezTo>
                  <a:cubicBezTo>
                    <a:pt x="3824" y="11014"/>
                    <a:pt x="3989" y="11179"/>
                    <a:pt x="4192" y="11179"/>
                  </a:cubicBezTo>
                  <a:lnTo>
                    <a:pt x="5148" y="11179"/>
                  </a:lnTo>
                  <a:lnTo>
                    <a:pt x="5148" y="12209"/>
                  </a:lnTo>
                  <a:lnTo>
                    <a:pt x="4192" y="12209"/>
                  </a:lnTo>
                  <a:cubicBezTo>
                    <a:pt x="3989" y="12209"/>
                    <a:pt x="3824" y="12373"/>
                    <a:pt x="3824" y="12576"/>
                  </a:cubicBezTo>
                  <a:cubicBezTo>
                    <a:pt x="3824" y="12779"/>
                    <a:pt x="3989" y="12944"/>
                    <a:pt x="4192" y="12944"/>
                  </a:cubicBezTo>
                  <a:lnTo>
                    <a:pt x="5148" y="12944"/>
                  </a:lnTo>
                  <a:lnTo>
                    <a:pt x="5148" y="13974"/>
                  </a:lnTo>
                  <a:lnTo>
                    <a:pt x="4192" y="13974"/>
                  </a:lnTo>
                  <a:cubicBezTo>
                    <a:pt x="3989" y="13974"/>
                    <a:pt x="3824" y="14138"/>
                    <a:pt x="3824" y="14341"/>
                  </a:cubicBezTo>
                  <a:cubicBezTo>
                    <a:pt x="3824" y="14544"/>
                    <a:pt x="3989" y="14709"/>
                    <a:pt x="4192" y="14709"/>
                  </a:cubicBezTo>
                  <a:lnTo>
                    <a:pt x="5022" y="14709"/>
                  </a:lnTo>
                  <a:cubicBezTo>
                    <a:pt x="4892" y="15021"/>
                    <a:pt x="4660" y="15286"/>
                    <a:pt x="4354" y="15459"/>
                  </a:cubicBezTo>
                  <a:lnTo>
                    <a:pt x="3310" y="16050"/>
                  </a:lnTo>
                  <a:lnTo>
                    <a:pt x="2265" y="15459"/>
                  </a:lnTo>
                  <a:cubicBezTo>
                    <a:pt x="1777" y="15180"/>
                    <a:pt x="1471" y="14656"/>
                    <a:pt x="1471" y="14094"/>
                  </a:cubicBezTo>
                  <a:lnTo>
                    <a:pt x="1471" y="9414"/>
                  </a:lnTo>
                  <a:close/>
                  <a:moveTo>
                    <a:pt x="1618" y="0"/>
                  </a:moveTo>
                  <a:cubicBezTo>
                    <a:pt x="1012" y="0"/>
                    <a:pt x="515" y="497"/>
                    <a:pt x="515" y="1103"/>
                  </a:cubicBezTo>
                  <a:lnTo>
                    <a:pt x="515" y="1398"/>
                  </a:lnTo>
                  <a:cubicBezTo>
                    <a:pt x="515" y="2004"/>
                    <a:pt x="1012" y="2501"/>
                    <a:pt x="1618" y="2501"/>
                  </a:cubicBezTo>
                  <a:lnTo>
                    <a:pt x="2059" y="2501"/>
                  </a:lnTo>
                  <a:lnTo>
                    <a:pt x="2059" y="3677"/>
                  </a:lnTo>
                  <a:lnTo>
                    <a:pt x="736" y="3677"/>
                  </a:lnTo>
                  <a:cubicBezTo>
                    <a:pt x="333" y="3677"/>
                    <a:pt x="0" y="4007"/>
                    <a:pt x="0" y="4413"/>
                  </a:cubicBezTo>
                  <a:lnTo>
                    <a:pt x="0" y="5148"/>
                  </a:lnTo>
                  <a:cubicBezTo>
                    <a:pt x="0" y="5551"/>
                    <a:pt x="333" y="5884"/>
                    <a:pt x="736" y="5884"/>
                  </a:cubicBezTo>
                  <a:lnTo>
                    <a:pt x="736" y="14094"/>
                  </a:lnTo>
                  <a:cubicBezTo>
                    <a:pt x="736" y="14921"/>
                    <a:pt x="1186" y="15692"/>
                    <a:pt x="1904" y="16098"/>
                  </a:cubicBezTo>
                  <a:lnTo>
                    <a:pt x="2942" y="16686"/>
                  </a:lnTo>
                  <a:lnTo>
                    <a:pt x="2942" y="18460"/>
                  </a:lnTo>
                  <a:cubicBezTo>
                    <a:pt x="2942" y="18663"/>
                    <a:pt x="3107" y="18827"/>
                    <a:pt x="3310" y="18827"/>
                  </a:cubicBezTo>
                  <a:cubicBezTo>
                    <a:pt x="3513" y="18827"/>
                    <a:pt x="3677" y="18663"/>
                    <a:pt x="3677" y="18460"/>
                  </a:cubicBezTo>
                  <a:lnTo>
                    <a:pt x="3677" y="16686"/>
                  </a:lnTo>
                  <a:lnTo>
                    <a:pt x="4716" y="16098"/>
                  </a:lnTo>
                  <a:cubicBezTo>
                    <a:pt x="5434" y="15692"/>
                    <a:pt x="5884" y="14921"/>
                    <a:pt x="5884" y="14094"/>
                  </a:cubicBezTo>
                  <a:lnTo>
                    <a:pt x="5884" y="5884"/>
                  </a:lnTo>
                  <a:cubicBezTo>
                    <a:pt x="6290" y="5884"/>
                    <a:pt x="6619" y="5551"/>
                    <a:pt x="6619" y="5148"/>
                  </a:cubicBezTo>
                  <a:lnTo>
                    <a:pt x="6619" y="4413"/>
                  </a:lnTo>
                  <a:cubicBezTo>
                    <a:pt x="6619" y="4007"/>
                    <a:pt x="6293" y="3677"/>
                    <a:pt x="5884" y="3677"/>
                  </a:cubicBezTo>
                  <a:lnTo>
                    <a:pt x="4560" y="3677"/>
                  </a:lnTo>
                  <a:lnTo>
                    <a:pt x="4560" y="2501"/>
                  </a:lnTo>
                  <a:lnTo>
                    <a:pt x="5001" y="2501"/>
                  </a:lnTo>
                  <a:cubicBezTo>
                    <a:pt x="5607" y="2501"/>
                    <a:pt x="6104" y="2004"/>
                    <a:pt x="6104" y="1398"/>
                  </a:cubicBezTo>
                  <a:lnTo>
                    <a:pt x="6104" y="1103"/>
                  </a:lnTo>
                  <a:cubicBezTo>
                    <a:pt x="6104" y="497"/>
                    <a:pt x="5607" y="0"/>
                    <a:pt x="5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7"/>
            <p:cNvSpPr/>
            <p:nvPr/>
          </p:nvSpPr>
          <p:spPr>
            <a:xfrm>
              <a:off x="2338985" y="3530572"/>
              <a:ext cx="16094" cy="82961"/>
            </a:xfrm>
            <a:custGeom>
              <a:rect b="b" l="l" r="r" t="t"/>
              <a:pathLst>
                <a:path extrusionOk="0" h="3799" w="737">
                  <a:moveTo>
                    <a:pt x="369" y="1"/>
                  </a:moveTo>
                  <a:cubicBezTo>
                    <a:pt x="166" y="1"/>
                    <a:pt x="1" y="165"/>
                    <a:pt x="1" y="368"/>
                  </a:cubicBezTo>
                  <a:lnTo>
                    <a:pt x="1" y="3431"/>
                  </a:lnTo>
                  <a:cubicBezTo>
                    <a:pt x="1" y="3634"/>
                    <a:pt x="166" y="3798"/>
                    <a:pt x="369" y="3798"/>
                  </a:cubicBezTo>
                  <a:cubicBezTo>
                    <a:pt x="572" y="3798"/>
                    <a:pt x="736" y="3634"/>
                    <a:pt x="736" y="3431"/>
                  </a:cubicBezTo>
                  <a:lnTo>
                    <a:pt x="736" y="368"/>
                  </a:lnTo>
                  <a:cubicBezTo>
                    <a:pt x="736" y="162"/>
                    <a:pt x="572" y="1"/>
                    <a:pt x="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2338985" y="3627967"/>
              <a:ext cx="16094" cy="16072"/>
            </a:xfrm>
            <a:custGeom>
              <a:rect b="b" l="l" r="r" t="t"/>
              <a:pathLst>
                <a:path extrusionOk="0" h="736" w="737">
                  <a:moveTo>
                    <a:pt x="369" y="0"/>
                  </a:moveTo>
                  <a:cubicBezTo>
                    <a:pt x="269" y="0"/>
                    <a:pt x="177" y="39"/>
                    <a:pt x="107" y="106"/>
                  </a:cubicBezTo>
                  <a:cubicBezTo>
                    <a:pt x="39" y="177"/>
                    <a:pt x="1" y="268"/>
                    <a:pt x="1" y="368"/>
                  </a:cubicBezTo>
                  <a:cubicBezTo>
                    <a:pt x="1" y="462"/>
                    <a:pt x="42" y="559"/>
                    <a:pt x="107" y="627"/>
                  </a:cubicBezTo>
                  <a:cubicBezTo>
                    <a:pt x="177" y="698"/>
                    <a:pt x="269" y="736"/>
                    <a:pt x="369" y="736"/>
                  </a:cubicBezTo>
                  <a:cubicBezTo>
                    <a:pt x="469" y="736"/>
                    <a:pt x="560" y="695"/>
                    <a:pt x="630" y="627"/>
                  </a:cubicBezTo>
                  <a:cubicBezTo>
                    <a:pt x="701" y="559"/>
                    <a:pt x="736" y="465"/>
                    <a:pt x="736" y="368"/>
                  </a:cubicBezTo>
                  <a:cubicBezTo>
                    <a:pt x="736" y="268"/>
                    <a:pt x="695" y="177"/>
                    <a:pt x="630" y="106"/>
                  </a:cubicBezTo>
                  <a:cubicBezTo>
                    <a:pt x="560" y="36"/>
                    <a:pt x="469" y="0"/>
                    <a:pt x="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57"/>
          <p:cNvGrpSpPr/>
          <p:nvPr/>
        </p:nvGrpSpPr>
        <p:grpSpPr>
          <a:xfrm>
            <a:off x="2727505" y="2968546"/>
            <a:ext cx="411244" cy="411222"/>
            <a:chOff x="2613613" y="2726537"/>
            <a:chExt cx="411244" cy="411222"/>
          </a:xfrm>
        </p:grpSpPr>
        <p:sp>
          <p:nvSpPr>
            <p:cNvPr id="867" name="Google Shape;867;p57"/>
            <p:cNvSpPr/>
            <p:nvPr/>
          </p:nvSpPr>
          <p:spPr>
            <a:xfrm>
              <a:off x="2613613" y="2726603"/>
              <a:ext cx="324440" cy="411156"/>
            </a:xfrm>
            <a:custGeom>
              <a:rect b="b" l="l" r="r" t="t"/>
              <a:pathLst>
                <a:path extrusionOk="0" h="18828" w="14857">
                  <a:moveTo>
                    <a:pt x="7414" y="736"/>
                  </a:moveTo>
                  <a:cubicBezTo>
                    <a:pt x="7820" y="736"/>
                    <a:pt x="8150" y="1066"/>
                    <a:pt x="8150" y="1472"/>
                  </a:cubicBezTo>
                  <a:cubicBezTo>
                    <a:pt x="8150" y="1672"/>
                    <a:pt x="8314" y="1839"/>
                    <a:pt x="8517" y="1839"/>
                  </a:cubicBezTo>
                  <a:lnTo>
                    <a:pt x="10006" y="1839"/>
                  </a:lnTo>
                  <a:cubicBezTo>
                    <a:pt x="10412" y="1839"/>
                    <a:pt x="10762" y="2098"/>
                    <a:pt x="10888" y="2460"/>
                  </a:cubicBezTo>
                  <a:cubicBezTo>
                    <a:pt x="10888" y="2463"/>
                    <a:pt x="10894" y="2466"/>
                    <a:pt x="10894" y="2475"/>
                  </a:cubicBezTo>
                  <a:cubicBezTo>
                    <a:pt x="10927" y="2569"/>
                    <a:pt x="10944" y="2672"/>
                    <a:pt x="10944" y="2781"/>
                  </a:cubicBezTo>
                  <a:lnTo>
                    <a:pt x="10944" y="3357"/>
                  </a:lnTo>
                  <a:cubicBezTo>
                    <a:pt x="10944" y="3578"/>
                    <a:pt x="10768" y="3754"/>
                    <a:pt x="10547" y="3754"/>
                  </a:cubicBezTo>
                  <a:lnTo>
                    <a:pt x="4281" y="3754"/>
                  </a:lnTo>
                  <a:cubicBezTo>
                    <a:pt x="4061" y="3754"/>
                    <a:pt x="3884" y="3578"/>
                    <a:pt x="3884" y="3357"/>
                  </a:cubicBezTo>
                  <a:lnTo>
                    <a:pt x="3884" y="2775"/>
                  </a:lnTo>
                  <a:cubicBezTo>
                    <a:pt x="3884" y="2257"/>
                    <a:pt x="4305" y="1839"/>
                    <a:pt x="4822" y="1839"/>
                  </a:cubicBezTo>
                  <a:lnTo>
                    <a:pt x="6311" y="1839"/>
                  </a:lnTo>
                  <a:cubicBezTo>
                    <a:pt x="6514" y="1839"/>
                    <a:pt x="6679" y="1672"/>
                    <a:pt x="6679" y="1472"/>
                  </a:cubicBezTo>
                  <a:cubicBezTo>
                    <a:pt x="6679" y="1066"/>
                    <a:pt x="7011" y="736"/>
                    <a:pt x="7414" y="736"/>
                  </a:cubicBezTo>
                  <a:close/>
                  <a:moveTo>
                    <a:pt x="12356" y="4487"/>
                  </a:moveTo>
                  <a:lnTo>
                    <a:pt x="12356" y="16372"/>
                  </a:lnTo>
                  <a:lnTo>
                    <a:pt x="2513" y="16372"/>
                  </a:lnTo>
                  <a:lnTo>
                    <a:pt x="2513" y="4487"/>
                  </a:lnTo>
                  <a:close/>
                  <a:moveTo>
                    <a:pt x="13754" y="2722"/>
                  </a:moveTo>
                  <a:cubicBezTo>
                    <a:pt x="13957" y="2722"/>
                    <a:pt x="14121" y="2887"/>
                    <a:pt x="14121" y="3090"/>
                  </a:cubicBezTo>
                  <a:lnTo>
                    <a:pt x="14121" y="17725"/>
                  </a:lnTo>
                  <a:cubicBezTo>
                    <a:pt x="14121" y="17925"/>
                    <a:pt x="13957" y="18092"/>
                    <a:pt x="13754" y="18092"/>
                  </a:cubicBezTo>
                  <a:lnTo>
                    <a:pt x="1104" y="18092"/>
                  </a:lnTo>
                  <a:cubicBezTo>
                    <a:pt x="901" y="18092"/>
                    <a:pt x="736" y="17925"/>
                    <a:pt x="736" y="17725"/>
                  </a:cubicBezTo>
                  <a:lnTo>
                    <a:pt x="736" y="3090"/>
                  </a:lnTo>
                  <a:cubicBezTo>
                    <a:pt x="736" y="2887"/>
                    <a:pt x="901" y="2722"/>
                    <a:pt x="1104" y="2722"/>
                  </a:cubicBezTo>
                  <a:lnTo>
                    <a:pt x="3149" y="2722"/>
                  </a:lnTo>
                  <a:lnTo>
                    <a:pt x="3149" y="2775"/>
                  </a:lnTo>
                  <a:lnTo>
                    <a:pt x="3149" y="3354"/>
                  </a:lnTo>
                  <a:cubicBezTo>
                    <a:pt x="3149" y="3493"/>
                    <a:pt x="3175" y="3625"/>
                    <a:pt x="3222" y="3751"/>
                  </a:cubicBezTo>
                  <a:lnTo>
                    <a:pt x="2145" y="3751"/>
                  </a:lnTo>
                  <a:cubicBezTo>
                    <a:pt x="1942" y="3751"/>
                    <a:pt x="1778" y="3916"/>
                    <a:pt x="1778" y="4119"/>
                  </a:cubicBezTo>
                  <a:lnTo>
                    <a:pt x="1778" y="16739"/>
                  </a:lnTo>
                  <a:cubicBezTo>
                    <a:pt x="1778" y="16939"/>
                    <a:pt x="1942" y="17107"/>
                    <a:pt x="2145" y="17107"/>
                  </a:cubicBezTo>
                  <a:lnTo>
                    <a:pt x="12724" y="17107"/>
                  </a:lnTo>
                  <a:cubicBezTo>
                    <a:pt x="12927" y="17107"/>
                    <a:pt x="13092" y="16939"/>
                    <a:pt x="13092" y="16739"/>
                  </a:cubicBezTo>
                  <a:lnTo>
                    <a:pt x="13092" y="4119"/>
                  </a:lnTo>
                  <a:cubicBezTo>
                    <a:pt x="13092" y="3916"/>
                    <a:pt x="12927" y="3751"/>
                    <a:pt x="12724" y="3751"/>
                  </a:cubicBezTo>
                  <a:lnTo>
                    <a:pt x="11606" y="3751"/>
                  </a:lnTo>
                  <a:cubicBezTo>
                    <a:pt x="11653" y="3625"/>
                    <a:pt x="11680" y="3493"/>
                    <a:pt x="11680" y="3354"/>
                  </a:cubicBezTo>
                  <a:lnTo>
                    <a:pt x="11680" y="2775"/>
                  </a:lnTo>
                  <a:lnTo>
                    <a:pt x="11680" y="2722"/>
                  </a:lnTo>
                  <a:close/>
                  <a:moveTo>
                    <a:pt x="7414" y="1"/>
                  </a:moveTo>
                  <a:cubicBezTo>
                    <a:pt x="6732" y="1"/>
                    <a:pt x="6152" y="471"/>
                    <a:pt x="5990" y="1104"/>
                  </a:cubicBezTo>
                  <a:lnTo>
                    <a:pt x="4822" y="1104"/>
                  </a:lnTo>
                  <a:cubicBezTo>
                    <a:pt x="4187" y="1104"/>
                    <a:pt x="3631" y="1460"/>
                    <a:pt x="3349" y="1986"/>
                  </a:cubicBezTo>
                  <a:lnTo>
                    <a:pt x="1104" y="1986"/>
                  </a:lnTo>
                  <a:cubicBezTo>
                    <a:pt x="498" y="1986"/>
                    <a:pt x="1" y="2481"/>
                    <a:pt x="1" y="3090"/>
                  </a:cubicBezTo>
                  <a:lnTo>
                    <a:pt x="1" y="17725"/>
                  </a:lnTo>
                  <a:cubicBezTo>
                    <a:pt x="1" y="18331"/>
                    <a:pt x="498" y="18828"/>
                    <a:pt x="1104" y="18828"/>
                  </a:cubicBezTo>
                  <a:lnTo>
                    <a:pt x="13754" y="18828"/>
                  </a:lnTo>
                  <a:cubicBezTo>
                    <a:pt x="14360" y="18828"/>
                    <a:pt x="14857" y="18331"/>
                    <a:pt x="14857" y="17725"/>
                  </a:cubicBezTo>
                  <a:lnTo>
                    <a:pt x="14857" y="3090"/>
                  </a:lnTo>
                  <a:cubicBezTo>
                    <a:pt x="14857" y="2478"/>
                    <a:pt x="14360" y="1986"/>
                    <a:pt x="13754" y="1986"/>
                  </a:cubicBezTo>
                  <a:lnTo>
                    <a:pt x="11483" y="1986"/>
                  </a:lnTo>
                  <a:cubicBezTo>
                    <a:pt x="11197" y="1460"/>
                    <a:pt x="10641" y="1104"/>
                    <a:pt x="10006" y="1104"/>
                  </a:cubicBezTo>
                  <a:lnTo>
                    <a:pt x="8838" y="1104"/>
                  </a:lnTo>
                  <a:cubicBezTo>
                    <a:pt x="8673" y="471"/>
                    <a:pt x="8100" y="1"/>
                    <a:pt x="7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p:nvPr/>
          </p:nvSpPr>
          <p:spPr>
            <a:xfrm>
              <a:off x="2767480" y="2769972"/>
              <a:ext cx="16072" cy="16072"/>
            </a:xfrm>
            <a:custGeom>
              <a:rect b="b" l="l" r="r" t="t"/>
              <a:pathLst>
                <a:path extrusionOk="0" h="736" w="736">
                  <a:moveTo>
                    <a:pt x="368" y="0"/>
                  </a:moveTo>
                  <a:cubicBezTo>
                    <a:pt x="274" y="0"/>
                    <a:pt x="177" y="39"/>
                    <a:pt x="106" y="106"/>
                  </a:cubicBezTo>
                  <a:cubicBezTo>
                    <a:pt x="39" y="177"/>
                    <a:pt x="0" y="268"/>
                    <a:pt x="0" y="368"/>
                  </a:cubicBezTo>
                  <a:cubicBezTo>
                    <a:pt x="0" y="465"/>
                    <a:pt x="42" y="559"/>
                    <a:pt x="106" y="627"/>
                  </a:cubicBezTo>
                  <a:cubicBezTo>
                    <a:pt x="177" y="698"/>
                    <a:pt x="268" y="736"/>
                    <a:pt x="368" y="736"/>
                  </a:cubicBezTo>
                  <a:cubicBezTo>
                    <a:pt x="465" y="736"/>
                    <a:pt x="559" y="695"/>
                    <a:pt x="630" y="627"/>
                  </a:cubicBezTo>
                  <a:cubicBezTo>
                    <a:pt x="701" y="559"/>
                    <a:pt x="736" y="465"/>
                    <a:pt x="736" y="368"/>
                  </a:cubicBezTo>
                  <a:cubicBezTo>
                    <a:pt x="736" y="268"/>
                    <a:pt x="695" y="177"/>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
            <p:cNvSpPr/>
            <p:nvPr/>
          </p:nvSpPr>
          <p:spPr>
            <a:xfrm>
              <a:off x="2718215" y="2840638"/>
              <a:ext cx="112441" cy="112441"/>
            </a:xfrm>
            <a:custGeom>
              <a:rect b="b" l="l" r="r" t="t"/>
              <a:pathLst>
                <a:path extrusionOk="0" h="5149" w="5149">
                  <a:moveTo>
                    <a:pt x="2942" y="736"/>
                  </a:moveTo>
                  <a:lnTo>
                    <a:pt x="2942" y="1839"/>
                  </a:lnTo>
                  <a:cubicBezTo>
                    <a:pt x="2942" y="2039"/>
                    <a:pt x="3107" y="2207"/>
                    <a:pt x="3310" y="2207"/>
                  </a:cubicBezTo>
                  <a:lnTo>
                    <a:pt x="4413" y="2207"/>
                  </a:lnTo>
                  <a:lnTo>
                    <a:pt x="4413" y="2942"/>
                  </a:lnTo>
                  <a:lnTo>
                    <a:pt x="3310" y="2942"/>
                  </a:lnTo>
                  <a:cubicBezTo>
                    <a:pt x="3107" y="2942"/>
                    <a:pt x="2942" y="3107"/>
                    <a:pt x="2942" y="3310"/>
                  </a:cubicBezTo>
                  <a:lnTo>
                    <a:pt x="2942" y="4413"/>
                  </a:lnTo>
                  <a:lnTo>
                    <a:pt x="2206" y="4413"/>
                  </a:lnTo>
                  <a:lnTo>
                    <a:pt x="2206" y="3310"/>
                  </a:lnTo>
                  <a:cubicBezTo>
                    <a:pt x="2206" y="3107"/>
                    <a:pt x="2039" y="2942"/>
                    <a:pt x="1839" y="2942"/>
                  </a:cubicBezTo>
                  <a:lnTo>
                    <a:pt x="736" y="2942"/>
                  </a:lnTo>
                  <a:lnTo>
                    <a:pt x="736" y="2207"/>
                  </a:lnTo>
                  <a:lnTo>
                    <a:pt x="1839" y="2207"/>
                  </a:lnTo>
                  <a:cubicBezTo>
                    <a:pt x="2039" y="2207"/>
                    <a:pt x="2206" y="2039"/>
                    <a:pt x="2206" y="1839"/>
                  </a:cubicBezTo>
                  <a:lnTo>
                    <a:pt x="2206" y="736"/>
                  </a:lnTo>
                  <a:close/>
                  <a:moveTo>
                    <a:pt x="1839" y="0"/>
                  </a:moveTo>
                  <a:cubicBezTo>
                    <a:pt x="1636" y="0"/>
                    <a:pt x="1471" y="165"/>
                    <a:pt x="1471" y="368"/>
                  </a:cubicBezTo>
                  <a:lnTo>
                    <a:pt x="1471" y="1471"/>
                  </a:lnTo>
                  <a:lnTo>
                    <a:pt x="368" y="1471"/>
                  </a:lnTo>
                  <a:cubicBezTo>
                    <a:pt x="165" y="1471"/>
                    <a:pt x="0" y="1636"/>
                    <a:pt x="0" y="1839"/>
                  </a:cubicBezTo>
                  <a:lnTo>
                    <a:pt x="0" y="3310"/>
                  </a:lnTo>
                  <a:cubicBezTo>
                    <a:pt x="0" y="3510"/>
                    <a:pt x="165" y="3678"/>
                    <a:pt x="368" y="3678"/>
                  </a:cubicBezTo>
                  <a:lnTo>
                    <a:pt x="1471" y="3678"/>
                  </a:lnTo>
                  <a:lnTo>
                    <a:pt x="1471" y="4781"/>
                  </a:lnTo>
                  <a:cubicBezTo>
                    <a:pt x="1471" y="4981"/>
                    <a:pt x="1636" y="5148"/>
                    <a:pt x="1839" y="5148"/>
                  </a:cubicBezTo>
                  <a:lnTo>
                    <a:pt x="3310" y="5148"/>
                  </a:lnTo>
                  <a:cubicBezTo>
                    <a:pt x="3510" y="5148"/>
                    <a:pt x="3677" y="4981"/>
                    <a:pt x="3677" y="4781"/>
                  </a:cubicBezTo>
                  <a:lnTo>
                    <a:pt x="3677" y="3678"/>
                  </a:lnTo>
                  <a:lnTo>
                    <a:pt x="4780" y="3678"/>
                  </a:lnTo>
                  <a:cubicBezTo>
                    <a:pt x="4980" y="3678"/>
                    <a:pt x="5148" y="3510"/>
                    <a:pt x="5148" y="3310"/>
                  </a:cubicBezTo>
                  <a:lnTo>
                    <a:pt x="5148" y="1839"/>
                  </a:lnTo>
                  <a:cubicBezTo>
                    <a:pt x="5148" y="1636"/>
                    <a:pt x="4980" y="1471"/>
                    <a:pt x="4780" y="1471"/>
                  </a:cubicBezTo>
                  <a:lnTo>
                    <a:pt x="3677" y="1471"/>
                  </a:lnTo>
                  <a:lnTo>
                    <a:pt x="3677" y="368"/>
                  </a:lnTo>
                  <a:cubicBezTo>
                    <a:pt x="3677" y="165"/>
                    <a:pt x="3510" y="0"/>
                    <a:pt x="3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2691748" y="3036564"/>
              <a:ext cx="135502" cy="16094"/>
            </a:xfrm>
            <a:custGeom>
              <a:rect b="b" l="l" r="r" t="t"/>
              <a:pathLst>
                <a:path extrusionOk="0" h="737" w="6205">
                  <a:moveTo>
                    <a:pt x="368" y="1"/>
                  </a:moveTo>
                  <a:cubicBezTo>
                    <a:pt x="168" y="1"/>
                    <a:pt x="0" y="165"/>
                    <a:pt x="0" y="368"/>
                  </a:cubicBezTo>
                  <a:cubicBezTo>
                    <a:pt x="0" y="568"/>
                    <a:pt x="168" y="736"/>
                    <a:pt x="368" y="736"/>
                  </a:cubicBezTo>
                  <a:lnTo>
                    <a:pt x="5837" y="736"/>
                  </a:lnTo>
                  <a:cubicBezTo>
                    <a:pt x="6039" y="736"/>
                    <a:pt x="6204" y="568"/>
                    <a:pt x="6204" y="368"/>
                  </a:cubicBezTo>
                  <a:cubicBezTo>
                    <a:pt x="6204" y="165"/>
                    <a:pt x="6039"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2843868" y="3036499"/>
              <a:ext cx="16072" cy="16094"/>
            </a:xfrm>
            <a:custGeom>
              <a:rect b="b" l="l" r="r" t="t"/>
              <a:pathLst>
                <a:path extrusionOk="0" h="737" w="736">
                  <a:moveTo>
                    <a:pt x="368" y="1"/>
                  </a:moveTo>
                  <a:cubicBezTo>
                    <a:pt x="271" y="1"/>
                    <a:pt x="177" y="42"/>
                    <a:pt x="106" y="110"/>
                  </a:cubicBezTo>
                  <a:cubicBezTo>
                    <a:pt x="35" y="180"/>
                    <a:pt x="0" y="271"/>
                    <a:pt x="0" y="368"/>
                  </a:cubicBezTo>
                  <a:cubicBezTo>
                    <a:pt x="0" y="466"/>
                    <a:pt x="41" y="560"/>
                    <a:pt x="106" y="630"/>
                  </a:cubicBezTo>
                  <a:cubicBezTo>
                    <a:pt x="177" y="701"/>
                    <a:pt x="268" y="736"/>
                    <a:pt x="368" y="736"/>
                  </a:cubicBezTo>
                  <a:cubicBezTo>
                    <a:pt x="462" y="736"/>
                    <a:pt x="559" y="698"/>
                    <a:pt x="630" y="630"/>
                  </a:cubicBezTo>
                  <a:cubicBezTo>
                    <a:pt x="697" y="560"/>
                    <a:pt x="736" y="468"/>
                    <a:pt x="736" y="368"/>
                  </a:cubicBezTo>
                  <a:cubicBezTo>
                    <a:pt x="736" y="271"/>
                    <a:pt x="694" y="180"/>
                    <a:pt x="630" y="110"/>
                  </a:cubicBezTo>
                  <a:cubicBezTo>
                    <a:pt x="559" y="39"/>
                    <a:pt x="465"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2691748" y="3004441"/>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7"/>
            <p:cNvSpPr/>
            <p:nvPr/>
          </p:nvSpPr>
          <p:spPr>
            <a:xfrm>
              <a:off x="2691748" y="2972318"/>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7"/>
            <p:cNvSpPr/>
            <p:nvPr/>
          </p:nvSpPr>
          <p:spPr>
            <a:xfrm>
              <a:off x="3024770" y="2801833"/>
              <a:ext cx="22" cy="22"/>
            </a:xfrm>
            <a:custGeom>
              <a:rect b="b" l="l" r="r" t="t"/>
              <a:pathLst>
                <a:path extrusionOk="0" h="1" w="1">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3024770" y="2801833"/>
              <a:ext cx="22" cy="22"/>
            </a:xfrm>
            <a:custGeom>
              <a:rect b="b" l="l" r="r" t="t"/>
              <a:pathLst>
                <a:path extrusionOk="0" h="1" w="1">
                  <a:moveTo>
                    <a:pt x="0" y="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7"/>
            <p:cNvSpPr/>
            <p:nvPr/>
          </p:nvSpPr>
          <p:spPr>
            <a:xfrm>
              <a:off x="3024770" y="2801833"/>
              <a:ext cx="22" cy="87"/>
            </a:xfrm>
            <a:custGeom>
              <a:rect b="b" l="l" r="r" t="t"/>
              <a:pathLst>
                <a:path extrusionOk="0" h="4" w="1">
                  <a:moveTo>
                    <a:pt x="0" y="1"/>
                  </a:moveTo>
                  <a:lnTo>
                    <a:pt x="0" y="1"/>
                  </a:lnTo>
                  <a:cubicBezTo>
                    <a:pt x="0" y="3"/>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7"/>
            <p:cNvSpPr/>
            <p:nvPr/>
          </p:nvSpPr>
          <p:spPr>
            <a:xfrm>
              <a:off x="2957379" y="2726537"/>
              <a:ext cx="67478" cy="411156"/>
            </a:xfrm>
            <a:custGeom>
              <a:rect b="b" l="l" r="r" t="t"/>
              <a:pathLst>
                <a:path extrusionOk="0" h="18828" w="3090">
                  <a:moveTo>
                    <a:pt x="1542" y="1404"/>
                  </a:moveTo>
                  <a:lnTo>
                    <a:pt x="2186" y="3093"/>
                  </a:lnTo>
                  <a:lnTo>
                    <a:pt x="897" y="3093"/>
                  </a:lnTo>
                  <a:lnTo>
                    <a:pt x="1542" y="1404"/>
                  </a:lnTo>
                  <a:close/>
                  <a:moveTo>
                    <a:pt x="2351" y="3825"/>
                  </a:moveTo>
                  <a:lnTo>
                    <a:pt x="2351" y="15848"/>
                  </a:lnTo>
                  <a:lnTo>
                    <a:pt x="733" y="15848"/>
                  </a:lnTo>
                  <a:lnTo>
                    <a:pt x="733" y="3825"/>
                  </a:lnTo>
                  <a:close/>
                  <a:moveTo>
                    <a:pt x="2351" y="16583"/>
                  </a:moveTo>
                  <a:lnTo>
                    <a:pt x="2351" y="17286"/>
                  </a:lnTo>
                  <a:cubicBezTo>
                    <a:pt x="2351" y="17731"/>
                    <a:pt x="1986" y="18095"/>
                    <a:pt x="1542" y="18095"/>
                  </a:cubicBezTo>
                  <a:cubicBezTo>
                    <a:pt x="1097" y="18095"/>
                    <a:pt x="733" y="17731"/>
                    <a:pt x="733" y="17286"/>
                  </a:cubicBezTo>
                  <a:lnTo>
                    <a:pt x="733" y="16583"/>
                  </a:lnTo>
                  <a:close/>
                  <a:moveTo>
                    <a:pt x="1545" y="1"/>
                  </a:moveTo>
                  <a:cubicBezTo>
                    <a:pt x="1395" y="1"/>
                    <a:pt x="1256" y="98"/>
                    <a:pt x="1203" y="236"/>
                  </a:cubicBezTo>
                  <a:lnTo>
                    <a:pt x="27" y="3325"/>
                  </a:lnTo>
                  <a:cubicBezTo>
                    <a:pt x="12" y="3366"/>
                    <a:pt x="0" y="3416"/>
                    <a:pt x="0" y="3457"/>
                  </a:cubicBezTo>
                  <a:lnTo>
                    <a:pt x="0" y="17284"/>
                  </a:lnTo>
                  <a:cubicBezTo>
                    <a:pt x="0" y="18137"/>
                    <a:pt x="692" y="18828"/>
                    <a:pt x="1545" y="18828"/>
                  </a:cubicBezTo>
                  <a:cubicBezTo>
                    <a:pt x="2398" y="18828"/>
                    <a:pt x="3089" y="18137"/>
                    <a:pt x="3089" y="17284"/>
                  </a:cubicBezTo>
                  <a:lnTo>
                    <a:pt x="3089" y="3457"/>
                  </a:lnTo>
                  <a:cubicBezTo>
                    <a:pt x="3088" y="3459"/>
                    <a:pt x="3088" y="3460"/>
                    <a:pt x="3087" y="3460"/>
                  </a:cubicBezTo>
                  <a:cubicBezTo>
                    <a:pt x="3086" y="3460"/>
                    <a:pt x="3086" y="3451"/>
                    <a:pt x="3086" y="3449"/>
                  </a:cubicBezTo>
                  <a:cubicBezTo>
                    <a:pt x="3086" y="3407"/>
                    <a:pt x="3080" y="3363"/>
                    <a:pt x="3066" y="3325"/>
                  </a:cubicBezTo>
                  <a:lnTo>
                    <a:pt x="1889" y="236"/>
                  </a:lnTo>
                  <a:cubicBezTo>
                    <a:pt x="1833" y="95"/>
                    <a:pt x="1698" y="1"/>
                    <a:pt x="1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57"/>
          <p:cNvGrpSpPr/>
          <p:nvPr/>
        </p:nvGrpSpPr>
        <p:grpSpPr>
          <a:xfrm>
            <a:off x="5976933" y="2968603"/>
            <a:ext cx="411222" cy="411113"/>
            <a:chOff x="4351966" y="1375691"/>
            <a:chExt cx="411222" cy="411113"/>
          </a:xfrm>
        </p:grpSpPr>
        <p:sp>
          <p:nvSpPr>
            <p:cNvPr id="879" name="Google Shape;879;p57"/>
            <p:cNvSpPr/>
            <p:nvPr/>
          </p:nvSpPr>
          <p:spPr>
            <a:xfrm>
              <a:off x="4452964" y="1637414"/>
              <a:ext cx="16072" cy="16072"/>
            </a:xfrm>
            <a:custGeom>
              <a:rect b="b" l="l" r="r" t="t"/>
              <a:pathLst>
                <a:path extrusionOk="0" h="736" w="736">
                  <a:moveTo>
                    <a:pt x="368" y="0"/>
                  </a:moveTo>
                  <a:cubicBezTo>
                    <a:pt x="274" y="0"/>
                    <a:pt x="180" y="39"/>
                    <a:pt x="109" y="106"/>
                  </a:cubicBezTo>
                  <a:cubicBezTo>
                    <a:pt x="38" y="174"/>
                    <a:pt x="0" y="268"/>
                    <a:pt x="0" y="368"/>
                  </a:cubicBezTo>
                  <a:cubicBezTo>
                    <a:pt x="0" y="465"/>
                    <a:pt x="41" y="559"/>
                    <a:pt x="109" y="627"/>
                  </a:cubicBezTo>
                  <a:cubicBezTo>
                    <a:pt x="177" y="698"/>
                    <a:pt x="271" y="736"/>
                    <a:pt x="368" y="736"/>
                  </a:cubicBezTo>
                  <a:cubicBezTo>
                    <a:pt x="468" y="736"/>
                    <a:pt x="559" y="695"/>
                    <a:pt x="630" y="627"/>
                  </a:cubicBezTo>
                  <a:cubicBezTo>
                    <a:pt x="700" y="559"/>
                    <a:pt x="736" y="465"/>
                    <a:pt x="736" y="368"/>
                  </a:cubicBezTo>
                  <a:cubicBezTo>
                    <a:pt x="736" y="268"/>
                    <a:pt x="697" y="177"/>
                    <a:pt x="630" y="106"/>
                  </a:cubicBezTo>
                  <a:cubicBezTo>
                    <a:pt x="562"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7"/>
            <p:cNvSpPr/>
            <p:nvPr/>
          </p:nvSpPr>
          <p:spPr>
            <a:xfrm>
              <a:off x="4393915" y="1528401"/>
              <a:ext cx="60534" cy="60599"/>
            </a:xfrm>
            <a:custGeom>
              <a:rect b="b" l="l" r="r" t="t"/>
              <a:pathLst>
                <a:path extrusionOk="0" h="2775" w="2772">
                  <a:moveTo>
                    <a:pt x="1386" y="0"/>
                  </a:moveTo>
                  <a:cubicBezTo>
                    <a:pt x="1183" y="0"/>
                    <a:pt x="1019" y="168"/>
                    <a:pt x="1019" y="368"/>
                  </a:cubicBezTo>
                  <a:lnTo>
                    <a:pt x="1019" y="1021"/>
                  </a:lnTo>
                  <a:lnTo>
                    <a:pt x="368" y="1021"/>
                  </a:lnTo>
                  <a:cubicBezTo>
                    <a:pt x="165" y="1021"/>
                    <a:pt x="1" y="1186"/>
                    <a:pt x="1" y="1389"/>
                  </a:cubicBezTo>
                  <a:cubicBezTo>
                    <a:pt x="1" y="1589"/>
                    <a:pt x="165" y="1757"/>
                    <a:pt x="368" y="1757"/>
                  </a:cubicBezTo>
                  <a:lnTo>
                    <a:pt x="1019" y="1757"/>
                  </a:lnTo>
                  <a:lnTo>
                    <a:pt x="1019" y="2407"/>
                  </a:lnTo>
                  <a:cubicBezTo>
                    <a:pt x="1019" y="2610"/>
                    <a:pt x="1183" y="2774"/>
                    <a:pt x="1386" y="2774"/>
                  </a:cubicBezTo>
                  <a:cubicBezTo>
                    <a:pt x="1589" y="2774"/>
                    <a:pt x="1754" y="2610"/>
                    <a:pt x="1754" y="2407"/>
                  </a:cubicBezTo>
                  <a:lnTo>
                    <a:pt x="1754" y="1757"/>
                  </a:lnTo>
                  <a:lnTo>
                    <a:pt x="2404" y="1757"/>
                  </a:lnTo>
                  <a:cubicBezTo>
                    <a:pt x="2607" y="1757"/>
                    <a:pt x="2772" y="1589"/>
                    <a:pt x="2772" y="1389"/>
                  </a:cubicBezTo>
                  <a:cubicBezTo>
                    <a:pt x="2772" y="1186"/>
                    <a:pt x="2607" y="1021"/>
                    <a:pt x="2404" y="1021"/>
                  </a:cubicBezTo>
                  <a:lnTo>
                    <a:pt x="1754" y="1021"/>
                  </a:lnTo>
                  <a:lnTo>
                    <a:pt x="1754" y="368"/>
                  </a:lnTo>
                  <a:cubicBezTo>
                    <a:pt x="1754" y="168"/>
                    <a:pt x="1589" y="0"/>
                    <a:pt x="13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7"/>
            <p:cNvSpPr/>
            <p:nvPr/>
          </p:nvSpPr>
          <p:spPr>
            <a:xfrm>
              <a:off x="4602114" y="1506105"/>
              <a:ext cx="48982" cy="48982"/>
            </a:xfrm>
            <a:custGeom>
              <a:rect b="b" l="l" r="r" t="t"/>
              <a:pathLst>
                <a:path extrusionOk="0" h="2243" w="2243">
                  <a:moveTo>
                    <a:pt x="1122" y="1"/>
                  </a:moveTo>
                  <a:cubicBezTo>
                    <a:pt x="919" y="1"/>
                    <a:pt x="754" y="165"/>
                    <a:pt x="754" y="368"/>
                  </a:cubicBezTo>
                  <a:lnTo>
                    <a:pt x="754" y="754"/>
                  </a:lnTo>
                  <a:lnTo>
                    <a:pt x="369" y="754"/>
                  </a:lnTo>
                  <a:cubicBezTo>
                    <a:pt x="166" y="754"/>
                    <a:pt x="1" y="918"/>
                    <a:pt x="1" y="1121"/>
                  </a:cubicBezTo>
                  <a:cubicBezTo>
                    <a:pt x="1" y="1324"/>
                    <a:pt x="166" y="1489"/>
                    <a:pt x="369" y="1489"/>
                  </a:cubicBezTo>
                  <a:lnTo>
                    <a:pt x="754" y="1489"/>
                  </a:lnTo>
                  <a:lnTo>
                    <a:pt x="754" y="1874"/>
                  </a:lnTo>
                  <a:cubicBezTo>
                    <a:pt x="754" y="2077"/>
                    <a:pt x="919" y="2242"/>
                    <a:pt x="1122" y="2242"/>
                  </a:cubicBezTo>
                  <a:cubicBezTo>
                    <a:pt x="1325" y="2242"/>
                    <a:pt x="1489" y="2077"/>
                    <a:pt x="1489" y="1874"/>
                  </a:cubicBezTo>
                  <a:lnTo>
                    <a:pt x="1489" y="1489"/>
                  </a:lnTo>
                  <a:lnTo>
                    <a:pt x="1875" y="1489"/>
                  </a:lnTo>
                  <a:cubicBezTo>
                    <a:pt x="2078" y="1489"/>
                    <a:pt x="2243" y="1324"/>
                    <a:pt x="2243" y="1121"/>
                  </a:cubicBezTo>
                  <a:cubicBezTo>
                    <a:pt x="2243" y="918"/>
                    <a:pt x="2081" y="754"/>
                    <a:pt x="1875" y="754"/>
                  </a:cubicBezTo>
                  <a:lnTo>
                    <a:pt x="1489" y="754"/>
                  </a:lnTo>
                  <a:lnTo>
                    <a:pt x="1489" y="368"/>
                  </a:lnTo>
                  <a:cubicBezTo>
                    <a:pt x="1489" y="165"/>
                    <a:pt x="1325" y="1"/>
                    <a:pt x="11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7"/>
            <p:cNvSpPr/>
            <p:nvPr/>
          </p:nvSpPr>
          <p:spPr>
            <a:xfrm>
              <a:off x="4351966" y="1375691"/>
              <a:ext cx="411222" cy="411113"/>
            </a:xfrm>
            <a:custGeom>
              <a:rect b="b" l="l" r="r" t="t"/>
              <a:pathLst>
                <a:path extrusionOk="0" h="18826" w="18831">
                  <a:moveTo>
                    <a:pt x="2648" y="727"/>
                  </a:moveTo>
                  <a:lnTo>
                    <a:pt x="2648" y="2572"/>
                  </a:lnTo>
                  <a:cubicBezTo>
                    <a:pt x="2648" y="3096"/>
                    <a:pt x="2219" y="3528"/>
                    <a:pt x="1692" y="3528"/>
                  </a:cubicBezTo>
                  <a:cubicBezTo>
                    <a:pt x="1172" y="3528"/>
                    <a:pt x="748" y="3107"/>
                    <a:pt x="736" y="2590"/>
                  </a:cubicBezTo>
                  <a:lnTo>
                    <a:pt x="736" y="2345"/>
                  </a:lnTo>
                  <a:lnTo>
                    <a:pt x="736" y="2334"/>
                  </a:lnTo>
                  <a:lnTo>
                    <a:pt x="736" y="727"/>
                  </a:lnTo>
                  <a:close/>
                  <a:moveTo>
                    <a:pt x="5296" y="730"/>
                  </a:moveTo>
                  <a:lnTo>
                    <a:pt x="5296" y="2572"/>
                  </a:lnTo>
                  <a:cubicBezTo>
                    <a:pt x="5296" y="3096"/>
                    <a:pt x="4866" y="3528"/>
                    <a:pt x="4340" y="3528"/>
                  </a:cubicBezTo>
                  <a:cubicBezTo>
                    <a:pt x="3813" y="3528"/>
                    <a:pt x="3384" y="3096"/>
                    <a:pt x="3384" y="2572"/>
                  </a:cubicBezTo>
                  <a:lnTo>
                    <a:pt x="3384" y="730"/>
                  </a:lnTo>
                  <a:close/>
                  <a:moveTo>
                    <a:pt x="7943" y="730"/>
                  </a:moveTo>
                  <a:lnTo>
                    <a:pt x="7943" y="2572"/>
                  </a:lnTo>
                  <a:cubicBezTo>
                    <a:pt x="7943" y="3096"/>
                    <a:pt x="7514" y="3528"/>
                    <a:pt x="6987" y="3528"/>
                  </a:cubicBezTo>
                  <a:cubicBezTo>
                    <a:pt x="6461" y="3528"/>
                    <a:pt x="6031" y="3096"/>
                    <a:pt x="6031" y="2572"/>
                  </a:cubicBezTo>
                  <a:lnTo>
                    <a:pt x="6031" y="730"/>
                  </a:lnTo>
                  <a:close/>
                  <a:moveTo>
                    <a:pt x="10591" y="730"/>
                  </a:moveTo>
                  <a:lnTo>
                    <a:pt x="10591" y="2572"/>
                  </a:lnTo>
                  <a:cubicBezTo>
                    <a:pt x="10591" y="3096"/>
                    <a:pt x="10162" y="3528"/>
                    <a:pt x="9635" y="3528"/>
                  </a:cubicBezTo>
                  <a:cubicBezTo>
                    <a:pt x="9108" y="3528"/>
                    <a:pt x="8679" y="3096"/>
                    <a:pt x="8679" y="2572"/>
                  </a:cubicBezTo>
                  <a:lnTo>
                    <a:pt x="8679" y="730"/>
                  </a:lnTo>
                  <a:close/>
                  <a:moveTo>
                    <a:pt x="13239" y="730"/>
                  </a:moveTo>
                  <a:lnTo>
                    <a:pt x="13239" y="2572"/>
                  </a:lnTo>
                  <a:cubicBezTo>
                    <a:pt x="13239" y="3096"/>
                    <a:pt x="12809" y="3528"/>
                    <a:pt x="12283" y="3528"/>
                  </a:cubicBezTo>
                  <a:cubicBezTo>
                    <a:pt x="11756" y="3528"/>
                    <a:pt x="11326" y="3096"/>
                    <a:pt x="11326" y="2572"/>
                  </a:cubicBezTo>
                  <a:lnTo>
                    <a:pt x="11326" y="730"/>
                  </a:lnTo>
                  <a:close/>
                  <a:moveTo>
                    <a:pt x="15886" y="730"/>
                  </a:moveTo>
                  <a:lnTo>
                    <a:pt x="15886" y="2339"/>
                  </a:lnTo>
                  <a:lnTo>
                    <a:pt x="15886" y="2351"/>
                  </a:lnTo>
                  <a:lnTo>
                    <a:pt x="15886" y="2592"/>
                  </a:lnTo>
                  <a:cubicBezTo>
                    <a:pt x="15871" y="3110"/>
                    <a:pt x="15448" y="3528"/>
                    <a:pt x="14930" y="3528"/>
                  </a:cubicBezTo>
                  <a:cubicBezTo>
                    <a:pt x="14404" y="3528"/>
                    <a:pt x="13974" y="3096"/>
                    <a:pt x="13974" y="2572"/>
                  </a:cubicBezTo>
                  <a:lnTo>
                    <a:pt x="13974" y="730"/>
                  </a:lnTo>
                  <a:close/>
                  <a:moveTo>
                    <a:pt x="12575" y="5757"/>
                  </a:moveTo>
                  <a:cubicBezTo>
                    <a:pt x="13504" y="5757"/>
                    <a:pt x="14433" y="6042"/>
                    <a:pt x="15215" y="6611"/>
                  </a:cubicBezTo>
                  <a:lnTo>
                    <a:pt x="14742" y="8432"/>
                  </a:lnTo>
                  <a:lnTo>
                    <a:pt x="10409" y="8432"/>
                  </a:lnTo>
                  <a:lnTo>
                    <a:pt x="9932" y="6611"/>
                  </a:lnTo>
                  <a:cubicBezTo>
                    <a:pt x="10716" y="6042"/>
                    <a:pt x="11646" y="5757"/>
                    <a:pt x="12575" y="5757"/>
                  </a:cubicBezTo>
                  <a:close/>
                  <a:moveTo>
                    <a:pt x="5884" y="6249"/>
                  </a:moveTo>
                  <a:lnTo>
                    <a:pt x="5884" y="10515"/>
                  </a:lnTo>
                  <a:lnTo>
                    <a:pt x="736" y="10515"/>
                  </a:lnTo>
                  <a:lnTo>
                    <a:pt x="736" y="6249"/>
                  </a:lnTo>
                  <a:close/>
                  <a:moveTo>
                    <a:pt x="14654" y="9167"/>
                  </a:moveTo>
                  <a:lnTo>
                    <a:pt x="14654" y="10079"/>
                  </a:lnTo>
                  <a:cubicBezTo>
                    <a:pt x="14654" y="11285"/>
                    <a:pt x="13765" y="12318"/>
                    <a:pt x="12577" y="12503"/>
                  </a:cubicBezTo>
                  <a:cubicBezTo>
                    <a:pt x="11388" y="12318"/>
                    <a:pt x="10500" y="11285"/>
                    <a:pt x="10500" y="10079"/>
                  </a:cubicBezTo>
                  <a:lnTo>
                    <a:pt x="10500" y="9167"/>
                  </a:lnTo>
                  <a:close/>
                  <a:moveTo>
                    <a:pt x="13409" y="13030"/>
                  </a:moveTo>
                  <a:lnTo>
                    <a:pt x="13409" y="13500"/>
                  </a:lnTo>
                  <a:lnTo>
                    <a:pt x="12577" y="16698"/>
                  </a:lnTo>
                  <a:lnTo>
                    <a:pt x="11747" y="13500"/>
                  </a:lnTo>
                  <a:lnTo>
                    <a:pt x="11747" y="13030"/>
                  </a:lnTo>
                  <a:cubicBezTo>
                    <a:pt x="11991" y="13127"/>
                    <a:pt x="12253" y="13200"/>
                    <a:pt x="12530" y="13239"/>
                  </a:cubicBezTo>
                  <a:cubicBezTo>
                    <a:pt x="12544" y="13242"/>
                    <a:pt x="12562" y="13242"/>
                    <a:pt x="12577" y="13242"/>
                  </a:cubicBezTo>
                  <a:cubicBezTo>
                    <a:pt x="12591" y="13242"/>
                    <a:pt x="12609" y="13242"/>
                    <a:pt x="12624" y="13239"/>
                  </a:cubicBezTo>
                  <a:cubicBezTo>
                    <a:pt x="12900" y="13200"/>
                    <a:pt x="13162" y="13127"/>
                    <a:pt x="13409" y="13030"/>
                  </a:cubicBezTo>
                  <a:close/>
                  <a:moveTo>
                    <a:pt x="11079" y="13853"/>
                  </a:moveTo>
                  <a:lnTo>
                    <a:pt x="12180" y="18084"/>
                  </a:lnTo>
                  <a:lnTo>
                    <a:pt x="7061" y="18090"/>
                  </a:lnTo>
                  <a:lnTo>
                    <a:pt x="7061" y="16301"/>
                  </a:lnTo>
                  <a:cubicBezTo>
                    <a:pt x="7061" y="15466"/>
                    <a:pt x="7623" y="14742"/>
                    <a:pt x="8432" y="14533"/>
                  </a:cubicBezTo>
                  <a:lnTo>
                    <a:pt x="11079" y="13853"/>
                  </a:lnTo>
                  <a:close/>
                  <a:moveTo>
                    <a:pt x="14074" y="13856"/>
                  </a:moveTo>
                  <a:lnTo>
                    <a:pt x="16722" y="14536"/>
                  </a:lnTo>
                  <a:cubicBezTo>
                    <a:pt x="17528" y="14742"/>
                    <a:pt x="18092" y="15471"/>
                    <a:pt x="18092" y="16304"/>
                  </a:cubicBezTo>
                  <a:lnTo>
                    <a:pt x="18092" y="18090"/>
                  </a:lnTo>
                  <a:lnTo>
                    <a:pt x="12974" y="18090"/>
                  </a:lnTo>
                  <a:lnTo>
                    <a:pt x="14074" y="13856"/>
                  </a:lnTo>
                  <a:close/>
                  <a:moveTo>
                    <a:pt x="368" y="1"/>
                  </a:moveTo>
                  <a:cubicBezTo>
                    <a:pt x="165" y="1"/>
                    <a:pt x="1" y="166"/>
                    <a:pt x="1" y="369"/>
                  </a:cubicBezTo>
                  <a:lnTo>
                    <a:pt x="1" y="14121"/>
                  </a:lnTo>
                  <a:cubicBezTo>
                    <a:pt x="1" y="14324"/>
                    <a:pt x="165" y="14489"/>
                    <a:pt x="368" y="14489"/>
                  </a:cubicBezTo>
                  <a:lnTo>
                    <a:pt x="6252" y="14489"/>
                  </a:lnTo>
                  <a:cubicBezTo>
                    <a:pt x="6455" y="14489"/>
                    <a:pt x="6620" y="14324"/>
                    <a:pt x="6620" y="14121"/>
                  </a:cubicBezTo>
                  <a:cubicBezTo>
                    <a:pt x="6620" y="13918"/>
                    <a:pt x="6455" y="13753"/>
                    <a:pt x="6252" y="13753"/>
                  </a:cubicBezTo>
                  <a:lnTo>
                    <a:pt x="736" y="13753"/>
                  </a:lnTo>
                  <a:lnTo>
                    <a:pt x="736" y="12724"/>
                  </a:lnTo>
                  <a:lnTo>
                    <a:pt x="3598" y="12724"/>
                  </a:lnTo>
                  <a:cubicBezTo>
                    <a:pt x="3799" y="12724"/>
                    <a:pt x="3966" y="12559"/>
                    <a:pt x="3966" y="12356"/>
                  </a:cubicBezTo>
                  <a:cubicBezTo>
                    <a:pt x="3966" y="12153"/>
                    <a:pt x="3799" y="11988"/>
                    <a:pt x="3598" y="11988"/>
                  </a:cubicBezTo>
                  <a:lnTo>
                    <a:pt x="736" y="11988"/>
                  </a:lnTo>
                  <a:lnTo>
                    <a:pt x="736" y="11253"/>
                  </a:lnTo>
                  <a:lnTo>
                    <a:pt x="6252" y="11253"/>
                  </a:lnTo>
                  <a:cubicBezTo>
                    <a:pt x="6455" y="11253"/>
                    <a:pt x="6620" y="11088"/>
                    <a:pt x="6620" y="10885"/>
                  </a:cubicBezTo>
                  <a:lnTo>
                    <a:pt x="6620" y="5884"/>
                  </a:lnTo>
                  <a:cubicBezTo>
                    <a:pt x="6620" y="5681"/>
                    <a:pt x="6455" y="5517"/>
                    <a:pt x="6252" y="5517"/>
                  </a:cubicBezTo>
                  <a:lnTo>
                    <a:pt x="736" y="5517"/>
                  </a:lnTo>
                  <a:lnTo>
                    <a:pt x="736" y="3969"/>
                  </a:lnTo>
                  <a:cubicBezTo>
                    <a:pt x="1010" y="4155"/>
                    <a:pt x="1336" y="4266"/>
                    <a:pt x="1692" y="4266"/>
                  </a:cubicBezTo>
                  <a:cubicBezTo>
                    <a:pt x="2231" y="4266"/>
                    <a:pt x="2707" y="4016"/>
                    <a:pt x="3016" y="3625"/>
                  </a:cubicBezTo>
                  <a:cubicBezTo>
                    <a:pt x="3325" y="4016"/>
                    <a:pt x="3804" y="4266"/>
                    <a:pt x="4340" y="4266"/>
                  </a:cubicBezTo>
                  <a:cubicBezTo>
                    <a:pt x="4878" y="4266"/>
                    <a:pt x="5355" y="4016"/>
                    <a:pt x="5664" y="3625"/>
                  </a:cubicBezTo>
                  <a:cubicBezTo>
                    <a:pt x="5972" y="4016"/>
                    <a:pt x="6452" y="4266"/>
                    <a:pt x="6987" y="4266"/>
                  </a:cubicBezTo>
                  <a:cubicBezTo>
                    <a:pt x="7526" y="4266"/>
                    <a:pt x="8002" y="4016"/>
                    <a:pt x="8311" y="3625"/>
                  </a:cubicBezTo>
                  <a:cubicBezTo>
                    <a:pt x="8620" y="4016"/>
                    <a:pt x="9100" y="4266"/>
                    <a:pt x="9635" y="4266"/>
                  </a:cubicBezTo>
                  <a:cubicBezTo>
                    <a:pt x="10173" y="4266"/>
                    <a:pt x="10650" y="4016"/>
                    <a:pt x="10959" y="3625"/>
                  </a:cubicBezTo>
                  <a:cubicBezTo>
                    <a:pt x="11268" y="4016"/>
                    <a:pt x="11747" y="4266"/>
                    <a:pt x="12283" y="4266"/>
                  </a:cubicBezTo>
                  <a:cubicBezTo>
                    <a:pt x="12821" y="4266"/>
                    <a:pt x="13297" y="4016"/>
                    <a:pt x="13606" y="3625"/>
                  </a:cubicBezTo>
                  <a:cubicBezTo>
                    <a:pt x="13915" y="4016"/>
                    <a:pt x="14395" y="4266"/>
                    <a:pt x="14930" y="4266"/>
                  </a:cubicBezTo>
                  <a:cubicBezTo>
                    <a:pt x="15283" y="4266"/>
                    <a:pt x="15616" y="4155"/>
                    <a:pt x="15886" y="3969"/>
                  </a:cubicBezTo>
                  <a:lnTo>
                    <a:pt x="15886" y="6258"/>
                  </a:lnTo>
                  <a:cubicBezTo>
                    <a:pt x="15845" y="6184"/>
                    <a:pt x="15786" y="6120"/>
                    <a:pt x="15718" y="6067"/>
                  </a:cubicBezTo>
                  <a:cubicBezTo>
                    <a:pt x="14807" y="5384"/>
                    <a:pt x="13721" y="5019"/>
                    <a:pt x="12580" y="5019"/>
                  </a:cubicBezTo>
                  <a:cubicBezTo>
                    <a:pt x="11441" y="5019"/>
                    <a:pt x="10353" y="5381"/>
                    <a:pt x="9441" y="6067"/>
                  </a:cubicBezTo>
                  <a:cubicBezTo>
                    <a:pt x="9235" y="6223"/>
                    <a:pt x="9144" y="6487"/>
                    <a:pt x="9208" y="6737"/>
                  </a:cubicBezTo>
                  <a:lnTo>
                    <a:pt x="9770" y="8897"/>
                  </a:lnTo>
                  <a:cubicBezTo>
                    <a:pt x="9770" y="8900"/>
                    <a:pt x="9770" y="8900"/>
                    <a:pt x="9776" y="8903"/>
                  </a:cubicBezTo>
                  <a:cubicBezTo>
                    <a:pt x="9767" y="8929"/>
                    <a:pt x="9767" y="8955"/>
                    <a:pt x="9767" y="8979"/>
                  </a:cubicBezTo>
                  <a:lnTo>
                    <a:pt x="9767" y="10079"/>
                  </a:lnTo>
                  <a:cubicBezTo>
                    <a:pt x="9767" y="11094"/>
                    <a:pt x="10253" y="12018"/>
                    <a:pt x="11015" y="12603"/>
                  </a:cubicBezTo>
                  <a:lnTo>
                    <a:pt x="11015" y="13112"/>
                  </a:lnTo>
                  <a:lnTo>
                    <a:pt x="8252" y="13824"/>
                  </a:lnTo>
                  <a:cubicBezTo>
                    <a:pt x="7120" y="14112"/>
                    <a:pt x="6328" y="15133"/>
                    <a:pt x="6328" y="16301"/>
                  </a:cubicBezTo>
                  <a:lnTo>
                    <a:pt x="6328" y="18457"/>
                  </a:lnTo>
                  <a:cubicBezTo>
                    <a:pt x="6328" y="18657"/>
                    <a:pt x="6496" y="18825"/>
                    <a:pt x="6696" y="18825"/>
                  </a:cubicBezTo>
                  <a:lnTo>
                    <a:pt x="18463" y="18825"/>
                  </a:lnTo>
                  <a:cubicBezTo>
                    <a:pt x="18666" y="18825"/>
                    <a:pt x="18831" y="18657"/>
                    <a:pt x="18831" y="18457"/>
                  </a:cubicBezTo>
                  <a:lnTo>
                    <a:pt x="18831" y="16301"/>
                  </a:lnTo>
                  <a:cubicBezTo>
                    <a:pt x="18828" y="15133"/>
                    <a:pt x="18037" y="14112"/>
                    <a:pt x="16904" y="13824"/>
                  </a:cubicBezTo>
                  <a:lnTo>
                    <a:pt x="14145" y="13112"/>
                  </a:lnTo>
                  <a:lnTo>
                    <a:pt x="14145" y="12603"/>
                  </a:lnTo>
                  <a:cubicBezTo>
                    <a:pt x="14904" y="12015"/>
                    <a:pt x="15389" y="11094"/>
                    <a:pt x="15389" y="10079"/>
                  </a:cubicBezTo>
                  <a:lnTo>
                    <a:pt x="15389" y="8979"/>
                  </a:lnTo>
                  <a:cubicBezTo>
                    <a:pt x="15389" y="8955"/>
                    <a:pt x="15386" y="8926"/>
                    <a:pt x="15383" y="8903"/>
                  </a:cubicBezTo>
                  <a:cubicBezTo>
                    <a:pt x="15383" y="8900"/>
                    <a:pt x="15383" y="8900"/>
                    <a:pt x="15386" y="8897"/>
                  </a:cubicBezTo>
                  <a:lnTo>
                    <a:pt x="15886" y="6976"/>
                  </a:lnTo>
                  <a:lnTo>
                    <a:pt x="15886" y="12447"/>
                  </a:lnTo>
                  <a:cubicBezTo>
                    <a:pt x="15886" y="12650"/>
                    <a:pt x="16051" y="12815"/>
                    <a:pt x="16254" y="12815"/>
                  </a:cubicBezTo>
                  <a:cubicBezTo>
                    <a:pt x="16457" y="12815"/>
                    <a:pt x="16622" y="12650"/>
                    <a:pt x="16622" y="12447"/>
                  </a:cubicBezTo>
                  <a:lnTo>
                    <a:pt x="16622" y="369"/>
                  </a:lnTo>
                  <a:cubicBezTo>
                    <a:pt x="16622" y="166"/>
                    <a:pt x="16457" y="1"/>
                    <a:pt x="16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3" name="Google Shape;883;p57"/>
          <p:cNvCxnSpPr/>
          <p:nvPr/>
        </p:nvCxnSpPr>
        <p:spPr>
          <a:xfrm flipH="1">
            <a:off x="3296075" y="2248875"/>
            <a:ext cx="724800" cy="536100"/>
          </a:xfrm>
          <a:prstGeom prst="straightConnector1">
            <a:avLst/>
          </a:prstGeom>
          <a:noFill/>
          <a:ln cap="flat" cmpd="sng" w="38100">
            <a:solidFill>
              <a:schemeClr val="dk2"/>
            </a:solidFill>
            <a:prstDash val="solid"/>
            <a:round/>
            <a:headEnd len="med" w="med" type="none"/>
            <a:tailEnd len="med" w="med" type="triangle"/>
          </a:ln>
        </p:spPr>
      </p:cxnSp>
      <p:cxnSp>
        <p:nvCxnSpPr>
          <p:cNvPr id="884" name="Google Shape;884;p57"/>
          <p:cNvCxnSpPr/>
          <p:nvPr/>
        </p:nvCxnSpPr>
        <p:spPr>
          <a:xfrm flipH="1" rot="10800000">
            <a:off x="4020875" y="3175600"/>
            <a:ext cx="1267500" cy="7200"/>
          </a:xfrm>
          <a:prstGeom prst="straightConnector1">
            <a:avLst/>
          </a:prstGeom>
          <a:noFill/>
          <a:ln cap="flat" cmpd="sng" w="38100">
            <a:solidFill>
              <a:schemeClr val="dk2"/>
            </a:solidFill>
            <a:prstDash val="solid"/>
            <a:round/>
            <a:headEnd len="med" w="med" type="none"/>
            <a:tailEnd len="med" w="med" type="triangle"/>
          </a:ln>
        </p:spPr>
      </p:cxnSp>
      <p:cxnSp>
        <p:nvCxnSpPr>
          <p:cNvPr id="885" name="Google Shape;885;p57"/>
          <p:cNvCxnSpPr/>
          <p:nvPr/>
        </p:nvCxnSpPr>
        <p:spPr>
          <a:xfrm rot="10800000">
            <a:off x="5349050" y="2227775"/>
            <a:ext cx="784500" cy="564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8"/>
          <p:cNvSpPr txBox="1"/>
          <p:nvPr>
            <p:ph idx="1" type="body"/>
          </p:nvPr>
        </p:nvSpPr>
        <p:spPr>
          <a:xfrm>
            <a:off x="954260" y="1210650"/>
            <a:ext cx="65571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Can survey questions like this provide accurate predictions of whether an individual has diabetes? </a:t>
            </a:r>
            <a:endParaRPr/>
          </a:p>
          <a:p>
            <a:pPr indent="-317500" lvl="1" marL="914400" rtl="0" algn="l">
              <a:spcBef>
                <a:spcPts val="0"/>
              </a:spcBef>
              <a:spcAft>
                <a:spcPts val="0"/>
              </a:spcAft>
              <a:buSzPts val="1400"/>
              <a:buChar char="-"/>
            </a:pPr>
            <a:r>
              <a:rPr lang="en"/>
              <a:t>In general, yes (0.74 precision)</a:t>
            </a:r>
            <a:endParaRPr/>
          </a:p>
          <a:p>
            <a:pPr indent="-317500" lvl="1" marL="914400" rtl="0" algn="l">
              <a:spcBef>
                <a:spcPts val="0"/>
              </a:spcBef>
              <a:spcAft>
                <a:spcPts val="0"/>
              </a:spcAft>
              <a:buSzPts val="1400"/>
              <a:buChar char="-"/>
            </a:pPr>
            <a:r>
              <a:rPr lang="en"/>
              <a:t>Need more data from patients with diabetes </a:t>
            </a:r>
            <a:endParaRPr/>
          </a:p>
          <a:p>
            <a:pPr indent="-330200" lvl="0" marL="457200" rtl="0" algn="l">
              <a:spcBef>
                <a:spcPts val="0"/>
              </a:spcBef>
              <a:spcAft>
                <a:spcPts val="0"/>
              </a:spcAft>
              <a:buSzPts val="1600"/>
              <a:buChar char="-"/>
            </a:pPr>
            <a:r>
              <a:rPr lang="en"/>
              <a:t>What factor is most related with the presence of diabetes?</a:t>
            </a:r>
            <a:endParaRPr/>
          </a:p>
          <a:p>
            <a:pPr indent="-317500" lvl="1" marL="914400" rtl="0" algn="l">
              <a:spcBef>
                <a:spcPts val="0"/>
              </a:spcBef>
              <a:spcAft>
                <a:spcPts val="0"/>
              </a:spcAft>
              <a:buSzPts val="1400"/>
              <a:buChar char="-"/>
            </a:pPr>
            <a:r>
              <a:rPr lang="en"/>
              <a:t>BMI</a:t>
            </a:r>
            <a:endParaRPr/>
          </a:p>
          <a:p>
            <a:pPr indent="-317500" lvl="1" marL="914400" rtl="0" algn="l">
              <a:spcBef>
                <a:spcPts val="0"/>
              </a:spcBef>
              <a:spcAft>
                <a:spcPts val="0"/>
              </a:spcAft>
              <a:buSzPts val="1400"/>
              <a:buChar char="-"/>
            </a:pPr>
            <a:r>
              <a:rPr lang="en"/>
              <a:t>GenHealth</a:t>
            </a:r>
            <a:endParaRPr/>
          </a:p>
          <a:p>
            <a:pPr indent="-317500" lvl="1" marL="914400" rtl="0" algn="l">
              <a:spcBef>
                <a:spcPts val="0"/>
              </a:spcBef>
              <a:spcAft>
                <a:spcPts val="0"/>
              </a:spcAft>
              <a:buSzPts val="1400"/>
              <a:buChar char="-"/>
            </a:pPr>
            <a:r>
              <a:rPr lang="en"/>
              <a:t>MenHealth</a:t>
            </a:r>
            <a:endParaRPr/>
          </a:p>
          <a:p>
            <a:pPr indent="-330200" lvl="0" marL="457200" rtl="0" algn="l">
              <a:spcBef>
                <a:spcPts val="0"/>
              </a:spcBef>
              <a:spcAft>
                <a:spcPts val="0"/>
              </a:spcAft>
              <a:buSzPts val="1600"/>
              <a:buChar char="-"/>
            </a:pPr>
            <a:r>
              <a:rPr lang="en"/>
              <a:t>During future collection, what kind of data should be focused on specifically?</a:t>
            </a:r>
            <a:endParaRPr/>
          </a:p>
          <a:p>
            <a:pPr indent="-317500" lvl="1" marL="914400" rtl="0" algn="l">
              <a:spcBef>
                <a:spcPts val="0"/>
              </a:spcBef>
              <a:spcAft>
                <a:spcPts val="0"/>
              </a:spcAft>
              <a:buSzPts val="1400"/>
              <a:buChar char="-"/>
            </a:pPr>
            <a:r>
              <a:rPr lang="en"/>
              <a:t>Health conditions → related disease/physiological features</a:t>
            </a:r>
            <a:endParaRPr/>
          </a:p>
          <a:p>
            <a:pPr indent="-317500" lvl="2" marL="1371600" rtl="0" algn="l">
              <a:spcBef>
                <a:spcPts val="0"/>
              </a:spcBef>
              <a:spcAft>
                <a:spcPts val="0"/>
              </a:spcAft>
              <a:buSzPts val="1400"/>
              <a:buChar char="-"/>
            </a:pPr>
            <a:r>
              <a:rPr lang="en"/>
              <a:t>Stroke gets filtered out during feature selection</a:t>
            </a:r>
            <a:endParaRPr/>
          </a:p>
          <a:p>
            <a:pPr indent="-317500" lvl="1" marL="914400" rtl="0" algn="l">
              <a:spcBef>
                <a:spcPts val="0"/>
              </a:spcBef>
              <a:spcAft>
                <a:spcPts val="0"/>
              </a:spcAft>
              <a:buSzPts val="1400"/>
              <a:buChar char="-"/>
            </a:pPr>
            <a:r>
              <a:rPr lang="en"/>
              <a:t>Need more data from patients with diabetes</a:t>
            </a:r>
            <a:endParaRPr/>
          </a:p>
        </p:txBody>
      </p:sp>
      <p:sp>
        <p:nvSpPr>
          <p:cNvPr id="891" name="Google Shape;891;p58"/>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grpSp>
        <p:nvGrpSpPr>
          <p:cNvPr id="892" name="Google Shape;892;p58"/>
          <p:cNvGrpSpPr/>
          <p:nvPr/>
        </p:nvGrpSpPr>
        <p:grpSpPr>
          <a:xfrm>
            <a:off x="7558667" y="3007630"/>
            <a:ext cx="1014158" cy="925216"/>
            <a:chOff x="2082482" y="1384361"/>
            <a:chExt cx="411156" cy="411244"/>
          </a:xfrm>
        </p:grpSpPr>
        <p:sp>
          <p:nvSpPr>
            <p:cNvPr id="893" name="Google Shape;893;p58"/>
            <p:cNvSpPr/>
            <p:nvPr/>
          </p:nvSpPr>
          <p:spPr>
            <a:xfrm>
              <a:off x="2082482" y="1384361"/>
              <a:ext cx="411156" cy="411244"/>
            </a:xfrm>
            <a:custGeom>
              <a:rect b="b" l="l" r="r" t="t"/>
              <a:pathLst>
                <a:path extrusionOk="0" h="18832" w="18828">
                  <a:moveTo>
                    <a:pt x="18089" y="736"/>
                  </a:moveTo>
                  <a:lnTo>
                    <a:pt x="18089" y="3237"/>
                  </a:lnTo>
                  <a:lnTo>
                    <a:pt x="11470" y="3237"/>
                  </a:lnTo>
                  <a:lnTo>
                    <a:pt x="11470" y="736"/>
                  </a:lnTo>
                  <a:close/>
                  <a:moveTo>
                    <a:pt x="9932" y="4375"/>
                  </a:moveTo>
                  <a:cubicBezTo>
                    <a:pt x="10376" y="4375"/>
                    <a:pt x="10741" y="4740"/>
                    <a:pt x="10741" y="5184"/>
                  </a:cubicBezTo>
                  <a:lnTo>
                    <a:pt x="10741" y="7576"/>
                  </a:lnTo>
                  <a:lnTo>
                    <a:pt x="9123" y="7576"/>
                  </a:lnTo>
                  <a:lnTo>
                    <a:pt x="9123" y="5184"/>
                  </a:lnTo>
                  <a:cubicBezTo>
                    <a:pt x="9123" y="4740"/>
                    <a:pt x="9485" y="4375"/>
                    <a:pt x="9932" y="4375"/>
                  </a:cubicBezTo>
                  <a:close/>
                  <a:moveTo>
                    <a:pt x="11879" y="8311"/>
                  </a:moveTo>
                  <a:cubicBezTo>
                    <a:pt x="12082" y="8311"/>
                    <a:pt x="12247" y="8476"/>
                    <a:pt x="12247" y="8679"/>
                  </a:cubicBezTo>
                  <a:lnTo>
                    <a:pt x="12247" y="9341"/>
                  </a:lnTo>
                  <a:lnTo>
                    <a:pt x="11588" y="9341"/>
                  </a:lnTo>
                  <a:lnTo>
                    <a:pt x="11588" y="9088"/>
                  </a:lnTo>
                  <a:cubicBezTo>
                    <a:pt x="11588" y="8885"/>
                    <a:pt x="11423" y="8720"/>
                    <a:pt x="11220" y="8720"/>
                  </a:cubicBezTo>
                  <a:cubicBezTo>
                    <a:pt x="11020" y="8720"/>
                    <a:pt x="10853" y="8885"/>
                    <a:pt x="10853" y="9088"/>
                  </a:cubicBezTo>
                  <a:lnTo>
                    <a:pt x="10853" y="9341"/>
                  </a:lnTo>
                  <a:lnTo>
                    <a:pt x="10300" y="9341"/>
                  </a:lnTo>
                  <a:lnTo>
                    <a:pt x="10300" y="9088"/>
                  </a:lnTo>
                  <a:cubicBezTo>
                    <a:pt x="10300" y="8885"/>
                    <a:pt x="10132" y="8720"/>
                    <a:pt x="9932" y="8720"/>
                  </a:cubicBezTo>
                  <a:cubicBezTo>
                    <a:pt x="9729" y="8720"/>
                    <a:pt x="9564" y="8885"/>
                    <a:pt x="9564" y="9088"/>
                  </a:cubicBezTo>
                  <a:lnTo>
                    <a:pt x="9564" y="9341"/>
                  </a:lnTo>
                  <a:lnTo>
                    <a:pt x="9008" y="9341"/>
                  </a:lnTo>
                  <a:lnTo>
                    <a:pt x="9008" y="9088"/>
                  </a:lnTo>
                  <a:cubicBezTo>
                    <a:pt x="9008" y="8885"/>
                    <a:pt x="8843" y="8720"/>
                    <a:pt x="8640" y="8720"/>
                  </a:cubicBezTo>
                  <a:cubicBezTo>
                    <a:pt x="8437" y="8720"/>
                    <a:pt x="8273" y="8885"/>
                    <a:pt x="8273" y="9088"/>
                  </a:cubicBezTo>
                  <a:lnTo>
                    <a:pt x="8273" y="9341"/>
                  </a:lnTo>
                  <a:lnTo>
                    <a:pt x="7614" y="9341"/>
                  </a:lnTo>
                  <a:lnTo>
                    <a:pt x="7614" y="8679"/>
                  </a:lnTo>
                  <a:cubicBezTo>
                    <a:pt x="7614" y="8476"/>
                    <a:pt x="7778" y="8311"/>
                    <a:pt x="7981" y="8311"/>
                  </a:cubicBezTo>
                  <a:close/>
                  <a:moveTo>
                    <a:pt x="12438" y="10076"/>
                  </a:moveTo>
                  <a:lnTo>
                    <a:pt x="13109" y="10838"/>
                  </a:lnTo>
                  <a:cubicBezTo>
                    <a:pt x="13288" y="11044"/>
                    <a:pt x="13388" y="11306"/>
                    <a:pt x="13388" y="11580"/>
                  </a:cubicBezTo>
                  <a:lnTo>
                    <a:pt x="13383" y="17860"/>
                  </a:lnTo>
                  <a:cubicBezTo>
                    <a:pt x="13383" y="17987"/>
                    <a:pt x="13280" y="18090"/>
                    <a:pt x="13156" y="18090"/>
                  </a:cubicBezTo>
                  <a:lnTo>
                    <a:pt x="6702" y="18090"/>
                  </a:lnTo>
                  <a:cubicBezTo>
                    <a:pt x="6575" y="18090"/>
                    <a:pt x="6475" y="17987"/>
                    <a:pt x="6475" y="17860"/>
                  </a:cubicBezTo>
                  <a:lnTo>
                    <a:pt x="6475" y="11580"/>
                  </a:lnTo>
                  <a:cubicBezTo>
                    <a:pt x="6475" y="11309"/>
                    <a:pt x="6572" y="11044"/>
                    <a:pt x="6752" y="10838"/>
                  </a:cubicBezTo>
                  <a:lnTo>
                    <a:pt x="7423" y="10076"/>
                  </a:lnTo>
                  <a:close/>
                  <a:moveTo>
                    <a:pt x="11470" y="1"/>
                  </a:moveTo>
                  <a:cubicBezTo>
                    <a:pt x="11067" y="1"/>
                    <a:pt x="10735" y="330"/>
                    <a:pt x="10735" y="736"/>
                  </a:cubicBezTo>
                  <a:lnTo>
                    <a:pt x="10735" y="3237"/>
                  </a:lnTo>
                  <a:cubicBezTo>
                    <a:pt x="10735" y="3640"/>
                    <a:pt x="11067" y="3972"/>
                    <a:pt x="11470" y="3972"/>
                  </a:cubicBezTo>
                  <a:lnTo>
                    <a:pt x="17648" y="3972"/>
                  </a:lnTo>
                  <a:lnTo>
                    <a:pt x="17648" y="17725"/>
                  </a:lnTo>
                  <a:cubicBezTo>
                    <a:pt x="17648" y="17928"/>
                    <a:pt x="17483" y="18093"/>
                    <a:pt x="17280" y="18093"/>
                  </a:cubicBezTo>
                  <a:lnTo>
                    <a:pt x="14089" y="18093"/>
                  </a:lnTo>
                  <a:cubicBezTo>
                    <a:pt x="14109" y="18019"/>
                    <a:pt x="14118" y="17943"/>
                    <a:pt x="14118" y="17860"/>
                  </a:cubicBezTo>
                  <a:lnTo>
                    <a:pt x="14118" y="11580"/>
                  </a:lnTo>
                  <a:cubicBezTo>
                    <a:pt x="14118" y="11127"/>
                    <a:pt x="13953" y="10691"/>
                    <a:pt x="13656" y="10353"/>
                  </a:cubicBezTo>
                  <a:lnTo>
                    <a:pt x="12980" y="9582"/>
                  </a:lnTo>
                  <a:lnTo>
                    <a:pt x="12980" y="8682"/>
                  </a:lnTo>
                  <a:cubicBezTo>
                    <a:pt x="12980" y="8076"/>
                    <a:pt x="12482" y="7579"/>
                    <a:pt x="11876" y="7579"/>
                  </a:cubicBezTo>
                  <a:lnTo>
                    <a:pt x="11470" y="7579"/>
                  </a:lnTo>
                  <a:lnTo>
                    <a:pt x="11470" y="5190"/>
                  </a:lnTo>
                  <a:cubicBezTo>
                    <a:pt x="11470" y="4337"/>
                    <a:pt x="10779" y="3646"/>
                    <a:pt x="9926" y="3646"/>
                  </a:cubicBezTo>
                  <a:cubicBezTo>
                    <a:pt x="9073" y="3646"/>
                    <a:pt x="8382" y="4337"/>
                    <a:pt x="8382" y="5190"/>
                  </a:cubicBezTo>
                  <a:lnTo>
                    <a:pt x="8382" y="7579"/>
                  </a:lnTo>
                  <a:lnTo>
                    <a:pt x="7979" y="7579"/>
                  </a:lnTo>
                  <a:cubicBezTo>
                    <a:pt x="7373" y="7579"/>
                    <a:pt x="6875" y="8076"/>
                    <a:pt x="6875" y="8682"/>
                  </a:cubicBezTo>
                  <a:lnTo>
                    <a:pt x="6875" y="9582"/>
                  </a:lnTo>
                  <a:lnTo>
                    <a:pt x="6199" y="10353"/>
                  </a:lnTo>
                  <a:cubicBezTo>
                    <a:pt x="6061" y="10506"/>
                    <a:pt x="5955" y="10679"/>
                    <a:pt x="5878" y="10868"/>
                  </a:cubicBezTo>
                  <a:lnTo>
                    <a:pt x="4778" y="10868"/>
                  </a:lnTo>
                  <a:cubicBezTo>
                    <a:pt x="4575" y="10868"/>
                    <a:pt x="4410" y="11032"/>
                    <a:pt x="4410" y="11235"/>
                  </a:cubicBezTo>
                  <a:lnTo>
                    <a:pt x="4410" y="12339"/>
                  </a:lnTo>
                  <a:lnTo>
                    <a:pt x="3307" y="12339"/>
                  </a:lnTo>
                  <a:cubicBezTo>
                    <a:pt x="3104" y="12339"/>
                    <a:pt x="2939" y="12503"/>
                    <a:pt x="2939" y="12706"/>
                  </a:cubicBezTo>
                  <a:lnTo>
                    <a:pt x="2939" y="14177"/>
                  </a:lnTo>
                  <a:cubicBezTo>
                    <a:pt x="2939" y="14377"/>
                    <a:pt x="3104" y="14545"/>
                    <a:pt x="3307" y="14545"/>
                  </a:cubicBezTo>
                  <a:lnTo>
                    <a:pt x="4410" y="14545"/>
                  </a:lnTo>
                  <a:lnTo>
                    <a:pt x="4410" y="15648"/>
                  </a:lnTo>
                  <a:cubicBezTo>
                    <a:pt x="4410" y="15848"/>
                    <a:pt x="4575" y="16016"/>
                    <a:pt x="4778" y="16016"/>
                  </a:cubicBezTo>
                  <a:cubicBezTo>
                    <a:pt x="4981" y="16016"/>
                    <a:pt x="5146" y="15848"/>
                    <a:pt x="5146" y="15648"/>
                  </a:cubicBezTo>
                  <a:lnTo>
                    <a:pt x="5146" y="14177"/>
                  </a:lnTo>
                  <a:cubicBezTo>
                    <a:pt x="5146" y="13974"/>
                    <a:pt x="4981" y="13809"/>
                    <a:pt x="4778" y="13809"/>
                  </a:cubicBezTo>
                  <a:lnTo>
                    <a:pt x="3675" y="13809"/>
                  </a:lnTo>
                  <a:lnTo>
                    <a:pt x="3675" y="13074"/>
                  </a:lnTo>
                  <a:lnTo>
                    <a:pt x="4778" y="13074"/>
                  </a:lnTo>
                  <a:cubicBezTo>
                    <a:pt x="4981" y="13074"/>
                    <a:pt x="5146" y="12906"/>
                    <a:pt x="5146" y="12706"/>
                  </a:cubicBezTo>
                  <a:lnTo>
                    <a:pt x="5146" y="11603"/>
                  </a:lnTo>
                  <a:lnTo>
                    <a:pt x="5734" y="11603"/>
                  </a:lnTo>
                  <a:lnTo>
                    <a:pt x="5734" y="17860"/>
                  </a:lnTo>
                  <a:cubicBezTo>
                    <a:pt x="5734" y="17943"/>
                    <a:pt x="5746" y="18016"/>
                    <a:pt x="5763" y="18090"/>
                  </a:cubicBezTo>
                  <a:lnTo>
                    <a:pt x="1698" y="18090"/>
                  </a:lnTo>
                  <a:cubicBezTo>
                    <a:pt x="1168" y="18090"/>
                    <a:pt x="733" y="17657"/>
                    <a:pt x="733" y="17125"/>
                  </a:cubicBezTo>
                  <a:lnTo>
                    <a:pt x="733" y="9753"/>
                  </a:lnTo>
                  <a:cubicBezTo>
                    <a:pt x="733" y="9223"/>
                    <a:pt x="1162" y="8788"/>
                    <a:pt x="1698" y="8788"/>
                  </a:cubicBezTo>
                  <a:lnTo>
                    <a:pt x="4316" y="8788"/>
                  </a:lnTo>
                  <a:cubicBezTo>
                    <a:pt x="4516" y="8788"/>
                    <a:pt x="4684" y="8623"/>
                    <a:pt x="4684" y="8420"/>
                  </a:cubicBezTo>
                  <a:cubicBezTo>
                    <a:pt x="4684" y="8217"/>
                    <a:pt x="4516" y="8052"/>
                    <a:pt x="4316" y="8052"/>
                  </a:cubicBezTo>
                  <a:lnTo>
                    <a:pt x="2501" y="8052"/>
                  </a:lnTo>
                  <a:lnTo>
                    <a:pt x="2501" y="7029"/>
                  </a:lnTo>
                  <a:lnTo>
                    <a:pt x="7246" y="7029"/>
                  </a:lnTo>
                  <a:cubicBezTo>
                    <a:pt x="7449" y="7029"/>
                    <a:pt x="7614" y="6861"/>
                    <a:pt x="7614" y="6661"/>
                  </a:cubicBezTo>
                  <a:cubicBezTo>
                    <a:pt x="7614" y="6458"/>
                    <a:pt x="7449" y="6293"/>
                    <a:pt x="7246" y="6293"/>
                  </a:cubicBezTo>
                  <a:lnTo>
                    <a:pt x="7161" y="6293"/>
                  </a:lnTo>
                  <a:cubicBezTo>
                    <a:pt x="7146" y="6293"/>
                    <a:pt x="7131" y="6287"/>
                    <a:pt x="7117" y="6287"/>
                  </a:cubicBezTo>
                  <a:lnTo>
                    <a:pt x="6769" y="6287"/>
                  </a:lnTo>
                  <a:lnTo>
                    <a:pt x="6769" y="5770"/>
                  </a:lnTo>
                  <a:cubicBezTo>
                    <a:pt x="6769" y="5567"/>
                    <a:pt x="6602" y="5402"/>
                    <a:pt x="6402" y="5402"/>
                  </a:cubicBezTo>
                  <a:cubicBezTo>
                    <a:pt x="6199" y="5402"/>
                    <a:pt x="6034" y="5567"/>
                    <a:pt x="6034" y="5770"/>
                  </a:cubicBezTo>
                  <a:lnTo>
                    <a:pt x="6034" y="6287"/>
                  </a:lnTo>
                  <a:lnTo>
                    <a:pt x="5001" y="6287"/>
                  </a:lnTo>
                  <a:lnTo>
                    <a:pt x="5001" y="5770"/>
                  </a:lnTo>
                  <a:cubicBezTo>
                    <a:pt x="5001" y="5567"/>
                    <a:pt x="4837" y="5402"/>
                    <a:pt x="4634" y="5402"/>
                  </a:cubicBezTo>
                  <a:cubicBezTo>
                    <a:pt x="4434" y="5402"/>
                    <a:pt x="4266" y="5567"/>
                    <a:pt x="4266" y="5770"/>
                  </a:cubicBezTo>
                  <a:lnTo>
                    <a:pt x="4266" y="6287"/>
                  </a:lnTo>
                  <a:lnTo>
                    <a:pt x="3236" y="6287"/>
                  </a:lnTo>
                  <a:lnTo>
                    <a:pt x="3236" y="5770"/>
                  </a:lnTo>
                  <a:cubicBezTo>
                    <a:pt x="3236" y="5567"/>
                    <a:pt x="3072" y="5402"/>
                    <a:pt x="2869" y="5402"/>
                  </a:cubicBezTo>
                  <a:cubicBezTo>
                    <a:pt x="2669" y="5402"/>
                    <a:pt x="2501" y="5567"/>
                    <a:pt x="2501" y="5770"/>
                  </a:cubicBezTo>
                  <a:lnTo>
                    <a:pt x="2501" y="6287"/>
                  </a:lnTo>
                  <a:lnTo>
                    <a:pt x="2133" y="6287"/>
                  </a:lnTo>
                  <a:cubicBezTo>
                    <a:pt x="2119" y="6287"/>
                    <a:pt x="2104" y="6287"/>
                    <a:pt x="2089" y="6293"/>
                  </a:cubicBezTo>
                  <a:lnTo>
                    <a:pt x="1733" y="6293"/>
                  </a:lnTo>
                  <a:cubicBezTo>
                    <a:pt x="1589" y="6293"/>
                    <a:pt x="1471" y="6176"/>
                    <a:pt x="1471" y="6032"/>
                  </a:cubicBezTo>
                  <a:lnTo>
                    <a:pt x="1471" y="4822"/>
                  </a:lnTo>
                  <a:cubicBezTo>
                    <a:pt x="1471" y="4678"/>
                    <a:pt x="1589" y="4561"/>
                    <a:pt x="1733" y="4561"/>
                  </a:cubicBezTo>
                  <a:lnTo>
                    <a:pt x="7243" y="4561"/>
                  </a:lnTo>
                  <a:cubicBezTo>
                    <a:pt x="7443" y="4561"/>
                    <a:pt x="7611" y="4393"/>
                    <a:pt x="7611" y="4193"/>
                  </a:cubicBezTo>
                  <a:cubicBezTo>
                    <a:pt x="7611" y="3990"/>
                    <a:pt x="7443" y="3825"/>
                    <a:pt x="7243" y="3825"/>
                  </a:cubicBezTo>
                  <a:lnTo>
                    <a:pt x="1733" y="3825"/>
                  </a:lnTo>
                  <a:cubicBezTo>
                    <a:pt x="1183" y="3825"/>
                    <a:pt x="736" y="4272"/>
                    <a:pt x="736" y="4822"/>
                  </a:cubicBezTo>
                  <a:lnTo>
                    <a:pt x="736" y="6032"/>
                  </a:lnTo>
                  <a:cubicBezTo>
                    <a:pt x="736" y="6582"/>
                    <a:pt x="1186" y="7029"/>
                    <a:pt x="1733" y="7029"/>
                  </a:cubicBezTo>
                  <a:lnTo>
                    <a:pt x="1766" y="7029"/>
                  </a:lnTo>
                  <a:lnTo>
                    <a:pt x="1766" y="8052"/>
                  </a:lnTo>
                  <a:lnTo>
                    <a:pt x="1701" y="8052"/>
                  </a:lnTo>
                  <a:cubicBezTo>
                    <a:pt x="762" y="8052"/>
                    <a:pt x="0" y="8814"/>
                    <a:pt x="0" y="9753"/>
                  </a:cubicBezTo>
                  <a:lnTo>
                    <a:pt x="0" y="17128"/>
                  </a:lnTo>
                  <a:cubicBezTo>
                    <a:pt x="0" y="18066"/>
                    <a:pt x="762" y="18828"/>
                    <a:pt x="1701" y="18828"/>
                  </a:cubicBezTo>
                  <a:lnTo>
                    <a:pt x="12244" y="18828"/>
                  </a:lnTo>
                  <a:cubicBezTo>
                    <a:pt x="12259" y="18828"/>
                    <a:pt x="12268" y="18831"/>
                    <a:pt x="12282" y="18831"/>
                  </a:cubicBezTo>
                  <a:lnTo>
                    <a:pt x="17283" y="18831"/>
                  </a:lnTo>
                  <a:cubicBezTo>
                    <a:pt x="17892" y="18831"/>
                    <a:pt x="18386" y="18334"/>
                    <a:pt x="18386" y="17728"/>
                  </a:cubicBezTo>
                  <a:lnTo>
                    <a:pt x="18386" y="3911"/>
                  </a:lnTo>
                  <a:cubicBezTo>
                    <a:pt x="18648" y="3796"/>
                    <a:pt x="18828" y="3537"/>
                    <a:pt x="18828" y="3237"/>
                  </a:cubicBezTo>
                  <a:lnTo>
                    <a:pt x="18828" y="736"/>
                  </a:lnTo>
                  <a:cubicBezTo>
                    <a:pt x="18825" y="330"/>
                    <a:pt x="18495" y="1"/>
                    <a:pt x="18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8"/>
            <p:cNvSpPr/>
            <p:nvPr/>
          </p:nvSpPr>
          <p:spPr>
            <a:xfrm>
              <a:off x="2200491" y="1560327"/>
              <a:ext cx="16138" cy="16072"/>
            </a:xfrm>
            <a:custGeom>
              <a:rect b="b" l="l" r="r" t="t"/>
              <a:pathLst>
                <a:path extrusionOk="0" h="736" w="739">
                  <a:moveTo>
                    <a:pt x="368" y="0"/>
                  </a:moveTo>
                  <a:cubicBezTo>
                    <a:pt x="268" y="0"/>
                    <a:pt x="177" y="39"/>
                    <a:pt x="106" y="106"/>
                  </a:cubicBezTo>
                  <a:cubicBezTo>
                    <a:pt x="36" y="174"/>
                    <a:pt x="0" y="268"/>
                    <a:pt x="0" y="368"/>
                  </a:cubicBezTo>
                  <a:cubicBezTo>
                    <a:pt x="0" y="462"/>
                    <a:pt x="42" y="559"/>
                    <a:pt x="106" y="627"/>
                  </a:cubicBezTo>
                  <a:cubicBezTo>
                    <a:pt x="177" y="698"/>
                    <a:pt x="268" y="736"/>
                    <a:pt x="368" y="736"/>
                  </a:cubicBezTo>
                  <a:cubicBezTo>
                    <a:pt x="468" y="736"/>
                    <a:pt x="559" y="695"/>
                    <a:pt x="630" y="627"/>
                  </a:cubicBezTo>
                  <a:cubicBezTo>
                    <a:pt x="698" y="559"/>
                    <a:pt x="736" y="465"/>
                    <a:pt x="736" y="368"/>
                  </a:cubicBezTo>
                  <a:cubicBezTo>
                    <a:pt x="739" y="268"/>
                    <a:pt x="698" y="171"/>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a:off x="2255151" y="1639663"/>
              <a:ext cx="88355" cy="114822"/>
            </a:xfrm>
            <a:custGeom>
              <a:rect b="b" l="l" r="r" t="t"/>
              <a:pathLst>
                <a:path extrusionOk="0" h="5258" w="4046">
                  <a:moveTo>
                    <a:pt x="2019" y="859"/>
                  </a:moveTo>
                  <a:cubicBezTo>
                    <a:pt x="2443" y="1257"/>
                    <a:pt x="3307" y="2186"/>
                    <a:pt x="3307" y="3157"/>
                  </a:cubicBezTo>
                  <a:cubicBezTo>
                    <a:pt x="3307" y="3898"/>
                    <a:pt x="2719" y="4522"/>
                    <a:pt x="2019" y="4522"/>
                  </a:cubicBezTo>
                  <a:cubicBezTo>
                    <a:pt x="1322" y="4522"/>
                    <a:pt x="733" y="3898"/>
                    <a:pt x="733" y="3157"/>
                  </a:cubicBezTo>
                  <a:cubicBezTo>
                    <a:pt x="733" y="2186"/>
                    <a:pt x="1598" y="1257"/>
                    <a:pt x="2019" y="859"/>
                  </a:cubicBezTo>
                  <a:close/>
                  <a:moveTo>
                    <a:pt x="2023" y="0"/>
                  </a:moveTo>
                  <a:cubicBezTo>
                    <a:pt x="1942" y="0"/>
                    <a:pt x="1862" y="27"/>
                    <a:pt x="1795" y="80"/>
                  </a:cubicBezTo>
                  <a:cubicBezTo>
                    <a:pt x="1722" y="139"/>
                    <a:pt x="1" y="1521"/>
                    <a:pt x="1" y="3157"/>
                  </a:cubicBezTo>
                  <a:cubicBezTo>
                    <a:pt x="1" y="4298"/>
                    <a:pt x="928" y="5257"/>
                    <a:pt x="2025" y="5257"/>
                  </a:cubicBezTo>
                  <a:cubicBezTo>
                    <a:pt x="3119" y="5257"/>
                    <a:pt x="4046" y="4295"/>
                    <a:pt x="4046" y="3157"/>
                  </a:cubicBezTo>
                  <a:cubicBezTo>
                    <a:pt x="4043" y="1524"/>
                    <a:pt x="2325" y="139"/>
                    <a:pt x="2251" y="80"/>
                  </a:cubicBezTo>
                  <a:cubicBezTo>
                    <a:pt x="2185" y="27"/>
                    <a:pt x="2104" y="0"/>
                    <a:pt x="20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8"/>
            <p:cNvSpPr/>
            <p:nvPr/>
          </p:nvSpPr>
          <p:spPr>
            <a:xfrm>
              <a:off x="2429130" y="1525060"/>
              <a:ext cx="16072" cy="94076"/>
            </a:xfrm>
            <a:custGeom>
              <a:rect b="b" l="l" r="r" t="t"/>
              <a:pathLst>
                <a:path extrusionOk="0" h="4308" w="736">
                  <a:moveTo>
                    <a:pt x="368" y="0"/>
                  </a:moveTo>
                  <a:cubicBezTo>
                    <a:pt x="165" y="0"/>
                    <a:pt x="0" y="165"/>
                    <a:pt x="0" y="368"/>
                  </a:cubicBezTo>
                  <a:lnTo>
                    <a:pt x="0" y="3939"/>
                  </a:lnTo>
                  <a:cubicBezTo>
                    <a:pt x="0" y="4139"/>
                    <a:pt x="165" y="4307"/>
                    <a:pt x="368" y="4307"/>
                  </a:cubicBezTo>
                  <a:cubicBezTo>
                    <a:pt x="568" y="4307"/>
                    <a:pt x="736" y="4139"/>
                    <a:pt x="736" y="3939"/>
                  </a:cubicBezTo>
                  <a:lnTo>
                    <a:pt x="736" y="368"/>
                  </a:lnTo>
                  <a:cubicBezTo>
                    <a:pt x="736" y="165"/>
                    <a:pt x="5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8"/>
            <p:cNvSpPr/>
            <p:nvPr/>
          </p:nvSpPr>
          <p:spPr>
            <a:xfrm>
              <a:off x="2429130" y="1636780"/>
              <a:ext cx="16072" cy="16072"/>
            </a:xfrm>
            <a:custGeom>
              <a:rect b="b" l="l" r="r" t="t"/>
              <a:pathLst>
                <a:path extrusionOk="0" h="736" w="736">
                  <a:moveTo>
                    <a:pt x="368" y="0"/>
                  </a:moveTo>
                  <a:cubicBezTo>
                    <a:pt x="268" y="0"/>
                    <a:pt x="177" y="38"/>
                    <a:pt x="106" y="106"/>
                  </a:cubicBezTo>
                  <a:cubicBezTo>
                    <a:pt x="35" y="177"/>
                    <a:pt x="0" y="268"/>
                    <a:pt x="0" y="368"/>
                  </a:cubicBezTo>
                  <a:cubicBezTo>
                    <a:pt x="0" y="465"/>
                    <a:pt x="38" y="559"/>
                    <a:pt x="106" y="627"/>
                  </a:cubicBezTo>
                  <a:cubicBezTo>
                    <a:pt x="177" y="697"/>
                    <a:pt x="268" y="735"/>
                    <a:pt x="368" y="735"/>
                  </a:cubicBezTo>
                  <a:cubicBezTo>
                    <a:pt x="465" y="735"/>
                    <a:pt x="559" y="694"/>
                    <a:pt x="627" y="627"/>
                  </a:cubicBezTo>
                  <a:cubicBezTo>
                    <a:pt x="697" y="559"/>
                    <a:pt x="736" y="465"/>
                    <a:pt x="736" y="368"/>
                  </a:cubicBezTo>
                  <a:cubicBezTo>
                    <a:pt x="736" y="271"/>
                    <a:pt x="694" y="177"/>
                    <a:pt x="627" y="106"/>
                  </a:cubicBezTo>
                  <a:cubicBezTo>
                    <a:pt x="556" y="35"/>
                    <a:pt x="465"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59"/>
          <p:cNvSpPr txBox="1"/>
          <p:nvPr>
            <p:ph idx="1" type="body"/>
          </p:nvPr>
        </p:nvSpPr>
        <p:spPr>
          <a:xfrm>
            <a:off x="1531624" y="1414325"/>
            <a:ext cx="5455800" cy="279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Addressing Imbalanced Classes</a:t>
            </a:r>
            <a:endParaRPr/>
          </a:p>
          <a:p>
            <a:pPr indent="-317500" lvl="1" marL="914400" rtl="0" algn="l">
              <a:spcBef>
                <a:spcPts val="0"/>
              </a:spcBef>
              <a:spcAft>
                <a:spcPts val="0"/>
              </a:spcAft>
              <a:buSzPts val="1400"/>
              <a:buChar char="-"/>
            </a:pPr>
            <a:r>
              <a:rPr lang="en"/>
              <a:t>SMOTE, class weighting, combination</a:t>
            </a:r>
            <a:endParaRPr/>
          </a:p>
          <a:p>
            <a:pPr indent="-330200" lvl="0" marL="457200" rtl="0" algn="l">
              <a:spcBef>
                <a:spcPts val="0"/>
              </a:spcBef>
              <a:spcAft>
                <a:spcPts val="0"/>
              </a:spcAft>
              <a:buSzPts val="1600"/>
              <a:buChar char="-"/>
            </a:pPr>
            <a:r>
              <a:rPr lang="en"/>
              <a:t>Hyperparameter Tuning</a:t>
            </a:r>
            <a:endParaRPr/>
          </a:p>
          <a:p>
            <a:pPr indent="-330200" lvl="0" marL="457200" rtl="0" algn="l">
              <a:spcBef>
                <a:spcPts val="0"/>
              </a:spcBef>
              <a:spcAft>
                <a:spcPts val="0"/>
              </a:spcAft>
              <a:buSzPts val="1600"/>
              <a:buChar char="-"/>
            </a:pPr>
            <a:r>
              <a:rPr lang="en"/>
              <a:t>Ensemble Learning</a:t>
            </a:r>
            <a:endParaRPr/>
          </a:p>
          <a:p>
            <a:pPr indent="-317500" lvl="1" marL="914400" rtl="0" algn="l">
              <a:spcBef>
                <a:spcPts val="0"/>
              </a:spcBef>
              <a:spcAft>
                <a:spcPts val="0"/>
              </a:spcAft>
              <a:buSzPts val="1400"/>
              <a:buChar char="-"/>
            </a:pPr>
            <a:r>
              <a:rPr lang="en"/>
              <a:t>Combine multiple models for better generalization on </a:t>
            </a:r>
            <a:r>
              <a:rPr lang="en"/>
              <a:t>imbalanced</a:t>
            </a:r>
            <a:r>
              <a:rPr lang="en"/>
              <a:t> data</a:t>
            </a:r>
            <a:endParaRPr/>
          </a:p>
        </p:txBody>
      </p:sp>
      <p:sp>
        <p:nvSpPr>
          <p:cNvPr id="903" name="Google Shape;903;p59"/>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for Improvement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7" name="Shape 907"/>
        <p:cNvGrpSpPr/>
        <p:nvPr/>
      </p:nvGrpSpPr>
      <p:grpSpPr>
        <a:xfrm>
          <a:off x="0" y="0"/>
          <a:ext cx="0" cy="0"/>
          <a:chOff x="0" y="0"/>
          <a:chExt cx="0" cy="0"/>
        </a:xfrm>
      </p:grpSpPr>
      <p:sp>
        <p:nvSpPr>
          <p:cNvPr id="908" name="Google Shape;908;p60"/>
          <p:cNvSpPr txBox="1"/>
          <p:nvPr>
            <p:ph type="title"/>
          </p:nvPr>
        </p:nvSpPr>
        <p:spPr>
          <a:xfrm flipH="1">
            <a:off x="3687775" y="2767900"/>
            <a:ext cx="47430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Evaluation Metrics</a:t>
            </a:r>
            <a:endParaRPr sz="3900"/>
          </a:p>
        </p:txBody>
      </p:sp>
      <p:sp>
        <p:nvSpPr>
          <p:cNvPr id="909" name="Google Shape;909;p60"/>
          <p:cNvSpPr txBox="1"/>
          <p:nvPr>
            <p:ph idx="1" type="subTitle"/>
          </p:nvPr>
        </p:nvSpPr>
        <p:spPr>
          <a:xfrm>
            <a:off x="3687775" y="3759104"/>
            <a:ext cx="4743000" cy="4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10" name="Google Shape;910;p60"/>
          <p:cNvSpPr txBox="1"/>
          <p:nvPr>
            <p:ph idx="2" type="title"/>
          </p:nvPr>
        </p:nvSpPr>
        <p:spPr>
          <a:xfrm flipH="1">
            <a:off x="5603126" y="1776725"/>
            <a:ext cx="954000" cy="9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11" name="Google Shape;911;p60"/>
          <p:cNvSpPr/>
          <p:nvPr/>
        </p:nvSpPr>
        <p:spPr>
          <a:xfrm>
            <a:off x="1818142" y="9544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912" name="Google Shape;912;p60"/>
          <p:cNvGrpSpPr/>
          <p:nvPr/>
        </p:nvGrpSpPr>
        <p:grpSpPr>
          <a:xfrm>
            <a:off x="1256606" y="3199915"/>
            <a:ext cx="1618021" cy="1939016"/>
            <a:chOff x="6382288" y="83496"/>
            <a:chExt cx="1287823" cy="1543311"/>
          </a:xfrm>
        </p:grpSpPr>
        <p:sp>
          <p:nvSpPr>
            <p:cNvPr id="913" name="Google Shape;913;p60"/>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0"/>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0"/>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0"/>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0"/>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0"/>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0"/>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0"/>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60"/>
          <p:cNvGrpSpPr/>
          <p:nvPr/>
        </p:nvGrpSpPr>
        <p:grpSpPr>
          <a:xfrm>
            <a:off x="5739393" y="954496"/>
            <a:ext cx="639772" cy="639534"/>
            <a:chOff x="5615636" y="2704569"/>
            <a:chExt cx="411244" cy="411091"/>
          </a:xfrm>
        </p:grpSpPr>
        <p:sp>
          <p:nvSpPr>
            <p:cNvPr id="922" name="Google Shape;922;p60"/>
            <p:cNvSpPr/>
            <p:nvPr/>
          </p:nvSpPr>
          <p:spPr>
            <a:xfrm>
              <a:off x="5792433" y="2704569"/>
              <a:ext cx="234447" cy="259298"/>
            </a:xfrm>
            <a:custGeom>
              <a:rect b="b" l="l" r="r" t="t"/>
              <a:pathLst>
                <a:path extrusionOk="0" h="11874" w="10736">
                  <a:moveTo>
                    <a:pt x="2722" y="733"/>
                  </a:moveTo>
                  <a:cubicBezTo>
                    <a:pt x="2963" y="733"/>
                    <a:pt x="3163" y="930"/>
                    <a:pt x="3163" y="1174"/>
                  </a:cubicBezTo>
                  <a:cubicBezTo>
                    <a:pt x="3163" y="1416"/>
                    <a:pt x="2963" y="1616"/>
                    <a:pt x="2722" y="1616"/>
                  </a:cubicBezTo>
                  <a:lnTo>
                    <a:pt x="2280" y="1616"/>
                  </a:lnTo>
                  <a:cubicBezTo>
                    <a:pt x="2036" y="1616"/>
                    <a:pt x="1839" y="1416"/>
                    <a:pt x="1839" y="1174"/>
                  </a:cubicBezTo>
                  <a:cubicBezTo>
                    <a:pt x="1839" y="930"/>
                    <a:pt x="2036" y="733"/>
                    <a:pt x="2280" y="733"/>
                  </a:cubicBezTo>
                  <a:close/>
                  <a:moveTo>
                    <a:pt x="8461" y="733"/>
                  </a:moveTo>
                  <a:cubicBezTo>
                    <a:pt x="8702" y="733"/>
                    <a:pt x="8902" y="930"/>
                    <a:pt x="8902" y="1174"/>
                  </a:cubicBezTo>
                  <a:cubicBezTo>
                    <a:pt x="8902" y="1416"/>
                    <a:pt x="8702" y="1616"/>
                    <a:pt x="8461" y="1616"/>
                  </a:cubicBezTo>
                  <a:lnTo>
                    <a:pt x="8020" y="1616"/>
                  </a:lnTo>
                  <a:cubicBezTo>
                    <a:pt x="7776" y="1616"/>
                    <a:pt x="7579" y="1416"/>
                    <a:pt x="7579" y="1174"/>
                  </a:cubicBezTo>
                  <a:cubicBezTo>
                    <a:pt x="7579" y="930"/>
                    <a:pt x="7776" y="733"/>
                    <a:pt x="8020" y="733"/>
                  </a:cubicBezTo>
                  <a:close/>
                  <a:moveTo>
                    <a:pt x="886" y="7461"/>
                  </a:moveTo>
                  <a:lnTo>
                    <a:pt x="886" y="7461"/>
                  </a:lnTo>
                  <a:cubicBezTo>
                    <a:pt x="2239" y="8267"/>
                    <a:pt x="3772" y="8688"/>
                    <a:pt x="5369" y="8688"/>
                  </a:cubicBezTo>
                  <a:cubicBezTo>
                    <a:pt x="6964" y="8688"/>
                    <a:pt x="8496" y="8267"/>
                    <a:pt x="9850" y="7461"/>
                  </a:cubicBezTo>
                  <a:lnTo>
                    <a:pt x="9850" y="7461"/>
                  </a:lnTo>
                  <a:cubicBezTo>
                    <a:pt x="9726" y="7740"/>
                    <a:pt x="9532" y="7988"/>
                    <a:pt x="9282" y="8173"/>
                  </a:cubicBezTo>
                  <a:lnTo>
                    <a:pt x="5369" y="11050"/>
                  </a:lnTo>
                  <a:lnTo>
                    <a:pt x="1457" y="8173"/>
                  </a:lnTo>
                  <a:cubicBezTo>
                    <a:pt x="1207" y="7988"/>
                    <a:pt x="1010" y="7740"/>
                    <a:pt x="886" y="7461"/>
                  </a:cubicBezTo>
                  <a:close/>
                  <a:moveTo>
                    <a:pt x="8020" y="1"/>
                  </a:moveTo>
                  <a:cubicBezTo>
                    <a:pt x="7373" y="1"/>
                    <a:pt x="6843" y="530"/>
                    <a:pt x="6843" y="1177"/>
                  </a:cubicBezTo>
                  <a:cubicBezTo>
                    <a:pt x="6843" y="1825"/>
                    <a:pt x="7373" y="2354"/>
                    <a:pt x="8020" y="2354"/>
                  </a:cubicBezTo>
                  <a:lnTo>
                    <a:pt x="8461" y="2354"/>
                  </a:lnTo>
                  <a:cubicBezTo>
                    <a:pt x="8964" y="2354"/>
                    <a:pt x="9391" y="2039"/>
                    <a:pt x="9561" y="1592"/>
                  </a:cubicBezTo>
                  <a:cubicBezTo>
                    <a:pt x="9817" y="1692"/>
                    <a:pt x="9997" y="1942"/>
                    <a:pt x="9997" y="2236"/>
                  </a:cubicBezTo>
                  <a:lnTo>
                    <a:pt x="9997" y="6496"/>
                  </a:lnTo>
                  <a:cubicBezTo>
                    <a:pt x="8599" y="7476"/>
                    <a:pt x="6981" y="7965"/>
                    <a:pt x="5363" y="7965"/>
                  </a:cubicBezTo>
                  <a:cubicBezTo>
                    <a:pt x="3745" y="7965"/>
                    <a:pt x="2127" y="7476"/>
                    <a:pt x="730" y="6496"/>
                  </a:cubicBezTo>
                  <a:lnTo>
                    <a:pt x="730" y="2236"/>
                  </a:lnTo>
                  <a:cubicBezTo>
                    <a:pt x="730" y="1942"/>
                    <a:pt x="915" y="1692"/>
                    <a:pt x="1177" y="1592"/>
                  </a:cubicBezTo>
                  <a:cubicBezTo>
                    <a:pt x="1345" y="2039"/>
                    <a:pt x="1774" y="2357"/>
                    <a:pt x="2280" y="2357"/>
                  </a:cubicBezTo>
                  <a:lnTo>
                    <a:pt x="2722" y="2357"/>
                  </a:lnTo>
                  <a:cubicBezTo>
                    <a:pt x="3369" y="2357"/>
                    <a:pt x="3898" y="1828"/>
                    <a:pt x="3898" y="1180"/>
                  </a:cubicBezTo>
                  <a:cubicBezTo>
                    <a:pt x="3898" y="533"/>
                    <a:pt x="3369" y="4"/>
                    <a:pt x="2722" y="4"/>
                  </a:cubicBezTo>
                  <a:lnTo>
                    <a:pt x="2280" y="4"/>
                  </a:lnTo>
                  <a:cubicBezTo>
                    <a:pt x="1751" y="4"/>
                    <a:pt x="1301" y="357"/>
                    <a:pt x="1154" y="839"/>
                  </a:cubicBezTo>
                  <a:cubicBezTo>
                    <a:pt x="495" y="966"/>
                    <a:pt x="1" y="1545"/>
                    <a:pt x="1" y="2239"/>
                  </a:cubicBezTo>
                  <a:lnTo>
                    <a:pt x="1" y="6752"/>
                  </a:lnTo>
                  <a:cubicBezTo>
                    <a:pt x="1" y="7543"/>
                    <a:pt x="380" y="8296"/>
                    <a:pt x="1018" y="8767"/>
                  </a:cubicBezTo>
                  <a:lnTo>
                    <a:pt x="5152" y="11806"/>
                  </a:lnTo>
                  <a:cubicBezTo>
                    <a:pt x="5216" y="11853"/>
                    <a:pt x="5290" y="11874"/>
                    <a:pt x="5366" y="11874"/>
                  </a:cubicBezTo>
                  <a:cubicBezTo>
                    <a:pt x="5446" y="11874"/>
                    <a:pt x="5522" y="11853"/>
                    <a:pt x="5584" y="11806"/>
                  </a:cubicBezTo>
                  <a:lnTo>
                    <a:pt x="9717" y="8767"/>
                  </a:lnTo>
                  <a:cubicBezTo>
                    <a:pt x="10359" y="8296"/>
                    <a:pt x="10735" y="7546"/>
                    <a:pt x="10735" y="6752"/>
                  </a:cubicBezTo>
                  <a:lnTo>
                    <a:pt x="10735" y="2234"/>
                  </a:lnTo>
                  <a:cubicBezTo>
                    <a:pt x="10732" y="1542"/>
                    <a:pt x="10241" y="966"/>
                    <a:pt x="9585" y="836"/>
                  </a:cubicBezTo>
                  <a:cubicBezTo>
                    <a:pt x="9438" y="354"/>
                    <a:pt x="8991" y="1"/>
                    <a:pt x="84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0"/>
            <p:cNvSpPr/>
            <p:nvPr/>
          </p:nvSpPr>
          <p:spPr>
            <a:xfrm>
              <a:off x="5615636" y="2902045"/>
              <a:ext cx="213636" cy="195708"/>
            </a:xfrm>
            <a:custGeom>
              <a:rect b="b" l="l" r="r" t="t"/>
              <a:pathLst>
                <a:path extrusionOk="0" h="8962" w="9783">
                  <a:moveTo>
                    <a:pt x="2987" y="1"/>
                  </a:moveTo>
                  <a:cubicBezTo>
                    <a:pt x="1339" y="1"/>
                    <a:pt x="1" y="1371"/>
                    <a:pt x="1" y="3057"/>
                  </a:cubicBezTo>
                  <a:cubicBezTo>
                    <a:pt x="1" y="4019"/>
                    <a:pt x="801" y="5302"/>
                    <a:pt x="2369" y="6867"/>
                  </a:cubicBezTo>
                  <a:cubicBezTo>
                    <a:pt x="3507" y="7993"/>
                    <a:pt x="4619" y="8852"/>
                    <a:pt x="4669" y="8885"/>
                  </a:cubicBezTo>
                  <a:cubicBezTo>
                    <a:pt x="4734" y="8935"/>
                    <a:pt x="4811" y="8961"/>
                    <a:pt x="4893" y="8961"/>
                  </a:cubicBezTo>
                  <a:cubicBezTo>
                    <a:pt x="4972" y="8961"/>
                    <a:pt x="5052" y="8935"/>
                    <a:pt x="5117" y="8885"/>
                  </a:cubicBezTo>
                  <a:cubicBezTo>
                    <a:pt x="5205" y="8817"/>
                    <a:pt x="7291" y="7214"/>
                    <a:pt x="8641" y="5508"/>
                  </a:cubicBezTo>
                  <a:cubicBezTo>
                    <a:pt x="8764" y="5349"/>
                    <a:pt x="8738" y="5119"/>
                    <a:pt x="8582" y="4993"/>
                  </a:cubicBezTo>
                  <a:cubicBezTo>
                    <a:pt x="8515" y="4940"/>
                    <a:pt x="8434" y="4915"/>
                    <a:pt x="8354" y="4915"/>
                  </a:cubicBezTo>
                  <a:cubicBezTo>
                    <a:pt x="8246" y="4915"/>
                    <a:pt x="8138" y="4962"/>
                    <a:pt x="8067" y="5052"/>
                  </a:cubicBezTo>
                  <a:cubicBezTo>
                    <a:pt x="7023" y="6370"/>
                    <a:pt x="5470" y="7664"/>
                    <a:pt x="4896" y="8123"/>
                  </a:cubicBezTo>
                  <a:cubicBezTo>
                    <a:pt x="3555" y="7061"/>
                    <a:pt x="742" y="4522"/>
                    <a:pt x="742" y="3051"/>
                  </a:cubicBezTo>
                  <a:cubicBezTo>
                    <a:pt x="742" y="1772"/>
                    <a:pt x="1751" y="730"/>
                    <a:pt x="2993" y="730"/>
                  </a:cubicBezTo>
                  <a:cubicBezTo>
                    <a:pt x="3616" y="730"/>
                    <a:pt x="4193" y="989"/>
                    <a:pt x="4625" y="1451"/>
                  </a:cubicBezTo>
                  <a:cubicBezTo>
                    <a:pt x="4693" y="1530"/>
                    <a:pt x="4793" y="1569"/>
                    <a:pt x="4896" y="1569"/>
                  </a:cubicBezTo>
                  <a:cubicBezTo>
                    <a:pt x="4999" y="1569"/>
                    <a:pt x="5099" y="1524"/>
                    <a:pt x="5167" y="1451"/>
                  </a:cubicBezTo>
                  <a:cubicBezTo>
                    <a:pt x="5599" y="986"/>
                    <a:pt x="6179" y="730"/>
                    <a:pt x="6799" y="730"/>
                  </a:cubicBezTo>
                  <a:cubicBezTo>
                    <a:pt x="7926" y="730"/>
                    <a:pt x="8885" y="1595"/>
                    <a:pt x="9032" y="2742"/>
                  </a:cubicBezTo>
                  <a:cubicBezTo>
                    <a:pt x="9057" y="2930"/>
                    <a:pt x="9215" y="3063"/>
                    <a:pt x="9399" y="3063"/>
                  </a:cubicBezTo>
                  <a:cubicBezTo>
                    <a:pt x="9414" y="3063"/>
                    <a:pt x="9429" y="3062"/>
                    <a:pt x="9444" y="3060"/>
                  </a:cubicBezTo>
                  <a:cubicBezTo>
                    <a:pt x="9644" y="3037"/>
                    <a:pt x="9782" y="2854"/>
                    <a:pt x="9759" y="2651"/>
                  </a:cubicBezTo>
                  <a:cubicBezTo>
                    <a:pt x="9562" y="1139"/>
                    <a:pt x="8291" y="1"/>
                    <a:pt x="6796" y="1"/>
                  </a:cubicBezTo>
                  <a:cubicBezTo>
                    <a:pt x="6102" y="1"/>
                    <a:pt x="5426" y="251"/>
                    <a:pt x="4893" y="704"/>
                  </a:cubicBezTo>
                  <a:cubicBezTo>
                    <a:pt x="4361" y="254"/>
                    <a:pt x="3684" y="1"/>
                    <a:pt x="2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0"/>
            <p:cNvSpPr/>
            <p:nvPr/>
          </p:nvSpPr>
          <p:spPr>
            <a:xfrm>
              <a:off x="5714451" y="2984023"/>
              <a:ext cx="16072" cy="16072"/>
            </a:xfrm>
            <a:custGeom>
              <a:rect b="b" l="l" r="r" t="t"/>
              <a:pathLst>
                <a:path extrusionOk="0" h="736" w="736">
                  <a:moveTo>
                    <a:pt x="368" y="0"/>
                  </a:moveTo>
                  <a:cubicBezTo>
                    <a:pt x="268" y="0"/>
                    <a:pt x="177" y="41"/>
                    <a:pt x="106" y="106"/>
                  </a:cubicBezTo>
                  <a:cubicBezTo>
                    <a:pt x="36" y="177"/>
                    <a:pt x="0" y="268"/>
                    <a:pt x="0" y="368"/>
                  </a:cubicBezTo>
                  <a:cubicBezTo>
                    <a:pt x="0" y="465"/>
                    <a:pt x="42" y="559"/>
                    <a:pt x="106" y="630"/>
                  </a:cubicBezTo>
                  <a:cubicBezTo>
                    <a:pt x="177" y="700"/>
                    <a:pt x="268" y="736"/>
                    <a:pt x="368" y="736"/>
                  </a:cubicBezTo>
                  <a:cubicBezTo>
                    <a:pt x="468" y="736"/>
                    <a:pt x="559" y="695"/>
                    <a:pt x="630" y="630"/>
                  </a:cubicBezTo>
                  <a:cubicBezTo>
                    <a:pt x="698" y="559"/>
                    <a:pt x="736" y="468"/>
                    <a:pt x="736" y="368"/>
                  </a:cubicBezTo>
                  <a:cubicBezTo>
                    <a:pt x="736" y="274"/>
                    <a:pt x="698" y="177"/>
                    <a:pt x="630" y="106"/>
                  </a:cubicBezTo>
                  <a:cubicBezTo>
                    <a:pt x="559" y="39"/>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0"/>
            <p:cNvSpPr/>
            <p:nvPr/>
          </p:nvSpPr>
          <p:spPr>
            <a:xfrm>
              <a:off x="5679183" y="2948690"/>
              <a:ext cx="238553" cy="166970"/>
            </a:xfrm>
            <a:custGeom>
              <a:rect b="b" l="l" r="r" t="t"/>
              <a:pathLst>
                <a:path extrusionOk="0" h="7646" w="10924">
                  <a:moveTo>
                    <a:pt x="1983" y="736"/>
                  </a:moveTo>
                  <a:cubicBezTo>
                    <a:pt x="2671" y="736"/>
                    <a:pt x="3233" y="1298"/>
                    <a:pt x="3233" y="1986"/>
                  </a:cubicBezTo>
                  <a:cubicBezTo>
                    <a:pt x="3233" y="2674"/>
                    <a:pt x="2674" y="3236"/>
                    <a:pt x="1983" y="3236"/>
                  </a:cubicBezTo>
                  <a:cubicBezTo>
                    <a:pt x="1295" y="3236"/>
                    <a:pt x="733" y="2674"/>
                    <a:pt x="733" y="1986"/>
                  </a:cubicBezTo>
                  <a:cubicBezTo>
                    <a:pt x="733" y="1298"/>
                    <a:pt x="1295" y="736"/>
                    <a:pt x="1983" y="736"/>
                  </a:cubicBezTo>
                  <a:close/>
                  <a:moveTo>
                    <a:pt x="1986" y="0"/>
                  </a:moveTo>
                  <a:cubicBezTo>
                    <a:pt x="892" y="0"/>
                    <a:pt x="0" y="892"/>
                    <a:pt x="0" y="1986"/>
                  </a:cubicBezTo>
                  <a:cubicBezTo>
                    <a:pt x="0" y="3083"/>
                    <a:pt x="892" y="3972"/>
                    <a:pt x="1986" y="3972"/>
                  </a:cubicBezTo>
                  <a:cubicBezTo>
                    <a:pt x="2957" y="3972"/>
                    <a:pt x="3766" y="3275"/>
                    <a:pt x="3939" y="2351"/>
                  </a:cubicBezTo>
                  <a:lnTo>
                    <a:pt x="6849" y="2351"/>
                  </a:lnTo>
                  <a:cubicBezTo>
                    <a:pt x="7269" y="2351"/>
                    <a:pt x="7614" y="2692"/>
                    <a:pt x="7614" y="3116"/>
                  </a:cubicBezTo>
                  <a:lnTo>
                    <a:pt x="7614" y="5990"/>
                  </a:lnTo>
                  <a:cubicBezTo>
                    <a:pt x="7614" y="6902"/>
                    <a:pt x="8355" y="7646"/>
                    <a:pt x="9267" y="7646"/>
                  </a:cubicBezTo>
                  <a:cubicBezTo>
                    <a:pt x="10179" y="7646"/>
                    <a:pt x="10923" y="6902"/>
                    <a:pt x="10923" y="5990"/>
                  </a:cubicBezTo>
                  <a:lnTo>
                    <a:pt x="10923" y="3148"/>
                  </a:lnTo>
                  <a:cubicBezTo>
                    <a:pt x="10917" y="2945"/>
                    <a:pt x="10755" y="2780"/>
                    <a:pt x="10549" y="2780"/>
                  </a:cubicBezTo>
                  <a:cubicBezTo>
                    <a:pt x="10349" y="2780"/>
                    <a:pt x="10182" y="2945"/>
                    <a:pt x="10182" y="3148"/>
                  </a:cubicBezTo>
                  <a:lnTo>
                    <a:pt x="10182" y="5990"/>
                  </a:lnTo>
                  <a:cubicBezTo>
                    <a:pt x="10182" y="6499"/>
                    <a:pt x="9770" y="6911"/>
                    <a:pt x="9264" y="6911"/>
                  </a:cubicBezTo>
                  <a:cubicBezTo>
                    <a:pt x="8755" y="6911"/>
                    <a:pt x="8343" y="6499"/>
                    <a:pt x="8343" y="5990"/>
                  </a:cubicBezTo>
                  <a:lnTo>
                    <a:pt x="8343" y="3116"/>
                  </a:lnTo>
                  <a:cubicBezTo>
                    <a:pt x="8343" y="2289"/>
                    <a:pt x="7672" y="1615"/>
                    <a:pt x="6843" y="1615"/>
                  </a:cubicBezTo>
                  <a:lnTo>
                    <a:pt x="3936" y="1615"/>
                  </a:lnTo>
                  <a:cubicBezTo>
                    <a:pt x="3763" y="695"/>
                    <a:pt x="2954" y="0"/>
                    <a:pt x="1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0"/>
            <p:cNvSpPr/>
            <p:nvPr/>
          </p:nvSpPr>
          <p:spPr>
            <a:xfrm>
              <a:off x="5901511" y="2976686"/>
              <a:ext cx="16094" cy="16094"/>
            </a:xfrm>
            <a:custGeom>
              <a:rect b="b" l="l" r="r" t="t"/>
              <a:pathLst>
                <a:path extrusionOk="0" h="737" w="737">
                  <a:moveTo>
                    <a:pt x="368" y="1"/>
                  </a:moveTo>
                  <a:cubicBezTo>
                    <a:pt x="268" y="1"/>
                    <a:pt x="177" y="42"/>
                    <a:pt x="107" y="107"/>
                  </a:cubicBezTo>
                  <a:cubicBezTo>
                    <a:pt x="39" y="177"/>
                    <a:pt x="1" y="272"/>
                    <a:pt x="1" y="369"/>
                  </a:cubicBezTo>
                  <a:cubicBezTo>
                    <a:pt x="1" y="466"/>
                    <a:pt x="42" y="560"/>
                    <a:pt x="107" y="630"/>
                  </a:cubicBezTo>
                  <a:cubicBezTo>
                    <a:pt x="177" y="701"/>
                    <a:pt x="268" y="736"/>
                    <a:pt x="368" y="736"/>
                  </a:cubicBezTo>
                  <a:cubicBezTo>
                    <a:pt x="468" y="736"/>
                    <a:pt x="560" y="695"/>
                    <a:pt x="630" y="630"/>
                  </a:cubicBezTo>
                  <a:cubicBezTo>
                    <a:pt x="701" y="560"/>
                    <a:pt x="736" y="469"/>
                    <a:pt x="736" y="369"/>
                  </a:cubicBezTo>
                  <a:cubicBezTo>
                    <a:pt x="736" y="275"/>
                    <a:pt x="701" y="177"/>
                    <a:pt x="630" y="107"/>
                  </a:cubicBezTo>
                  <a:cubicBezTo>
                    <a:pt x="560" y="39"/>
                    <a:pt x="4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0" name="Shape 930"/>
        <p:cNvGrpSpPr/>
        <p:nvPr/>
      </p:nvGrpSpPr>
      <p:grpSpPr>
        <a:xfrm>
          <a:off x="0" y="0"/>
          <a:ext cx="0" cy="0"/>
          <a:chOff x="0" y="0"/>
          <a:chExt cx="0" cy="0"/>
        </a:xfrm>
      </p:grpSpPr>
      <p:sp>
        <p:nvSpPr>
          <p:cNvPr id="931" name="Google Shape;931;p61"/>
          <p:cNvSpPr txBox="1"/>
          <p:nvPr>
            <p:ph type="title"/>
          </p:nvPr>
        </p:nvSpPr>
        <p:spPr>
          <a:xfrm flipH="1">
            <a:off x="3687775" y="2767900"/>
            <a:ext cx="47430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Results</a:t>
            </a:r>
            <a:endParaRPr sz="3900"/>
          </a:p>
        </p:txBody>
      </p:sp>
      <p:sp>
        <p:nvSpPr>
          <p:cNvPr id="932" name="Google Shape;932;p61"/>
          <p:cNvSpPr txBox="1"/>
          <p:nvPr>
            <p:ph idx="1" type="subTitle"/>
          </p:nvPr>
        </p:nvSpPr>
        <p:spPr>
          <a:xfrm>
            <a:off x="3687775" y="3759104"/>
            <a:ext cx="4743000" cy="4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3" name="Google Shape;933;p61"/>
          <p:cNvSpPr txBox="1"/>
          <p:nvPr>
            <p:ph idx="2" type="title"/>
          </p:nvPr>
        </p:nvSpPr>
        <p:spPr>
          <a:xfrm flipH="1">
            <a:off x="5603126" y="1776725"/>
            <a:ext cx="954000" cy="9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34" name="Google Shape;934;p61"/>
          <p:cNvSpPr/>
          <p:nvPr/>
        </p:nvSpPr>
        <p:spPr>
          <a:xfrm>
            <a:off x="1818142" y="9544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935" name="Google Shape;935;p61"/>
          <p:cNvGrpSpPr/>
          <p:nvPr/>
        </p:nvGrpSpPr>
        <p:grpSpPr>
          <a:xfrm>
            <a:off x="1256606" y="3199915"/>
            <a:ext cx="1618021" cy="1939016"/>
            <a:chOff x="6382288" y="83496"/>
            <a:chExt cx="1287823" cy="1543311"/>
          </a:xfrm>
        </p:grpSpPr>
        <p:sp>
          <p:nvSpPr>
            <p:cNvPr id="936" name="Google Shape;936;p61"/>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1"/>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1"/>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1"/>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1"/>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1"/>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1"/>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1"/>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61"/>
          <p:cNvGrpSpPr/>
          <p:nvPr/>
        </p:nvGrpSpPr>
        <p:grpSpPr>
          <a:xfrm>
            <a:off x="5739393" y="954496"/>
            <a:ext cx="639772" cy="639534"/>
            <a:chOff x="5615636" y="2704569"/>
            <a:chExt cx="411244" cy="411091"/>
          </a:xfrm>
        </p:grpSpPr>
        <p:sp>
          <p:nvSpPr>
            <p:cNvPr id="945" name="Google Shape;945;p61"/>
            <p:cNvSpPr/>
            <p:nvPr/>
          </p:nvSpPr>
          <p:spPr>
            <a:xfrm>
              <a:off x="5792433" y="2704569"/>
              <a:ext cx="234447" cy="259298"/>
            </a:xfrm>
            <a:custGeom>
              <a:rect b="b" l="l" r="r" t="t"/>
              <a:pathLst>
                <a:path extrusionOk="0" h="11874" w="10736">
                  <a:moveTo>
                    <a:pt x="2722" y="733"/>
                  </a:moveTo>
                  <a:cubicBezTo>
                    <a:pt x="2963" y="733"/>
                    <a:pt x="3163" y="930"/>
                    <a:pt x="3163" y="1174"/>
                  </a:cubicBezTo>
                  <a:cubicBezTo>
                    <a:pt x="3163" y="1416"/>
                    <a:pt x="2963" y="1616"/>
                    <a:pt x="2722" y="1616"/>
                  </a:cubicBezTo>
                  <a:lnTo>
                    <a:pt x="2280" y="1616"/>
                  </a:lnTo>
                  <a:cubicBezTo>
                    <a:pt x="2036" y="1616"/>
                    <a:pt x="1839" y="1416"/>
                    <a:pt x="1839" y="1174"/>
                  </a:cubicBezTo>
                  <a:cubicBezTo>
                    <a:pt x="1839" y="930"/>
                    <a:pt x="2036" y="733"/>
                    <a:pt x="2280" y="733"/>
                  </a:cubicBezTo>
                  <a:close/>
                  <a:moveTo>
                    <a:pt x="8461" y="733"/>
                  </a:moveTo>
                  <a:cubicBezTo>
                    <a:pt x="8702" y="733"/>
                    <a:pt x="8902" y="930"/>
                    <a:pt x="8902" y="1174"/>
                  </a:cubicBezTo>
                  <a:cubicBezTo>
                    <a:pt x="8902" y="1416"/>
                    <a:pt x="8702" y="1616"/>
                    <a:pt x="8461" y="1616"/>
                  </a:cubicBezTo>
                  <a:lnTo>
                    <a:pt x="8020" y="1616"/>
                  </a:lnTo>
                  <a:cubicBezTo>
                    <a:pt x="7776" y="1616"/>
                    <a:pt x="7579" y="1416"/>
                    <a:pt x="7579" y="1174"/>
                  </a:cubicBezTo>
                  <a:cubicBezTo>
                    <a:pt x="7579" y="930"/>
                    <a:pt x="7776" y="733"/>
                    <a:pt x="8020" y="733"/>
                  </a:cubicBezTo>
                  <a:close/>
                  <a:moveTo>
                    <a:pt x="886" y="7461"/>
                  </a:moveTo>
                  <a:lnTo>
                    <a:pt x="886" y="7461"/>
                  </a:lnTo>
                  <a:cubicBezTo>
                    <a:pt x="2239" y="8267"/>
                    <a:pt x="3772" y="8688"/>
                    <a:pt x="5369" y="8688"/>
                  </a:cubicBezTo>
                  <a:cubicBezTo>
                    <a:pt x="6964" y="8688"/>
                    <a:pt x="8496" y="8267"/>
                    <a:pt x="9850" y="7461"/>
                  </a:cubicBezTo>
                  <a:lnTo>
                    <a:pt x="9850" y="7461"/>
                  </a:lnTo>
                  <a:cubicBezTo>
                    <a:pt x="9726" y="7740"/>
                    <a:pt x="9532" y="7988"/>
                    <a:pt x="9282" y="8173"/>
                  </a:cubicBezTo>
                  <a:lnTo>
                    <a:pt x="5369" y="11050"/>
                  </a:lnTo>
                  <a:lnTo>
                    <a:pt x="1457" y="8173"/>
                  </a:lnTo>
                  <a:cubicBezTo>
                    <a:pt x="1207" y="7988"/>
                    <a:pt x="1010" y="7740"/>
                    <a:pt x="886" y="7461"/>
                  </a:cubicBezTo>
                  <a:close/>
                  <a:moveTo>
                    <a:pt x="8020" y="1"/>
                  </a:moveTo>
                  <a:cubicBezTo>
                    <a:pt x="7373" y="1"/>
                    <a:pt x="6843" y="530"/>
                    <a:pt x="6843" y="1177"/>
                  </a:cubicBezTo>
                  <a:cubicBezTo>
                    <a:pt x="6843" y="1825"/>
                    <a:pt x="7373" y="2354"/>
                    <a:pt x="8020" y="2354"/>
                  </a:cubicBezTo>
                  <a:lnTo>
                    <a:pt x="8461" y="2354"/>
                  </a:lnTo>
                  <a:cubicBezTo>
                    <a:pt x="8964" y="2354"/>
                    <a:pt x="9391" y="2039"/>
                    <a:pt x="9561" y="1592"/>
                  </a:cubicBezTo>
                  <a:cubicBezTo>
                    <a:pt x="9817" y="1692"/>
                    <a:pt x="9997" y="1942"/>
                    <a:pt x="9997" y="2236"/>
                  </a:cubicBezTo>
                  <a:lnTo>
                    <a:pt x="9997" y="6496"/>
                  </a:lnTo>
                  <a:cubicBezTo>
                    <a:pt x="8599" y="7476"/>
                    <a:pt x="6981" y="7965"/>
                    <a:pt x="5363" y="7965"/>
                  </a:cubicBezTo>
                  <a:cubicBezTo>
                    <a:pt x="3745" y="7965"/>
                    <a:pt x="2127" y="7476"/>
                    <a:pt x="730" y="6496"/>
                  </a:cubicBezTo>
                  <a:lnTo>
                    <a:pt x="730" y="2236"/>
                  </a:lnTo>
                  <a:cubicBezTo>
                    <a:pt x="730" y="1942"/>
                    <a:pt x="915" y="1692"/>
                    <a:pt x="1177" y="1592"/>
                  </a:cubicBezTo>
                  <a:cubicBezTo>
                    <a:pt x="1345" y="2039"/>
                    <a:pt x="1774" y="2357"/>
                    <a:pt x="2280" y="2357"/>
                  </a:cubicBezTo>
                  <a:lnTo>
                    <a:pt x="2722" y="2357"/>
                  </a:lnTo>
                  <a:cubicBezTo>
                    <a:pt x="3369" y="2357"/>
                    <a:pt x="3898" y="1828"/>
                    <a:pt x="3898" y="1180"/>
                  </a:cubicBezTo>
                  <a:cubicBezTo>
                    <a:pt x="3898" y="533"/>
                    <a:pt x="3369" y="4"/>
                    <a:pt x="2722" y="4"/>
                  </a:cubicBezTo>
                  <a:lnTo>
                    <a:pt x="2280" y="4"/>
                  </a:lnTo>
                  <a:cubicBezTo>
                    <a:pt x="1751" y="4"/>
                    <a:pt x="1301" y="357"/>
                    <a:pt x="1154" y="839"/>
                  </a:cubicBezTo>
                  <a:cubicBezTo>
                    <a:pt x="495" y="966"/>
                    <a:pt x="1" y="1545"/>
                    <a:pt x="1" y="2239"/>
                  </a:cubicBezTo>
                  <a:lnTo>
                    <a:pt x="1" y="6752"/>
                  </a:lnTo>
                  <a:cubicBezTo>
                    <a:pt x="1" y="7543"/>
                    <a:pt x="380" y="8296"/>
                    <a:pt x="1018" y="8767"/>
                  </a:cubicBezTo>
                  <a:lnTo>
                    <a:pt x="5152" y="11806"/>
                  </a:lnTo>
                  <a:cubicBezTo>
                    <a:pt x="5216" y="11853"/>
                    <a:pt x="5290" y="11874"/>
                    <a:pt x="5366" y="11874"/>
                  </a:cubicBezTo>
                  <a:cubicBezTo>
                    <a:pt x="5446" y="11874"/>
                    <a:pt x="5522" y="11853"/>
                    <a:pt x="5584" y="11806"/>
                  </a:cubicBezTo>
                  <a:lnTo>
                    <a:pt x="9717" y="8767"/>
                  </a:lnTo>
                  <a:cubicBezTo>
                    <a:pt x="10359" y="8296"/>
                    <a:pt x="10735" y="7546"/>
                    <a:pt x="10735" y="6752"/>
                  </a:cubicBezTo>
                  <a:lnTo>
                    <a:pt x="10735" y="2234"/>
                  </a:lnTo>
                  <a:cubicBezTo>
                    <a:pt x="10732" y="1542"/>
                    <a:pt x="10241" y="966"/>
                    <a:pt x="9585" y="836"/>
                  </a:cubicBezTo>
                  <a:cubicBezTo>
                    <a:pt x="9438" y="354"/>
                    <a:pt x="8991" y="1"/>
                    <a:pt x="84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1"/>
            <p:cNvSpPr/>
            <p:nvPr/>
          </p:nvSpPr>
          <p:spPr>
            <a:xfrm>
              <a:off x="5615636" y="2902045"/>
              <a:ext cx="213636" cy="195708"/>
            </a:xfrm>
            <a:custGeom>
              <a:rect b="b" l="l" r="r" t="t"/>
              <a:pathLst>
                <a:path extrusionOk="0" h="8962" w="9783">
                  <a:moveTo>
                    <a:pt x="2987" y="1"/>
                  </a:moveTo>
                  <a:cubicBezTo>
                    <a:pt x="1339" y="1"/>
                    <a:pt x="1" y="1371"/>
                    <a:pt x="1" y="3057"/>
                  </a:cubicBezTo>
                  <a:cubicBezTo>
                    <a:pt x="1" y="4019"/>
                    <a:pt x="801" y="5302"/>
                    <a:pt x="2369" y="6867"/>
                  </a:cubicBezTo>
                  <a:cubicBezTo>
                    <a:pt x="3507" y="7993"/>
                    <a:pt x="4619" y="8852"/>
                    <a:pt x="4669" y="8885"/>
                  </a:cubicBezTo>
                  <a:cubicBezTo>
                    <a:pt x="4734" y="8935"/>
                    <a:pt x="4811" y="8961"/>
                    <a:pt x="4893" y="8961"/>
                  </a:cubicBezTo>
                  <a:cubicBezTo>
                    <a:pt x="4972" y="8961"/>
                    <a:pt x="5052" y="8935"/>
                    <a:pt x="5117" y="8885"/>
                  </a:cubicBezTo>
                  <a:cubicBezTo>
                    <a:pt x="5205" y="8817"/>
                    <a:pt x="7291" y="7214"/>
                    <a:pt x="8641" y="5508"/>
                  </a:cubicBezTo>
                  <a:cubicBezTo>
                    <a:pt x="8764" y="5349"/>
                    <a:pt x="8738" y="5119"/>
                    <a:pt x="8582" y="4993"/>
                  </a:cubicBezTo>
                  <a:cubicBezTo>
                    <a:pt x="8515" y="4940"/>
                    <a:pt x="8434" y="4915"/>
                    <a:pt x="8354" y="4915"/>
                  </a:cubicBezTo>
                  <a:cubicBezTo>
                    <a:pt x="8246" y="4915"/>
                    <a:pt x="8138" y="4962"/>
                    <a:pt x="8067" y="5052"/>
                  </a:cubicBezTo>
                  <a:cubicBezTo>
                    <a:pt x="7023" y="6370"/>
                    <a:pt x="5470" y="7664"/>
                    <a:pt x="4896" y="8123"/>
                  </a:cubicBezTo>
                  <a:cubicBezTo>
                    <a:pt x="3555" y="7061"/>
                    <a:pt x="742" y="4522"/>
                    <a:pt x="742" y="3051"/>
                  </a:cubicBezTo>
                  <a:cubicBezTo>
                    <a:pt x="742" y="1772"/>
                    <a:pt x="1751" y="730"/>
                    <a:pt x="2993" y="730"/>
                  </a:cubicBezTo>
                  <a:cubicBezTo>
                    <a:pt x="3616" y="730"/>
                    <a:pt x="4193" y="989"/>
                    <a:pt x="4625" y="1451"/>
                  </a:cubicBezTo>
                  <a:cubicBezTo>
                    <a:pt x="4693" y="1530"/>
                    <a:pt x="4793" y="1569"/>
                    <a:pt x="4896" y="1569"/>
                  </a:cubicBezTo>
                  <a:cubicBezTo>
                    <a:pt x="4999" y="1569"/>
                    <a:pt x="5099" y="1524"/>
                    <a:pt x="5167" y="1451"/>
                  </a:cubicBezTo>
                  <a:cubicBezTo>
                    <a:pt x="5599" y="986"/>
                    <a:pt x="6179" y="730"/>
                    <a:pt x="6799" y="730"/>
                  </a:cubicBezTo>
                  <a:cubicBezTo>
                    <a:pt x="7926" y="730"/>
                    <a:pt x="8885" y="1595"/>
                    <a:pt x="9032" y="2742"/>
                  </a:cubicBezTo>
                  <a:cubicBezTo>
                    <a:pt x="9057" y="2930"/>
                    <a:pt x="9215" y="3063"/>
                    <a:pt x="9399" y="3063"/>
                  </a:cubicBezTo>
                  <a:cubicBezTo>
                    <a:pt x="9414" y="3063"/>
                    <a:pt x="9429" y="3062"/>
                    <a:pt x="9444" y="3060"/>
                  </a:cubicBezTo>
                  <a:cubicBezTo>
                    <a:pt x="9644" y="3037"/>
                    <a:pt x="9782" y="2854"/>
                    <a:pt x="9759" y="2651"/>
                  </a:cubicBezTo>
                  <a:cubicBezTo>
                    <a:pt x="9562" y="1139"/>
                    <a:pt x="8291" y="1"/>
                    <a:pt x="6796" y="1"/>
                  </a:cubicBezTo>
                  <a:cubicBezTo>
                    <a:pt x="6102" y="1"/>
                    <a:pt x="5426" y="251"/>
                    <a:pt x="4893" y="704"/>
                  </a:cubicBezTo>
                  <a:cubicBezTo>
                    <a:pt x="4361" y="254"/>
                    <a:pt x="3684" y="1"/>
                    <a:pt x="2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1"/>
            <p:cNvSpPr/>
            <p:nvPr/>
          </p:nvSpPr>
          <p:spPr>
            <a:xfrm>
              <a:off x="5714451" y="2984023"/>
              <a:ext cx="16072" cy="16072"/>
            </a:xfrm>
            <a:custGeom>
              <a:rect b="b" l="l" r="r" t="t"/>
              <a:pathLst>
                <a:path extrusionOk="0" h="736" w="736">
                  <a:moveTo>
                    <a:pt x="368" y="0"/>
                  </a:moveTo>
                  <a:cubicBezTo>
                    <a:pt x="268" y="0"/>
                    <a:pt x="177" y="41"/>
                    <a:pt x="106" y="106"/>
                  </a:cubicBezTo>
                  <a:cubicBezTo>
                    <a:pt x="36" y="177"/>
                    <a:pt x="0" y="268"/>
                    <a:pt x="0" y="368"/>
                  </a:cubicBezTo>
                  <a:cubicBezTo>
                    <a:pt x="0" y="465"/>
                    <a:pt x="42" y="559"/>
                    <a:pt x="106" y="630"/>
                  </a:cubicBezTo>
                  <a:cubicBezTo>
                    <a:pt x="177" y="700"/>
                    <a:pt x="268" y="736"/>
                    <a:pt x="368" y="736"/>
                  </a:cubicBezTo>
                  <a:cubicBezTo>
                    <a:pt x="468" y="736"/>
                    <a:pt x="559" y="695"/>
                    <a:pt x="630" y="630"/>
                  </a:cubicBezTo>
                  <a:cubicBezTo>
                    <a:pt x="698" y="559"/>
                    <a:pt x="736" y="468"/>
                    <a:pt x="736" y="368"/>
                  </a:cubicBezTo>
                  <a:cubicBezTo>
                    <a:pt x="736" y="274"/>
                    <a:pt x="698" y="177"/>
                    <a:pt x="630" y="106"/>
                  </a:cubicBezTo>
                  <a:cubicBezTo>
                    <a:pt x="559" y="39"/>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1"/>
            <p:cNvSpPr/>
            <p:nvPr/>
          </p:nvSpPr>
          <p:spPr>
            <a:xfrm>
              <a:off x="5679183" y="2948690"/>
              <a:ext cx="238553" cy="166970"/>
            </a:xfrm>
            <a:custGeom>
              <a:rect b="b" l="l" r="r" t="t"/>
              <a:pathLst>
                <a:path extrusionOk="0" h="7646" w="10924">
                  <a:moveTo>
                    <a:pt x="1983" y="736"/>
                  </a:moveTo>
                  <a:cubicBezTo>
                    <a:pt x="2671" y="736"/>
                    <a:pt x="3233" y="1298"/>
                    <a:pt x="3233" y="1986"/>
                  </a:cubicBezTo>
                  <a:cubicBezTo>
                    <a:pt x="3233" y="2674"/>
                    <a:pt x="2674" y="3236"/>
                    <a:pt x="1983" y="3236"/>
                  </a:cubicBezTo>
                  <a:cubicBezTo>
                    <a:pt x="1295" y="3236"/>
                    <a:pt x="733" y="2674"/>
                    <a:pt x="733" y="1986"/>
                  </a:cubicBezTo>
                  <a:cubicBezTo>
                    <a:pt x="733" y="1298"/>
                    <a:pt x="1295" y="736"/>
                    <a:pt x="1983" y="736"/>
                  </a:cubicBezTo>
                  <a:close/>
                  <a:moveTo>
                    <a:pt x="1986" y="0"/>
                  </a:moveTo>
                  <a:cubicBezTo>
                    <a:pt x="892" y="0"/>
                    <a:pt x="0" y="892"/>
                    <a:pt x="0" y="1986"/>
                  </a:cubicBezTo>
                  <a:cubicBezTo>
                    <a:pt x="0" y="3083"/>
                    <a:pt x="892" y="3972"/>
                    <a:pt x="1986" y="3972"/>
                  </a:cubicBezTo>
                  <a:cubicBezTo>
                    <a:pt x="2957" y="3972"/>
                    <a:pt x="3766" y="3275"/>
                    <a:pt x="3939" y="2351"/>
                  </a:cubicBezTo>
                  <a:lnTo>
                    <a:pt x="6849" y="2351"/>
                  </a:lnTo>
                  <a:cubicBezTo>
                    <a:pt x="7269" y="2351"/>
                    <a:pt x="7614" y="2692"/>
                    <a:pt x="7614" y="3116"/>
                  </a:cubicBezTo>
                  <a:lnTo>
                    <a:pt x="7614" y="5990"/>
                  </a:lnTo>
                  <a:cubicBezTo>
                    <a:pt x="7614" y="6902"/>
                    <a:pt x="8355" y="7646"/>
                    <a:pt x="9267" y="7646"/>
                  </a:cubicBezTo>
                  <a:cubicBezTo>
                    <a:pt x="10179" y="7646"/>
                    <a:pt x="10923" y="6902"/>
                    <a:pt x="10923" y="5990"/>
                  </a:cubicBezTo>
                  <a:lnTo>
                    <a:pt x="10923" y="3148"/>
                  </a:lnTo>
                  <a:cubicBezTo>
                    <a:pt x="10917" y="2945"/>
                    <a:pt x="10755" y="2780"/>
                    <a:pt x="10549" y="2780"/>
                  </a:cubicBezTo>
                  <a:cubicBezTo>
                    <a:pt x="10349" y="2780"/>
                    <a:pt x="10182" y="2945"/>
                    <a:pt x="10182" y="3148"/>
                  </a:cubicBezTo>
                  <a:lnTo>
                    <a:pt x="10182" y="5990"/>
                  </a:lnTo>
                  <a:cubicBezTo>
                    <a:pt x="10182" y="6499"/>
                    <a:pt x="9770" y="6911"/>
                    <a:pt x="9264" y="6911"/>
                  </a:cubicBezTo>
                  <a:cubicBezTo>
                    <a:pt x="8755" y="6911"/>
                    <a:pt x="8343" y="6499"/>
                    <a:pt x="8343" y="5990"/>
                  </a:cubicBezTo>
                  <a:lnTo>
                    <a:pt x="8343" y="3116"/>
                  </a:lnTo>
                  <a:cubicBezTo>
                    <a:pt x="8343" y="2289"/>
                    <a:pt x="7672" y="1615"/>
                    <a:pt x="6843" y="1615"/>
                  </a:cubicBezTo>
                  <a:lnTo>
                    <a:pt x="3936" y="1615"/>
                  </a:lnTo>
                  <a:cubicBezTo>
                    <a:pt x="3763" y="695"/>
                    <a:pt x="2954" y="0"/>
                    <a:pt x="1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1"/>
            <p:cNvSpPr/>
            <p:nvPr/>
          </p:nvSpPr>
          <p:spPr>
            <a:xfrm>
              <a:off x="5901511" y="2976686"/>
              <a:ext cx="16094" cy="16094"/>
            </a:xfrm>
            <a:custGeom>
              <a:rect b="b" l="l" r="r" t="t"/>
              <a:pathLst>
                <a:path extrusionOk="0" h="737" w="737">
                  <a:moveTo>
                    <a:pt x="368" y="1"/>
                  </a:moveTo>
                  <a:cubicBezTo>
                    <a:pt x="268" y="1"/>
                    <a:pt x="177" y="42"/>
                    <a:pt x="107" y="107"/>
                  </a:cubicBezTo>
                  <a:cubicBezTo>
                    <a:pt x="39" y="177"/>
                    <a:pt x="1" y="272"/>
                    <a:pt x="1" y="369"/>
                  </a:cubicBezTo>
                  <a:cubicBezTo>
                    <a:pt x="1" y="466"/>
                    <a:pt x="42" y="560"/>
                    <a:pt x="107" y="630"/>
                  </a:cubicBezTo>
                  <a:cubicBezTo>
                    <a:pt x="177" y="701"/>
                    <a:pt x="268" y="736"/>
                    <a:pt x="368" y="736"/>
                  </a:cubicBezTo>
                  <a:cubicBezTo>
                    <a:pt x="468" y="736"/>
                    <a:pt x="560" y="695"/>
                    <a:pt x="630" y="630"/>
                  </a:cubicBezTo>
                  <a:cubicBezTo>
                    <a:pt x="701" y="560"/>
                    <a:pt x="736" y="469"/>
                    <a:pt x="736" y="369"/>
                  </a:cubicBezTo>
                  <a:cubicBezTo>
                    <a:pt x="736" y="275"/>
                    <a:pt x="701" y="177"/>
                    <a:pt x="630" y="107"/>
                  </a:cubicBezTo>
                  <a:cubicBezTo>
                    <a:pt x="560" y="39"/>
                    <a:pt x="4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3" name="Shape 953"/>
        <p:cNvGrpSpPr/>
        <p:nvPr/>
      </p:nvGrpSpPr>
      <p:grpSpPr>
        <a:xfrm>
          <a:off x="0" y="0"/>
          <a:ext cx="0" cy="0"/>
          <a:chOff x="0" y="0"/>
          <a:chExt cx="0" cy="0"/>
        </a:xfrm>
      </p:grpSpPr>
      <p:sp>
        <p:nvSpPr>
          <p:cNvPr id="954" name="Google Shape;954;p62"/>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solidFill>
                <a:schemeClr val="accent1"/>
              </a:solidFill>
            </a:endParaRPr>
          </a:p>
        </p:txBody>
      </p:sp>
      <p:sp>
        <p:nvSpPr>
          <p:cNvPr id="955" name="Google Shape;955;p62"/>
          <p:cNvSpPr txBox="1"/>
          <p:nvPr>
            <p:ph idx="1" type="body"/>
          </p:nvPr>
        </p:nvSpPr>
        <p:spPr>
          <a:xfrm>
            <a:off x="869838" y="1252600"/>
            <a:ext cx="7404300" cy="281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Precision, recall &amp; F-1 score</a:t>
            </a:r>
            <a:endParaRPr/>
          </a:p>
          <a:p>
            <a:pPr indent="-330200" lvl="0" marL="457200" rtl="0" algn="l">
              <a:spcBef>
                <a:spcPts val="0"/>
              </a:spcBef>
              <a:spcAft>
                <a:spcPts val="0"/>
              </a:spcAft>
              <a:buSzPts val="1600"/>
              <a:buChar char="-"/>
            </a:pPr>
            <a:r>
              <a:rPr lang="en"/>
              <a:t>Confusion matrix (TP/FP)</a:t>
            </a:r>
            <a:endParaRPr/>
          </a:p>
          <a:p>
            <a:pPr indent="-330200" lvl="0" marL="457200" rtl="0" algn="l">
              <a:spcBef>
                <a:spcPts val="0"/>
              </a:spcBef>
              <a:spcAft>
                <a:spcPts val="0"/>
              </a:spcAft>
              <a:buSzPts val="1600"/>
              <a:buChar char="-"/>
            </a:pPr>
            <a:r>
              <a:rPr lang="en"/>
              <a:t>ROC-AUC curve</a:t>
            </a:r>
            <a:endParaRPr/>
          </a:p>
        </p:txBody>
      </p:sp>
      <p:grpSp>
        <p:nvGrpSpPr>
          <p:cNvPr id="956" name="Google Shape;956;p62"/>
          <p:cNvGrpSpPr/>
          <p:nvPr/>
        </p:nvGrpSpPr>
        <p:grpSpPr>
          <a:xfrm>
            <a:off x="6568142" y="3136231"/>
            <a:ext cx="1195362" cy="1162072"/>
            <a:chOff x="2613613" y="2726537"/>
            <a:chExt cx="411244" cy="411222"/>
          </a:xfrm>
        </p:grpSpPr>
        <p:sp>
          <p:nvSpPr>
            <p:cNvPr id="957" name="Google Shape;957;p62"/>
            <p:cNvSpPr/>
            <p:nvPr/>
          </p:nvSpPr>
          <p:spPr>
            <a:xfrm>
              <a:off x="2613613" y="2726603"/>
              <a:ext cx="324440" cy="411156"/>
            </a:xfrm>
            <a:custGeom>
              <a:rect b="b" l="l" r="r" t="t"/>
              <a:pathLst>
                <a:path extrusionOk="0" h="18828" w="14857">
                  <a:moveTo>
                    <a:pt x="7414" y="736"/>
                  </a:moveTo>
                  <a:cubicBezTo>
                    <a:pt x="7820" y="736"/>
                    <a:pt x="8150" y="1066"/>
                    <a:pt x="8150" y="1472"/>
                  </a:cubicBezTo>
                  <a:cubicBezTo>
                    <a:pt x="8150" y="1672"/>
                    <a:pt x="8314" y="1839"/>
                    <a:pt x="8517" y="1839"/>
                  </a:cubicBezTo>
                  <a:lnTo>
                    <a:pt x="10006" y="1839"/>
                  </a:lnTo>
                  <a:cubicBezTo>
                    <a:pt x="10412" y="1839"/>
                    <a:pt x="10762" y="2098"/>
                    <a:pt x="10888" y="2460"/>
                  </a:cubicBezTo>
                  <a:cubicBezTo>
                    <a:pt x="10888" y="2463"/>
                    <a:pt x="10894" y="2466"/>
                    <a:pt x="10894" y="2475"/>
                  </a:cubicBezTo>
                  <a:cubicBezTo>
                    <a:pt x="10927" y="2569"/>
                    <a:pt x="10944" y="2672"/>
                    <a:pt x="10944" y="2781"/>
                  </a:cubicBezTo>
                  <a:lnTo>
                    <a:pt x="10944" y="3357"/>
                  </a:lnTo>
                  <a:cubicBezTo>
                    <a:pt x="10944" y="3578"/>
                    <a:pt x="10768" y="3754"/>
                    <a:pt x="10547" y="3754"/>
                  </a:cubicBezTo>
                  <a:lnTo>
                    <a:pt x="4281" y="3754"/>
                  </a:lnTo>
                  <a:cubicBezTo>
                    <a:pt x="4061" y="3754"/>
                    <a:pt x="3884" y="3578"/>
                    <a:pt x="3884" y="3357"/>
                  </a:cubicBezTo>
                  <a:lnTo>
                    <a:pt x="3884" y="2775"/>
                  </a:lnTo>
                  <a:cubicBezTo>
                    <a:pt x="3884" y="2257"/>
                    <a:pt x="4305" y="1839"/>
                    <a:pt x="4822" y="1839"/>
                  </a:cubicBezTo>
                  <a:lnTo>
                    <a:pt x="6311" y="1839"/>
                  </a:lnTo>
                  <a:cubicBezTo>
                    <a:pt x="6514" y="1839"/>
                    <a:pt x="6679" y="1672"/>
                    <a:pt x="6679" y="1472"/>
                  </a:cubicBezTo>
                  <a:cubicBezTo>
                    <a:pt x="6679" y="1066"/>
                    <a:pt x="7011" y="736"/>
                    <a:pt x="7414" y="736"/>
                  </a:cubicBezTo>
                  <a:close/>
                  <a:moveTo>
                    <a:pt x="12356" y="4487"/>
                  </a:moveTo>
                  <a:lnTo>
                    <a:pt x="12356" y="16372"/>
                  </a:lnTo>
                  <a:lnTo>
                    <a:pt x="2513" y="16372"/>
                  </a:lnTo>
                  <a:lnTo>
                    <a:pt x="2513" y="4487"/>
                  </a:lnTo>
                  <a:close/>
                  <a:moveTo>
                    <a:pt x="13754" y="2722"/>
                  </a:moveTo>
                  <a:cubicBezTo>
                    <a:pt x="13957" y="2722"/>
                    <a:pt x="14121" y="2887"/>
                    <a:pt x="14121" y="3090"/>
                  </a:cubicBezTo>
                  <a:lnTo>
                    <a:pt x="14121" y="17725"/>
                  </a:lnTo>
                  <a:cubicBezTo>
                    <a:pt x="14121" y="17925"/>
                    <a:pt x="13957" y="18092"/>
                    <a:pt x="13754" y="18092"/>
                  </a:cubicBezTo>
                  <a:lnTo>
                    <a:pt x="1104" y="18092"/>
                  </a:lnTo>
                  <a:cubicBezTo>
                    <a:pt x="901" y="18092"/>
                    <a:pt x="736" y="17925"/>
                    <a:pt x="736" y="17725"/>
                  </a:cubicBezTo>
                  <a:lnTo>
                    <a:pt x="736" y="3090"/>
                  </a:lnTo>
                  <a:cubicBezTo>
                    <a:pt x="736" y="2887"/>
                    <a:pt x="901" y="2722"/>
                    <a:pt x="1104" y="2722"/>
                  </a:cubicBezTo>
                  <a:lnTo>
                    <a:pt x="3149" y="2722"/>
                  </a:lnTo>
                  <a:lnTo>
                    <a:pt x="3149" y="2775"/>
                  </a:lnTo>
                  <a:lnTo>
                    <a:pt x="3149" y="3354"/>
                  </a:lnTo>
                  <a:cubicBezTo>
                    <a:pt x="3149" y="3493"/>
                    <a:pt x="3175" y="3625"/>
                    <a:pt x="3222" y="3751"/>
                  </a:cubicBezTo>
                  <a:lnTo>
                    <a:pt x="2145" y="3751"/>
                  </a:lnTo>
                  <a:cubicBezTo>
                    <a:pt x="1942" y="3751"/>
                    <a:pt x="1778" y="3916"/>
                    <a:pt x="1778" y="4119"/>
                  </a:cubicBezTo>
                  <a:lnTo>
                    <a:pt x="1778" y="16739"/>
                  </a:lnTo>
                  <a:cubicBezTo>
                    <a:pt x="1778" y="16939"/>
                    <a:pt x="1942" y="17107"/>
                    <a:pt x="2145" y="17107"/>
                  </a:cubicBezTo>
                  <a:lnTo>
                    <a:pt x="12724" y="17107"/>
                  </a:lnTo>
                  <a:cubicBezTo>
                    <a:pt x="12927" y="17107"/>
                    <a:pt x="13092" y="16939"/>
                    <a:pt x="13092" y="16739"/>
                  </a:cubicBezTo>
                  <a:lnTo>
                    <a:pt x="13092" y="4119"/>
                  </a:lnTo>
                  <a:cubicBezTo>
                    <a:pt x="13092" y="3916"/>
                    <a:pt x="12927" y="3751"/>
                    <a:pt x="12724" y="3751"/>
                  </a:cubicBezTo>
                  <a:lnTo>
                    <a:pt x="11606" y="3751"/>
                  </a:lnTo>
                  <a:cubicBezTo>
                    <a:pt x="11653" y="3625"/>
                    <a:pt x="11680" y="3493"/>
                    <a:pt x="11680" y="3354"/>
                  </a:cubicBezTo>
                  <a:lnTo>
                    <a:pt x="11680" y="2775"/>
                  </a:lnTo>
                  <a:lnTo>
                    <a:pt x="11680" y="2722"/>
                  </a:lnTo>
                  <a:close/>
                  <a:moveTo>
                    <a:pt x="7414" y="1"/>
                  </a:moveTo>
                  <a:cubicBezTo>
                    <a:pt x="6732" y="1"/>
                    <a:pt x="6152" y="471"/>
                    <a:pt x="5990" y="1104"/>
                  </a:cubicBezTo>
                  <a:lnTo>
                    <a:pt x="4822" y="1104"/>
                  </a:lnTo>
                  <a:cubicBezTo>
                    <a:pt x="4187" y="1104"/>
                    <a:pt x="3631" y="1460"/>
                    <a:pt x="3349" y="1986"/>
                  </a:cubicBezTo>
                  <a:lnTo>
                    <a:pt x="1104" y="1986"/>
                  </a:lnTo>
                  <a:cubicBezTo>
                    <a:pt x="498" y="1986"/>
                    <a:pt x="1" y="2481"/>
                    <a:pt x="1" y="3090"/>
                  </a:cubicBezTo>
                  <a:lnTo>
                    <a:pt x="1" y="17725"/>
                  </a:lnTo>
                  <a:cubicBezTo>
                    <a:pt x="1" y="18331"/>
                    <a:pt x="498" y="18828"/>
                    <a:pt x="1104" y="18828"/>
                  </a:cubicBezTo>
                  <a:lnTo>
                    <a:pt x="13754" y="18828"/>
                  </a:lnTo>
                  <a:cubicBezTo>
                    <a:pt x="14360" y="18828"/>
                    <a:pt x="14857" y="18331"/>
                    <a:pt x="14857" y="17725"/>
                  </a:cubicBezTo>
                  <a:lnTo>
                    <a:pt x="14857" y="3090"/>
                  </a:lnTo>
                  <a:cubicBezTo>
                    <a:pt x="14857" y="2478"/>
                    <a:pt x="14360" y="1986"/>
                    <a:pt x="13754" y="1986"/>
                  </a:cubicBezTo>
                  <a:lnTo>
                    <a:pt x="11483" y="1986"/>
                  </a:lnTo>
                  <a:cubicBezTo>
                    <a:pt x="11197" y="1460"/>
                    <a:pt x="10641" y="1104"/>
                    <a:pt x="10006" y="1104"/>
                  </a:cubicBezTo>
                  <a:lnTo>
                    <a:pt x="8838" y="1104"/>
                  </a:lnTo>
                  <a:cubicBezTo>
                    <a:pt x="8673" y="471"/>
                    <a:pt x="8100" y="1"/>
                    <a:pt x="7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2"/>
            <p:cNvSpPr/>
            <p:nvPr/>
          </p:nvSpPr>
          <p:spPr>
            <a:xfrm>
              <a:off x="2767480" y="2769972"/>
              <a:ext cx="16072" cy="16072"/>
            </a:xfrm>
            <a:custGeom>
              <a:rect b="b" l="l" r="r" t="t"/>
              <a:pathLst>
                <a:path extrusionOk="0" h="736" w="736">
                  <a:moveTo>
                    <a:pt x="368" y="0"/>
                  </a:moveTo>
                  <a:cubicBezTo>
                    <a:pt x="274" y="0"/>
                    <a:pt x="177" y="39"/>
                    <a:pt x="106" y="106"/>
                  </a:cubicBezTo>
                  <a:cubicBezTo>
                    <a:pt x="39" y="177"/>
                    <a:pt x="0" y="268"/>
                    <a:pt x="0" y="368"/>
                  </a:cubicBezTo>
                  <a:cubicBezTo>
                    <a:pt x="0" y="465"/>
                    <a:pt x="42" y="559"/>
                    <a:pt x="106" y="627"/>
                  </a:cubicBezTo>
                  <a:cubicBezTo>
                    <a:pt x="177" y="698"/>
                    <a:pt x="268" y="736"/>
                    <a:pt x="368" y="736"/>
                  </a:cubicBezTo>
                  <a:cubicBezTo>
                    <a:pt x="465" y="736"/>
                    <a:pt x="559" y="695"/>
                    <a:pt x="630" y="627"/>
                  </a:cubicBezTo>
                  <a:cubicBezTo>
                    <a:pt x="701" y="559"/>
                    <a:pt x="736" y="465"/>
                    <a:pt x="736" y="368"/>
                  </a:cubicBezTo>
                  <a:cubicBezTo>
                    <a:pt x="736" y="268"/>
                    <a:pt x="695" y="177"/>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2"/>
            <p:cNvSpPr/>
            <p:nvPr/>
          </p:nvSpPr>
          <p:spPr>
            <a:xfrm>
              <a:off x="2718215" y="2840638"/>
              <a:ext cx="112441" cy="112441"/>
            </a:xfrm>
            <a:custGeom>
              <a:rect b="b" l="l" r="r" t="t"/>
              <a:pathLst>
                <a:path extrusionOk="0" h="5149" w="5149">
                  <a:moveTo>
                    <a:pt x="2942" y="736"/>
                  </a:moveTo>
                  <a:lnTo>
                    <a:pt x="2942" y="1839"/>
                  </a:lnTo>
                  <a:cubicBezTo>
                    <a:pt x="2942" y="2039"/>
                    <a:pt x="3107" y="2207"/>
                    <a:pt x="3310" y="2207"/>
                  </a:cubicBezTo>
                  <a:lnTo>
                    <a:pt x="4413" y="2207"/>
                  </a:lnTo>
                  <a:lnTo>
                    <a:pt x="4413" y="2942"/>
                  </a:lnTo>
                  <a:lnTo>
                    <a:pt x="3310" y="2942"/>
                  </a:lnTo>
                  <a:cubicBezTo>
                    <a:pt x="3107" y="2942"/>
                    <a:pt x="2942" y="3107"/>
                    <a:pt x="2942" y="3310"/>
                  </a:cubicBezTo>
                  <a:lnTo>
                    <a:pt x="2942" y="4413"/>
                  </a:lnTo>
                  <a:lnTo>
                    <a:pt x="2206" y="4413"/>
                  </a:lnTo>
                  <a:lnTo>
                    <a:pt x="2206" y="3310"/>
                  </a:lnTo>
                  <a:cubicBezTo>
                    <a:pt x="2206" y="3107"/>
                    <a:pt x="2039" y="2942"/>
                    <a:pt x="1839" y="2942"/>
                  </a:cubicBezTo>
                  <a:lnTo>
                    <a:pt x="736" y="2942"/>
                  </a:lnTo>
                  <a:lnTo>
                    <a:pt x="736" y="2207"/>
                  </a:lnTo>
                  <a:lnTo>
                    <a:pt x="1839" y="2207"/>
                  </a:lnTo>
                  <a:cubicBezTo>
                    <a:pt x="2039" y="2207"/>
                    <a:pt x="2206" y="2039"/>
                    <a:pt x="2206" y="1839"/>
                  </a:cubicBezTo>
                  <a:lnTo>
                    <a:pt x="2206" y="736"/>
                  </a:lnTo>
                  <a:close/>
                  <a:moveTo>
                    <a:pt x="1839" y="0"/>
                  </a:moveTo>
                  <a:cubicBezTo>
                    <a:pt x="1636" y="0"/>
                    <a:pt x="1471" y="165"/>
                    <a:pt x="1471" y="368"/>
                  </a:cubicBezTo>
                  <a:lnTo>
                    <a:pt x="1471" y="1471"/>
                  </a:lnTo>
                  <a:lnTo>
                    <a:pt x="368" y="1471"/>
                  </a:lnTo>
                  <a:cubicBezTo>
                    <a:pt x="165" y="1471"/>
                    <a:pt x="0" y="1636"/>
                    <a:pt x="0" y="1839"/>
                  </a:cubicBezTo>
                  <a:lnTo>
                    <a:pt x="0" y="3310"/>
                  </a:lnTo>
                  <a:cubicBezTo>
                    <a:pt x="0" y="3510"/>
                    <a:pt x="165" y="3678"/>
                    <a:pt x="368" y="3678"/>
                  </a:cubicBezTo>
                  <a:lnTo>
                    <a:pt x="1471" y="3678"/>
                  </a:lnTo>
                  <a:lnTo>
                    <a:pt x="1471" y="4781"/>
                  </a:lnTo>
                  <a:cubicBezTo>
                    <a:pt x="1471" y="4981"/>
                    <a:pt x="1636" y="5148"/>
                    <a:pt x="1839" y="5148"/>
                  </a:cubicBezTo>
                  <a:lnTo>
                    <a:pt x="3310" y="5148"/>
                  </a:lnTo>
                  <a:cubicBezTo>
                    <a:pt x="3510" y="5148"/>
                    <a:pt x="3677" y="4981"/>
                    <a:pt x="3677" y="4781"/>
                  </a:cubicBezTo>
                  <a:lnTo>
                    <a:pt x="3677" y="3678"/>
                  </a:lnTo>
                  <a:lnTo>
                    <a:pt x="4780" y="3678"/>
                  </a:lnTo>
                  <a:cubicBezTo>
                    <a:pt x="4980" y="3678"/>
                    <a:pt x="5148" y="3510"/>
                    <a:pt x="5148" y="3310"/>
                  </a:cubicBezTo>
                  <a:lnTo>
                    <a:pt x="5148" y="1839"/>
                  </a:lnTo>
                  <a:cubicBezTo>
                    <a:pt x="5148" y="1636"/>
                    <a:pt x="4980" y="1471"/>
                    <a:pt x="4780" y="1471"/>
                  </a:cubicBezTo>
                  <a:lnTo>
                    <a:pt x="3677" y="1471"/>
                  </a:lnTo>
                  <a:lnTo>
                    <a:pt x="3677" y="368"/>
                  </a:lnTo>
                  <a:cubicBezTo>
                    <a:pt x="3677" y="165"/>
                    <a:pt x="3510" y="0"/>
                    <a:pt x="3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2"/>
            <p:cNvSpPr/>
            <p:nvPr/>
          </p:nvSpPr>
          <p:spPr>
            <a:xfrm>
              <a:off x="2691748" y="3036564"/>
              <a:ext cx="135502" cy="16094"/>
            </a:xfrm>
            <a:custGeom>
              <a:rect b="b" l="l" r="r" t="t"/>
              <a:pathLst>
                <a:path extrusionOk="0" h="737" w="6205">
                  <a:moveTo>
                    <a:pt x="368" y="1"/>
                  </a:moveTo>
                  <a:cubicBezTo>
                    <a:pt x="168" y="1"/>
                    <a:pt x="0" y="165"/>
                    <a:pt x="0" y="368"/>
                  </a:cubicBezTo>
                  <a:cubicBezTo>
                    <a:pt x="0" y="568"/>
                    <a:pt x="168" y="736"/>
                    <a:pt x="368" y="736"/>
                  </a:cubicBezTo>
                  <a:lnTo>
                    <a:pt x="5837" y="736"/>
                  </a:lnTo>
                  <a:cubicBezTo>
                    <a:pt x="6039" y="736"/>
                    <a:pt x="6204" y="568"/>
                    <a:pt x="6204" y="368"/>
                  </a:cubicBezTo>
                  <a:cubicBezTo>
                    <a:pt x="6204" y="165"/>
                    <a:pt x="6039"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2"/>
            <p:cNvSpPr/>
            <p:nvPr/>
          </p:nvSpPr>
          <p:spPr>
            <a:xfrm>
              <a:off x="2843868" y="3036499"/>
              <a:ext cx="16072" cy="16094"/>
            </a:xfrm>
            <a:custGeom>
              <a:rect b="b" l="l" r="r" t="t"/>
              <a:pathLst>
                <a:path extrusionOk="0" h="737" w="736">
                  <a:moveTo>
                    <a:pt x="368" y="1"/>
                  </a:moveTo>
                  <a:cubicBezTo>
                    <a:pt x="271" y="1"/>
                    <a:pt x="177" y="42"/>
                    <a:pt x="106" y="110"/>
                  </a:cubicBezTo>
                  <a:cubicBezTo>
                    <a:pt x="35" y="180"/>
                    <a:pt x="0" y="271"/>
                    <a:pt x="0" y="368"/>
                  </a:cubicBezTo>
                  <a:cubicBezTo>
                    <a:pt x="0" y="466"/>
                    <a:pt x="41" y="560"/>
                    <a:pt x="106" y="630"/>
                  </a:cubicBezTo>
                  <a:cubicBezTo>
                    <a:pt x="177" y="701"/>
                    <a:pt x="268" y="736"/>
                    <a:pt x="368" y="736"/>
                  </a:cubicBezTo>
                  <a:cubicBezTo>
                    <a:pt x="462" y="736"/>
                    <a:pt x="559" y="698"/>
                    <a:pt x="630" y="630"/>
                  </a:cubicBezTo>
                  <a:cubicBezTo>
                    <a:pt x="697" y="560"/>
                    <a:pt x="736" y="468"/>
                    <a:pt x="736" y="368"/>
                  </a:cubicBezTo>
                  <a:cubicBezTo>
                    <a:pt x="736" y="271"/>
                    <a:pt x="694" y="180"/>
                    <a:pt x="630" y="110"/>
                  </a:cubicBezTo>
                  <a:cubicBezTo>
                    <a:pt x="559" y="39"/>
                    <a:pt x="465"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2"/>
            <p:cNvSpPr/>
            <p:nvPr/>
          </p:nvSpPr>
          <p:spPr>
            <a:xfrm>
              <a:off x="2691748" y="3004441"/>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2"/>
            <p:cNvSpPr/>
            <p:nvPr/>
          </p:nvSpPr>
          <p:spPr>
            <a:xfrm>
              <a:off x="2691748" y="2972318"/>
              <a:ext cx="168192" cy="16094"/>
            </a:xfrm>
            <a:custGeom>
              <a:rect b="b" l="l" r="r" t="t"/>
              <a:pathLst>
                <a:path extrusionOk="0" h="737" w="7702">
                  <a:moveTo>
                    <a:pt x="368" y="1"/>
                  </a:moveTo>
                  <a:cubicBezTo>
                    <a:pt x="168" y="1"/>
                    <a:pt x="0" y="166"/>
                    <a:pt x="0" y="369"/>
                  </a:cubicBezTo>
                  <a:cubicBezTo>
                    <a:pt x="0" y="569"/>
                    <a:pt x="168" y="736"/>
                    <a:pt x="368" y="736"/>
                  </a:cubicBezTo>
                  <a:lnTo>
                    <a:pt x="7334" y="736"/>
                  </a:lnTo>
                  <a:cubicBezTo>
                    <a:pt x="7537" y="736"/>
                    <a:pt x="7702" y="569"/>
                    <a:pt x="7702" y="369"/>
                  </a:cubicBezTo>
                  <a:cubicBezTo>
                    <a:pt x="7702" y="160"/>
                    <a:pt x="7537" y="1"/>
                    <a:pt x="7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2"/>
            <p:cNvSpPr/>
            <p:nvPr/>
          </p:nvSpPr>
          <p:spPr>
            <a:xfrm>
              <a:off x="3024770" y="2801833"/>
              <a:ext cx="22" cy="22"/>
            </a:xfrm>
            <a:custGeom>
              <a:rect b="b" l="l" r="r" t="t"/>
              <a:pathLst>
                <a:path extrusionOk="0" h="1" w="1">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2"/>
            <p:cNvSpPr/>
            <p:nvPr/>
          </p:nvSpPr>
          <p:spPr>
            <a:xfrm>
              <a:off x="3024770" y="2801833"/>
              <a:ext cx="22" cy="22"/>
            </a:xfrm>
            <a:custGeom>
              <a:rect b="b" l="l" r="r" t="t"/>
              <a:pathLst>
                <a:path extrusionOk="0" h="1" w="1">
                  <a:moveTo>
                    <a:pt x="0" y="1"/>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2"/>
            <p:cNvSpPr/>
            <p:nvPr/>
          </p:nvSpPr>
          <p:spPr>
            <a:xfrm>
              <a:off x="3024770" y="2801833"/>
              <a:ext cx="22" cy="87"/>
            </a:xfrm>
            <a:custGeom>
              <a:rect b="b" l="l" r="r" t="t"/>
              <a:pathLst>
                <a:path extrusionOk="0" h="4" w="1">
                  <a:moveTo>
                    <a:pt x="0" y="1"/>
                  </a:moveTo>
                  <a:lnTo>
                    <a:pt x="0" y="1"/>
                  </a:lnTo>
                  <a:cubicBezTo>
                    <a:pt x="0" y="3"/>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2"/>
            <p:cNvSpPr/>
            <p:nvPr/>
          </p:nvSpPr>
          <p:spPr>
            <a:xfrm>
              <a:off x="2957379" y="2726537"/>
              <a:ext cx="67478" cy="411156"/>
            </a:xfrm>
            <a:custGeom>
              <a:rect b="b" l="l" r="r" t="t"/>
              <a:pathLst>
                <a:path extrusionOk="0" h="18828" w="3090">
                  <a:moveTo>
                    <a:pt x="1542" y="1404"/>
                  </a:moveTo>
                  <a:lnTo>
                    <a:pt x="2186" y="3093"/>
                  </a:lnTo>
                  <a:lnTo>
                    <a:pt x="897" y="3093"/>
                  </a:lnTo>
                  <a:lnTo>
                    <a:pt x="1542" y="1404"/>
                  </a:lnTo>
                  <a:close/>
                  <a:moveTo>
                    <a:pt x="2351" y="3825"/>
                  </a:moveTo>
                  <a:lnTo>
                    <a:pt x="2351" y="15848"/>
                  </a:lnTo>
                  <a:lnTo>
                    <a:pt x="733" y="15848"/>
                  </a:lnTo>
                  <a:lnTo>
                    <a:pt x="733" y="3825"/>
                  </a:lnTo>
                  <a:close/>
                  <a:moveTo>
                    <a:pt x="2351" y="16583"/>
                  </a:moveTo>
                  <a:lnTo>
                    <a:pt x="2351" y="17286"/>
                  </a:lnTo>
                  <a:cubicBezTo>
                    <a:pt x="2351" y="17731"/>
                    <a:pt x="1986" y="18095"/>
                    <a:pt x="1542" y="18095"/>
                  </a:cubicBezTo>
                  <a:cubicBezTo>
                    <a:pt x="1097" y="18095"/>
                    <a:pt x="733" y="17731"/>
                    <a:pt x="733" y="17286"/>
                  </a:cubicBezTo>
                  <a:lnTo>
                    <a:pt x="733" y="16583"/>
                  </a:lnTo>
                  <a:close/>
                  <a:moveTo>
                    <a:pt x="1545" y="1"/>
                  </a:moveTo>
                  <a:cubicBezTo>
                    <a:pt x="1395" y="1"/>
                    <a:pt x="1256" y="98"/>
                    <a:pt x="1203" y="236"/>
                  </a:cubicBezTo>
                  <a:lnTo>
                    <a:pt x="27" y="3325"/>
                  </a:lnTo>
                  <a:cubicBezTo>
                    <a:pt x="12" y="3366"/>
                    <a:pt x="0" y="3416"/>
                    <a:pt x="0" y="3457"/>
                  </a:cubicBezTo>
                  <a:lnTo>
                    <a:pt x="0" y="17284"/>
                  </a:lnTo>
                  <a:cubicBezTo>
                    <a:pt x="0" y="18137"/>
                    <a:pt x="692" y="18828"/>
                    <a:pt x="1545" y="18828"/>
                  </a:cubicBezTo>
                  <a:cubicBezTo>
                    <a:pt x="2398" y="18828"/>
                    <a:pt x="3089" y="18137"/>
                    <a:pt x="3089" y="17284"/>
                  </a:cubicBezTo>
                  <a:lnTo>
                    <a:pt x="3089" y="3457"/>
                  </a:lnTo>
                  <a:cubicBezTo>
                    <a:pt x="3088" y="3459"/>
                    <a:pt x="3088" y="3460"/>
                    <a:pt x="3087" y="3460"/>
                  </a:cubicBezTo>
                  <a:cubicBezTo>
                    <a:pt x="3086" y="3460"/>
                    <a:pt x="3086" y="3451"/>
                    <a:pt x="3086" y="3449"/>
                  </a:cubicBezTo>
                  <a:cubicBezTo>
                    <a:pt x="3086" y="3407"/>
                    <a:pt x="3080" y="3363"/>
                    <a:pt x="3066" y="3325"/>
                  </a:cubicBezTo>
                  <a:lnTo>
                    <a:pt x="1889" y="236"/>
                  </a:lnTo>
                  <a:cubicBezTo>
                    <a:pt x="1833" y="95"/>
                    <a:pt x="1698" y="1"/>
                    <a:pt x="1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3"/>
          <p:cNvSpPr txBox="1"/>
          <p:nvPr>
            <p:ph idx="1" type="subTitle"/>
          </p:nvPr>
        </p:nvSpPr>
        <p:spPr>
          <a:xfrm>
            <a:off x="1342800" y="1318925"/>
            <a:ext cx="6542100" cy="2804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350">
                <a:solidFill>
                  <a:srgbClr val="000000"/>
                </a:solidFill>
              </a:rPr>
              <a:t>CDC. “National Diabetes Statistics Report.” </a:t>
            </a:r>
            <a:r>
              <a:rPr i="1" lang="en" sz="1350">
                <a:solidFill>
                  <a:srgbClr val="000000"/>
                </a:solidFill>
              </a:rPr>
              <a:t>Diabetes</a:t>
            </a:r>
            <a:r>
              <a:rPr lang="en" sz="1350">
                <a:solidFill>
                  <a:srgbClr val="000000"/>
                </a:solidFill>
              </a:rPr>
              <a:t>, 15 May 2024, </a:t>
            </a:r>
            <a:endParaRPr sz="1350">
              <a:solidFill>
                <a:srgbClr val="000000"/>
              </a:solidFill>
            </a:endParaRPr>
          </a:p>
          <a:p>
            <a:pPr indent="457200" lvl="0" marL="0" rtl="0" algn="l">
              <a:lnSpc>
                <a:spcPct val="200000"/>
              </a:lnSpc>
              <a:spcBef>
                <a:spcPts val="0"/>
              </a:spcBef>
              <a:spcAft>
                <a:spcPts val="0"/>
              </a:spcAft>
              <a:buNone/>
            </a:pPr>
            <a:r>
              <a:rPr lang="en" sz="1350">
                <a:solidFill>
                  <a:srgbClr val="000000"/>
                </a:solidFill>
              </a:rPr>
              <a:t>www.cdc.gov/diabetes/php/data-research/index.html.</a:t>
            </a:r>
            <a:endParaRPr sz="1350">
              <a:solidFill>
                <a:srgbClr val="000000"/>
              </a:solidFill>
            </a:endParaRPr>
          </a:p>
          <a:p>
            <a:pPr indent="0" lvl="0" marL="0" rtl="0" algn="l">
              <a:lnSpc>
                <a:spcPct val="200000"/>
              </a:lnSpc>
              <a:spcBef>
                <a:spcPts val="0"/>
              </a:spcBef>
              <a:spcAft>
                <a:spcPts val="0"/>
              </a:spcAft>
              <a:buNone/>
            </a:pPr>
            <a:r>
              <a:rPr lang="en" sz="1350">
                <a:solidFill>
                  <a:srgbClr val="000000"/>
                </a:solidFill>
              </a:rPr>
              <a:t>Dataset: https://www.kaggle.com/datasets/alexteboul/diabetes-health-indicators-dataset</a:t>
            </a:r>
            <a:endParaRPr sz="1350">
              <a:solidFill>
                <a:srgbClr val="000000"/>
              </a:solidFill>
            </a:endParaRPr>
          </a:p>
          <a:p>
            <a:pPr indent="0" lvl="0" marL="0" rtl="0" algn="l">
              <a:lnSpc>
                <a:spcPct val="200000"/>
              </a:lnSpc>
              <a:spcBef>
                <a:spcPts val="0"/>
              </a:spcBef>
              <a:spcAft>
                <a:spcPts val="0"/>
              </a:spcAft>
              <a:buNone/>
            </a:pPr>
            <a:r>
              <a:t/>
            </a:r>
            <a:endParaRPr sz="1350">
              <a:solidFill>
                <a:srgbClr val="000000"/>
              </a:solidFill>
            </a:endParaRPr>
          </a:p>
          <a:p>
            <a:pPr indent="0" lvl="0" marL="0" rtl="0" algn="l">
              <a:lnSpc>
                <a:spcPct val="115000"/>
              </a:lnSpc>
              <a:spcBef>
                <a:spcPts val="1200"/>
              </a:spcBef>
              <a:spcAft>
                <a:spcPts val="0"/>
              </a:spcAft>
              <a:buNone/>
            </a:pPr>
            <a:r>
              <a:rPr lang="en" sz="1100">
                <a:solidFill>
                  <a:srgbClr val="000000"/>
                </a:solidFill>
              </a:rPr>
              <a:t>‌</a:t>
            </a:r>
            <a:endParaRPr sz="1100">
              <a:solidFill>
                <a:srgbClr val="000000"/>
              </a:solidFill>
            </a:endParaRPr>
          </a:p>
          <a:p>
            <a:pPr indent="0" lvl="0" marL="0" rtl="0" algn="ctr">
              <a:spcBef>
                <a:spcPts val="1200"/>
              </a:spcBef>
              <a:spcAft>
                <a:spcPts val="0"/>
              </a:spcAft>
              <a:buNone/>
            </a:pPr>
            <a:r>
              <a:t/>
            </a:r>
            <a:endParaRPr/>
          </a:p>
        </p:txBody>
      </p:sp>
      <p:sp>
        <p:nvSpPr>
          <p:cNvPr id="973" name="Google Shape;973;p63"/>
          <p:cNvSpPr txBox="1"/>
          <p:nvPr>
            <p:ph type="title"/>
          </p:nvPr>
        </p:nvSpPr>
        <p:spPr>
          <a:xfrm>
            <a:off x="2652450" y="454433"/>
            <a:ext cx="3839100" cy="75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974" name="Google Shape;974;p63"/>
          <p:cNvSpPr/>
          <p:nvPr/>
        </p:nvSpPr>
        <p:spPr>
          <a:xfrm>
            <a:off x="6605079" y="-189177"/>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63"/>
          <p:cNvGrpSpPr/>
          <p:nvPr/>
        </p:nvGrpSpPr>
        <p:grpSpPr>
          <a:xfrm>
            <a:off x="7478006" y="3204490"/>
            <a:ext cx="1618021" cy="1939016"/>
            <a:chOff x="6382288" y="83496"/>
            <a:chExt cx="1287823" cy="1543311"/>
          </a:xfrm>
        </p:grpSpPr>
        <p:sp>
          <p:nvSpPr>
            <p:cNvPr id="976" name="Google Shape;976;p63"/>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3"/>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3"/>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3"/>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3"/>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3"/>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3"/>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3"/>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63"/>
          <p:cNvSpPr/>
          <p:nvPr/>
        </p:nvSpPr>
        <p:spPr>
          <a:xfrm rot="-5400000">
            <a:off x="153679" y="356647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a:t>
            </a:r>
            <a:endParaRPr>
              <a:solidFill>
                <a:schemeClr val="accent1"/>
              </a:solidFill>
            </a:endParaRPr>
          </a:p>
        </p:txBody>
      </p:sp>
      <p:sp>
        <p:nvSpPr>
          <p:cNvPr id="591" name="Google Shape;591;p37"/>
          <p:cNvSpPr txBox="1"/>
          <p:nvPr>
            <p:ph idx="1" type="body"/>
          </p:nvPr>
        </p:nvSpPr>
        <p:spPr>
          <a:xfrm>
            <a:off x="4329550" y="1386725"/>
            <a:ext cx="38940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Over time, high blood glucose levels can have </a:t>
            </a:r>
            <a:r>
              <a:rPr b="1" lang="en"/>
              <a:t>long-term complications</a:t>
            </a:r>
            <a:r>
              <a:rPr lang="en"/>
              <a:t>: risks of heart attacks, strokes, etc. (Cleveland Clinic)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Early diagnosis can lead to lifestyle changes and more effective treatments, allowing for predictive models for diabetes risks crucial for public health</a:t>
            </a:r>
            <a:endParaRPr/>
          </a:p>
        </p:txBody>
      </p:sp>
      <p:sp>
        <p:nvSpPr>
          <p:cNvPr id="592" name="Google Shape;592;p37"/>
          <p:cNvSpPr txBox="1"/>
          <p:nvPr>
            <p:ph idx="2" type="body"/>
          </p:nvPr>
        </p:nvSpPr>
        <p:spPr>
          <a:xfrm>
            <a:off x="720012" y="1483900"/>
            <a:ext cx="3495900" cy="272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Diabetes</a:t>
            </a:r>
            <a:r>
              <a:rPr lang="en"/>
              <a:t>: chronic disease that occurs when body has trouble regulating blood sugar levels (Cleveland Clinic)</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In 2021, </a:t>
            </a:r>
            <a:r>
              <a:rPr b="1" lang="en"/>
              <a:t>38.4 million </a:t>
            </a:r>
            <a:r>
              <a:rPr lang="en"/>
              <a:t>people in the US had diabetes (11.6%) with </a:t>
            </a:r>
            <a:r>
              <a:rPr b="1" lang="en"/>
              <a:t>8.7 million</a:t>
            </a:r>
            <a:r>
              <a:rPr lang="en"/>
              <a:t> undiagnosed (3.4%) (CDC)</a:t>
            </a:r>
            <a:endParaRPr/>
          </a:p>
          <a:p>
            <a:pPr indent="-330200" lvl="0" marL="457200" rtl="0" algn="l">
              <a:spcBef>
                <a:spcPts val="0"/>
              </a:spcBef>
              <a:spcAft>
                <a:spcPts val="0"/>
              </a:spcAft>
              <a:buSzPts val="1600"/>
              <a:buChar char="-"/>
            </a:pPr>
            <a:r>
              <a:rPr lang="en"/>
              <a:t>An estimated </a:t>
            </a:r>
            <a:r>
              <a:rPr b="1" lang="en"/>
              <a:t>97.6 million </a:t>
            </a:r>
            <a:r>
              <a:rPr lang="en"/>
              <a:t>Americans had pre-diabetes (CDC)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4"/>
          <p:cNvSpPr txBox="1"/>
          <p:nvPr>
            <p:ph type="title"/>
          </p:nvPr>
        </p:nvSpPr>
        <p:spPr>
          <a:xfrm>
            <a:off x="2587950" y="1409519"/>
            <a:ext cx="3968100" cy="13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2"/>
                </a:solidFill>
              </a:rPr>
              <a:t>Q&amp;A</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8"/>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model, you can…</a:t>
            </a:r>
            <a:endParaRPr/>
          </a:p>
        </p:txBody>
      </p:sp>
      <p:sp>
        <p:nvSpPr>
          <p:cNvPr id="598" name="Google Shape;598;p38"/>
          <p:cNvSpPr txBox="1"/>
          <p:nvPr>
            <p:ph idx="1" type="subTitle"/>
          </p:nvPr>
        </p:nvSpPr>
        <p:spPr>
          <a:xfrm>
            <a:off x="1342852" y="2026463"/>
            <a:ext cx="4533600" cy="4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Diabetes prediction</a:t>
            </a:r>
            <a:endParaRPr/>
          </a:p>
        </p:txBody>
      </p:sp>
      <p:sp>
        <p:nvSpPr>
          <p:cNvPr id="599" name="Google Shape;599;p38"/>
          <p:cNvSpPr txBox="1"/>
          <p:nvPr>
            <p:ph idx="3" type="subTitle"/>
          </p:nvPr>
        </p:nvSpPr>
        <p:spPr>
          <a:xfrm>
            <a:off x="1342850" y="2858275"/>
            <a:ext cx="4348500" cy="4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Suggestions for health </a:t>
            </a:r>
            <a:endParaRPr/>
          </a:p>
        </p:txBody>
      </p:sp>
      <p:grpSp>
        <p:nvGrpSpPr>
          <p:cNvPr id="600" name="Google Shape;600;p38"/>
          <p:cNvGrpSpPr/>
          <p:nvPr/>
        </p:nvGrpSpPr>
        <p:grpSpPr>
          <a:xfrm>
            <a:off x="820619" y="2045000"/>
            <a:ext cx="411156" cy="411244"/>
            <a:chOff x="2082482" y="1384361"/>
            <a:chExt cx="411156" cy="411244"/>
          </a:xfrm>
        </p:grpSpPr>
        <p:sp>
          <p:nvSpPr>
            <p:cNvPr id="601" name="Google Shape;601;p38"/>
            <p:cNvSpPr/>
            <p:nvPr/>
          </p:nvSpPr>
          <p:spPr>
            <a:xfrm>
              <a:off x="2082482" y="1384361"/>
              <a:ext cx="411156" cy="411244"/>
            </a:xfrm>
            <a:custGeom>
              <a:rect b="b" l="l" r="r" t="t"/>
              <a:pathLst>
                <a:path extrusionOk="0" h="18832" w="18828">
                  <a:moveTo>
                    <a:pt x="18089" y="736"/>
                  </a:moveTo>
                  <a:lnTo>
                    <a:pt x="18089" y="3237"/>
                  </a:lnTo>
                  <a:lnTo>
                    <a:pt x="11470" y="3237"/>
                  </a:lnTo>
                  <a:lnTo>
                    <a:pt x="11470" y="736"/>
                  </a:lnTo>
                  <a:close/>
                  <a:moveTo>
                    <a:pt x="9932" y="4375"/>
                  </a:moveTo>
                  <a:cubicBezTo>
                    <a:pt x="10376" y="4375"/>
                    <a:pt x="10741" y="4740"/>
                    <a:pt x="10741" y="5184"/>
                  </a:cubicBezTo>
                  <a:lnTo>
                    <a:pt x="10741" y="7576"/>
                  </a:lnTo>
                  <a:lnTo>
                    <a:pt x="9123" y="7576"/>
                  </a:lnTo>
                  <a:lnTo>
                    <a:pt x="9123" y="5184"/>
                  </a:lnTo>
                  <a:cubicBezTo>
                    <a:pt x="9123" y="4740"/>
                    <a:pt x="9485" y="4375"/>
                    <a:pt x="9932" y="4375"/>
                  </a:cubicBezTo>
                  <a:close/>
                  <a:moveTo>
                    <a:pt x="11879" y="8311"/>
                  </a:moveTo>
                  <a:cubicBezTo>
                    <a:pt x="12082" y="8311"/>
                    <a:pt x="12247" y="8476"/>
                    <a:pt x="12247" y="8679"/>
                  </a:cubicBezTo>
                  <a:lnTo>
                    <a:pt x="12247" y="9341"/>
                  </a:lnTo>
                  <a:lnTo>
                    <a:pt x="11588" y="9341"/>
                  </a:lnTo>
                  <a:lnTo>
                    <a:pt x="11588" y="9088"/>
                  </a:lnTo>
                  <a:cubicBezTo>
                    <a:pt x="11588" y="8885"/>
                    <a:pt x="11423" y="8720"/>
                    <a:pt x="11220" y="8720"/>
                  </a:cubicBezTo>
                  <a:cubicBezTo>
                    <a:pt x="11020" y="8720"/>
                    <a:pt x="10853" y="8885"/>
                    <a:pt x="10853" y="9088"/>
                  </a:cubicBezTo>
                  <a:lnTo>
                    <a:pt x="10853" y="9341"/>
                  </a:lnTo>
                  <a:lnTo>
                    <a:pt x="10300" y="9341"/>
                  </a:lnTo>
                  <a:lnTo>
                    <a:pt x="10300" y="9088"/>
                  </a:lnTo>
                  <a:cubicBezTo>
                    <a:pt x="10300" y="8885"/>
                    <a:pt x="10132" y="8720"/>
                    <a:pt x="9932" y="8720"/>
                  </a:cubicBezTo>
                  <a:cubicBezTo>
                    <a:pt x="9729" y="8720"/>
                    <a:pt x="9564" y="8885"/>
                    <a:pt x="9564" y="9088"/>
                  </a:cubicBezTo>
                  <a:lnTo>
                    <a:pt x="9564" y="9341"/>
                  </a:lnTo>
                  <a:lnTo>
                    <a:pt x="9008" y="9341"/>
                  </a:lnTo>
                  <a:lnTo>
                    <a:pt x="9008" y="9088"/>
                  </a:lnTo>
                  <a:cubicBezTo>
                    <a:pt x="9008" y="8885"/>
                    <a:pt x="8843" y="8720"/>
                    <a:pt x="8640" y="8720"/>
                  </a:cubicBezTo>
                  <a:cubicBezTo>
                    <a:pt x="8437" y="8720"/>
                    <a:pt x="8273" y="8885"/>
                    <a:pt x="8273" y="9088"/>
                  </a:cubicBezTo>
                  <a:lnTo>
                    <a:pt x="8273" y="9341"/>
                  </a:lnTo>
                  <a:lnTo>
                    <a:pt x="7614" y="9341"/>
                  </a:lnTo>
                  <a:lnTo>
                    <a:pt x="7614" y="8679"/>
                  </a:lnTo>
                  <a:cubicBezTo>
                    <a:pt x="7614" y="8476"/>
                    <a:pt x="7778" y="8311"/>
                    <a:pt x="7981" y="8311"/>
                  </a:cubicBezTo>
                  <a:close/>
                  <a:moveTo>
                    <a:pt x="12438" y="10076"/>
                  </a:moveTo>
                  <a:lnTo>
                    <a:pt x="13109" y="10838"/>
                  </a:lnTo>
                  <a:cubicBezTo>
                    <a:pt x="13288" y="11044"/>
                    <a:pt x="13388" y="11306"/>
                    <a:pt x="13388" y="11580"/>
                  </a:cubicBezTo>
                  <a:lnTo>
                    <a:pt x="13383" y="17860"/>
                  </a:lnTo>
                  <a:cubicBezTo>
                    <a:pt x="13383" y="17987"/>
                    <a:pt x="13280" y="18090"/>
                    <a:pt x="13156" y="18090"/>
                  </a:cubicBezTo>
                  <a:lnTo>
                    <a:pt x="6702" y="18090"/>
                  </a:lnTo>
                  <a:cubicBezTo>
                    <a:pt x="6575" y="18090"/>
                    <a:pt x="6475" y="17987"/>
                    <a:pt x="6475" y="17860"/>
                  </a:cubicBezTo>
                  <a:lnTo>
                    <a:pt x="6475" y="11580"/>
                  </a:lnTo>
                  <a:cubicBezTo>
                    <a:pt x="6475" y="11309"/>
                    <a:pt x="6572" y="11044"/>
                    <a:pt x="6752" y="10838"/>
                  </a:cubicBezTo>
                  <a:lnTo>
                    <a:pt x="7423" y="10076"/>
                  </a:lnTo>
                  <a:close/>
                  <a:moveTo>
                    <a:pt x="11470" y="1"/>
                  </a:moveTo>
                  <a:cubicBezTo>
                    <a:pt x="11067" y="1"/>
                    <a:pt x="10735" y="330"/>
                    <a:pt x="10735" y="736"/>
                  </a:cubicBezTo>
                  <a:lnTo>
                    <a:pt x="10735" y="3237"/>
                  </a:lnTo>
                  <a:cubicBezTo>
                    <a:pt x="10735" y="3640"/>
                    <a:pt x="11067" y="3972"/>
                    <a:pt x="11470" y="3972"/>
                  </a:cubicBezTo>
                  <a:lnTo>
                    <a:pt x="17648" y="3972"/>
                  </a:lnTo>
                  <a:lnTo>
                    <a:pt x="17648" y="17725"/>
                  </a:lnTo>
                  <a:cubicBezTo>
                    <a:pt x="17648" y="17928"/>
                    <a:pt x="17483" y="18093"/>
                    <a:pt x="17280" y="18093"/>
                  </a:cubicBezTo>
                  <a:lnTo>
                    <a:pt x="14089" y="18093"/>
                  </a:lnTo>
                  <a:cubicBezTo>
                    <a:pt x="14109" y="18019"/>
                    <a:pt x="14118" y="17943"/>
                    <a:pt x="14118" y="17860"/>
                  </a:cubicBezTo>
                  <a:lnTo>
                    <a:pt x="14118" y="11580"/>
                  </a:lnTo>
                  <a:cubicBezTo>
                    <a:pt x="14118" y="11127"/>
                    <a:pt x="13953" y="10691"/>
                    <a:pt x="13656" y="10353"/>
                  </a:cubicBezTo>
                  <a:lnTo>
                    <a:pt x="12980" y="9582"/>
                  </a:lnTo>
                  <a:lnTo>
                    <a:pt x="12980" y="8682"/>
                  </a:lnTo>
                  <a:cubicBezTo>
                    <a:pt x="12980" y="8076"/>
                    <a:pt x="12482" y="7579"/>
                    <a:pt x="11876" y="7579"/>
                  </a:cubicBezTo>
                  <a:lnTo>
                    <a:pt x="11470" y="7579"/>
                  </a:lnTo>
                  <a:lnTo>
                    <a:pt x="11470" y="5190"/>
                  </a:lnTo>
                  <a:cubicBezTo>
                    <a:pt x="11470" y="4337"/>
                    <a:pt x="10779" y="3646"/>
                    <a:pt x="9926" y="3646"/>
                  </a:cubicBezTo>
                  <a:cubicBezTo>
                    <a:pt x="9073" y="3646"/>
                    <a:pt x="8382" y="4337"/>
                    <a:pt x="8382" y="5190"/>
                  </a:cubicBezTo>
                  <a:lnTo>
                    <a:pt x="8382" y="7579"/>
                  </a:lnTo>
                  <a:lnTo>
                    <a:pt x="7979" y="7579"/>
                  </a:lnTo>
                  <a:cubicBezTo>
                    <a:pt x="7373" y="7579"/>
                    <a:pt x="6875" y="8076"/>
                    <a:pt x="6875" y="8682"/>
                  </a:cubicBezTo>
                  <a:lnTo>
                    <a:pt x="6875" y="9582"/>
                  </a:lnTo>
                  <a:lnTo>
                    <a:pt x="6199" y="10353"/>
                  </a:lnTo>
                  <a:cubicBezTo>
                    <a:pt x="6061" y="10506"/>
                    <a:pt x="5955" y="10679"/>
                    <a:pt x="5878" y="10868"/>
                  </a:cubicBezTo>
                  <a:lnTo>
                    <a:pt x="4778" y="10868"/>
                  </a:lnTo>
                  <a:cubicBezTo>
                    <a:pt x="4575" y="10868"/>
                    <a:pt x="4410" y="11032"/>
                    <a:pt x="4410" y="11235"/>
                  </a:cubicBezTo>
                  <a:lnTo>
                    <a:pt x="4410" y="12339"/>
                  </a:lnTo>
                  <a:lnTo>
                    <a:pt x="3307" y="12339"/>
                  </a:lnTo>
                  <a:cubicBezTo>
                    <a:pt x="3104" y="12339"/>
                    <a:pt x="2939" y="12503"/>
                    <a:pt x="2939" y="12706"/>
                  </a:cubicBezTo>
                  <a:lnTo>
                    <a:pt x="2939" y="14177"/>
                  </a:lnTo>
                  <a:cubicBezTo>
                    <a:pt x="2939" y="14377"/>
                    <a:pt x="3104" y="14545"/>
                    <a:pt x="3307" y="14545"/>
                  </a:cubicBezTo>
                  <a:lnTo>
                    <a:pt x="4410" y="14545"/>
                  </a:lnTo>
                  <a:lnTo>
                    <a:pt x="4410" y="15648"/>
                  </a:lnTo>
                  <a:cubicBezTo>
                    <a:pt x="4410" y="15848"/>
                    <a:pt x="4575" y="16016"/>
                    <a:pt x="4778" y="16016"/>
                  </a:cubicBezTo>
                  <a:cubicBezTo>
                    <a:pt x="4981" y="16016"/>
                    <a:pt x="5146" y="15848"/>
                    <a:pt x="5146" y="15648"/>
                  </a:cubicBezTo>
                  <a:lnTo>
                    <a:pt x="5146" y="14177"/>
                  </a:lnTo>
                  <a:cubicBezTo>
                    <a:pt x="5146" y="13974"/>
                    <a:pt x="4981" y="13809"/>
                    <a:pt x="4778" y="13809"/>
                  </a:cubicBezTo>
                  <a:lnTo>
                    <a:pt x="3675" y="13809"/>
                  </a:lnTo>
                  <a:lnTo>
                    <a:pt x="3675" y="13074"/>
                  </a:lnTo>
                  <a:lnTo>
                    <a:pt x="4778" y="13074"/>
                  </a:lnTo>
                  <a:cubicBezTo>
                    <a:pt x="4981" y="13074"/>
                    <a:pt x="5146" y="12906"/>
                    <a:pt x="5146" y="12706"/>
                  </a:cubicBezTo>
                  <a:lnTo>
                    <a:pt x="5146" y="11603"/>
                  </a:lnTo>
                  <a:lnTo>
                    <a:pt x="5734" y="11603"/>
                  </a:lnTo>
                  <a:lnTo>
                    <a:pt x="5734" y="17860"/>
                  </a:lnTo>
                  <a:cubicBezTo>
                    <a:pt x="5734" y="17943"/>
                    <a:pt x="5746" y="18016"/>
                    <a:pt x="5763" y="18090"/>
                  </a:cubicBezTo>
                  <a:lnTo>
                    <a:pt x="1698" y="18090"/>
                  </a:lnTo>
                  <a:cubicBezTo>
                    <a:pt x="1168" y="18090"/>
                    <a:pt x="733" y="17657"/>
                    <a:pt x="733" y="17125"/>
                  </a:cubicBezTo>
                  <a:lnTo>
                    <a:pt x="733" y="9753"/>
                  </a:lnTo>
                  <a:cubicBezTo>
                    <a:pt x="733" y="9223"/>
                    <a:pt x="1162" y="8788"/>
                    <a:pt x="1698" y="8788"/>
                  </a:cubicBezTo>
                  <a:lnTo>
                    <a:pt x="4316" y="8788"/>
                  </a:lnTo>
                  <a:cubicBezTo>
                    <a:pt x="4516" y="8788"/>
                    <a:pt x="4684" y="8623"/>
                    <a:pt x="4684" y="8420"/>
                  </a:cubicBezTo>
                  <a:cubicBezTo>
                    <a:pt x="4684" y="8217"/>
                    <a:pt x="4516" y="8052"/>
                    <a:pt x="4316" y="8052"/>
                  </a:cubicBezTo>
                  <a:lnTo>
                    <a:pt x="2501" y="8052"/>
                  </a:lnTo>
                  <a:lnTo>
                    <a:pt x="2501" y="7029"/>
                  </a:lnTo>
                  <a:lnTo>
                    <a:pt x="7246" y="7029"/>
                  </a:lnTo>
                  <a:cubicBezTo>
                    <a:pt x="7449" y="7029"/>
                    <a:pt x="7614" y="6861"/>
                    <a:pt x="7614" y="6661"/>
                  </a:cubicBezTo>
                  <a:cubicBezTo>
                    <a:pt x="7614" y="6458"/>
                    <a:pt x="7449" y="6293"/>
                    <a:pt x="7246" y="6293"/>
                  </a:cubicBezTo>
                  <a:lnTo>
                    <a:pt x="7161" y="6293"/>
                  </a:lnTo>
                  <a:cubicBezTo>
                    <a:pt x="7146" y="6293"/>
                    <a:pt x="7131" y="6287"/>
                    <a:pt x="7117" y="6287"/>
                  </a:cubicBezTo>
                  <a:lnTo>
                    <a:pt x="6769" y="6287"/>
                  </a:lnTo>
                  <a:lnTo>
                    <a:pt x="6769" y="5770"/>
                  </a:lnTo>
                  <a:cubicBezTo>
                    <a:pt x="6769" y="5567"/>
                    <a:pt x="6602" y="5402"/>
                    <a:pt x="6402" y="5402"/>
                  </a:cubicBezTo>
                  <a:cubicBezTo>
                    <a:pt x="6199" y="5402"/>
                    <a:pt x="6034" y="5567"/>
                    <a:pt x="6034" y="5770"/>
                  </a:cubicBezTo>
                  <a:lnTo>
                    <a:pt x="6034" y="6287"/>
                  </a:lnTo>
                  <a:lnTo>
                    <a:pt x="5001" y="6287"/>
                  </a:lnTo>
                  <a:lnTo>
                    <a:pt x="5001" y="5770"/>
                  </a:lnTo>
                  <a:cubicBezTo>
                    <a:pt x="5001" y="5567"/>
                    <a:pt x="4837" y="5402"/>
                    <a:pt x="4634" y="5402"/>
                  </a:cubicBezTo>
                  <a:cubicBezTo>
                    <a:pt x="4434" y="5402"/>
                    <a:pt x="4266" y="5567"/>
                    <a:pt x="4266" y="5770"/>
                  </a:cubicBezTo>
                  <a:lnTo>
                    <a:pt x="4266" y="6287"/>
                  </a:lnTo>
                  <a:lnTo>
                    <a:pt x="3236" y="6287"/>
                  </a:lnTo>
                  <a:lnTo>
                    <a:pt x="3236" y="5770"/>
                  </a:lnTo>
                  <a:cubicBezTo>
                    <a:pt x="3236" y="5567"/>
                    <a:pt x="3072" y="5402"/>
                    <a:pt x="2869" y="5402"/>
                  </a:cubicBezTo>
                  <a:cubicBezTo>
                    <a:pt x="2669" y="5402"/>
                    <a:pt x="2501" y="5567"/>
                    <a:pt x="2501" y="5770"/>
                  </a:cubicBezTo>
                  <a:lnTo>
                    <a:pt x="2501" y="6287"/>
                  </a:lnTo>
                  <a:lnTo>
                    <a:pt x="2133" y="6287"/>
                  </a:lnTo>
                  <a:cubicBezTo>
                    <a:pt x="2119" y="6287"/>
                    <a:pt x="2104" y="6287"/>
                    <a:pt x="2089" y="6293"/>
                  </a:cubicBezTo>
                  <a:lnTo>
                    <a:pt x="1733" y="6293"/>
                  </a:lnTo>
                  <a:cubicBezTo>
                    <a:pt x="1589" y="6293"/>
                    <a:pt x="1471" y="6176"/>
                    <a:pt x="1471" y="6032"/>
                  </a:cubicBezTo>
                  <a:lnTo>
                    <a:pt x="1471" y="4822"/>
                  </a:lnTo>
                  <a:cubicBezTo>
                    <a:pt x="1471" y="4678"/>
                    <a:pt x="1589" y="4561"/>
                    <a:pt x="1733" y="4561"/>
                  </a:cubicBezTo>
                  <a:lnTo>
                    <a:pt x="7243" y="4561"/>
                  </a:lnTo>
                  <a:cubicBezTo>
                    <a:pt x="7443" y="4561"/>
                    <a:pt x="7611" y="4393"/>
                    <a:pt x="7611" y="4193"/>
                  </a:cubicBezTo>
                  <a:cubicBezTo>
                    <a:pt x="7611" y="3990"/>
                    <a:pt x="7443" y="3825"/>
                    <a:pt x="7243" y="3825"/>
                  </a:cubicBezTo>
                  <a:lnTo>
                    <a:pt x="1733" y="3825"/>
                  </a:lnTo>
                  <a:cubicBezTo>
                    <a:pt x="1183" y="3825"/>
                    <a:pt x="736" y="4272"/>
                    <a:pt x="736" y="4822"/>
                  </a:cubicBezTo>
                  <a:lnTo>
                    <a:pt x="736" y="6032"/>
                  </a:lnTo>
                  <a:cubicBezTo>
                    <a:pt x="736" y="6582"/>
                    <a:pt x="1186" y="7029"/>
                    <a:pt x="1733" y="7029"/>
                  </a:cubicBezTo>
                  <a:lnTo>
                    <a:pt x="1766" y="7029"/>
                  </a:lnTo>
                  <a:lnTo>
                    <a:pt x="1766" y="8052"/>
                  </a:lnTo>
                  <a:lnTo>
                    <a:pt x="1701" y="8052"/>
                  </a:lnTo>
                  <a:cubicBezTo>
                    <a:pt x="762" y="8052"/>
                    <a:pt x="0" y="8814"/>
                    <a:pt x="0" y="9753"/>
                  </a:cubicBezTo>
                  <a:lnTo>
                    <a:pt x="0" y="17128"/>
                  </a:lnTo>
                  <a:cubicBezTo>
                    <a:pt x="0" y="18066"/>
                    <a:pt x="762" y="18828"/>
                    <a:pt x="1701" y="18828"/>
                  </a:cubicBezTo>
                  <a:lnTo>
                    <a:pt x="12244" y="18828"/>
                  </a:lnTo>
                  <a:cubicBezTo>
                    <a:pt x="12259" y="18828"/>
                    <a:pt x="12268" y="18831"/>
                    <a:pt x="12282" y="18831"/>
                  </a:cubicBezTo>
                  <a:lnTo>
                    <a:pt x="17283" y="18831"/>
                  </a:lnTo>
                  <a:cubicBezTo>
                    <a:pt x="17892" y="18831"/>
                    <a:pt x="18386" y="18334"/>
                    <a:pt x="18386" y="17728"/>
                  </a:cubicBezTo>
                  <a:lnTo>
                    <a:pt x="18386" y="3911"/>
                  </a:lnTo>
                  <a:cubicBezTo>
                    <a:pt x="18648" y="3796"/>
                    <a:pt x="18828" y="3537"/>
                    <a:pt x="18828" y="3237"/>
                  </a:cubicBezTo>
                  <a:lnTo>
                    <a:pt x="18828" y="736"/>
                  </a:lnTo>
                  <a:cubicBezTo>
                    <a:pt x="18825" y="330"/>
                    <a:pt x="18495" y="1"/>
                    <a:pt x="18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2200491" y="1560327"/>
              <a:ext cx="16138" cy="16072"/>
            </a:xfrm>
            <a:custGeom>
              <a:rect b="b" l="l" r="r" t="t"/>
              <a:pathLst>
                <a:path extrusionOk="0" h="736" w="739">
                  <a:moveTo>
                    <a:pt x="368" y="0"/>
                  </a:moveTo>
                  <a:cubicBezTo>
                    <a:pt x="268" y="0"/>
                    <a:pt x="177" y="39"/>
                    <a:pt x="106" y="106"/>
                  </a:cubicBezTo>
                  <a:cubicBezTo>
                    <a:pt x="36" y="174"/>
                    <a:pt x="0" y="268"/>
                    <a:pt x="0" y="368"/>
                  </a:cubicBezTo>
                  <a:cubicBezTo>
                    <a:pt x="0" y="462"/>
                    <a:pt x="42" y="559"/>
                    <a:pt x="106" y="627"/>
                  </a:cubicBezTo>
                  <a:cubicBezTo>
                    <a:pt x="177" y="698"/>
                    <a:pt x="268" y="736"/>
                    <a:pt x="368" y="736"/>
                  </a:cubicBezTo>
                  <a:cubicBezTo>
                    <a:pt x="468" y="736"/>
                    <a:pt x="559" y="695"/>
                    <a:pt x="630" y="627"/>
                  </a:cubicBezTo>
                  <a:cubicBezTo>
                    <a:pt x="698" y="559"/>
                    <a:pt x="736" y="465"/>
                    <a:pt x="736" y="368"/>
                  </a:cubicBezTo>
                  <a:cubicBezTo>
                    <a:pt x="739" y="268"/>
                    <a:pt x="698" y="171"/>
                    <a:pt x="630" y="106"/>
                  </a:cubicBezTo>
                  <a:cubicBezTo>
                    <a:pt x="559" y="36"/>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2255151" y="1639663"/>
              <a:ext cx="88355" cy="114822"/>
            </a:xfrm>
            <a:custGeom>
              <a:rect b="b" l="l" r="r" t="t"/>
              <a:pathLst>
                <a:path extrusionOk="0" h="5258" w="4046">
                  <a:moveTo>
                    <a:pt x="2019" y="859"/>
                  </a:moveTo>
                  <a:cubicBezTo>
                    <a:pt x="2443" y="1257"/>
                    <a:pt x="3307" y="2186"/>
                    <a:pt x="3307" y="3157"/>
                  </a:cubicBezTo>
                  <a:cubicBezTo>
                    <a:pt x="3307" y="3898"/>
                    <a:pt x="2719" y="4522"/>
                    <a:pt x="2019" y="4522"/>
                  </a:cubicBezTo>
                  <a:cubicBezTo>
                    <a:pt x="1322" y="4522"/>
                    <a:pt x="733" y="3898"/>
                    <a:pt x="733" y="3157"/>
                  </a:cubicBezTo>
                  <a:cubicBezTo>
                    <a:pt x="733" y="2186"/>
                    <a:pt x="1598" y="1257"/>
                    <a:pt x="2019" y="859"/>
                  </a:cubicBezTo>
                  <a:close/>
                  <a:moveTo>
                    <a:pt x="2023" y="0"/>
                  </a:moveTo>
                  <a:cubicBezTo>
                    <a:pt x="1942" y="0"/>
                    <a:pt x="1862" y="27"/>
                    <a:pt x="1795" y="80"/>
                  </a:cubicBezTo>
                  <a:cubicBezTo>
                    <a:pt x="1722" y="139"/>
                    <a:pt x="1" y="1521"/>
                    <a:pt x="1" y="3157"/>
                  </a:cubicBezTo>
                  <a:cubicBezTo>
                    <a:pt x="1" y="4298"/>
                    <a:pt x="928" y="5257"/>
                    <a:pt x="2025" y="5257"/>
                  </a:cubicBezTo>
                  <a:cubicBezTo>
                    <a:pt x="3119" y="5257"/>
                    <a:pt x="4046" y="4295"/>
                    <a:pt x="4046" y="3157"/>
                  </a:cubicBezTo>
                  <a:cubicBezTo>
                    <a:pt x="4043" y="1524"/>
                    <a:pt x="2325" y="139"/>
                    <a:pt x="2251" y="80"/>
                  </a:cubicBezTo>
                  <a:cubicBezTo>
                    <a:pt x="2185" y="27"/>
                    <a:pt x="2104" y="0"/>
                    <a:pt x="20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2429130" y="1525060"/>
              <a:ext cx="16072" cy="94076"/>
            </a:xfrm>
            <a:custGeom>
              <a:rect b="b" l="l" r="r" t="t"/>
              <a:pathLst>
                <a:path extrusionOk="0" h="4308" w="736">
                  <a:moveTo>
                    <a:pt x="368" y="0"/>
                  </a:moveTo>
                  <a:cubicBezTo>
                    <a:pt x="165" y="0"/>
                    <a:pt x="0" y="165"/>
                    <a:pt x="0" y="368"/>
                  </a:cubicBezTo>
                  <a:lnTo>
                    <a:pt x="0" y="3939"/>
                  </a:lnTo>
                  <a:cubicBezTo>
                    <a:pt x="0" y="4139"/>
                    <a:pt x="165" y="4307"/>
                    <a:pt x="368" y="4307"/>
                  </a:cubicBezTo>
                  <a:cubicBezTo>
                    <a:pt x="568" y="4307"/>
                    <a:pt x="736" y="4139"/>
                    <a:pt x="736" y="3939"/>
                  </a:cubicBezTo>
                  <a:lnTo>
                    <a:pt x="736" y="368"/>
                  </a:lnTo>
                  <a:cubicBezTo>
                    <a:pt x="736" y="165"/>
                    <a:pt x="5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429130" y="1636780"/>
              <a:ext cx="16072" cy="16072"/>
            </a:xfrm>
            <a:custGeom>
              <a:rect b="b" l="l" r="r" t="t"/>
              <a:pathLst>
                <a:path extrusionOk="0" h="736" w="736">
                  <a:moveTo>
                    <a:pt x="368" y="0"/>
                  </a:moveTo>
                  <a:cubicBezTo>
                    <a:pt x="268" y="0"/>
                    <a:pt x="177" y="38"/>
                    <a:pt x="106" y="106"/>
                  </a:cubicBezTo>
                  <a:cubicBezTo>
                    <a:pt x="35" y="177"/>
                    <a:pt x="0" y="268"/>
                    <a:pt x="0" y="368"/>
                  </a:cubicBezTo>
                  <a:cubicBezTo>
                    <a:pt x="0" y="465"/>
                    <a:pt x="38" y="559"/>
                    <a:pt x="106" y="627"/>
                  </a:cubicBezTo>
                  <a:cubicBezTo>
                    <a:pt x="177" y="697"/>
                    <a:pt x="268" y="735"/>
                    <a:pt x="368" y="735"/>
                  </a:cubicBezTo>
                  <a:cubicBezTo>
                    <a:pt x="465" y="735"/>
                    <a:pt x="559" y="694"/>
                    <a:pt x="627" y="627"/>
                  </a:cubicBezTo>
                  <a:cubicBezTo>
                    <a:pt x="697" y="559"/>
                    <a:pt x="736" y="465"/>
                    <a:pt x="736" y="368"/>
                  </a:cubicBezTo>
                  <a:cubicBezTo>
                    <a:pt x="736" y="271"/>
                    <a:pt x="694" y="177"/>
                    <a:pt x="627" y="106"/>
                  </a:cubicBezTo>
                  <a:cubicBezTo>
                    <a:pt x="556" y="35"/>
                    <a:pt x="465"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38"/>
          <p:cNvGrpSpPr/>
          <p:nvPr/>
        </p:nvGrpSpPr>
        <p:grpSpPr>
          <a:xfrm>
            <a:off x="820626" y="2922871"/>
            <a:ext cx="411156" cy="369403"/>
            <a:chOff x="2631171" y="1406984"/>
            <a:chExt cx="411156" cy="369403"/>
          </a:xfrm>
        </p:grpSpPr>
        <p:sp>
          <p:nvSpPr>
            <p:cNvPr id="607" name="Google Shape;607;p38"/>
            <p:cNvSpPr/>
            <p:nvPr/>
          </p:nvSpPr>
          <p:spPr>
            <a:xfrm>
              <a:off x="2663272" y="1455485"/>
              <a:ext cx="16094" cy="83026"/>
            </a:xfrm>
            <a:custGeom>
              <a:rect b="b" l="l" r="r" t="t"/>
              <a:pathLst>
                <a:path extrusionOk="0" h="3802" w="737">
                  <a:moveTo>
                    <a:pt x="369" y="0"/>
                  </a:moveTo>
                  <a:cubicBezTo>
                    <a:pt x="166" y="0"/>
                    <a:pt x="1" y="168"/>
                    <a:pt x="1" y="368"/>
                  </a:cubicBezTo>
                  <a:lnTo>
                    <a:pt x="1" y="3433"/>
                  </a:lnTo>
                  <a:cubicBezTo>
                    <a:pt x="1" y="3634"/>
                    <a:pt x="166" y="3801"/>
                    <a:pt x="369" y="3801"/>
                  </a:cubicBezTo>
                  <a:cubicBezTo>
                    <a:pt x="569" y="3801"/>
                    <a:pt x="736" y="3634"/>
                    <a:pt x="736" y="3433"/>
                  </a:cubicBezTo>
                  <a:lnTo>
                    <a:pt x="736" y="368"/>
                  </a:lnTo>
                  <a:cubicBezTo>
                    <a:pt x="736" y="168"/>
                    <a:pt x="569" y="0"/>
                    <a:pt x="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2663272" y="1553012"/>
              <a:ext cx="16094" cy="16072"/>
            </a:xfrm>
            <a:custGeom>
              <a:rect b="b" l="l" r="r" t="t"/>
              <a:pathLst>
                <a:path extrusionOk="0" h="736" w="737">
                  <a:moveTo>
                    <a:pt x="369" y="0"/>
                  </a:moveTo>
                  <a:cubicBezTo>
                    <a:pt x="269" y="0"/>
                    <a:pt x="177" y="41"/>
                    <a:pt x="107" y="106"/>
                  </a:cubicBezTo>
                  <a:cubicBezTo>
                    <a:pt x="36" y="174"/>
                    <a:pt x="1" y="268"/>
                    <a:pt x="1" y="368"/>
                  </a:cubicBezTo>
                  <a:cubicBezTo>
                    <a:pt x="1" y="462"/>
                    <a:pt x="39" y="559"/>
                    <a:pt x="107" y="630"/>
                  </a:cubicBezTo>
                  <a:cubicBezTo>
                    <a:pt x="177" y="697"/>
                    <a:pt x="269" y="735"/>
                    <a:pt x="369" y="735"/>
                  </a:cubicBezTo>
                  <a:cubicBezTo>
                    <a:pt x="466" y="735"/>
                    <a:pt x="560" y="694"/>
                    <a:pt x="627" y="630"/>
                  </a:cubicBezTo>
                  <a:cubicBezTo>
                    <a:pt x="698" y="559"/>
                    <a:pt x="736" y="468"/>
                    <a:pt x="736" y="368"/>
                  </a:cubicBezTo>
                  <a:cubicBezTo>
                    <a:pt x="736" y="268"/>
                    <a:pt x="695" y="177"/>
                    <a:pt x="627" y="106"/>
                  </a:cubicBezTo>
                  <a:cubicBezTo>
                    <a:pt x="560" y="35"/>
                    <a:pt x="466" y="0"/>
                    <a:pt x="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2631171" y="1406984"/>
              <a:ext cx="411156" cy="369403"/>
            </a:xfrm>
            <a:custGeom>
              <a:rect b="b" l="l" r="r" t="t"/>
              <a:pathLst>
                <a:path extrusionOk="0" h="16916" w="18828">
                  <a:moveTo>
                    <a:pt x="17724" y="1471"/>
                  </a:moveTo>
                  <a:cubicBezTo>
                    <a:pt x="17924" y="1471"/>
                    <a:pt x="18092" y="1639"/>
                    <a:pt x="18092" y="1839"/>
                  </a:cubicBezTo>
                  <a:lnTo>
                    <a:pt x="18092" y="15077"/>
                  </a:lnTo>
                  <a:cubicBezTo>
                    <a:pt x="18092" y="15280"/>
                    <a:pt x="17924" y="15445"/>
                    <a:pt x="17724" y="15445"/>
                  </a:cubicBezTo>
                  <a:lnTo>
                    <a:pt x="3639" y="15445"/>
                  </a:lnTo>
                  <a:cubicBezTo>
                    <a:pt x="3665" y="15327"/>
                    <a:pt x="3677" y="15203"/>
                    <a:pt x="3677" y="15077"/>
                  </a:cubicBezTo>
                  <a:lnTo>
                    <a:pt x="3677" y="1839"/>
                  </a:lnTo>
                  <a:cubicBezTo>
                    <a:pt x="3677" y="1715"/>
                    <a:pt x="3665" y="1589"/>
                    <a:pt x="3639" y="1471"/>
                  </a:cubicBezTo>
                  <a:close/>
                  <a:moveTo>
                    <a:pt x="1839" y="736"/>
                  </a:moveTo>
                  <a:cubicBezTo>
                    <a:pt x="2445" y="736"/>
                    <a:pt x="2942" y="1233"/>
                    <a:pt x="2942" y="1839"/>
                  </a:cubicBezTo>
                  <a:lnTo>
                    <a:pt x="2942" y="15077"/>
                  </a:lnTo>
                  <a:cubicBezTo>
                    <a:pt x="2942" y="15686"/>
                    <a:pt x="2445" y="16180"/>
                    <a:pt x="1839" y="16180"/>
                  </a:cubicBezTo>
                  <a:cubicBezTo>
                    <a:pt x="1230" y="16180"/>
                    <a:pt x="735" y="15686"/>
                    <a:pt x="735" y="15077"/>
                  </a:cubicBezTo>
                  <a:lnTo>
                    <a:pt x="735" y="1839"/>
                  </a:lnTo>
                  <a:cubicBezTo>
                    <a:pt x="735" y="1233"/>
                    <a:pt x="1230" y="736"/>
                    <a:pt x="1839" y="736"/>
                  </a:cubicBezTo>
                  <a:close/>
                  <a:moveTo>
                    <a:pt x="1839" y="0"/>
                  </a:moveTo>
                  <a:cubicBezTo>
                    <a:pt x="824" y="0"/>
                    <a:pt x="0" y="824"/>
                    <a:pt x="0" y="1839"/>
                  </a:cubicBezTo>
                  <a:lnTo>
                    <a:pt x="0" y="15077"/>
                  </a:lnTo>
                  <a:cubicBezTo>
                    <a:pt x="0" y="16092"/>
                    <a:pt x="824" y="16915"/>
                    <a:pt x="1839" y="16915"/>
                  </a:cubicBezTo>
                  <a:cubicBezTo>
                    <a:pt x="2436" y="16915"/>
                    <a:pt x="2971" y="16627"/>
                    <a:pt x="3309" y="16180"/>
                  </a:cubicBezTo>
                  <a:lnTo>
                    <a:pt x="17724" y="16180"/>
                  </a:lnTo>
                  <a:cubicBezTo>
                    <a:pt x="18330" y="16180"/>
                    <a:pt x="18827" y="15686"/>
                    <a:pt x="18827" y="15077"/>
                  </a:cubicBezTo>
                  <a:lnTo>
                    <a:pt x="18827" y="1839"/>
                  </a:lnTo>
                  <a:cubicBezTo>
                    <a:pt x="18827" y="1233"/>
                    <a:pt x="18330" y="736"/>
                    <a:pt x="17724" y="736"/>
                  </a:cubicBezTo>
                  <a:lnTo>
                    <a:pt x="3309" y="736"/>
                  </a:lnTo>
                  <a:cubicBezTo>
                    <a:pt x="2974" y="292"/>
                    <a:pt x="2436" y="0"/>
                    <a:pt x="18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2877323" y="1462561"/>
              <a:ext cx="105759" cy="99579"/>
            </a:xfrm>
            <a:custGeom>
              <a:rect b="b" l="l" r="r" t="t"/>
              <a:pathLst>
                <a:path extrusionOk="0" h="4560" w="4843">
                  <a:moveTo>
                    <a:pt x="3248" y="733"/>
                  </a:moveTo>
                  <a:cubicBezTo>
                    <a:pt x="3431" y="733"/>
                    <a:pt x="3616" y="803"/>
                    <a:pt x="3754" y="941"/>
                  </a:cubicBezTo>
                  <a:cubicBezTo>
                    <a:pt x="4034" y="1221"/>
                    <a:pt x="4034" y="1677"/>
                    <a:pt x="3754" y="1956"/>
                  </a:cubicBezTo>
                  <a:lnTo>
                    <a:pt x="3190" y="2524"/>
                  </a:lnTo>
                  <a:lnTo>
                    <a:pt x="2175" y="1509"/>
                  </a:lnTo>
                  <a:lnTo>
                    <a:pt x="2740" y="941"/>
                  </a:lnTo>
                  <a:cubicBezTo>
                    <a:pt x="2881" y="803"/>
                    <a:pt x="3063" y="733"/>
                    <a:pt x="3248" y="733"/>
                  </a:cubicBezTo>
                  <a:close/>
                  <a:moveTo>
                    <a:pt x="1651" y="2030"/>
                  </a:moveTo>
                  <a:lnTo>
                    <a:pt x="2666" y="3045"/>
                  </a:lnTo>
                  <a:lnTo>
                    <a:pt x="2101" y="3613"/>
                  </a:lnTo>
                  <a:cubicBezTo>
                    <a:pt x="1961" y="3752"/>
                    <a:pt x="1778" y="3822"/>
                    <a:pt x="1594" y="3822"/>
                  </a:cubicBezTo>
                  <a:cubicBezTo>
                    <a:pt x="1410" y="3822"/>
                    <a:pt x="1226" y="3752"/>
                    <a:pt x="1086" y="3613"/>
                  </a:cubicBezTo>
                  <a:cubicBezTo>
                    <a:pt x="807" y="3333"/>
                    <a:pt x="807" y="2877"/>
                    <a:pt x="1086" y="2598"/>
                  </a:cubicBezTo>
                  <a:lnTo>
                    <a:pt x="1651" y="2030"/>
                  </a:lnTo>
                  <a:close/>
                  <a:moveTo>
                    <a:pt x="3250" y="0"/>
                  </a:moveTo>
                  <a:cubicBezTo>
                    <a:pt x="2878" y="0"/>
                    <a:pt x="2506" y="141"/>
                    <a:pt x="2222" y="424"/>
                  </a:cubicBezTo>
                  <a:lnTo>
                    <a:pt x="569" y="2080"/>
                  </a:lnTo>
                  <a:cubicBezTo>
                    <a:pt x="1" y="2645"/>
                    <a:pt x="1" y="3568"/>
                    <a:pt x="569" y="4133"/>
                  </a:cubicBezTo>
                  <a:cubicBezTo>
                    <a:pt x="851" y="4419"/>
                    <a:pt x="1222" y="4560"/>
                    <a:pt x="1592" y="4560"/>
                  </a:cubicBezTo>
                  <a:cubicBezTo>
                    <a:pt x="1966" y="4560"/>
                    <a:pt x="2337" y="4419"/>
                    <a:pt x="2619" y="4133"/>
                  </a:cubicBezTo>
                  <a:lnTo>
                    <a:pt x="4275" y="2480"/>
                  </a:lnTo>
                  <a:cubicBezTo>
                    <a:pt x="4843" y="1912"/>
                    <a:pt x="4843" y="991"/>
                    <a:pt x="4278" y="424"/>
                  </a:cubicBezTo>
                  <a:cubicBezTo>
                    <a:pt x="3994" y="141"/>
                    <a:pt x="3622"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894029" y="1558733"/>
              <a:ext cx="105759" cy="99645"/>
            </a:xfrm>
            <a:custGeom>
              <a:rect b="b" l="l" r="r" t="t"/>
              <a:pathLst>
                <a:path extrusionOk="0" h="4563" w="4843">
                  <a:moveTo>
                    <a:pt x="3251" y="735"/>
                  </a:moveTo>
                  <a:cubicBezTo>
                    <a:pt x="3437" y="735"/>
                    <a:pt x="3619" y="803"/>
                    <a:pt x="3760" y="944"/>
                  </a:cubicBezTo>
                  <a:cubicBezTo>
                    <a:pt x="4040" y="1224"/>
                    <a:pt x="4040" y="1680"/>
                    <a:pt x="3757" y="1959"/>
                  </a:cubicBezTo>
                  <a:lnTo>
                    <a:pt x="3192" y="2524"/>
                  </a:lnTo>
                  <a:lnTo>
                    <a:pt x="2178" y="1509"/>
                  </a:lnTo>
                  <a:lnTo>
                    <a:pt x="2745" y="944"/>
                  </a:lnTo>
                  <a:cubicBezTo>
                    <a:pt x="2884" y="803"/>
                    <a:pt x="3069" y="735"/>
                    <a:pt x="3251" y="735"/>
                  </a:cubicBezTo>
                  <a:close/>
                  <a:moveTo>
                    <a:pt x="1657" y="2033"/>
                  </a:moveTo>
                  <a:lnTo>
                    <a:pt x="2672" y="3047"/>
                  </a:lnTo>
                  <a:lnTo>
                    <a:pt x="2104" y="3612"/>
                  </a:lnTo>
                  <a:cubicBezTo>
                    <a:pt x="1964" y="3752"/>
                    <a:pt x="1780" y="3822"/>
                    <a:pt x="1597" y="3822"/>
                  </a:cubicBezTo>
                  <a:cubicBezTo>
                    <a:pt x="1413" y="3822"/>
                    <a:pt x="1229" y="3752"/>
                    <a:pt x="1089" y="3612"/>
                  </a:cubicBezTo>
                  <a:cubicBezTo>
                    <a:pt x="810" y="3333"/>
                    <a:pt x="810" y="2877"/>
                    <a:pt x="1089" y="2597"/>
                  </a:cubicBezTo>
                  <a:lnTo>
                    <a:pt x="1657" y="2033"/>
                  </a:lnTo>
                  <a:close/>
                  <a:moveTo>
                    <a:pt x="3250" y="1"/>
                  </a:moveTo>
                  <a:cubicBezTo>
                    <a:pt x="2878" y="1"/>
                    <a:pt x="2506" y="143"/>
                    <a:pt x="2222" y="426"/>
                  </a:cubicBezTo>
                  <a:lnTo>
                    <a:pt x="568" y="2080"/>
                  </a:lnTo>
                  <a:cubicBezTo>
                    <a:pt x="1" y="2647"/>
                    <a:pt x="1" y="3568"/>
                    <a:pt x="568" y="4136"/>
                  </a:cubicBezTo>
                  <a:cubicBezTo>
                    <a:pt x="851" y="4418"/>
                    <a:pt x="1221" y="4562"/>
                    <a:pt x="1592" y="4562"/>
                  </a:cubicBezTo>
                  <a:cubicBezTo>
                    <a:pt x="1966" y="4562"/>
                    <a:pt x="2336" y="4418"/>
                    <a:pt x="2619" y="4136"/>
                  </a:cubicBezTo>
                  <a:lnTo>
                    <a:pt x="4275" y="2480"/>
                  </a:lnTo>
                  <a:cubicBezTo>
                    <a:pt x="4843" y="1912"/>
                    <a:pt x="4843" y="991"/>
                    <a:pt x="4278" y="426"/>
                  </a:cubicBezTo>
                  <a:cubicBezTo>
                    <a:pt x="3994" y="143"/>
                    <a:pt x="3622" y="1"/>
                    <a:pt x="3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738371" y="1472126"/>
              <a:ext cx="84315" cy="80318"/>
            </a:xfrm>
            <a:custGeom>
              <a:rect b="b" l="l" r="r" t="t"/>
              <a:pathLst>
                <a:path extrusionOk="0" h="3678" w="3861">
                  <a:moveTo>
                    <a:pt x="1842" y="736"/>
                  </a:moveTo>
                  <a:cubicBezTo>
                    <a:pt x="2136" y="736"/>
                    <a:pt x="2410" y="851"/>
                    <a:pt x="2622" y="1059"/>
                  </a:cubicBezTo>
                  <a:cubicBezTo>
                    <a:pt x="2963" y="1398"/>
                    <a:pt x="3034" y="1907"/>
                    <a:pt x="2837" y="2313"/>
                  </a:cubicBezTo>
                  <a:lnTo>
                    <a:pt x="1366" y="842"/>
                  </a:lnTo>
                  <a:cubicBezTo>
                    <a:pt x="1513" y="774"/>
                    <a:pt x="1675" y="736"/>
                    <a:pt x="1842" y="736"/>
                  </a:cubicBezTo>
                  <a:close/>
                  <a:moveTo>
                    <a:pt x="848" y="1365"/>
                  </a:moveTo>
                  <a:lnTo>
                    <a:pt x="2319" y="2836"/>
                  </a:lnTo>
                  <a:cubicBezTo>
                    <a:pt x="2172" y="2907"/>
                    <a:pt x="2010" y="2942"/>
                    <a:pt x="1845" y="2942"/>
                  </a:cubicBezTo>
                  <a:cubicBezTo>
                    <a:pt x="1551" y="2942"/>
                    <a:pt x="1275" y="2827"/>
                    <a:pt x="1066" y="2619"/>
                  </a:cubicBezTo>
                  <a:cubicBezTo>
                    <a:pt x="857" y="2410"/>
                    <a:pt x="742" y="2133"/>
                    <a:pt x="742" y="1839"/>
                  </a:cubicBezTo>
                  <a:cubicBezTo>
                    <a:pt x="742" y="1671"/>
                    <a:pt x="777" y="1512"/>
                    <a:pt x="848" y="1365"/>
                  </a:cubicBezTo>
                  <a:close/>
                  <a:moveTo>
                    <a:pt x="1839" y="0"/>
                  </a:moveTo>
                  <a:cubicBezTo>
                    <a:pt x="1348" y="0"/>
                    <a:pt x="889" y="192"/>
                    <a:pt x="539" y="539"/>
                  </a:cubicBezTo>
                  <a:cubicBezTo>
                    <a:pt x="192" y="883"/>
                    <a:pt x="1" y="1348"/>
                    <a:pt x="1" y="1839"/>
                  </a:cubicBezTo>
                  <a:cubicBezTo>
                    <a:pt x="1" y="2330"/>
                    <a:pt x="195" y="2792"/>
                    <a:pt x="539" y="3139"/>
                  </a:cubicBezTo>
                  <a:cubicBezTo>
                    <a:pt x="883" y="3486"/>
                    <a:pt x="1348" y="3678"/>
                    <a:pt x="1839" y="3678"/>
                  </a:cubicBezTo>
                  <a:cubicBezTo>
                    <a:pt x="2334" y="3678"/>
                    <a:pt x="2793" y="3486"/>
                    <a:pt x="3143" y="3139"/>
                  </a:cubicBezTo>
                  <a:cubicBezTo>
                    <a:pt x="3860" y="2424"/>
                    <a:pt x="3860" y="1254"/>
                    <a:pt x="3143" y="539"/>
                  </a:cubicBezTo>
                  <a:cubicBezTo>
                    <a:pt x="2795" y="192"/>
                    <a:pt x="2334" y="0"/>
                    <a:pt x="18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2783291" y="1575614"/>
              <a:ext cx="80318" cy="80318"/>
            </a:xfrm>
            <a:custGeom>
              <a:rect b="b" l="l" r="r" t="t"/>
              <a:pathLst>
                <a:path extrusionOk="0" h="3678" w="3678">
                  <a:moveTo>
                    <a:pt x="1839" y="736"/>
                  </a:moveTo>
                  <a:cubicBezTo>
                    <a:pt x="2318" y="736"/>
                    <a:pt x="2730" y="1045"/>
                    <a:pt x="2880" y="1471"/>
                  </a:cubicBezTo>
                  <a:lnTo>
                    <a:pt x="800" y="1471"/>
                  </a:lnTo>
                  <a:cubicBezTo>
                    <a:pt x="950" y="1045"/>
                    <a:pt x="1359" y="736"/>
                    <a:pt x="1839" y="736"/>
                  </a:cubicBezTo>
                  <a:close/>
                  <a:moveTo>
                    <a:pt x="2880" y="2207"/>
                  </a:moveTo>
                  <a:cubicBezTo>
                    <a:pt x="2730" y="2633"/>
                    <a:pt x="2318" y="2942"/>
                    <a:pt x="1839" y="2942"/>
                  </a:cubicBezTo>
                  <a:cubicBezTo>
                    <a:pt x="1362" y="2942"/>
                    <a:pt x="950" y="2633"/>
                    <a:pt x="797" y="2207"/>
                  </a:cubicBezTo>
                  <a:close/>
                  <a:moveTo>
                    <a:pt x="1839" y="1"/>
                  </a:moveTo>
                  <a:cubicBezTo>
                    <a:pt x="824" y="1"/>
                    <a:pt x="0" y="824"/>
                    <a:pt x="0" y="1839"/>
                  </a:cubicBezTo>
                  <a:cubicBezTo>
                    <a:pt x="0" y="2854"/>
                    <a:pt x="824" y="3678"/>
                    <a:pt x="1839" y="3678"/>
                  </a:cubicBezTo>
                  <a:cubicBezTo>
                    <a:pt x="2854" y="3678"/>
                    <a:pt x="3677" y="2854"/>
                    <a:pt x="3677" y="1839"/>
                  </a:cubicBezTo>
                  <a:cubicBezTo>
                    <a:pt x="3677" y="824"/>
                    <a:pt x="2854" y="1"/>
                    <a:pt x="18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764008" y="1679036"/>
              <a:ext cx="54637" cy="54637"/>
            </a:xfrm>
            <a:custGeom>
              <a:rect b="b" l="l" r="r" t="t"/>
              <a:pathLst>
                <a:path extrusionOk="0" h="2502" w="2502">
                  <a:moveTo>
                    <a:pt x="1251" y="736"/>
                  </a:moveTo>
                  <a:cubicBezTo>
                    <a:pt x="1536" y="736"/>
                    <a:pt x="1766" y="969"/>
                    <a:pt x="1766" y="1251"/>
                  </a:cubicBezTo>
                  <a:cubicBezTo>
                    <a:pt x="1766" y="1536"/>
                    <a:pt x="1536" y="1766"/>
                    <a:pt x="1251" y="1766"/>
                  </a:cubicBezTo>
                  <a:cubicBezTo>
                    <a:pt x="968" y="1766"/>
                    <a:pt x="736" y="1536"/>
                    <a:pt x="736" y="1251"/>
                  </a:cubicBezTo>
                  <a:cubicBezTo>
                    <a:pt x="736" y="969"/>
                    <a:pt x="968" y="736"/>
                    <a:pt x="1251" y="736"/>
                  </a:cubicBezTo>
                  <a:close/>
                  <a:moveTo>
                    <a:pt x="1251" y="1"/>
                  </a:moveTo>
                  <a:cubicBezTo>
                    <a:pt x="565" y="1"/>
                    <a:pt x="1" y="563"/>
                    <a:pt x="1" y="1251"/>
                  </a:cubicBezTo>
                  <a:cubicBezTo>
                    <a:pt x="1" y="1939"/>
                    <a:pt x="565" y="2501"/>
                    <a:pt x="1251" y="2501"/>
                  </a:cubicBezTo>
                  <a:cubicBezTo>
                    <a:pt x="1939" y="2501"/>
                    <a:pt x="2501" y="1939"/>
                    <a:pt x="2501" y="1251"/>
                  </a:cubicBezTo>
                  <a:cubicBezTo>
                    <a:pt x="2501" y="563"/>
                    <a:pt x="1939" y="1"/>
                    <a:pt x="12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2719241" y="1636518"/>
              <a:ext cx="54616" cy="54616"/>
            </a:xfrm>
            <a:custGeom>
              <a:rect b="b" l="l" r="r" t="t"/>
              <a:pathLst>
                <a:path extrusionOk="0" h="2501" w="2501">
                  <a:moveTo>
                    <a:pt x="1250" y="736"/>
                  </a:moveTo>
                  <a:cubicBezTo>
                    <a:pt x="1533" y="736"/>
                    <a:pt x="1765" y="965"/>
                    <a:pt x="1765" y="1251"/>
                  </a:cubicBezTo>
                  <a:cubicBezTo>
                    <a:pt x="1765" y="1533"/>
                    <a:pt x="1533" y="1765"/>
                    <a:pt x="1250" y="1765"/>
                  </a:cubicBezTo>
                  <a:cubicBezTo>
                    <a:pt x="968" y="1765"/>
                    <a:pt x="736" y="1533"/>
                    <a:pt x="736" y="1251"/>
                  </a:cubicBezTo>
                  <a:cubicBezTo>
                    <a:pt x="736" y="965"/>
                    <a:pt x="968" y="736"/>
                    <a:pt x="1250" y="736"/>
                  </a:cubicBezTo>
                  <a:close/>
                  <a:moveTo>
                    <a:pt x="1250" y="0"/>
                  </a:moveTo>
                  <a:cubicBezTo>
                    <a:pt x="562" y="0"/>
                    <a:pt x="0" y="562"/>
                    <a:pt x="0" y="1251"/>
                  </a:cubicBezTo>
                  <a:cubicBezTo>
                    <a:pt x="0" y="1939"/>
                    <a:pt x="562" y="2501"/>
                    <a:pt x="1250" y="2501"/>
                  </a:cubicBezTo>
                  <a:cubicBezTo>
                    <a:pt x="1939" y="2501"/>
                    <a:pt x="2501" y="1939"/>
                    <a:pt x="2501" y="1251"/>
                  </a:cubicBezTo>
                  <a:cubicBezTo>
                    <a:pt x="2501" y="562"/>
                    <a:pt x="1939" y="0"/>
                    <a:pt x="1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2860377" y="1679036"/>
              <a:ext cx="101697" cy="54637"/>
            </a:xfrm>
            <a:custGeom>
              <a:rect b="b" l="l" r="r" t="t"/>
              <a:pathLst>
                <a:path extrusionOk="0" h="2502" w="4657">
                  <a:moveTo>
                    <a:pt x="2333" y="736"/>
                  </a:moveTo>
                  <a:cubicBezTo>
                    <a:pt x="3377" y="736"/>
                    <a:pt x="3924" y="1119"/>
                    <a:pt x="3924" y="1251"/>
                  </a:cubicBezTo>
                  <a:cubicBezTo>
                    <a:pt x="3922" y="1383"/>
                    <a:pt x="3377" y="1766"/>
                    <a:pt x="2333" y="1766"/>
                  </a:cubicBezTo>
                  <a:cubicBezTo>
                    <a:pt x="1289" y="1766"/>
                    <a:pt x="739" y="1383"/>
                    <a:pt x="739" y="1251"/>
                  </a:cubicBezTo>
                  <a:cubicBezTo>
                    <a:pt x="739" y="1119"/>
                    <a:pt x="1289" y="736"/>
                    <a:pt x="2333" y="736"/>
                  </a:cubicBezTo>
                  <a:close/>
                  <a:moveTo>
                    <a:pt x="2327" y="1"/>
                  </a:moveTo>
                  <a:cubicBezTo>
                    <a:pt x="1753" y="1"/>
                    <a:pt x="1206" y="104"/>
                    <a:pt x="792" y="292"/>
                  </a:cubicBezTo>
                  <a:cubicBezTo>
                    <a:pt x="103" y="601"/>
                    <a:pt x="0" y="1027"/>
                    <a:pt x="0" y="1251"/>
                  </a:cubicBezTo>
                  <a:cubicBezTo>
                    <a:pt x="0" y="1477"/>
                    <a:pt x="103" y="1904"/>
                    <a:pt x="792" y="2213"/>
                  </a:cubicBezTo>
                  <a:cubicBezTo>
                    <a:pt x="1206" y="2398"/>
                    <a:pt x="1753" y="2501"/>
                    <a:pt x="2327" y="2501"/>
                  </a:cubicBezTo>
                  <a:cubicBezTo>
                    <a:pt x="2901" y="2501"/>
                    <a:pt x="3451" y="2398"/>
                    <a:pt x="3866" y="2213"/>
                  </a:cubicBezTo>
                  <a:cubicBezTo>
                    <a:pt x="4554" y="1904"/>
                    <a:pt x="4657" y="1477"/>
                    <a:pt x="4657" y="1251"/>
                  </a:cubicBezTo>
                  <a:cubicBezTo>
                    <a:pt x="4657" y="1027"/>
                    <a:pt x="4557" y="604"/>
                    <a:pt x="3866" y="292"/>
                  </a:cubicBezTo>
                  <a:cubicBezTo>
                    <a:pt x="3451" y="104"/>
                    <a:pt x="2904" y="1"/>
                    <a:pt x="23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38"/>
          <p:cNvSpPr/>
          <p:nvPr/>
        </p:nvSpPr>
        <p:spPr>
          <a:xfrm>
            <a:off x="5940192" y="2248973"/>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8" name="Google Shape;618;p38"/>
          <p:cNvSpPr/>
          <p:nvPr/>
        </p:nvSpPr>
        <p:spPr>
          <a:xfrm rot="-5400000">
            <a:off x="5485729" y="3846628"/>
            <a:ext cx="1458842" cy="2065899"/>
          </a:xfrm>
          <a:custGeom>
            <a:rect b="b" l="l" r="r" t="t"/>
            <a:pathLst>
              <a:path extrusionOk="0" h="41668" w="29424">
                <a:moveTo>
                  <a:pt x="4197" y="0"/>
                </a:moveTo>
                <a:cubicBezTo>
                  <a:pt x="3106" y="0"/>
                  <a:pt x="1927" y="557"/>
                  <a:pt x="1277" y="1348"/>
                </a:cubicBezTo>
                <a:cubicBezTo>
                  <a:pt x="243" y="2625"/>
                  <a:pt x="0" y="4358"/>
                  <a:pt x="213" y="5969"/>
                </a:cubicBezTo>
                <a:cubicBezTo>
                  <a:pt x="426" y="7549"/>
                  <a:pt x="1034" y="9069"/>
                  <a:pt x="1581" y="10589"/>
                </a:cubicBezTo>
                <a:cubicBezTo>
                  <a:pt x="4195" y="18188"/>
                  <a:pt x="4499" y="26577"/>
                  <a:pt x="2493" y="34388"/>
                </a:cubicBezTo>
                <a:cubicBezTo>
                  <a:pt x="2158" y="35543"/>
                  <a:pt x="1793" y="36729"/>
                  <a:pt x="1793" y="37945"/>
                </a:cubicBezTo>
                <a:cubicBezTo>
                  <a:pt x="1793" y="39161"/>
                  <a:pt x="2249" y="40468"/>
                  <a:pt x="3252" y="41167"/>
                </a:cubicBezTo>
                <a:cubicBezTo>
                  <a:pt x="3741" y="41512"/>
                  <a:pt x="4314" y="41668"/>
                  <a:pt x="4901" y="41668"/>
                </a:cubicBezTo>
                <a:cubicBezTo>
                  <a:pt x="6070" y="41668"/>
                  <a:pt x="7296" y="41053"/>
                  <a:pt x="8025" y="40103"/>
                </a:cubicBezTo>
                <a:cubicBezTo>
                  <a:pt x="9119" y="38674"/>
                  <a:pt x="9362" y="36759"/>
                  <a:pt x="9271" y="34936"/>
                </a:cubicBezTo>
                <a:cubicBezTo>
                  <a:pt x="9210" y="33112"/>
                  <a:pt x="8876" y="31349"/>
                  <a:pt x="8997" y="29525"/>
                </a:cubicBezTo>
                <a:cubicBezTo>
                  <a:pt x="9088" y="28492"/>
                  <a:pt x="9514" y="27306"/>
                  <a:pt x="10456" y="27033"/>
                </a:cubicBezTo>
                <a:cubicBezTo>
                  <a:pt x="10585" y="26996"/>
                  <a:pt x="10713" y="26979"/>
                  <a:pt x="10839" y="26979"/>
                </a:cubicBezTo>
                <a:cubicBezTo>
                  <a:pt x="11760" y="26979"/>
                  <a:pt x="12598" y="27891"/>
                  <a:pt x="12918" y="28826"/>
                </a:cubicBezTo>
                <a:cubicBezTo>
                  <a:pt x="13465" y="30315"/>
                  <a:pt x="13253" y="31987"/>
                  <a:pt x="13070" y="33568"/>
                </a:cubicBezTo>
                <a:cubicBezTo>
                  <a:pt x="12888" y="35179"/>
                  <a:pt x="12736" y="36850"/>
                  <a:pt x="13374" y="38279"/>
                </a:cubicBezTo>
                <a:cubicBezTo>
                  <a:pt x="13884" y="39529"/>
                  <a:pt x="15143" y="40522"/>
                  <a:pt x="16433" y="40522"/>
                </a:cubicBezTo>
                <a:cubicBezTo>
                  <a:pt x="16680" y="40522"/>
                  <a:pt x="16929" y="40485"/>
                  <a:pt x="17174" y="40407"/>
                </a:cubicBezTo>
                <a:cubicBezTo>
                  <a:pt x="18116" y="40103"/>
                  <a:pt x="18815" y="39191"/>
                  <a:pt x="19119" y="38249"/>
                </a:cubicBezTo>
                <a:cubicBezTo>
                  <a:pt x="19423" y="37306"/>
                  <a:pt x="19423" y="36243"/>
                  <a:pt x="19423" y="35240"/>
                </a:cubicBezTo>
                <a:lnTo>
                  <a:pt x="19423" y="27914"/>
                </a:lnTo>
                <a:cubicBezTo>
                  <a:pt x="19423" y="26881"/>
                  <a:pt x="19423" y="25817"/>
                  <a:pt x="19879" y="24905"/>
                </a:cubicBezTo>
                <a:cubicBezTo>
                  <a:pt x="20261" y="24141"/>
                  <a:pt x="21070" y="23526"/>
                  <a:pt x="21895" y="23526"/>
                </a:cubicBezTo>
                <a:cubicBezTo>
                  <a:pt x="22054" y="23526"/>
                  <a:pt x="22214" y="23549"/>
                  <a:pt x="22371" y="23598"/>
                </a:cubicBezTo>
                <a:cubicBezTo>
                  <a:pt x="23435" y="23902"/>
                  <a:pt x="23952" y="25148"/>
                  <a:pt x="23952" y="26212"/>
                </a:cubicBezTo>
                <a:cubicBezTo>
                  <a:pt x="23952" y="27306"/>
                  <a:pt x="23678" y="28401"/>
                  <a:pt x="23830" y="29464"/>
                </a:cubicBezTo>
                <a:cubicBezTo>
                  <a:pt x="23974" y="30531"/>
                  <a:pt x="24775" y="31571"/>
                  <a:pt x="25765" y="31571"/>
                </a:cubicBezTo>
                <a:cubicBezTo>
                  <a:pt x="25819" y="31571"/>
                  <a:pt x="25873" y="31568"/>
                  <a:pt x="25928" y="31562"/>
                </a:cubicBezTo>
                <a:cubicBezTo>
                  <a:pt x="26991" y="31440"/>
                  <a:pt x="27539" y="30315"/>
                  <a:pt x="27903" y="29282"/>
                </a:cubicBezTo>
                <a:cubicBezTo>
                  <a:pt x="29241" y="25148"/>
                  <a:pt x="29423" y="20619"/>
                  <a:pt x="28390" y="16394"/>
                </a:cubicBezTo>
                <a:cubicBezTo>
                  <a:pt x="27964" y="14722"/>
                  <a:pt x="27295" y="12960"/>
                  <a:pt x="25806" y="12048"/>
                </a:cubicBezTo>
                <a:cubicBezTo>
                  <a:pt x="25353" y="11780"/>
                  <a:pt x="24814" y="11652"/>
                  <a:pt x="24276" y="11652"/>
                </a:cubicBezTo>
                <a:cubicBezTo>
                  <a:pt x="23044" y="11652"/>
                  <a:pt x="21820" y="12322"/>
                  <a:pt x="21672" y="13507"/>
                </a:cubicBezTo>
                <a:cubicBezTo>
                  <a:pt x="21551" y="14267"/>
                  <a:pt x="21885" y="15026"/>
                  <a:pt x="21946" y="15847"/>
                </a:cubicBezTo>
                <a:cubicBezTo>
                  <a:pt x="21976" y="16607"/>
                  <a:pt x="21551" y="17549"/>
                  <a:pt x="20760" y="17549"/>
                </a:cubicBezTo>
                <a:cubicBezTo>
                  <a:pt x="19879" y="17549"/>
                  <a:pt x="19545" y="16455"/>
                  <a:pt x="19453" y="15574"/>
                </a:cubicBezTo>
                <a:lnTo>
                  <a:pt x="18663" y="8157"/>
                </a:lnTo>
                <a:cubicBezTo>
                  <a:pt x="18481" y="6273"/>
                  <a:pt x="18207" y="4236"/>
                  <a:pt x="17022" y="2716"/>
                </a:cubicBezTo>
                <a:cubicBezTo>
                  <a:pt x="16289" y="1752"/>
                  <a:pt x="15019" y="1131"/>
                  <a:pt x="13830" y="1131"/>
                </a:cubicBezTo>
                <a:cubicBezTo>
                  <a:pt x="13145" y="1131"/>
                  <a:pt x="12487" y="1337"/>
                  <a:pt x="11976" y="1804"/>
                </a:cubicBezTo>
                <a:cubicBezTo>
                  <a:pt x="10882" y="2838"/>
                  <a:pt x="10882" y="4540"/>
                  <a:pt x="11155" y="6029"/>
                </a:cubicBezTo>
                <a:cubicBezTo>
                  <a:pt x="11398" y="7519"/>
                  <a:pt x="11854" y="9039"/>
                  <a:pt x="11490" y="10467"/>
                </a:cubicBezTo>
                <a:cubicBezTo>
                  <a:pt x="11165" y="11579"/>
                  <a:pt x="10046" y="12532"/>
                  <a:pt x="8994" y="12532"/>
                </a:cubicBezTo>
                <a:cubicBezTo>
                  <a:pt x="8666" y="12532"/>
                  <a:pt x="8344" y="12440"/>
                  <a:pt x="8055" y="12230"/>
                </a:cubicBezTo>
                <a:cubicBezTo>
                  <a:pt x="7052" y="11501"/>
                  <a:pt x="7113" y="10011"/>
                  <a:pt x="7204" y="8795"/>
                </a:cubicBezTo>
                <a:cubicBezTo>
                  <a:pt x="7295" y="6668"/>
                  <a:pt x="7447" y="2868"/>
                  <a:pt x="6201" y="1014"/>
                </a:cubicBezTo>
                <a:cubicBezTo>
                  <a:pt x="5739" y="296"/>
                  <a:pt x="4992" y="0"/>
                  <a:pt x="4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38"/>
          <p:cNvGrpSpPr/>
          <p:nvPr/>
        </p:nvGrpSpPr>
        <p:grpSpPr>
          <a:xfrm>
            <a:off x="6394093" y="-57435"/>
            <a:ext cx="1618021" cy="1939016"/>
            <a:chOff x="6382288" y="83496"/>
            <a:chExt cx="1287823" cy="1543311"/>
          </a:xfrm>
        </p:grpSpPr>
        <p:sp>
          <p:nvSpPr>
            <p:cNvPr id="620" name="Google Shape;620;p38"/>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1" name="Shape 631"/>
        <p:cNvGrpSpPr/>
        <p:nvPr/>
      </p:nvGrpSpPr>
      <p:grpSpPr>
        <a:xfrm>
          <a:off x="0" y="0"/>
          <a:ext cx="0" cy="0"/>
          <a:chOff x="0" y="0"/>
          <a:chExt cx="0" cy="0"/>
        </a:xfrm>
      </p:grpSpPr>
      <p:sp>
        <p:nvSpPr>
          <p:cNvPr id="632" name="Google Shape;632;p39"/>
          <p:cNvSpPr txBox="1"/>
          <p:nvPr>
            <p:ph type="title"/>
          </p:nvPr>
        </p:nvSpPr>
        <p:spPr>
          <a:xfrm flipH="1">
            <a:off x="3688000" y="2767900"/>
            <a:ext cx="49977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Data Pre-Processing</a:t>
            </a:r>
            <a:endParaRPr sz="3900"/>
          </a:p>
        </p:txBody>
      </p:sp>
      <p:sp>
        <p:nvSpPr>
          <p:cNvPr id="633" name="Google Shape;633;p39"/>
          <p:cNvSpPr txBox="1"/>
          <p:nvPr>
            <p:ph idx="1" type="subTitle"/>
          </p:nvPr>
        </p:nvSpPr>
        <p:spPr>
          <a:xfrm>
            <a:off x="3687775" y="3759104"/>
            <a:ext cx="4743000" cy="4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34" name="Google Shape;634;p39"/>
          <p:cNvSpPr txBox="1"/>
          <p:nvPr>
            <p:ph idx="2" type="title"/>
          </p:nvPr>
        </p:nvSpPr>
        <p:spPr>
          <a:xfrm flipH="1">
            <a:off x="5603126" y="1776725"/>
            <a:ext cx="954000" cy="9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35" name="Google Shape;635;p39"/>
          <p:cNvSpPr/>
          <p:nvPr/>
        </p:nvSpPr>
        <p:spPr>
          <a:xfrm>
            <a:off x="1818142" y="954498"/>
            <a:ext cx="1997743" cy="1901186"/>
          </a:xfrm>
          <a:custGeom>
            <a:rect b="b" l="l" r="r" t="t"/>
            <a:pathLst>
              <a:path extrusionOk="0" h="47610" w="50028">
                <a:moveTo>
                  <a:pt x="21623" y="1"/>
                </a:moveTo>
                <a:cubicBezTo>
                  <a:pt x="21291" y="1"/>
                  <a:pt x="20959" y="60"/>
                  <a:pt x="20635" y="187"/>
                </a:cubicBezTo>
                <a:cubicBezTo>
                  <a:pt x="18872" y="917"/>
                  <a:pt x="18325" y="3075"/>
                  <a:pt x="17960" y="4929"/>
                </a:cubicBezTo>
                <a:cubicBezTo>
                  <a:pt x="17413" y="8212"/>
                  <a:pt x="17443" y="14108"/>
                  <a:pt x="15012" y="16358"/>
                </a:cubicBezTo>
                <a:cubicBezTo>
                  <a:pt x="13917" y="14504"/>
                  <a:pt x="12762" y="12497"/>
                  <a:pt x="10908" y="11282"/>
                </a:cubicBezTo>
                <a:cubicBezTo>
                  <a:pt x="9964" y="10645"/>
                  <a:pt x="8789" y="10329"/>
                  <a:pt x="7633" y="10329"/>
                </a:cubicBezTo>
                <a:cubicBezTo>
                  <a:pt x="5588" y="10329"/>
                  <a:pt x="3599" y="11316"/>
                  <a:pt x="3036" y="13257"/>
                </a:cubicBezTo>
                <a:cubicBezTo>
                  <a:pt x="2215" y="16145"/>
                  <a:pt x="4829" y="18729"/>
                  <a:pt x="7169" y="20522"/>
                </a:cubicBezTo>
                <a:cubicBezTo>
                  <a:pt x="9540" y="22285"/>
                  <a:pt x="12246" y="24686"/>
                  <a:pt x="11698" y="27604"/>
                </a:cubicBezTo>
                <a:cubicBezTo>
                  <a:pt x="11212" y="30340"/>
                  <a:pt x="8203" y="31677"/>
                  <a:pt x="5619" y="32710"/>
                </a:cubicBezTo>
                <a:cubicBezTo>
                  <a:pt x="3036" y="33744"/>
                  <a:pt x="87" y="35446"/>
                  <a:pt x="26" y="38212"/>
                </a:cubicBezTo>
                <a:cubicBezTo>
                  <a:pt x="1" y="40883"/>
                  <a:pt x="2896" y="42559"/>
                  <a:pt x="5634" y="42559"/>
                </a:cubicBezTo>
                <a:cubicBezTo>
                  <a:pt x="6105" y="42559"/>
                  <a:pt x="6571" y="42509"/>
                  <a:pt x="7017" y="42407"/>
                </a:cubicBezTo>
                <a:cubicBezTo>
                  <a:pt x="10057" y="41677"/>
                  <a:pt x="12458" y="39398"/>
                  <a:pt x="15133" y="37726"/>
                </a:cubicBezTo>
                <a:cubicBezTo>
                  <a:pt x="16797" y="36693"/>
                  <a:pt x="18846" y="35889"/>
                  <a:pt x="20773" y="35889"/>
                </a:cubicBezTo>
                <a:cubicBezTo>
                  <a:pt x="21908" y="35889"/>
                  <a:pt x="23001" y="36168"/>
                  <a:pt x="23948" y="36844"/>
                </a:cubicBezTo>
                <a:cubicBezTo>
                  <a:pt x="26015" y="38334"/>
                  <a:pt x="26592" y="41069"/>
                  <a:pt x="27595" y="43379"/>
                </a:cubicBezTo>
                <a:cubicBezTo>
                  <a:pt x="28463" y="45494"/>
                  <a:pt x="30250" y="47610"/>
                  <a:pt x="32374" y="47610"/>
                </a:cubicBezTo>
                <a:cubicBezTo>
                  <a:pt x="32631" y="47610"/>
                  <a:pt x="32892" y="47579"/>
                  <a:pt x="33158" y="47513"/>
                </a:cubicBezTo>
                <a:cubicBezTo>
                  <a:pt x="35285" y="46996"/>
                  <a:pt x="36289" y="44382"/>
                  <a:pt x="35954" y="42194"/>
                </a:cubicBezTo>
                <a:cubicBezTo>
                  <a:pt x="35589" y="40036"/>
                  <a:pt x="34343" y="38182"/>
                  <a:pt x="33431" y="36176"/>
                </a:cubicBezTo>
                <a:cubicBezTo>
                  <a:pt x="32550" y="34200"/>
                  <a:pt x="32033" y="31768"/>
                  <a:pt x="33158" y="29853"/>
                </a:cubicBezTo>
                <a:cubicBezTo>
                  <a:pt x="34738" y="27300"/>
                  <a:pt x="38264" y="27118"/>
                  <a:pt x="41273" y="27087"/>
                </a:cubicBezTo>
                <a:cubicBezTo>
                  <a:pt x="44252" y="27057"/>
                  <a:pt x="47900" y="26449"/>
                  <a:pt x="48933" y="23622"/>
                </a:cubicBezTo>
                <a:cubicBezTo>
                  <a:pt x="50027" y="20613"/>
                  <a:pt x="47049" y="17513"/>
                  <a:pt x="43887" y="16935"/>
                </a:cubicBezTo>
                <a:cubicBezTo>
                  <a:pt x="43234" y="16816"/>
                  <a:pt x="42579" y="16767"/>
                  <a:pt x="41923" y="16767"/>
                </a:cubicBezTo>
                <a:cubicBezTo>
                  <a:pt x="39407" y="16767"/>
                  <a:pt x="36881" y="17491"/>
                  <a:pt x="34374" y="17756"/>
                </a:cubicBezTo>
                <a:cubicBezTo>
                  <a:pt x="33865" y="17814"/>
                  <a:pt x="33343" y="17845"/>
                  <a:pt x="32818" y="17845"/>
                </a:cubicBezTo>
                <a:cubicBezTo>
                  <a:pt x="30054" y="17845"/>
                  <a:pt x="27227" y="16980"/>
                  <a:pt x="25924" y="14656"/>
                </a:cubicBezTo>
                <a:cubicBezTo>
                  <a:pt x="24951" y="12923"/>
                  <a:pt x="25103" y="10765"/>
                  <a:pt x="25376" y="8789"/>
                </a:cubicBezTo>
                <a:cubicBezTo>
                  <a:pt x="25650" y="6844"/>
                  <a:pt x="25984" y="4747"/>
                  <a:pt x="25316" y="2892"/>
                </a:cubicBezTo>
                <a:cubicBezTo>
                  <a:pt x="24739" y="1312"/>
                  <a:pt x="23189" y="1"/>
                  <a:pt x="21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636" name="Google Shape;636;p39"/>
          <p:cNvGrpSpPr/>
          <p:nvPr/>
        </p:nvGrpSpPr>
        <p:grpSpPr>
          <a:xfrm>
            <a:off x="1256606" y="3199915"/>
            <a:ext cx="1618021" cy="1939016"/>
            <a:chOff x="6382288" y="83496"/>
            <a:chExt cx="1287823" cy="1543311"/>
          </a:xfrm>
        </p:grpSpPr>
        <p:sp>
          <p:nvSpPr>
            <p:cNvPr id="637" name="Google Shape;637;p39"/>
            <p:cNvSpPr/>
            <p:nvPr/>
          </p:nvSpPr>
          <p:spPr>
            <a:xfrm>
              <a:off x="7251339" y="154776"/>
              <a:ext cx="395132" cy="367379"/>
            </a:xfrm>
            <a:custGeom>
              <a:rect b="b" l="l" r="r" t="t"/>
              <a:pathLst>
                <a:path extrusionOk="0" h="9200" w="9895">
                  <a:moveTo>
                    <a:pt x="6988" y="1"/>
                  </a:moveTo>
                  <a:cubicBezTo>
                    <a:pt x="6638" y="1"/>
                    <a:pt x="6254" y="91"/>
                    <a:pt x="5836" y="293"/>
                  </a:cubicBezTo>
                  <a:cubicBezTo>
                    <a:pt x="3891" y="1296"/>
                    <a:pt x="0" y="5004"/>
                    <a:pt x="821" y="7467"/>
                  </a:cubicBezTo>
                  <a:cubicBezTo>
                    <a:pt x="1155" y="8530"/>
                    <a:pt x="2371" y="9199"/>
                    <a:pt x="3465" y="9199"/>
                  </a:cubicBezTo>
                  <a:cubicBezTo>
                    <a:pt x="4590" y="9199"/>
                    <a:pt x="5654" y="8652"/>
                    <a:pt x="6596" y="7983"/>
                  </a:cubicBezTo>
                  <a:cubicBezTo>
                    <a:pt x="7630" y="7223"/>
                    <a:pt x="8602" y="6251"/>
                    <a:pt x="9089" y="5035"/>
                  </a:cubicBezTo>
                  <a:cubicBezTo>
                    <a:pt x="9895" y="3163"/>
                    <a:pt x="9055" y="1"/>
                    <a:pt x="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6853212" y="83496"/>
              <a:ext cx="249418" cy="321816"/>
            </a:xfrm>
            <a:custGeom>
              <a:rect b="b" l="l" r="r" t="t"/>
              <a:pathLst>
                <a:path extrusionOk="0" h="8059" w="6246">
                  <a:moveTo>
                    <a:pt x="3023" y="1"/>
                  </a:moveTo>
                  <a:cubicBezTo>
                    <a:pt x="2815" y="1"/>
                    <a:pt x="2598" y="23"/>
                    <a:pt x="2371" y="72"/>
                  </a:cubicBezTo>
                  <a:cubicBezTo>
                    <a:pt x="335" y="528"/>
                    <a:pt x="1" y="3628"/>
                    <a:pt x="335" y="5361"/>
                  </a:cubicBezTo>
                  <a:cubicBezTo>
                    <a:pt x="548" y="6486"/>
                    <a:pt x="1247" y="7671"/>
                    <a:pt x="2371" y="7975"/>
                  </a:cubicBezTo>
                  <a:cubicBezTo>
                    <a:pt x="2573" y="8031"/>
                    <a:pt x="2778" y="8058"/>
                    <a:pt x="2982" y="8058"/>
                  </a:cubicBezTo>
                  <a:cubicBezTo>
                    <a:pt x="3766" y="8058"/>
                    <a:pt x="4540" y="7666"/>
                    <a:pt x="5046" y="7063"/>
                  </a:cubicBezTo>
                  <a:cubicBezTo>
                    <a:pt x="5685" y="6334"/>
                    <a:pt x="5989" y="5300"/>
                    <a:pt x="6080" y="4327"/>
                  </a:cubicBezTo>
                  <a:cubicBezTo>
                    <a:pt x="6246" y="2416"/>
                    <a:pt x="5150"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6972810" y="522035"/>
              <a:ext cx="357476" cy="286316"/>
            </a:xfrm>
            <a:custGeom>
              <a:rect b="b" l="l" r="r" t="t"/>
              <a:pathLst>
                <a:path extrusionOk="0" h="7170" w="8952">
                  <a:moveTo>
                    <a:pt x="2999" y="0"/>
                  </a:moveTo>
                  <a:cubicBezTo>
                    <a:pt x="389" y="0"/>
                    <a:pt x="1" y="3068"/>
                    <a:pt x="1322" y="5078"/>
                  </a:cubicBezTo>
                  <a:cubicBezTo>
                    <a:pt x="1899" y="5960"/>
                    <a:pt x="2690" y="6750"/>
                    <a:pt x="3723" y="7054"/>
                  </a:cubicBezTo>
                  <a:cubicBezTo>
                    <a:pt x="3986" y="7132"/>
                    <a:pt x="4259" y="7169"/>
                    <a:pt x="4533" y="7169"/>
                  </a:cubicBezTo>
                  <a:cubicBezTo>
                    <a:pt x="5753" y="7169"/>
                    <a:pt x="7007" y="6438"/>
                    <a:pt x="7553" y="5321"/>
                  </a:cubicBezTo>
                  <a:cubicBezTo>
                    <a:pt x="8951" y="2343"/>
                    <a:pt x="6033" y="397"/>
                    <a:pt x="3480" y="32"/>
                  </a:cubicBezTo>
                  <a:cubicBezTo>
                    <a:pt x="3312" y="11"/>
                    <a:pt x="3151" y="0"/>
                    <a:pt x="2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6568333" y="570593"/>
              <a:ext cx="299094" cy="213719"/>
            </a:xfrm>
            <a:custGeom>
              <a:rect b="b" l="l" r="r" t="t"/>
              <a:pathLst>
                <a:path extrusionOk="0" h="5352" w="7490">
                  <a:moveTo>
                    <a:pt x="3820" y="1"/>
                  </a:moveTo>
                  <a:cubicBezTo>
                    <a:pt x="1818" y="1"/>
                    <a:pt x="1" y="2242"/>
                    <a:pt x="1511" y="4044"/>
                  </a:cubicBezTo>
                  <a:cubicBezTo>
                    <a:pt x="2119" y="4804"/>
                    <a:pt x="3062" y="5321"/>
                    <a:pt x="4034" y="5351"/>
                  </a:cubicBezTo>
                  <a:cubicBezTo>
                    <a:pt x="4046" y="5352"/>
                    <a:pt x="4058" y="5352"/>
                    <a:pt x="4069" y="5352"/>
                  </a:cubicBezTo>
                  <a:cubicBezTo>
                    <a:pt x="7318" y="5352"/>
                    <a:pt x="7489" y="1123"/>
                    <a:pt x="4703" y="154"/>
                  </a:cubicBezTo>
                  <a:cubicBezTo>
                    <a:pt x="4411" y="49"/>
                    <a:pt x="4113" y="1"/>
                    <a:pt x="3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6835003" y="927430"/>
              <a:ext cx="292545" cy="340105"/>
            </a:xfrm>
            <a:custGeom>
              <a:rect b="b" l="l" r="r" t="t"/>
              <a:pathLst>
                <a:path extrusionOk="0" h="8517" w="7326">
                  <a:moveTo>
                    <a:pt x="3115" y="0"/>
                  </a:moveTo>
                  <a:cubicBezTo>
                    <a:pt x="2916" y="0"/>
                    <a:pt x="2709" y="39"/>
                    <a:pt x="2493" y="124"/>
                  </a:cubicBezTo>
                  <a:cubicBezTo>
                    <a:pt x="1308" y="580"/>
                    <a:pt x="457" y="2251"/>
                    <a:pt x="244" y="3406"/>
                  </a:cubicBezTo>
                  <a:cubicBezTo>
                    <a:pt x="1" y="4926"/>
                    <a:pt x="578" y="6507"/>
                    <a:pt x="1733" y="7540"/>
                  </a:cubicBezTo>
                  <a:cubicBezTo>
                    <a:pt x="2424" y="8137"/>
                    <a:pt x="3389" y="8517"/>
                    <a:pt x="4306" y="8517"/>
                  </a:cubicBezTo>
                  <a:cubicBezTo>
                    <a:pt x="4882" y="8517"/>
                    <a:pt x="5440" y="8367"/>
                    <a:pt x="5897" y="8027"/>
                  </a:cubicBezTo>
                  <a:cubicBezTo>
                    <a:pt x="6870" y="7358"/>
                    <a:pt x="7326" y="6112"/>
                    <a:pt x="7174" y="4926"/>
                  </a:cubicBezTo>
                  <a:cubicBezTo>
                    <a:pt x="7052" y="3741"/>
                    <a:pt x="6414" y="2677"/>
                    <a:pt x="5654" y="1765"/>
                  </a:cubicBezTo>
                  <a:cubicBezTo>
                    <a:pt x="4943" y="978"/>
                    <a:pt x="4127"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7380001" y="770295"/>
              <a:ext cx="290110" cy="328325"/>
            </a:xfrm>
            <a:custGeom>
              <a:rect b="b" l="l" r="r" t="t"/>
              <a:pathLst>
                <a:path extrusionOk="0" h="8222" w="7265">
                  <a:moveTo>
                    <a:pt x="5174" y="0"/>
                  </a:moveTo>
                  <a:cubicBezTo>
                    <a:pt x="3654" y="0"/>
                    <a:pt x="1838" y="2034"/>
                    <a:pt x="1003" y="3147"/>
                  </a:cubicBezTo>
                  <a:cubicBezTo>
                    <a:pt x="395" y="3968"/>
                    <a:pt x="0" y="4940"/>
                    <a:pt x="91" y="5974"/>
                  </a:cubicBezTo>
                  <a:cubicBezTo>
                    <a:pt x="183" y="7007"/>
                    <a:pt x="882" y="7949"/>
                    <a:pt x="1854" y="8162"/>
                  </a:cubicBezTo>
                  <a:cubicBezTo>
                    <a:pt x="2021" y="8203"/>
                    <a:pt x="2187" y="8222"/>
                    <a:pt x="2352" y="8222"/>
                  </a:cubicBezTo>
                  <a:cubicBezTo>
                    <a:pt x="3419" y="8222"/>
                    <a:pt x="4430" y="7428"/>
                    <a:pt x="5168" y="6612"/>
                  </a:cubicBezTo>
                  <a:cubicBezTo>
                    <a:pt x="5867" y="5882"/>
                    <a:pt x="6475" y="5092"/>
                    <a:pt x="6839" y="4180"/>
                  </a:cubicBezTo>
                  <a:cubicBezTo>
                    <a:pt x="7204" y="3268"/>
                    <a:pt x="7265" y="2174"/>
                    <a:pt x="6839" y="1293"/>
                  </a:cubicBezTo>
                  <a:cubicBezTo>
                    <a:pt x="6399" y="358"/>
                    <a:pt x="5813" y="0"/>
                    <a:pt x="5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6382288" y="1359579"/>
              <a:ext cx="441254" cy="267228"/>
            </a:xfrm>
            <a:custGeom>
              <a:rect b="b" l="l" r="r" t="t"/>
              <a:pathLst>
                <a:path extrusionOk="0" h="6692" w="11050">
                  <a:moveTo>
                    <a:pt x="4447" y="1"/>
                  </a:moveTo>
                  <a:cubicBezTo>
                    <a:pt x="3970" y="1"/>
                    <a:pt x="3529" y="33"/>
                    <a:pt x="3161" y="92"/>
                  </a:cubicBezTo>
                  <a:cubicBezTo>
                    <a:pt x="1915" y="305"/>
                    <a:pt x="699" y="1065"/>
                    <a:pt x="243" y="2189"/>
                  </a:cubicBezTo>
                  <a:cubicBezTo>
                    <a:pt x="0" y="2767"/>
                    <a:pt x="0" y="3436"/>
                    <a:pt x="152" y="4044"/>
                  </a:cubicBezTo>
                  <a:cubicBezTo>
                    <a:pt x="486" y="5259"/>
                    <a:pt x="1641" y="6232"/>
                    <a:pt x="2857" y="6536"/>
                  </a:cubicBezTo>
                  <a:cubicBezTo>
                    <a:pt x="3249" y="6644"/>
                    <a:pt x="3654" y="6692"/>
                    <a:pt x="4062" y="6692"/>
                  </a:cubicBezTo>
                  <a:cubicBezTo>
                    <a:pt x="4922" y="6692"/>
                    <a:pt x="5802" y="6480"/>
                    <a:pt x="6626" y="6171"/>
                  </a:cubicBezTo>
                  <a:cubicBezTo>
                    <a:pt x="7569" y="5807"/>
                    <a:pt x="8480" y="5199"/>
                    <a:pt x="9058" y="4317"/>
                  </a:cubicBezTo>
                  <a:cubicBezTo>
                    <a:pt x="11049" y="1059"/>
                    <a:pt x="7166" y="1"/>
                    <a:pt x="44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6915946" y="1406819"/>
              <a:ext cx="237119" cy="196588"/>
            </a:xfrm>
            <a:custGeom>
              <a:rect b="b" l="l" r="r" t="t"/>
              <a:pathLst>
                <a:path extrusionOk="0" h="4923" w="5938">
                  <a:moveTo>
                    <a:pt x="3245" y="1"/>
                  </a:moveTo>
                  <a:cubicBezTo>
                    <a:pt x="1628" y="1"/>
                    <a:pt x="0" y="1582"/>
                    <a:pt x="861" y="3469"/>
                  </a:cubicBezTo>
                  <a:cubicBezTo>
                    <a:pt x="1239" y="4359"/>
                    <a:pt x="2237" y="4923"/>
                    <a:pt x="3209" y="4923"/>
                  </a:cubicBezTo>
                  <a:cubicBezTo>
                    <a:pt x="3565" y="4923"/>
                    <a:pt x="3918" y="4847"/>
                    <a:pt x="4235" y="4684"/>
                  </a:cubicBezTo>
                  <a:cubicBezTo>
                    <a:pt x="5451" y="4076"/>
                    <a:pt x="5937" y="2405"/>
                    <a:pt x="5299" y="1250"/>
                  </a:cubicBezTo>
                  <a:cubicBezTo>
                    <a:pt x="4804" y="369"/>
                    <a:pt x="4026"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9"/>
          <p:cNvGrpSpPr/>
          <p:nvPr/>
        </p:nvGrpSpPr>
        <p:grpSpPr>
          <a:xfrm>
            <a:off x="5739393" y="954496"/>
            <a:ext cx="639772" cy="639534"/>
            <a:chOff x="5615636" y="2704569"/>
            <a:chExt cx="411244" cy="411091"/>
          </a:xfrm>
        </p:grpSpPr>
        <p:sp>
          <p:nvSpPr>
            <p:cNvPr id="646" name="Google Shape;646;p39"/>
            <p:cNvSpPr/>
            <p:nvPr/>
          </p:nvSpPr>
          <p:spPr>
            <a:xfrm>
              <a:off x="5792433" y="2704569"/>
              <a:ext cx="234447" cy="259298"/>
            </a:xfrm>
            <a:custGeom>
              <a:rect b="b" l="l" r="r" t="t"/>
              <a:pathLst>
                <a:path extrusionOk="0" h="11874" w="10736">
                  <a:moveTo>
                    <a:pt x="2722" y="733"/>
                  </a:moveTo>
                  <a:cubicBezTo>
                    <a:pt x="2963" y="733"/>
                    <a:pt x="3163" y="930"/>
                    <a:pt x="3163" y="1174"/>
                  </a:cubicBezTo>
                  <a:cubicBezTo>
                    <a:pt x="3163" y="1416"/>
                    <a:pt x="2963" y="1616"/>
                    <a:pt x="2722" y="1616"/>
                  </a:cubicBezTo>
                  <a:lnTo>
                    <a:pt x="2280" y="1616"/>
                  </a:lnTo>
                  <a:cubicBezTo>
                    <a:pt x="2036" y="1616"/>
                    <a:pt x="1839" y="1416"/>
                    <a:pt x="1839" y="1174"/>
                  </a:cubicBezTo>
                  <a:cubicBezTo>
                    <a:pt x="1839" y="930"/>
                    <a:pt x="2036" y="733"/>
                    <a:pt x="2280" y="733"/>
                  </a:cubicBezTo>
                  <a:close/>
                  <a:moveTo>
                    <a:pt x="8461" y="733"/>
                  </a:moveTo>
                  <a:cubicBezTo>
                    <a:pt x="8702" y="733"/>
                    <a:pt x="8902" y="930"/>
                    <a:pt x="8902" y="1174"/>
                  </a:cubicBezTo>
                  <a:cubicBezTo>
                    <a:pt x="8902" y="1416"/>
                    <a:pt x="8702" y="1616"/>
                    <a:pt x="8461" y="1616"/>
                  </a:cubicBezTo>
                  <a:lnTo>
                    <a:pt x="8020" y="1616"/>
                  </a:lnTo>
                  <a:cubicBezTo>
                    <a:pt x="7776" y="1616"/>
                    <a:pt x="7579" y="1416"/>
                    <a:pt x="7579" y="1174"/>
                  </a:cubicBezTo>
                  <a:cubicBezTo>
                    <a:pt x="7579" y="930"/>
                    <a:pt x="7776" y="733"/>
                    <a:pt x="8020" y="733"/>
                  </a:cubicBezTo>
                  <a:close/>
                  <a:moveTo>
                    <a:pt x="886" y="7461"/>
                  </a:moveTo>
                  <a:lnTo>
                    <a:pt x="886" y="7461"/>
                  </a:lnTo>
                  <a:cubicBezTo>
                    <a:pt x="2239" y="8267"/>
                    <a:pt x="3772" y="8688"/>
                    <a:pt x="5369" y="8688"/>
                  </a:cubicBezTo>
                  <a:cubicBezTo>
                    <a:pt x="6964" y="8688"/>
                    <a:pt x="8496" y="8267"/>
                    <a:pt x="9850" y="7461"/>
                  </a:cubicBezTo>
                  <a:lnTo>
                    <a:pt x="9850" y="7461"/>
                  </a:lnTo>
                  <a:cubicBezTo>
                    <a:pt x="9726" y="7740"/>
                    <a:pt x="9532" y="7988"/>
                    <a:pt x="9282" y="8173"/>
                  </a:cubicBezTo>
                  <a:lnTo>
                    <a:pt x="5369" y="11050"/>
                  </a:lnTo>
                  <a:lnTo>
                    <a:pt x="1457" y="8173"/>
                  </a:lnTo>
                  <a:cubicBezTo>
                    <a:pt x="1207" y="7988"/>
                    <a:pt x="1010" y="7740"/>
                    <a:pt x="886" y="7461"/>
                  </a:cubicBezTo>
                  <a:close/>
                  <a:moveTo>
                    <a:pt x="8020" y="1"/>
                  </a:moveTo>
                  <a:cubicBezTo>
                    <a:pt x="7373" y="1"/>
                    <a:pt x="6843" y="530"/>
                    <a:pt x="6843" y="1177"/>
                  </a:cubicBezTo>
                  <a:cubicBezTo>
                    <a:pt x="6843" y="1825"/>
                    <a:pt x="7373" y="2354"/>
                    <a:pt x="8020" y="2354"/>
                  </a:cubicBezTo>
                  <a:lnTo>
                    <a:pt x="8461" y="2354"/>
                  </a:lnTo>
                  <a:cubicBezTo>
                    <a:pt x="8964" y="2354"/>
                    <a:pt x="9391" y="2039"/>
                    <a:pt x="9561" y="1592"/>
                  </a:cubicBezTo>
                  <a:cubicBezTo>
                    <a:pt x="9817" y="1692"/>
                    <a:pt x="9997" y="1942"/>
                    <a:pt x="9997" y="2236"/>
                  </a:cubicBezTo>
                  <a:lnTo>
                    <a:pt x="9997" y="6496"/>
                  </a:lnTo>
                  <a:cubicBezTo>
                    <a:pt x="8599" y="7476"/>
                    <a:pt x="6981" y="7965"/>
                    <a:pt x="5363" y="7965"/>
                  </a:cubicBezTo>
                  <a:cubicBezTo>
                    <a:pt x="3745" y="7965"/>
                    <a:pt x="2127" y="7476"/>
                    <a:pt x="730" y="6496"/>
                  </a:cubicBezTo>
                  <a:lnTo>
                    <a:pt x="730" y="2236"/>
                  </a:lnTo>
                  <a:cubicBezTo>
                    <a:pt x="730" y="1942"/>
                    <a:pt x="915" y="1692"/>
                    <a:pt x="1177" y="1592"/>
                  </a:cubicBezTo>
                  <a:cubicBezTo>
                    <a:pt x="1345" y="2039"/>
                    <a:pt x="1774" y="2357"/>
                    <a:pt x="2280" y="2357"/>
                  </a:cubicBezTo>
                  <a:lnTo>
                    <a:pt x="2722" y="2357"/>
                  </a:lnTo>
                  <a:cubicBezTo>
                    <a:pt x="3369" y="2357"/>
                    <a:pt x="3898" y="1828"/>
                    <a:pt x="3898" y="1180"/>
                  </a:cubicBezTo>
                  <a:cubicBezTo>
                    <a:pt x="3898" y="533"/>
                    <a:pt x="3369" y="4"/>
                    <a:pt x="2722" y="4"/>
                  </a:cubicBezTo>
                  <a:lnTo>
                    <a:pt x="2280" y="4"/>
                  </a:lnTo>
                  <a:cubicBezTo>
                    <a:pt x="1751" y="4"/>
                    <a:pt x="1301" y="357"/>
                    <a:pt x="1154" y="839"/>
                  </a:cubicBezTo>
                  <a:cubicBezTo>
                    <a:pt x="495" y="966"/>
                    <a:pt x="1" y="1545"/>
                    <a:pt x="1" y="2239"/>
                  </a:cubicBezTo>
                  <a:lnTo>
                    <a:pt x="1" y="6752"/>
                  </a:lnTo>
                  <a:cubicBezTo>
                    <a:pt x="1" y="7543"/>
                    <a:pt x="380" y="8296"/>
                    <a:pt x="1018" y="8767"/>
                  </a:cubicBezTo>
                  <a:lnTo>
                    <a:pt x="5152" y="11806"/>
                  </a:lnTo>
                  <a:cubicBezTo>
                    <a:pt x="5216" y="11853"/>
                    <a:pt x="5290" y="11874"/>
                    <a:pt x="5366" y="11874"/>
                  </a:cubicBezTo>
                  <a:cubicBezTo>
                    <a:pt x="5446" y="11874"/>
                    <a:pt x="5522" y="11853"/>
                    <a:pt x="5584" y="11806"/>
                  </a:cubicBezTo>
                  <a:lnTo>
                    <a:pt x="9717" y="8767"/>
                  </a:lnTo>
                  <a:cubicBezTo>
                    <a:pt x="10359" y="8296"/>
                    <a:pt x="10735" y="7546"/>
                    <a:pt x="10735" y="6752"/>
                  </a:cubicBezTo>
                  <a:lnTo>
                    <a:pt x="10735" y="2234"/>
                  </a:lnTo>
                  <a:cubicBezTo>
                    <a:pt x="10732" y="1542"/>
                    <a:pt x="10241" y="966"/>
                    <a:pt x="9585" y="836"/>
                  </a:cubicBezTo>
                  <a:cubicBezTo>
                    <a:pt x="9438" y="354"/>
                    <a:pt x="8991" y="1"/>
                    <a:pt x="84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5615636" y="2902045"/>
              <a:ext cx="213636" cy="195708"/>
            </a:xfrm>
            <a:custGeom>
              <a:rect b="b" l="l" r="r" t="t"/>
              <a:pathLst>
                <a:path extrusionOk="0" h="8962" w="9783">
                  <a:moveTo>
                    <a:pt x="2987" y="1"/>
                  </a:moveTo>
                  <a:cubicBezTo>
                    <a:pt x="1339" y="1"/>
                    <a:pt x="1" y="1371"/>
                    <a:pt x="1" y="3057"/>
                  </a:cubicBezTo>
                  <a:cubicBezTo>
                    <a:pt x="1" y="4019"/>
                    <a:pt x="801" y="5302"/>
                    <a:pt x="2369" y="6867"/>
                  </a:cubicBezTo>
                  <a:cubicBezTo>
                    <a:pt x="3507" y="7993"/>
                    <a:pt x="4619" y="8852"/>
                    <a:pt x="4669" y="8885"/>
                  </a:cubicBezTo>
                  <a:cubicBezTo>
                    <a:pt x="4734" y="8935"/>
                    <a:pt x="4811" y="8961"/>
                    <a:pt x="4893" y="8961"/>
                  </a:cubicBezTo>
                  <a:cubicBezTo>
                    <a:pt x="4972" y="8961"/>
                    <a:pt x="5052" y="8935"/>
                    <a:pt x="5117" y="8885"/>
                  </a:cubicBezTo>
                  <a:cubicBezTo>
                    <a:pt x="5205" y="8817"/>
                    <a:pt x="7291" y="7214"/>
                    <a:pt x="8641" y="5508"/>
                  </a:cubicBezTo>
                  <a:cubicBezTo>
                    <a:pt x="8764" y="5349"/>
                    <a:pt x="8738" y="5119"/>
                    <a:pt x="8582" y="4993"/>
                  </a:cubicBezTo>
                  <a:cubicBezTo>
                    <a:pt x="8515" y="4940"/>
                    <a:pt x="8434" y="4915"/>
                    <a:pt x="8354" y="4915"/>
                  </a:cubicBezTo>
                  <a:cubicBezTo>
                    <a:pt x="8246" y="4915"/>
                    <a:pt x="8138" y="4962"/>
                    <a:pt x="8067" y="5052"/>
                  </a:cubicBezTo>
                  <a:cubicBezTo>
                    <a:pt x="7023" y="6370"/>
                    <a:pt x="5470" y="7664"/>
                    <a:pt x="4896" y="8123"/>
                  </a:cubicBezTo>
                  <a:cubicBezTo>
                    <a:pt x="3555" y="7061"/>
                    <a:pt x="742" y="4522"/>
                    <a:pt x="742" y="3051"/>
                  </a:cubicBezTo>
                  <a:cubicBezTo>
                    <a:pt x="742" y="1772"/>
                    <a:pt x="1751" y="730"/>
                    <a:pt x="2993" y="730"/>
                  </a:cubicBezTo>
                  <a:cubicBezTo>
                    <a:pt x="3616" y="730"/>
                    <a:pt x="4193" y="989"/>
                    <a:pt x="4625" y="1451"/>
                  </a:cubicBezTo>
                  <a:cubicBezTo>
                    <a:pt x="4693" y="1530"/>
                    <a:pt x="4793" y="1569"/>
                    <a:pt x="4896" y="1569"/>
                  </a:cubicBezTo>
                  <a:cubicBezTo>
                    <a:pt x="4999" y="1569"/>
                    <a:pt x="5099" y="1524"/>
                    <a:pt x="5167" y="1451"/>
                  </a:cubicBezTo>
                  <a:cubicBezTo>
                    <a:pt x="5599" y="986"/>
                    <a:pt x="6179" y="730"/>
                    <a:pt x="6799" y="730"/>
                  </a:cubicBezTo>
                  <a:cubicBezTo>
                    <a:pt x="7926" y="730"/>
                    <a:pt x="8885" y="1595"/>
                    <a:pt x="9032" y="2742"/>
                  </a:cubicBezTo>
                  <a:cubicBezTo>
                    <a:pt x="9057" y="2930"/>
                    <a:pt x="9215" y="3063"/>
                    <a:pt x="9399" y="3063"/>
                  </a:cubicBezTo>
                  <a:cubicBezTo>
                    <a:pt x="9414" y="3063"/>
                    <a:pt x="9429" y="3062"/>
                    <a:pt x="9444" y="3060"/>
                  </a:cubicBezTo>
                  <a:cubicBezTo>
                    <a:pt x="9644" y="3037"/>
                    <a:pt x="9782" y="2854"/>
                    <a:pt x="9759" y="2651"/>
                  </a:cubicBezTo>
                  <a:cubicBezTo>
                    <a:pt x="9562" y="1139"/>
                    <a:pt x="8291" y="1"/>
                    <a:pt x="6796" y="1"/>
                  </a:cubicBezTo>
                  <a:cubicBezTo>
                    <a:pt x="6102" y="1"/>
                    <a:pt x="5426" y="251"/>
                    <a:pt x="4893" y="704"/>
                  </a:cubicBezTo>
                  <a:cubicBezTo>
                    <a:pt x="4361" y="254"/>
                    <a:pt x="3684" y="1"/>
                    <a:pt x="2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a:off x="5714451" y="2984023"/>
              <a:ext cx="16072" cy="16072"/>
            </a:xfrm>
            <a:custGeom>
              <a:rect b="b" l="l" r="r" t="t"/>
              <a:pathLst>
                <a:path extrusionOk="0" h="736" w="736">
                  <a:moveTo>
                    <a:pt x="368" y="0"/>
                  </a:moveTo>
                  <a:cubicBezTo>
                    <a:pt x="268" y="0"/>
                    <a:pt x="177" y="41"/>
                    <a:pt x="106" y="106"/>
                  </a:cubicBezTo>
                  <a:cubicBezTo>
                    <a:pt x="36" y="177"/>
                    <a:pt x="0" y="268"/>
                    <a:pt x="0" y="368"/>
                  </a:cubicBezTo>
                  <a:cubicBezTo>
                    <a:pt x="0" y="465"/>
                    <a:pt x="42" y="559"/>
                    <a:pt x="106" y="630"/>
                  </a:cubicBezTo>
                  <a:cubicBezTo>
                    <a:pt x="177" y="700"/>
                    <a:pt x="268" y="736"/>
                    <a:pt x="368" y="736"/>
                  </a:cubicBezTo>
                  <a:cubicBezTo>
                    <a:pt x="468" y="736"/>
                    <a:pt x="559" y="695"/>
                    <a:pt x="630" y="630"/>
                  </a:cubicBezTo>
                  <a:cubicBezTo>
                    <a:pt x="698" y="559"/>
                    <a:pt x="736" y="468"/>
                    <a:pt x="736" y="368"/>
                  </a:cubicBezTo>
                  <a:cubicBezTo>
                    <a:pt x="736" y="274"/>
                    <a:pt x="698" y="177"/>
                    <a:pt x="630" y="106"/>
                  </a:cubicBezTo>
                  <a:cubicBezTo>
                    <a:pt x="559" y="39"/>
                    <a:pt x="468" y="0"/>
                    <a:pt x="3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a:off x="5679183" y="2948690"/>
              <a:ext cx="238553" cy="166970"/>
            </a:xfrm>
            <a:custGeom>
              <a:rect b="b" l="l" r="r" t="t"/>
              <a:pathLst>
                <a:path extrusionOk="0" h="7646" w="10924">
                  <a:moveTo>
                    <a:pt x="1983" y="736"/>
                  </a:moveTo>
                  <a:cubicBezTo>
                    <a:pt x="2671" y="736"/>
                    <a:pt x="3233" y="1298"/>
                    <a:pt x="3233" y="1986"/>
                  </a:cubicBezTo>
                  <a:cubicBezTo>
                    <a:pt x="3233" y="2674"/>
                    <a:pt x="2674" y="3236"/>
                    <a:pt x="1983" y="3236"/>
                  </a:cubicBezTo>
                  <a:cubicBezTo>
                    <a:pt x="1295" y="3236"/>
                    <a:pt x="733" y="2674"/>
                    <a:pt x="733" y="1986"/>
                  </a:cubicBezTo>
                  <a:cubicBezTo>
                    <a:pt x="733" y="1298"/>
                    <a:pt x="1295" y="736"/>
                    <a:pt x="1983" y="736"/>
                  </a:cubicBezTo>
                  <a:close/>
                  <a:moveTo>
                    <a:pt x="1986" y="0"/>
                  </a:moveTo>
                  <a:cubicBezTo>
                    <a:pt x="892" y="0"/>
                    <a:pt x="0" y="892"/>
                    <a:pt x="0" y="1986"/>
                  </a:cubicBezTo>
                  <a:cubicBezTo>
                    <a:pt x="0" y="3083"/>
                    <a:pt x="892" y="3972"/>
                    <a:pt x="1986" y="3972"/>
                  </a:cubicBezTo>
                  <a:cubicBezTo>
                    <a:pt x="2957" y="3972"/>
                    <a:pt x="3766" y="3275"/>
                    <a:pt x="3939" y="2351"/>
                  </a:cubicBezTo>
                  <a:lnTo>
                    <a:pt x="6849" y="2351"/>
                  </a:lnTo>
                  <a:cubicBezTo>
                    <a:pt x="7269" y="2351"/>
                    <a:pt x="7614" y="2692"/>
                    <a:pt x="7614" y="3116"/>
                  </a:cubicBezTo>
                  <a:lnTo>
                    <a:pt x="7614" y="5990"/>
                  </a:lnTo>
                  <a:cubicBezTo>
                    <a:pt x="7614" y="6902"/>
                    <a:pt x="8355" y="7646"/>
                    <a:pt x="9267" y="7646"/>
                  </a:cubicBezTo>
                  <a:cubicBezTo>
                    <a:pt x="10179" y="7646"/>
                    <a:pt x="10923" y="6902"/>
                    <a:pt x="10923" y="5990"/>
                  </a:cubicBezTo>
                  <a:lnTo>
                    <a:pt x="10923" y="3148"/>
                  </a:lnTo>
                  <a:cubicBezTo>
                    <a:pt x="10917" y="2945"/>
                    <a:pt x="10755" y="2780"/>
                    <a:pt x="10549" y="2780"/>
                  </a:cubicBezTo>
                  <a:cubicBezTo>
                    <a:pt x="10349" y="2780"/>
                    <a:pt x="10182" y="2945"/>
                    <a:pt x="10182" y="3148"/>
                  </a:cubicBezTo>
                  <a:lnTo>
                    <a:pt x="10182" y="5990"/>
                  </a:lnTo>
                  <a:cubicBezTo>
                    <a:pt x="10182" y="6499"/>
                    <a:pt x="9770" y="6911"/>
                    <a:pt x="9264" y="6911"/>
                  </a:cubicBezTo>
                  <a:cubicBezTo>
                    <a:pt x="8755" y="6911"/>
                    <a:pt x="8343" y="6499"/>
                    <a:pt x="8343" y="5990"/>
                  </a:cubicBezTo>
                  <a:lnTo>
                    <a:pt x="8343" y="3116"/>
                  </a:lnTo>
                  <a:cubicBezTo>
                    <a:pt x="8343" y="2289"/>
                    <a:pt x="7672" y="1615"/>
                    <a:pt x="6843" y="1615"/>
                  </a:cubicBezTo>
                  <a:lnTo>
                    <a:pt x="3936" y="1615"/>
                  </a:lnTo>
                  <a:cubicBezTo>
                    <a:pt x="3763" y="695"/>
                    <a:pt x="2954" y="0"/>
                    <a:pt x="1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5901511" y="2976686"/>
              <a:ext cx="16094" cy="16094"/>
            </a:xfrm>
            <a:custGeom>
              <a:rect b="b" l="l" r="r" t="t"/>
              <a:pathLst>
                <a:path extrusionOk="0" h="737" w="737">
                  <a:moveTo>
                    <a:pt x="368" y="1"/>
                  </a:moveTo>
                  <a:cubicBezTo>
                    <a:pt x="268" y="1"/>
                    <a:pt x="177" y="42"/>
                    <a:pt x="107" y="107"/>
                  </a:cubicBezTo>
                  <a:cubicBezTo>
                    <a:pt x="39" y="177"/>
                    <a:pt x="1" y="272"/>
                    <a:pt x="1" y="369"/>
                  </a:cubicBezTo>
                  <a:cubicBezTo>
                    <a:pt x="1" y="466"/>
                    <a:pt x="42" y="560"/>
                    <a:pt x="107" y="630"/>
                  </a:cubicBezTo>
                  <a:cubicBezTo>
                    <a:pt x="177" y="701"/>
                    <a:pt x="268" y="736"/>
                    <a:pt x="368" y="736"/>
                  </a:cubicBezTo>
                  <a:cubicBezTo>
                    <a:pt x="468" y="736"/>
                    <a:pt x="560" y="695"/>
                    <a:pt x="630" y="630"/>
                  </a:cubicBezTo>
                  <a:cubicBezTo>
                    <a:pt x="701" y="560"/>
                    <a:pt x="736" y="469"/>
                    <a:pt x="736" y="369"/>
                  </a:cubicBezTo>
                  <a:cubicBezTo>
                    <a:pt x="736" y="275"/>
                    <a:pt x="701" y="177"/>
                    <a:pt x="630" y="107"/>
                  </a:cubicBezTo>
                  <a:cubicBezTo>
                    <a:pt x="560" y="39"/>
                    <a:pt x="4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0"/>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solidFill>
                <a:schemeClr val="accent1"/>
              </a:solidFill>
            </a:endParaRPr>
          </a:p>
        </p:txBody>
      </p:sp>
      <p:sp>
        <p:nvSpPr>
          <p:cNvPr id="656" name="Google Shape;656;p40"/>
          <p:cNvSpPr txBox="1"/>
          <p:nvPr>
            <p:ph idx="1" type="body"/>
          </p:nvPr>
        </p:nvSpPr>
        <p:spPr>
          <a:xfrm>
            <a:off x="565038" y="1252600"/>
            <a:ext cx="7404300" cy="281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253,680 </a:t>
            </a:r>
            <a:r>
              <a:rPr lang="en"/>
              <a:t>survey</a:t>
            </a:r>
            <a:r>
              <a:rPr lang="en"/>
              <a:t> responses to CDC’s BRFSS2015 </a:t>
            </a:r>
            <a:endParaRPr/>
          </a:p>
          <a:p>
            <a:pPr indent="-330200" lvl="0" marL="457200" rtl="0" algn="l">
              <a:spcBef>
                <a:spcPts val="0"/>
              </a:spcBef>
              <a:spcAft>
                <a:spcPts val="0"/>
              </a:spcAft>
              <a:buSzPts val="1600"/>
              <a:buChar char="-"/>
            </a:pPr>
            <a:r>
              <a:rPr lang="en"/>
              <a:t>No missing values / categorical values</a:t>
            </a:r>
            <a:endParaRPr/>
          </a:p>
          <a:p>
            <a:pPr indent="-330200" lvl="0" marL="457200" rtl="0" algn="l">
              <a:spcBef>
                <a:spcPts val="0"/>
              </a:spcBef>
              <a:spcAft>
                <a:spcPts val="0"/>
              </a:spcAft>
              <a:buSzPts val="1600"/>
              <a:buChar char="-"/>
            </a:pPr>
            <a:r>
              <a:rPr lang="en"/>
              <a:t>Features:</a:t>
            </a:r>
            <a:r>
              <a:rPr b="1" lang="en"/>
              <a:t> HighChol, PhysAct, Fruits, Smoker, BMI</a:t>
            </a:r>
            <a:endParaRPr b="1"/>
          </a:p>
          <a:p>
            <a:pPr indent="-330200" lvl="0" marL="457200" rtl="0" algn="l">
              <a:spcBef>
                <a:spcPts val="0"/>
              </a:spcBef>
              <a:spcAft>
                <a:spcPts val="0"/>
              </a:spcAft>
              <a:buSzPts val="1600"/>
              <a:buChar char="-"/>
            </a:pPr>
            <a:r>
              <a:rPr lang="en"/>
              <a:t>Binary features 14/22</a:t>
            </a:r>
            <a:endParaRPr/>
          </a:p>
          <a:p>
            <a:pPr indent="-330200" lvl="0" marL="457200" rtl="0" algn="l">
              <a:spcBef>
                <a:spcPts val="0"/>
              </a:spcBef>
              <a:spcAft>
                <a:spcPts val="0"/>
              </a:spcAft>
              <a:buSzPts val="1600"/>
              <a:buChar char="-"/>
            </a:pPr>
            <a:r>
              <a:rPr lang="en"/>
              <a:t>Target feature (indicator of diabetes) </a:t>
            </a:r>
            <a:endParaRPr/>
          </a:p>
          <a:p>
            <a:pPr indent="-317500" lvl="1" marL="914400" rtl="0" algn="l">
              <a:spcBef>
                <a:spcPts val="0"/>
              </a:spcBef>
              <a:spcAft>
                <a:spcPts val="0"/>
              </a:spcAft>
              <a:buSzPts val="1400"/>
              <a:buChar char="-"/>
            </a:pPr>
            <a:r>
              <a:rPr lang="en"/>
              <a:t>0 → no diabetes / only during pregnancy</a:t>
            </a:r>
            <a:endParaRPr/>
          </a:p>
          <a:p>
            <a:pPr indent="-317500" lvl="1" marL="914400" rtl="0" algn="l">
              <a:spcBef>
                <a:spcPts val="0"/>
              </a:spcBef>
              <a:spcAft>
                <a:spcPts val="0"/>
              </a:spcAft>
              <a:buSzPts val="1400"/>
              <a:buChar char="-"/>
            </a:pPr>
            <a:r>
              <a:rPr lang="en"/>
              <a:t>1 → prediabetes</a:t>
            </a:r>
            <a:endParaRPr/>
          </a:p>
          <a:p>
            <a:pPr indent="-317500" lvl="1" marL="914400" rtl="0" algn="l">
              <a:spcBef>
                <a:spcPts val="0"/>
              </a:spcBef>
              <a:spcAft>
                <a:spcPts val="0"/>
              </a:spcAft>
              <a:buSzPts val="1400"/>
              <a:buChar char="-"/>
            </a:pPr>
            <a:r>
              <a:rPr lang="en"/>
              <a:t>2 → diabetes</a:t>
            </a:r>
            <a:endParaRPr/>
          </a:p>
        </p:txBody>
      </p:sp>
      <p:pic>
        <p:nvPicPr>
          <p:cNvPr id="657" name="Google Shape;657;p40"/>
          <p:cNvPicPr preferRelativeResize="0"/>
          <p:nvPr/>
        </p:nvPicPr>
        <p:blipFill>
          <a:blip r:embed="rId3">
            <a:alphaModFix/>
          </a:blip>
          <a:stretch>
            <a:fillRect/>
          </a:stretch>
        </p:blipFill>
        <p:spPr>
          <a:xfrm>
            <a:off x="5839044" y="367219"/>
            <a:ext cx="2962275" cy="238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1" name="Shape 661"/>
        <p:cNvGrpSpPr/>
        <p:nvPr/>
      </p:nvGrpSpPr>
      <p:grpSpPr>
        <a:xfrm>
          <a:off x="0" y="0"/>
          <a:ext cx="0" cy="0"/>
          <a:chOff x="0" y="0"/>
          <a:chExt cx="0" cy="0"/>
        </a:xfrm>
      </p:grpSpPr>
      <p:sp>
        <p:nvSpPr>
          <p:cNvPr id="662" name="Google Shape;662;p41"/>
          <p:cNvSpPr txBox="1"/>
          <p:nvPr>
            <p:ph idx="1" type="body"/>
          </p:nvPr>
        </p:nvSpPr>
        <p:spPr>
          <a:xfrm>
            <a:off x="976414" y="1389959"/>
            <a:ext cx="3571500" cy="27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txBox="1"/>
          <p:nvPr>
            <p:ph idx="2" type="body"/>
          </p:nvPr>
        </p:nvSpPr>
        <p:spPr>
          <a:xfrm>
            <a:off x="5466100" y="600763"/>
            <a:ext cx="3020700" cy="378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Imbalanced features</a:t>
            </a:r>
            <a:endParaRPr/>
          </a:p>
          <a:p>
            <a:pPr indent="-317500" lvl="1" marL="914400" rtl="0" algn="l">
              <a:spcBef>
                <a:spcPts val="0"/>
              </a:spcBef>
              <a:spcAft>
                <a:spcPts val="0"/>
              </a:spcAft>
              <a:buSzPts val="1400"/>
              <a:buChar char="-"/>
            </a:pPr>
            <a:r>
              <a:rPr lang="en"/>
              <a:t>Diabetes_012 (target feature)</a:t>
            </a:r>
            <a:endParaRPr/>
          </a:p>
          <a:p>
            <a:pPr indent="-317500" lvl="1" marL="914400" rtl="0" algn="l">
              <a:spcBef>
                <a:spcPts val="0"/>
              </a:spcBef>
              <a:spcAft>
                <a:spcPts val="0"/>
              </a:spcAft>
              <a:buSzPts val="1400"/>
              <a:buChar char="-"/>
            </a:pPr>
            <a:r>
              <a:rPr lang="en"/>
              <a:t>CholCheck</a:t>
            </a:r>
            <a:endParaRPr/>
          </a:p>
          <a:p>
            <a:pPr indent="-317500" lvl="1" marL="914400" rtl="0" algn="l">
              <a:spcBef>
                <a:spcPts val="0"/>
              </a:spcBef>
              <a:spcAft>
                <a:spcPts val="0"/>
              </a:spcAft>
              <a:buSzPts val="1400"/>
              <a:buChar char="-"/>
            </a:pPr>
            <a:r>
              <a:rPr lang="en"/>
              <a:t>Stroke</a:t>
            </a:r>
            <a:endParaRPr/>
          </a:p>
          <a:p>
            <a:pPr indent="-317500" lvl="1" marL="914400" rtl="0" algn="l">
              <a:spcBef>
                <a:spcPts val="0"/>
              </a:spcBef>
              <a:spcAft>
                <a:spcPts val="0"/>
              </a:spcAft>
              <a:buSzPts val="1400"/>
              <a:buChar char="-"/>
            </a:pPr>
            <a:r>
              <a:rPr lang="en"/>
              <a:t>HvyAlcoholConsump</a:t>
            </a:r>
            <a:endParaRPr/>
          </a:p>
          <a:p>
            <a:pPr indent="-317500" lvl="1" marL="914400" rtl="0" algn="l">
              <a:spcBef>
                <a:spcPts val="0"/>
              </a:spcBef>
              <a:spcAft>
                <a:spcPts val="0"/>
              </a:spcAft>
              <a:buSzPts val="1400"/>
              <a:buChar char="-"/>
            </a:pPr>
            <a:r>
              <a:rPr lang="en"/>
              <a:t>AnyHealthcare</a:t>
            </a:r>
            <a:endParaRPr/>
          </a:p>
          <a:p>
            <a:pPr indent="-317500" lvl="1" marL="914400" rtl="0" algn="l">
              <a:spcBef>
                <a:spcPts val="0"/>
              </a:spcBef>
              <a:spcAft>
                <a:spcPts val="0"/>
              </a:spcAft>
              <a:buSzPts val="1400"/>
              <a:buChar char="-"/>
            </a:pPr>
            <a:r>
              <a:rPr lang="en"/>
              <a:t>NoDocbcCost</a:t>
            </a:r>
            <a:endParaRPr/>
          </a:p>
          <a:p>
            <a:pPr indent="-330200" lvl="0" marL="457200" rtl="0" algn="l">
              <a:spcBef>
                <a:spcPts val="0"/>
              </a:spcBef>
              <a:spcAft>
                <a:spcPts val="0"/>
              </a:spcAft>
              <a:buSzPts val="1600"/>
              <a:buChar char="-"/>
            </a:pPr>
            <a:r>
              <a:rPr lang="en"/>
              <a:t>Most correlated features</a:t>
            </a:r>
            <a:endParaRPr/>
          </a:p>
          <a:p>
            <a:pPr indent="-330200" lvl="0" marL="457200" rtl="0" algn="l">
              <a:spcBef>
                <a:spcPts val="0"/>
              </a:spcBef>
              <a:spcAft>
                <a:spcPts val="0"/>
              </a:spcAft>
              <a:buSzPts val="1600"/>
              <a:buChar char="-"/>
            </a:pPr>
            <a:r>
              <a:rPr lang="en"/>
              <a:t>Most important features </a:t>
            </a:r>
            <a:endParaRPr/>
          </a:p>
        </p:txBody>
      </p:sp>
      <p:pic>
        <p:nvPicPr>
          <p:cNvPr id="664" name="Google Shape;664;p41"/>
          <p:cNvPicPr preferRelativeResize="0"/>
          <p:nvPr/>
        </p:nvPicPr>
        <p:blipFill>
          <a:blip r:embed="rId3">
            <a:alphaModFix/>
          </a:blip>
          <a:stretch>
            <a:fillRect/>
          </a:stretch>
        </p:blipFill>
        <p:spPr>
          <a:xfrm>
            <a:off x="430875" y="585322"/>
            <a:ext cx="5206760" cy="3815380"/>
          </a:xfrm>
          <a:prstGeom prst="rect">
            <a:avLst/>
          </a:prstGeom>
          <a:noFill/>
          <a:ln>
            <a:noFill/>
          </a:ln>
        </p:spPr>
      </p:pic>
      <p:sp>
        <p:nvSpPr>
          <p:cNvPr id="665" name="Google Shape;665;p41"/>
          <p:cNvSpPr/>
          <p:nvPr/>
        </p:nvSpPr>
        <p:spPr>
          <a:xfrm>
            <a:off x="652069" y="771201"/>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66" name="Google Shape;666;p41"/>
          <p:cNvSpPr/>
          <p:nvPr/>
        </p:nvSpPr>
        <p:spPr>
          <a:xfrm>
            <a:off x="3746301" y="771201"/>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67" name="Google Shape;667;p41"/>
          <p:cNvSpPr/>
          <p:nvPr/>
        </p:nvSpPr>
        <p:spPr>
          <a:xfrm>
            <a:off x="1676634" y="1532664"/>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68" name="Google Shape;668;p41"/>
          <p:cNvSpPr/>
          <p:nvPr/>
        </p:nvSpPr>
        <p:spPr>
          <a:xfrm>
            <a:off x="2746052" y="1532664"/>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69" name="Google Shape;669;p41"/>
          <p:cNvSpPr/>
          <p:nvPr/>
        </p:nvSpPr>
        <p:spPr>
          <a:xfrm>
            <a:off x="1676634" y="2285834"/>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70" name="Google Shape;670;p41"/>
          <p:cNvSpPr/>
          <p:nvPr/>
        </p:nvSpPr>
        <p:spPr>
          <a:xfrm>
            <a:off x="2708326" y="2285834"/>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71" name="Google Shape;671;p41"/>
          <p:cNvSpPr/>
          <p:nvPr/>
        </p:nvSpPr>
        <p:spPr>
          <a:xfrm>
            <a:off x="3740018" y="2285834"/>
            <a:ext cx="801900" cy="542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5" name="Shape 675"/>
        <p:cNvGrpSpPr/>
        <p:nvPr/>
      </p:nvGrpSpPr>
      <p:grpSpPr>
        <a:xfrm>
          <a:off x="0" y="0"/>
          <a:ext cx="0" cy="0"/>
          <a:chOff x="0" y="0"/>
          <a:chExt cx="0" cy="0"/>
        </a:xfrm>
      </p:grpSpPr>
      <p:sp>
        <p:nvSpPr>
          <p:cNvPr id="676" name="Google Shape;676;p42"/>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Imbalanced</a:t>
            </a:r>
            <a:r>
              <a:rPr lang="en"/>
              <a:t> Features</a:t>
            </a:r>
            <a:endParaRPr/>
          </a:p>
        </p:txBody>
      </p:sp>
      <p:sp>
        <p:nvSpPr>
          <p:cNvPr id="677" name="Google Shape;677;p42"/>
          <p:cNvSpPr/>
          <p:nvPr/>
        </p:nvSpPr>
        <p:spPr>
          <a:xfrm>
            <a:off x="4142850" y="2359200"/>
            <a:ext cx="7059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678" name="Google Shape;678;p42"/>
          <p:cNvPicPr preferRelativeResize="0"/>
          <p:nvPr/>
        </p:nvPicPr>
        <p:blipFill>
          <a:blip r:embed="rId3">
            <a:alphaModFix/>
          </a:blip>
          <a:stretch>
            <a:fillRect/>
          </a:stretch>
        </p:blipFill>
        <p:spPr>
          <a:xfrm>
            <a:off x="4834100" y="1356750"/>
            <a:ext cx="3914250" cy="2562947"/>
          </a:xfrm>
          <a:prstGeom prst="rect">
            <a:avLst/>
          </a:prstGeom>
          <a:noFill/>
          <a:ln>
            <a:noFill/>
          </a:ln>
        </p:spPr>
      </p:pic>
      <p:pic>
        <p:nvPicPr>
          <p:cNvPr id="679" name="Google Shape;679;p42"/>
          <p:cNvPicPr preferRelativeResize="0"/>
          <p:nvPr/>
        </p:nvPicPr>
        <p:blipFill>
          <a:blip r:embed="rId4">
            <a:alphaModFix/>
          </a:blip>
          <a:stretch>
            <a:fillRect/>
          </a:stretch>
        </p:blipFill>
        <p:spPr>
          <a:xfrm>
            <a:off x="363775" y="1297087"/>
            <a:ext cx="3851250" cy="268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3" name="Shape 683"/>
        <p:cNvGrpSpPr/>
        <p:nvPr/>
      </p:nvGrpSpPr>
      <p:grpSpPr>
        <a:xfrm>
          <a:off x="0" y="0"/>
          <a:ext cx="0" cy="0"/>
          <a:chOff x="0" y="0"/>
          <a:chExt cx="0" cy="0"/>
        </a:xfrm>
      </p:grpSpPr>
      <p:sp>
        <p:nvSpPr>
          <p:cNvPr id="684" name="Google Shape;684;p43"/>
          <p:cNvSpPr txBox="1"/>
          <p:nvPr>
            <p:ph type="title"/>
          </p:nvPr>
        </p:nvSpPr>
        <p:spPr>
          <a:xfrm>
            <a:off x="720000" y="368825"/>
            <a:ext cx="77040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Visualizations</a:t>
            </a:r>
            <a:endParaRPr/>
          </a:p>
        </p:txBody>
      </p:sp>
      <p:pic>
        <p:nvPicPr>
          <p:cNvPr id="685" name="Google Shape;685;p43"/>
          <p:cNvPicPr preferRelativeResize="0"/>
          <p:nvPr/>
        </p:nvPicPr>
        <p:blipFill>
          <a:blip r:embed="rId3">
            <a:alphaModFix/>
          </a:blip>
          <a:stretch>
            <a:fillRect/>
          </a:stretch>
        </p:blipFill>
        <p:spPr>
          <a:xfrm>
            <a:off x="388475" y="1244350"/>
            <a:ext cx="8367048" cy="2847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blic Health Services by Slidesgo">
  <a:themeElements>
    <a:clrScheme name="Simple Light">
      <a:dk1>
        <a:srgbClr val="212121"/>
      </a:dk1>
      <a:lt1>
        <a:srgbClr val="F9F2E8"/>
      </a:lt1>
      <a:dk2>
        <a:srgbClr val="ECB462"/>
      </a:dk2>
      <a:lt2>
        <a:srgbClr val="D35635"/>
      </a:lt2>
      <a:accent1>
        <a:srgbClr val="4DA1AD"/>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