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jpeg" Type="http://schemas.openxmlformats.org/officeDocument/2006/relationships/image"/><Relationship Id="rId7" Target="../media/image24.pn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4212645" y="2700871"/>
            <a:ext cx="9862709" cy="3276444"/>
          </a:xfrm>
          <a:prstGeom prst="rect">
            <a:avLst/>
          </a:prstGeom>
        </p:spPr>
        <p:txBody>
          <a:bodyPr anchor="t" rtlCol="false" tIns="0" lIns="0" bIns="0" rIns="0">
            <a:spAutoFit/>
          </a:bodyPr>
          <a:lstStyle/>
          <a:p>
            <a:pPr algn="ctr">
              <a:lnSpc>
                <a:spcPts val="12336"/>
              </a:lnSpc>
            </a:pPr>
            <a:r>
              <a:rPr lang="en-US" sz="11529">
                <a:solidFill>
                  <a:srgbClr val="FFFFFF"/>
                </a:solidFill>
                <a:latin typeface="Poppins Bold"/>
              </a:rPr>
              <a:t>Audio to Text Translation</a:t>
            </a:r>
          </a:p>
        </p:txBody>
      </p:sp>
      <p:sp>
        <p:nvSpPr>
          <p:cNvPr name="Freeform 3" id="3"/>
          <p:cNvSpPr/>
          <p:nvPr/>
        </p:nvSpPr>
        <p:spPr>
          <a:xfrm flipH="false" flipV="false" rot="0">
            <a:off x="-744683" y="3428669"/>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682852" y="6134239"/>
            <a:ext cx="10922297" cy="473075"/>
          </a:xfrm>
          <a:prstGeom prst="rect">
            <a:avLst/>
          </a:prstGeom>
        </p:spPr>
        <p:txBody>
          <a:bodyPr anchor="t" rtlCol="false" tIns="0" lIns="0" bIns="0" rIns="0">
            <a:spAutoFit/>
          </a:bodyPr>
          <a:lstStyle/>
          <a:p>
            <a:pPr algn="ctr">
              <a:lnSpc>
                <a:spcPts val="3910"/>
              </a:lnSpc>
            </a:pPr>
            <a:r>
              <a:rPr lang="en-US" sz="2300" spc="255">
                <a:solidFill>
                  <a:srgbClr val="FFFFFF"/>
                </a:solidFill>
                <a:latin typeface="Poppins"/>
              </a:rPr>
              <a:t>GEN AI AND LLM</a:t>
            </a:r>
          </a:p>
        </p:txBody>
      </p:sp>
      <p:sp>
        <p:nvSpPr>
          <p:cNvPr name="Freeform 5" id="5"/>
          <p:cNvSpPr/>
          <p:nvPr/>
        </p:nvSpPr>
        <p:spPr>
          <a:xfrm flipH="true" flipV="true" rot="0">
            <a:off x="13763324" y="6770189"/>
            <a:ext cx="5447285" cy="891374"/>
          </a:xfrm>
          <a:custGeom>
            <a:avLst/>
            <a:gdLst/>
            <a:ahLst/>
            <a:cxnLst/>
            <a:rect r="r" b="b" t="t" l="l"/>
            <a:pathLst>
              <a:path h="891374" w="5447285">
                <a:moveTo>
                  <a:pt x="5447285" y="891374"/>
                </a:moveTo>
                <a:lnTo>
                  <a:pt x="0" y="891374"/>
                </a:lnTo>
                <a:lnTo>
                  <a:pt x="0" y="0"/>
                </a:lnTo>
                <a:lnTo>
                  <a:pt x="5447285" y="0"/>
                </a:lnTo>
                <a:lnTo>
                  <a:pt x="5447285" y="891374"/>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855580">
            <a:off x="9448914" y="3355575"/>
            <a:ext cx="10428119" cy="3780193"/>
          </a:xfrm>
          <a:custGeom>
            <a:avLst/>
            <a:gdLst/>
            <a:ahLst/>
            <a:cxnLst/>
            <a:rect r="r" b="b" t="t" l="l"/>
            <a:pathLst>
              <a:path h="3780193" w="10428119">
                <a:moveTo>
                  <a:pt x="0" y="0"/>
                </a:moveTo>
                <a:lnTo>
                  <a:pt x="10428119" y="0"/>
                </a:lnTo>
                <a:lnTo>
                  <a:pt x="10428119" y="3780193"/>
                </a:lnTo>
                <a:lnTo>
                  <a:pt x="0" y="3780193"/>
                </a:lnTo>
                <a:lnTo>
                  <a:pt x="0" y="0"/>
                </a:lnTo>
                <a:close/>
              </a:path>
            </a:pathLst>
          </a:custGeom>
          <a:blipFill>
            <a:blip r:embed="rId2"/>
            <a:stretch>
              <a:fillRect l="0" t="0" r="0" b="0"/>
            </a:stretch>
          </a:blipFill>
        </p:spPr>
      </p:sp>
      <p:sp>
        <p:nvSpPr>
          <p:cNvPr name="TextBox 3" id="3"/>
          <p:cNvSpPr txBox="true"/>
          <p:nvPr/>
        </p:nvSpPr>
        <p:spPr>
          <a:xfrm rot="0">
            <a:off x="1488140" y="2792233"/>
            <a:ext cx="9862709" cy="1714344"/>
          </a:xfrm>
          <a:prstGeom prst="rect">
            <a:avLst/>
          </a:prstGeom>
        </p:spPr>
        <p:txBody>
          <a:bodyPr anchor="t" rtlCol="false" tIns="0" lIns="0" bIns="0" rIns="0">
            <a:spAutoFit/>
          </a:bodyPr>
          <a:lstStyle/>
          <a:p>
            <a:pPr algn="l">
              <a:lnSpc>
                <a:spcPts val="12336"/>
              </a:lnSpc>
            </a:pPr>
            <a:r>
              <a:rPr lang="en-US" sz="11529">
                <a:solidFill>
                  <a:srgbClr val="FFFFFF"/>
                </a:solidFill>
                <a:latin typeface="Poppins Bold"/>
              </a:rPr>
              <a:t>Thank You</a:t>
            </a:r>
          </a:p>
        </p:txBody>
      </p:sp>
      <p:sp>
        <p:nvSpPr>
          <p:cNvPr name="Freeform 4" id="4"/>
          <p:cNvSpPr/>
          <p:nvPr/>
        </p:nvSpPr>
        <p:spPr>
          <a:xfrm flipH="true" flipV="false" rot="0">
            <a:off x="12898741" y="6966124"/>
            <a:ext cx="5644451" cy="1395719"/>
          </a:xfrm>
          <a:custGeom>
            <a:avLst/>
            <a:gdLst/>
            <a:ahLst/>
            <a:cxnLst/>
            <a:rect r="r" b="b" t="t" l="l"/>
            <a:pathLst>
              <a:path h="1395719" w="5644451">
                <a:moveTo>
                  <a:pt x="5644452" y="0"/>
                </a:moveTo>
                <a:lnTo>
                  <a:pt x="0" y="0"/>
                </a:lnTo>
                <a:lnTo>
                  <a:pt x="0" y="1395719"/>
                </a:lnTo>
                <a:lnTo>
                  <a:pt x="5644452" y="1395719"/>
                </a:lnTo>
                <a:lnTo>
                  <a:pt x="5644452"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35503" y="2272178"/>
            <a:ext cx="5447285" cy="891374"/>
          </a:xfrm>
          <a:custGeom>
            <a:avLst/>
            <a:gdLst/>
            <a:ahLst/>
            <a:cxnLst/>
            <a:rect r="r" b="b" t="t" l="l"/>
            <a:pathLst>
              <a:path h="891374" w="5447285">
                <a:moveTo>
                  <a:pt x="0" y="0"/>
                </a:moveTo>
                <a:lnTo>
                  <a:pt x="5447286" y="0"/>
                </a:lnTo>
                <a:lnTo>
                  <a:pt x="5447286" y="891373"/>
                </a:lnTo>
                <a:lnTo>
                  <a:pt x="0" y="891373"/>
                </a:lnTo>
                <a:lnTo>
                  <a:pt x="0" y="0"/>
                </a:lnTo>
                <a:close/>
              </a:path>
            </a:pathLst>
          </a:custGeom>
          <a:blipFill>
            <a:blip r:embed="rId5">
              <a:alphaModFix amt="30000"/>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217850" y="4560324"/>
            <a:ext cx="3938193" cy="3908462"/>
            <a:chOff x="0" y="0"/>
            <a:chExt cx="555110" cy="550919"/>
          </a:xfrm>
        </p:grpSpPr>
        <p:sp>
          <p:nvSpPr>
            <p:cNvPr name="Freeform 3" id="3"/>
            <p:cNvSpPr/>
            <p:nvPr/>
          </p:nvSpPr>
          <p:spPr>
            <a:xfrm flipH="false" flipV="false" rot="0">
              <a:off x="0" y="0"/>
              <a:ext cx="555110" cy="550919"/>
            </a:xfrm>
            <a:custGeom>
              <a:avLst/>
              <a:gdLst/>
              <a:ahLst/>
              <a:cxnLst/>
              <a:rect r="r" b="b" t="t" l="l"/>
              <a:pathLst>
                <a:path h="550919" w="555110">
                  <a:moveTo>
                    <a:pt x="141542" y="0"/>
                  </a:moveTo>
                  <a:lnTo>
                    <a:pt x="413568" y="0"/>
                  </a:lnTo>
                  <a:cubicBezTo>
                    <a:pt x="491740" y="0"/>
                    <a:pt x="555110" y="63370"/>
                    <a:pt x="555110" y="141542"/>
                  </a:cubicBezTo>
                  <a:lnTo>
                    <a:pt x="555110" y="409378"/>
                  </a:lnTo>
                  <a:cubicBezTo>
                    <a:pt x="555110" y="487549"/>
                    <a:pt x="491740" y="550919"/>
                    <a:pt x="413568" y="550919"/>
                  </a:cubicBezTo>
                  <a:lnTo>
                    <a:pt x="141542" y="550919"/>
                  </a:lnTo>
                  <a:cubicBezTo>
                    <a:pt x="63370" y="550919"/>
                    <a:pt x="0" y="487549"/>
                    <a:pt x="0" y="409378"/>
                  </a:cubicBezTo>
                  <a:lnTo>
                    <a:pt x="0" y="141542"/>
                  </a:lnTo>
                  <a:cubicBezTo>
                    <a:pt x="0" y="63370"/>
                    <a:pt x="63370" y="0"/>
                    <a:pt x="141542" y="0"/>
                  </a:cubicBezTo>
                  <a:close/>
                </a:path>
              </a:pathLst>
            </a:custGeom>
            <a:gradFill rotWithShape="true">
              <a:gsLst>
                <a:gs pos="0">
                  <a:srgbClr val="0C131D">
                    <a:alpha val="100000"/>
                  </a:srgbClr>
                </a:gs>
                <a:gs pos="100000">
                  <a:srgbClr val="0F2E4A">
                    <a:alpha val="100000"/>
                  </a:srgbClr>
                </a:gs>
              </a:gsLst>
              <a:lin ang="0"/>
            </a:gradFill>
            <a:ln cap="rnd">
              <a:noFill/>
              <a:prstDash val="solid"/>
              <a:round/>
            </a:ln>
          </p:spPr>
        </p:sp>
        <p:sp>
          <p:nvSpPr>
            <p:cNvPr name="TextBox 4" id="4"/>
            <p:cNvSpPr txBox="true"/>
            <p:nvPr/>
          </p:nvSpPr>
          <p:spPr>
            <a:xfrm>
              <a:off x="0" y="-38100"/>
              <a:ext cx="555110" cy="58901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2251509">
            <a:off x="13204590" y="4040197"/>
            <a:ext cx="3764585" cy="7802249"/>
          </a:xfrm>
          <a:custGeom>
            <a:avLst/>
            <a:gdLst/>
            <a:ahLst/>
            <a:cxnLst/>
            <a:rect r="r" b="b" t="t" l="l"/>
            <a:pathLst>
              <a:path h="7802249" w="3764585">
                <a:moveTo>
                  <a:pt x="3764585" y="0"/>
                </a:moveTo>
                <a:lnTo>
                  <a:pt x="0" y="0"/>
                </a:lnTo>
                <a:lnTo>
                  <a:pt x="0" y="7802249"/>
                </a:lnTo>
                <a:lnTo>
                  <a:pt x="3764585" y="7802249"/>
                </a:lnTo>
                <a:lnTo>
                  <a:pt x="3764585" y="0"/>
                </a:lnTo>
                <a:close/>
              </a:path>
            </a:pathLst>
          </a:custGeom>
          <a:blipFill>
            <a:blip r:embed="rId2"/>
            <a:stretch>
              <a:fillRect l="0" t="0" r="0" b="0"/>
            </a:stretch>
          </a:blipFill>
        </p:spPr>
      </p:sp>
      <p:sp>
        <p:nvSpPr>
          <p:cNvPr name="Freeform 6" id="6"/>
          <p:cNvSpPr/>
          <p:nvPr/>
        </p:nvSpPr>
        <p:spPr>
          <a:xfrm flipH="false" flipV="false" rot="0">
            <a:off x="10763355" y="4874423"/>
            <a:ext cx="2031358" cy="2100088"/>
          </a:xfrm>
          <a:custGeom>
            <a:avLst/>
            <a:gdLst/>
            <a:ahLst/>
            <a:cxnLst/>
            <a:rect r="r" b="b" t="t" l="l"/>
            <a:pathLst>
              <a:path h="2100088" w="2031358">
                <a:moveTo>
                  <a:pt x="0" y="0"/>
                </a:moveTo>
                <a:lnTo>
                  <a:pt x="2031358" y="0"/>
                </a:lnTo>
                <a:lnTo>
                  <a:pt x="2031358" y="2100088"/>
                </a:lnTo>
                <a:lnTo>
                  <a:pt x="0" y="21000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488140" y="2976085"/>
            <a:ext cx="7655860" cy="1198880"/>
          </a:xfrm>
          <a:prstGeom prst="rect">
            <a:avLst/>
          </a:prstGeom>
        </p:spPr>
        <p:txBody>
          <a:bodyPr anchor="t" rtlCol="false" tIns="0" lIns="0" bIns="0" rIns="0">
            <a:spAutoFit/>
          </a:bodyPr>
          <a:lstStyle/>
          <a:p>
            <a:pPr algn="l">
              <a:lnSpc>
                <a:spcPts val="8560"/>
              </a:lnSpc>
            </a:pPr>
            <a:r>
              <a:rPr lang="en-US" sz="8000">
                <a:solidFill>
                  <a:srgbClr val="FFFFFF"/>
                </a:solidFill>
                <a:latin typeface="Poppins Bold"/>
              </a:rPr>
              <a:t>Introduction</a:t>
            </a:r>
          </a:p>
        </p:txBody>
      </p:sp>
      <p:sp>
        <p:nvSpPr>
          <p:cNvPr name="TextBox 8" id="8"/>
          <p:cNvSpPr txBox="true"/>
          <p:nvPr/>
        </p:nvSpPr>
        <p:spPr>
          <a:xfrm rot="0">
            <a:off x="833310" y="4436499"/>
            <a:ext cx="9740830" cy="3440398"/>
          </a:xfrm>
          <a:prstGeom prst="rect">
            <a:avLst/>
          </a:prstGeom>
        </p:spPr>
        <p:txBody>
          <a:bodyPr anchor="t" rtlCol="false" tIns="0" lIns="0" bIns="0" rIns="0">
            <a:spAutoFit/>
          </a:bodyPr>
          <a:lstStyle/>
          <a:p>
            <a:pPr algn="just">
              <a:lnSpc>
                <a:spcPts val="3924"/>
              </a:lnSpc>
            </a:pPr>
            <a:r>
              <a:rPr lang="en-US" sz="2308">
                <a:solidFill>
                  <a:srgbClr val="FFFFFF"/>
                </a:solidFill>
                <a:latin typeface="Poppins"/>
              </a:rPr>
              <a:t>The Audio-to-Text Translation project is a web application that converts audio files into text and, if necessary, translates the transcribed text into English. This application leverages machine learning models and APIs to deliver accurate transcriptions and translations, making it useful for various applications such as transcribing lectures, translating spoken content, and aiding in language learning.</a:t>
            </a:r>
          </a:p>
        </p:txBody>
      </p:sp>
      <p:sp>
        <p:nvSpPr>
          <p:cNvPr name="Freeform 9" id="9"/>
          <p:cNvSpPr/>
          <p:nvPr/>
        </p:nvSpPr>
        <p:spPr>
          <a:xfrm flipH="false" flipV="false" rot="0">
            <a:off x="5316070" y="6528824"/>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5">
              <a:alphaModFix amt="30000"/>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757078"/>
            <a:ext cx="9862709" cy="1198880"/>
          </a:xfrm>
          <a:prstGeom prst="rect">
            <a:avLst/>
          </a:prstGeom>
        </p:spPr>
        <p:txBody>
          <a:bodyPr anchor="t" rtlCol="false" tIns="0" lIns="0" bIns="0" rIns="0">
            <a:spAutoFit/>
          </a:bodyPr>
          <a:lstStyle/>
          <a:p>
            <a:pPr algn="l">
              <a:lnSpc>
                <a:spcPts val="8560"/>
              </a:lnSpc>
            </a:pPr>
            <a:r>
              <a:rPr lang="en-US" sz="8000">
                <a:solidFill>
                  <a:srgbClr val="FFFFFF"/>
                </a:solidFill>
                <a:latin typeface="Poppins Bold"/>
              </a:rPr>
              <a:t>Key Features</a:t>
            </a:r>
          </a:p>
        </p:txBody>
      </p:sp>
      <p:sp>
        <p:nvSpPr>
          <p:cNvPr name="TextBox 3" id="3"/>
          <p:cNvSpPr txBox="true"/>
          <p:nvPr/>
        </p:nvSpPr>
        <p:spPr>
          <a:xfrm rot="0">
            <a:off x="861866" y="1803558"/>
            <a:ext cx="16397434" cy="7332300"/>
          </a:xfrm>
          <a:prstGeom prst="rect">
            <a:avLst/>
          </a:prstGeom>
        </p:spPr>
        <p:txBody>
          <a:bodyPr anchor="t" rtlCol="false" tIns="0" lIns="0" bIns="0" rIns="0">
            <a:spAutoFit/>
          </a:bodyPr>
          <a:lstStyle/>
          <a:p>
            <a:pPr algn="just">
              <a:lnSpc>
                <a:spcPts val="4866"/>
              </a:lnSpc>
            </a:pPr>
          </a:p>
          <a:p>
            <a:pPr algn="just" marL="618017" indent="-309009" lvl="1">
              <a:lnSpc>
                <a:spcPts val="4866"/>
              </a:lnSpc>
              <a:buAutoNum type="arabicPeriod" startAt="1"/>
            </a:pPr>
            <a:r>
              <a:rPr lang="en-US" sz="2862">
                <a:solidFill>
                  <a:srgbClr val="FFFFFF"/>
                </a:solidFill>
                <a:latin typeface="Poppins"/>
              </a:rPr>
              <a:t>Audio File Upload: Users can upload audio files in mp3 format directly through the web interface.</a:t>
            </a:r>
          </a:p>
          <a:p>
            <a:pPr algn="just" marL="618017" indent="-309009" lvl="1">
              <a:lnSpc>
                <a:spcPts val="4866"/>
              </a:lnSpc>
              <a:buAutoNum type="arabicPeriod" startAt="1"/>
            </a:pPr>
            <a:r>
              <a:rPr lang="en-US" sz="2862">
                <a:solidFill>
                  <a:srgbClr val="FFFFFF"/>
                </a:solidFill>
                <a:latin typeface="Poppins"/>
              </a:rPr>
              <a:t>Language Detection: The application automatically detects the language spoken in the audio file using the Whisper model.</a:t>
            </a:r>
          </a:p>
          <a:p>
            <a:pPr algn="just" marL="618017" indent="-309009" lvl="1">
              <a:lnSpc>
                <a:spcPts val="4866"/>
              </a:lnSpc>
              <a:buAutoNum type="arabicPeriod" startAt="1"/>
            </a:pPr>
            <a:r>
              <a:rPr lang="en-US" sz="2862">
                <a:solidFill>
                  <a:srgbClr val="FFFFFF"/>
                </a:solidFill>
                <a:latin typeface="Poppins"/>
              </a:rPr>
              <a:t>Transcription: The detected language is used to transcribe the audio into text accurately.</a:t>
            </a:r>
          </a:p>
          <a:p>
            <a:pPr algn="just" marL="618017" indent="-309009" lvl="1">
              <a:lnSpc>
                <a:spcPts val="4866"/>
              </a:lnSpc>
              <a:buAutoNum type="arabicPeriod" startAt="1"/>
            </a:pPr>
            <a:r>
              <a:rPr lang="en-US" sz="2862">
                <a:solidFill>
                  <a:srgbClr val="FFFFFF"/>
                </a:solidFill>
                <a:latin typeface="Poppins"/>
              </a:rPr>
              <a:t>Translation: If the transcribed text is not in English, the application uses OpenAI's GPT-3 model to translate it into English.</a:t>
            </a:r>
          </a:p>
          <a:p>
            <a:pPr algn="just" marL="618017" indent="-309009" lvl="1">
              <a:lnSpc>
                <a:spcPts val="4866"/>
              </a:lnSpc>
              <a:buAutoNum type="arabicPeriod" startAt="1"/>
            </a:pPr>
            <a:r>
              <a:rPr lang="en-US" sz="2862">
                <a:solidFill>
                  <a:srgbClr val="FFFFFF"/>
                </a:solidFill>
                <a:latin typeface="Poppins"/>
              </a:rPr>
              <a:t>Text Output: Both the transcription and translation (if applicable) are displayed on the web interface and saved as text files.</a:t>
            </a:r>
          </a:p>
          <a:p>
            <a:pPr algn="just">
              <a:lnSpc>
                <a:spcPts val="4866"/>
              </a:lnSpc>
            </a:pPr>
          </a:p>
        </p:txBody>
      </p:sp>
      <p:sp>
        <p:nvSpPr>
          <p:cNvPr name="Freeform 4" id="4"/>
          <p:cNvSpPr/>
          <p:nvPr/>
        </p:nvSpPr>
        <p:spPr>
          <a:xfrm flipH="false" flipV="false" rot="0">
            <a:off x="14000279" y="7276061"/>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59433" y="7491426"/>
            <a:ext cx="4442597" cy="945061"/>
          </a:xfrm>
          <a:custGeom>
            <a:avLst/>
            <a:gdLst/>
            <a:ahLst/>
            <a:cxnLst/>
            <a:rect r="r" b="b" t="t" l="l"/>
            <a:pathLst>
              <a:path h="945061" w="4442597">
                <a:moveTo>
                  <a:pt x="0" y="0"/>
                </a:moveTo>
                <a:lnTo>
                  <a:pt x="4442597" y="0"/>
                </a:lnTo>
                <a:lnTo>
                  <a:pt x="4442597" y="945061"/>
                </a:lnTo>
                <a:lnTo>
                  <a:pt x="0" y="945061"/>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9910105" y="2476901"/>
            <a:ext cx="5977274" cy="5696735"/>
            <a:chOff x="0" y="0"/>
            <a:chExt cx="842530" cy="802986"/>
          </a:xfrm>
        </p:grpSpPr>
        <p:sp>
          <p:nvSpPr>
            <p:cNvPr name="Freeform 3" id="3"/>
            <p:cNvSpPr/>
            <p:nvPr/>
          </p:nvSpPr>
          <p:spPr>
            <a:xfrm flipH="false" flipV="false" rot="0">
              <a:off x="0" y="0"/>
              <a:ext cx="842530" cy="802986"/>
            </a:xfrm>
            <a:custGeom>
              <a:avLst/>
              <a:gdLst/>
              <a:ahLst/>
              <a:cxnLst/>
              <a:rect r="r" b="b" t="t" l="l"/>
              <a:pathLst>
                <a:path h="802986" w="842530">
                  <a:moveTo>
                    <a:pt x="25905" y="0"/>
                  </a:moveTo>
                  <a:lnTo>
                    <a:pt x="816625" y="0"/>
                  </a:lnTo>
                  <a:cubicBezTo>
                    <a:pt x="830932" y="0"/>
                    <a:pt x="842530" y="11598"/>
                    <a:pt x="842530" y="25905"/>
                  </a:cubicBezTo>
                  <a:lnTo>
                    <a:pt x="842530" y="777082"/>
                  </a:lnTo>
                  <a:cubicBezTo>
                    <a:pt x="842530" y="791388"/>
                    <a:pt x="830932" y="802986"/>
                    <a:pt x="816625" y="802986"/>
                  </a:cubicBezTo>
                  <a:lnTo>
                    <a:pt x="25905" y="802986"/>
                  </a:lnTo>
                  <a:cubicBezTo>
                    <a:pt x="11598" y="802986"/>
                    <a:pt x="0" y="791388"/>
                    <a:pt x="0" y="777082"/>
                  </a:cubicBezTo>
                  <a:lnTo>
                    <a:pt x="0" y="25905"/>
                  </a:lnTo>
                  <a:cubicBezTo>
                    <a:pt x="0" y="11598"/>
                    <a:pt x="11598" y="0"/>
                    <a:pt x="25905" y="0"/>
                  </a:cubicBezTo>
                  <a:close/>
                </a:path>
              </a:pathLst>
            </a:custGeom>
            <a:gradFill rotWithShape="true">
              <a:gsLst>
                <a:gs pos="0">
                  <a:srgbClr val="0C131D">
                    <a:alpha val="85000"/>
                  </a:srgbClr>
                </a:gs>
                <a:gs pos="100000">
                  <a:srgbClr val="0F2E4A">
                    <a:alpha val="85000"/>
                  </a:srgbClr>
                </a:gs>
              </a:gsLst>
              <a:lin ang="0"/>
            </a:gradFill>
            <a:ln w="19050" cap="sq">
              <a:solidFill>
                <a:srgbClr val="FFFFFF">
                  <a:alpha val="84706"/>
                </a:srgbClr>
              </a:solidFill>
              <a:prstDash val="solid"/>
              <a:miter/>
            </a:ln>
          </p:spPr>
        </p:sp>
        <p:sp>
          <p:nvSpPr>
            <p:cNvPr name="TextBox 4" id="4"/>
            <p:cNvSpPr txBox="true"/>
            <p:nvPr/>
          </p:nvSpPr>
          <p:spPr>
            <a:xfrm>
              <a:off x="0" y="-38100"/>
              <a:ext cx="842530" cy="841086"/>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flipH="true">
            <a:off x="12908266" y="2774018"/>
            <a:ext cx="19050" cy="5102502"/>
          </a:xfrm>
          <a:prstGeom prst="line">
            <a:avLst/>
          </a:prstGeom>
          <a:ln cap="flat" w="19050">
            <a:solidFill>
              <a:srgbClr val="FFFFFF"/>
            </a:solidFill>
            <a:prstDash val="solid"/>
            <a:headEnd type="none" len="sm" w="sm"/>
            <a:tailEnd type="none" len="sm" w="sm"/>
          </a:ln>
        </p:spPr>
      </p:sp>
      <p:sp>
        <p:nvSpPr>
          <p:cNvPr name="AutoShape 6" id="6"/>
          <p:cNvSpPr/>
          <p:nvPr/>
        </p:nvSpPr>
        <p:spPr>
          <a:xfrm flipV="true">
            <a:off x="10347473" y="5315744"/>
            <a:ext cx="5102537" cy="0"/>
          </a:xfrm>
          <a:prstGeom prst="line">
            <a:avLst/>
          </a:prstGeom>
          <a:ln cap="flat" w="19050">
            <a:solidFill>
              <a:srgbClr val="FFFFFF"/>
            </a:solidFill>
            <a:prstDash val="solid"/>
            <a:headEnd type="none" len="sm" w="sm"/>
            <a:tailEnd type="none" len="sm" w="sm"/>
          </a:ln>
        </p:spPr>
      </p:sp>
      <p:sp>
        <p:nvSpPr>
          <p:cNvPr name="Freeform 7" id="7"/>
          <p:cNvSpPr/>
          <p:nvPr/>
        </p:nvSpPr>
        <p:spPr>
          <a:xfrm flipH="false" flipV="false" rot="0">
            <a:off x="10779460" y="3383174"/>
            <a:ext cx="1342546" cy="1296167"/>
          </a:xfrm>
          <a:custGeom>
            <a:avLst/>
            <a:gdLst/>
            <a:ahLst/>
            <a:cxnLst/>
            <a:rect r="r" b="b" t="t" l="l"/>
            <a:pathLst>
              <a:path h="1296167" w="1342546">
                <a:moveTo>
                  <a:pt x="0" y="0"/>
                </a:moveTo>
                <a:lnTo>
                  <a:pt x="1342546" y="0"/>
                </a:lnTo>
                <a:lnTo>
                  <a:pt x="1342546" y="1296167"/>
                </a:lnTo>
                <a:lnTo>
                  <a:pt x="0" y="12961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748776" y="5953982"/>
            <a:ext cx="1373230" cy="1373230"/>
          </a:xfrm>
          <a:custGeom>
            <a:avLst/>
            <a:gdLst/>
            <a:ahLst/>
            <a:cxnLst/>
            <a:rect r="r" b="b" t="t" l="l"/>
            <a:pathLst>
              <a:path h="1373230" w="1373230">
                <a:moveTo>
                  <a:pt x="0" y="0"/>
                </a:moveTo>
                <a:lnTo>
                  <a:pt x="1373230" y="0"/>
                </a:lnTo>
                <a:lnTo>
                  <a:pt x="1373230" y="1373230"/>
                </a:lnTo>
                <a:lnTo>
                  <a:pt x="0" y="13732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600635" y="3383174"/>
            <a:ext cx="1396246" cy="1264237"/>
          </a:xfrm>
          <a:custGeom>
            <a:avLst/>
            <a:gdLst/>
            <a:ahLst/>
            <a:cxnLst/>
            <a:rect r="r" b="b" t="t" l="l"/>
            <a:pathLst>
              <a:path h="1264237" w="1396246">
                <a:moveTo>
                  <a:pt x="0" y="0"/>
                </a:moveTo>
                <a:lnTo>
                  <a:pt x="1396246" y="0"/>
                </a:lnTo>
                <a:lnTo>
                  <a:pt x="1396246" y="1264237"/>
                </a:lnTo>
                <a:lnTo>
                  <a:pt x="0" y="12642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3717891" y="6037811"/>
            <a:ext cx="1161734" cy="1205573"/>
          </a:xfrm>
          <a:custGeom>
            <a:avLst/>
            <a:gdLst/>
            <a:ahLst/>
            <a:cxnLst/>
            <a:rect r="r" b="b" t="t" l="l"/>
            <a:pathLst>
              <a:path h="1205573" w="1161734">
                <a:moveTo>
                  <a:pt x="0" y="0"/>
                </a:moveTo>
                <a:lnTo>
                  <a:pt x="1161734" y="0"/>
                </a:lnTo>
                <a:lnTo>
                  <a:pt x="1161734" y="1205572"/>
                </a:lnTo>
                <a:lnTo>
                  <a:pt x="0" y="12055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028700" y="772392"/>
            <a:ext cx="7655860" cy="921515"/>
          </a:xfrm>
          <a:prstGeom prst="rect">
            <a:avLst/>
          </a:prstGeom>
        </p:spPr>
        <p:txBody>
          <a:bodyPr anchor="t" rtlCol="false" tIns="0" lIns="0" bIns="0" rIns="0">
            <a:spAutoFit/>
          </a:bodyPr>
          <a:lstStyle/>
          <a:p>
            <a:pPr algn="l">
              <a:lnSpc>
                <a:spcPts val="6634"/>
              </a:lnSpc>
            </a:pPr>
            <a:r>
              <a:rPr lang="en-US" sz="6200">
                <a:solidFill>
                  <a:srgbClr val="FFFFFF"/>
                </a:solidFill>
                <a:latin typeface="Poppins Bold"/>
              </a:rPr>
              <a:t>Technologies Used</a:t>
            </a:r>
          </a:p>
        </p:txBody>
      </p:sp>
      <p:sp>
        <p:nvSpPr>
          <p:cNvPr name="TextBox 12" id="12"/>
          <p:cNvSpPr txBox="true"/>
          <p:nvPr/>
        </p:nvSpPr>
        <p:spPr>
          <a:xfrm rot="0">
            <a:off x="15041" y="2566919"/>
            <a:ext cx="9895064" cy="4877471"/>
          </a:xfrm>
          <a:prstGeom prst="rect">
            <a:avLst/>
          </a:prstGeom>
        </p:spPr>
        <p:txBody>
          <a:bodyPr anchor="t" rtlCol="false" tIns="0" lIns="0" bIns="0" rIns="0">
            <a:spAutoFit/>
          </a:bodyPr>
          <a:lstStyle/>
          <a:p>
            <a:pPr algn="ctr">
              <a:lnSpc>
                <a:spcPts val="3358"/>
              </a:lnSpc>
              <a:spcBef>
                <a:spcPct val="0"/>
              </a:spcBef>
            </a:pPr>
            <a:r>
              <a:rPr lang="en-US" sz="2398">
                <a:solidFill>
                  <a:srgbClr val="FFFFFF"/>
                </a:solidFill>
                <a:latin typeface="Poppins"/>
              </a:rPr>
              <a:t>Technologies Used</a:t>
            </a:r>
          </a:p>
          <a:p>
            <a:pPr algn="ctr" marL="604217" indent="-302108" lvl="1">
              <a:lnSpc>
                <a:spcPts val="3918"/>
              </a:lnSpc>
              <a:buFont typeface="Arial"/>
              <a:buChar char="•"/>
            </a:pPr>
            <a:r>
              <a:rPr lang="en-US" sz="2798">
                <a:solidFill>
                  <a:srgbClr val="FFFFFF"/>
                </a:solidFill>
                <a:latin typeface="Poppins"/>
              </a:rPr>
              <a:t>Streamlit: A web application framework for creating interactive and user-friendly web applications in Python.</a:t>
            </a:r>
          </a:p>
          <a:p>
            <a:pPr algn="ctr" marL="604217" indent="-302108" lvl="1">
              <a:lnSpc>
                <a:spcPts val="3918"/>
              </a:lnSpc>
              <a:buFont typeface="Arial"/>
              <a:buChar char="•"/>
            </a:pPr>
            <a:r>
              <a:rPr lang="en-US" sz="2798">
                <a:solidFill>
                  <a:srgbClr val="FFFFFF"/>
                </a:solidFill>
                <a:latin typeface="Poppins"/>
              </a:rPr>
              <a:t>Whisper: An advanced deep learning model for automatic speech recognition (ASR) capable of transcribing speech into text and detecting the language of the speech.</a:t>
            </a:r>
          </a:p>
          <a:p>
            <a:pPr algn="ctr" marL="604217" indent="-302108" lvl="1">
              <a:lnSpc>
                <a:spcPts val="3918"/>
              </a:lnSpc>
              <a:buFont typeface="Arial"/>
              <a:buChar char="•"/>
            </a:pPr>
            <a:r>
              <a:rPr lang="en-US" sz="2798">
                <a:solidFill>
                  <a:srgbClr val="FFFFFF"/>
                </a:solidFill>
                <a:latin typeface="Poppins"/>
              </a:rPr>
              <a:t>OpenAI GPT-3: A powerful language model used for translating text from one language to another.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861866" y="438785"/>
            <a:ext cx="9862709" cy="1198880"/>
          </a:xfrm>
          <a:prstGeom prst="rect">
            <a:avLst/>
          </a:prstGeom>
        </p:spPr>
        <p:txBody>
          <a:bodyPr anchor="t" rtlCol="false" tIns="0" lIns="0" bIns="0" rIns="0">
            <a:spAutoFit/>
          </a:bodyPr>
          <a:lstStyle/>
          <a:p>
            <a:pPr algn="l">
              <a:lnSpc>
                <a:spcPts val="8560"/>
              </a:lnSpc>
            </a:pPr>
            <a:r>
              <a:rPr lang="en-US" sz="8000">
                <a:solidFill>
                  <a:srgbClr val="FFFFFF"/>
                </a:solidFill>
                <a:latin typeface="Poppins Bold"/>
              </a:rPr>
              <a:t>How it Works</a:t>
            </a:r>
          </a:p>
        </p:txBody>
      </p:sp>
      <p:sp>
        <p:nvSpPr>
          <p:cNvPr name="TextBox 3" id="3"/>
          <p:cNvSpPr txBox="true"/>
          <p:nvPr/>
        </p:nvSpPr>
        <p:spPr>
          <a:xfrm rot="0">
            <a:off x="0" y="1612419"/>
            <a:ext cx="18043227" cy="7844539"/>
          </a:xfrm>
          <a:prstGeom prst="rect">
            <a:avLst/>
          </a:prstGeom>
        </p:spPr>
        <p:txBody>
          <a:bodyPr anchor="t" rtlCol="false" tIns="0" lIns="0" bIns="0" rIns="0">
            <a:spAutoFit/>
          </a:bodyPr>
          <a:lstStyle/>
          <a:p>
            <a:pPr algn="just">
              <a:lnSpc>
                <a:spcPts val="4443"/>
              </a:lnSpc>
            </a:pPr>
          </a:p>
          <a:p>
            <a:pPr algn="just" marL="564354" indent="-282177" lvl="1">
              <a:lnSpc>
                <a:spcPts val="4443"/>
              </a:lnSpc>
              <a:buAutoNum type="arabicPeriod" startAt="1"/>
            </a:pPr>
            <a:r>
              <a:rPr lang="en-US" sz="2613">
                <a:solidFill>
                  <a:srgbClr val="FFFFFF"/>
                </a:solidFill>
                <a:latin typeface="Poppins"/>
              </a:rPr>
              <a:t>User Uploads an Audio File: The user uploads an mp3 audio file through the Streamlit interface.</a:t>
            </a:r>
          </a:p>
          <a:p>
            <a:pPr algn="just" marL="564354" indent="-282177" lvl="1">
              <a:lnSpc>
                <a:spcPts val="4443"/>
              </a:lnSpc>
              <a:buAutoNum type="arabicPeriod" startAt="1"/>
            </a:pPr>
            <a:r>
              <a:rPr lang="en-US" sz="2613">
                <a:solidFill>
                  <a:srgbClr val="FFFFFF"/>
                </a:solidFill>
                <a:latin typeface="Poppins"/>
              </a:rPr>
              <a:t>Audio Processing:</a:t>
            </a:r>
          </a:p>
          <a:p>
            <a:pPr algn="just" marL="1128708" indent="-376236" lvl="2">
              <a:lnSpc>
                <a:spcPts val="4443"/>
              </a:lnSpc>
              <a:buFont typeface="Arial"/>
              <a:buChar char="⚬"/>
            </a:pPr>
            <a:r>
              <a:rPr lang="en-US" sz="2613">
                <a:solidFill>
                  <a:srgbClr val="FFFFFF"/>
                </a:solidFill>
                <a:latin typeface="Poppins"/>
              </a:rPr>
              <a:t>The uploaded file is saved temporarily.</a:t>
            </a:r>
          </a:p>
          <a:p>
            <a:pPr algn="just" marL="1128708" indent="-376236" lvl="2">
              <a:lnSpc>
                <a:spcPts val="4443"/>
              </a:lnSpc>
              <a:buFont typeface="Arial"/>
              <a:buChar char="⚬"/>
            </a:pPr>
            <a:r>
              <a:rPr lang="en-US" sz="2613">
                <a:solidFill>
                  <a:srgbClr val="FFFFFF"/>
                </a:solidFill>
                <a:latin typeface="Poppins"/>
              </a:rPr>
              <a:t>The Whisper model loads and processes the audio to generate a log-Mel spectrogram.</a:t>
            </a:r>
          </a:p>
          <a:p>
            <a:pPr algn="just" marL="564354" indent="-282177" lvl="1">
              <a:lnSpc>
                <a:spcPts val="4443"/>
              </a:lnSpc>
              <a:buAutoNum type="arabicPeriod" startAt="1"/>
            </a:pPr>
            <a:r>
              <a:rPr lang="en-US" sz="2613">
                <a:solidFill>
                  <a:srgbClr val="FFFFFF"/>
                </a:solidFill>
                <a:latin typeface="Poppins"/>
              </a:rPr>
              <a:t>Language Detection: Whisper's language detection feature identifies the language spoken in the audio.</a:t>
            </a:r>
          </a:p>
          <a:p>
            <a:pPr algn="just" marL="564354" indent="-282177" lvl="1">
              <a:lnSpc>
                <a:spcPts val="4443"/>
              </a:lnSpc>
              <a:buAutoNum type="arabicPeriod" startAt="1"/>
            </a:pPr>
            <a:r>
              <a:rPr lang="en-US" sz="2613">
                <a:solidFill>
                  <a:srgbClr val="FFFFFF"/>
                </a:solidFill>
                <a:latin typeface="Poppins"/>
              </a:rPr>
              <a:t>Transcription: The audio is transcribed into text using Whisper, considering the detected language.</a:t>
            </a:r>
          </a:p>
          <a:p>
            <a:pPr algn="just" marL="564354" indent="-282177" lvl="1">
              <a:lnSpc>
                <a:spcPts val="4443"/>
              </a:lnSpc>
              <a:buAutoNum type="arabicPeriod" startAt="1"/>
            </a:pPr>
            <a:r>
              <a:rPr lang="en-US" sz="2613">
                <a:solidFill>
                  <a:srgbClr val="FFFFFF"/>
                </a:solidFill>
                <a:latin typeface="Poppins"/>
              </a:rPr>
              <a:t>Translation:</a:t>
            </a:r>
          </a:p>
          <a:p>
            <a:pPr algn="just" marL="1128708" indent="-376236" lvl="2">
              <a:lnSpc>
                <a:spcPts val="4443"/>
              </a:lnSpc>
              <a:buFont typeface="Arial"/>
              <a:buChar char="⚬"/>
            </a:pPr>
            <a:r>
              <a:rPr lang="en-US" sz="2613">
                <a:solidFill>
                  <a:srgbClr val="FFFFFF"/>
                </a:solidFill>
                <a:latin typeface="Poppins"/>
              </a:rPr>
              <a:t>If the detected language is not English, the transcribed text is sent to OpenAI's GPT-3 for translation into English.</a:t>
            </a:r>
          </a:p>
          <a:p>
            <a:pPr algn="just" marL="564354" indent="-282177" lvl="1">
              <a:lnSpc>
                <a:spcPts val="4443"/>
              </a:lnSpc>
              <a:buAutoNum type="arabicPeriod" startAt="1"/>
            </a:pPr>
            <a:r>
              <a:rPr lang="en-US" sz="2613">
                <a:solidFill>
                  <a:srgbClr val="FFFFFF"/>
                </a:solidFill>
                <a:latin typeface="Poppins"/>
              </a:rPr>
              <a:t>Dis</a:t>
            </a:r>
            <a:r>
              <a:rPr lang="en-US" sz="2613">
                <a:solidFill>
                  <a:srgbClr val="FFFFFF"/>
                </a:solidFill>
                <a:latin typeface="Poppins"/>
              </a:rPr>
              <a:t>play and Save:</a:t>
            </a:r>
          </a:p>
          <a:p>
            <a:pPr algn="just" marL="1128708" indent="-376236" lvl="2">
              <a:lnSpc>
                <a:spcPts val="4443"/>
              </a:lnSpc>
              <a:buFont typeface="Arial"/>
              <a:buChar char="⚬"/>
            </a:pPr>
            <a:r>
              <a:rPr lang="en-US" sz="2613">
                <a:solidFill>
                  <a:srgbClr val="FFFFFF"/>
                </a:solidFill>
                <a:latin typeface="Poppins"/>
              </a:rPr>
              <a:t>The transcribed text and its translation (if applicable) are displayed on the Streamlit interface.</a:t>
            </a:r>
          </a:p>
          <a:p>
            <a:pPr algn="just" marL="1128708" indent="-376236" lvl="2">
              <a:lnSpc>
                <a:spcPts val="4443"/>
              </a:lnSpc>
              <a:buFont typeface="Arial"/>
              <a:buChar char="⚬"/>
            </a:pPr>
            <a:r>
              <a:rPr lang="en-US" sz="2613">
                <a:solidFill>
                  <a:srgbClr val="FFFFFF"/>
                </a:solidFill>
                <a:latin typeface="Poppins"/>
              </a:rPr>
              <a:t>The transcription is saved as a text file for download.</a:t>
            </a:r>
          </a:p>
          <a:p>
            <a:pPr algn="just">
              <a:lnSpc>
                <a:spcPts val="4443"/>
              </a:lnSpc>
            </a:pPr>
          </a:p>
        </p:txBody>
      </p:sp>
      <p:sp>
        <p:nvSpPr>
          <p:cNvPr name="Freeform 4" id="4"/>
          <p:cNvSpPr/>
          <p:nvPr/>
        </p:nvSpPr>
        <p:spPr>
          <a:xfrm flipH="false" flipV="false" rot="0">
            <a:off x="14000279" y="7276061"/>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59433" y="7491426"/>
            <a:ext cx="4442597" cy="945061"/>
          </a:xfrm>
          <a:custGeom>
            <a:avLst/>
            <a:gdLst/>
            <a:ahLst/>
            <a:cxnLst/>
            <a:rect r="r" b="b" t="t" l="l"/>
            <a:pathLst>
              <a:path h="945061" w="4442597">
                <a:moveTo>
                  <a:pt x="0" y="0"/>
                </a:moveTo>
                <a:lnTo>
                  <a:pt x="4442597" y="0"/>
                </a:lnTo>
                <a:lnTo>
                  <a:pt x="4442597" y="945061"/>
                </a:lnTo>
                <a:lnTo>
                  <a:pt x="0" y="945061"/>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757078"/>
            <a:ext cx="12538526" cy="1198880"/>
          </a:xfrm>
          <a:prstGeom prst="rect">
            <a:avLst/>
          </a:prstGeom>
        </p:spPr>
        <p:txBody>
          <a:bodyPr anchor="t" rtlCol="false" tIns="0" lIns="0" bIns="0" rIns="0">
            <a:spAutoFit/>
          </a:bodyPr>
          <a:lstStyle/>
          <a:p>
            <a:pPr algn="l">
              <a:lnSpc>
                <a:spcPts val="8560"/>
              </a:lnSpc>
            </a:pPr>
            <a:r>
              <a:rPr lang="en-US" sz="8000">
                <a:solidFill>
                  <a:srgbClr val="FFFFFF"/>
                </a:solidFill>
                <a:latin typeface="Poppins Bold"/>
              </a:rPr>
              <a:t>Potential Applications</a:t>
            </a:r>
          </a:p>
        </p:txBody>
      </p:sp>
      <p:sp>
        <p:nvSpPr>
          <p:cNvPr name="TextBox 3" id="3"/>
          <p:cNvSpPr txBox="true"/>
          <p:nvPr/>
        </p:nvSpPr>
        <p:spPr>
          <a:xfrm rot="0">
            <a:off x="0" y="1944129"/>
            <a:ext cx="17992801" cy="6722640"/>
          </a:xfrm>
          <a:prstGeom prst="rect">
            <a:avLst/>
          </a:prstGeom>
        </p:spPr>
        <p:txBody>
          <a:bodyPr anchor="t" rtlCol="false" tIns="0" lIns="0" bIns="0" rIns="0">
            <a:spAutoFit/>
          </a:bodyPr>
          <a:lstStyle/>
          <a:p>
            <a:pPr algn="just">
              <a:lnSpc>
                <a:spcPts val="5339"/>
              </a:lnSpc>
            </a:pPr>
          </a:p>
          <a:p>
            <a:pPr algn="just" marL="678147" indent="-339073" lvl="1">
              <a:lnSpc>
                <a:spcPts val="5339"/>
              </a:lnSpc>
              <a:buFont typeface="Arial"/>
              <a:buChar char="•"/>
            </a:pPr>
            <a:r>
              <a:rPr lang="en-US" sz="3141">
                <a:solidFill>
                  <a:srgbClr val="FFFFFF"/>
                </a:solidFill>
                <a:latin typeface="Poppins"/>
              </a:rPr>
              <a:t>Education: Transcribe and translate lectures, seminars, and webinars for students and educators.</a:t>
            </a:r>
          </a:p>
          <a:p>
            <a:pPr algn="just" marL="678147" indent="-339073" lvl="1">
              <a:lnSpc>
                <a:spcPts val="5339"/>
              </a:lnSpc>
              <a:buFont typeface="Arial"/>
              <a:buChar char="•"/>
            </a:pPr>
            <a:r>
              <a:rPr lang="en-US" sz="3141">
                <a:solidFill>
                  <a:srgbClr val="FFFFFF"/>
                </a:solidFill>
                <a:latin typeface="Poppins"/>
              </a:rPr>
              <a:t>Business: Convert meeting recordings and presentations into text for documentation and multilingual communication.</a:t>
            </a:r>
          </a:p>
          <a:p>
            <a:pPr algn="just" marL="678147" indent="-339073" lvl="1">
              <a:lnSpc>
                <a:spcPts val="5339"/>
              </a:lnSpc>
              <a:buFont typeface="Arial"/>
              <a:buChar char="•"/>
            </a:pPr>
            <a:r>
              <a:rPr lang="en-US" sz="3141">
                <a:solidFill>
                  <a:srgbClr val="FFFFFF"/>
                </a:solidFill>
                <a:latin typeface="Poppins"/>
              </a:rPr>
              <a:t>Accessibility: Assist people with hearing impairments by providing text versions of spoken content.</a:t>
            </a:r>
          </a:p>
          <a:p>
            <a:pPr algn="just" marL="678147" indent="-339073" lvl="1">
              <a:lnSpc>
                <a:spcPts val="5339"/>
              </a:lnSpc>
              <a:buFont typeface="Arial"/>
              <a:buChar char="•"/>
            </a:pPr>
            <a:r>
              <a:rPr lang="en-US" sz="3141">
                <a:solidFill>
                  <a:srgbClr val="FFFFFF"/>
                </a:solidFill>
                <a:latin typeface="Poppins"/>
              </a:rPr>
              <a:t>Language Learning: Help learners by providing transcriptions and translations of audio content in various languages.</a:t>
            </a:r>
          </a:p>
          <a:p>
            <a:pPr algn="just">
              <a:lnSpc>
                <a:spcPts val="5339"/>
              </a:lnSpc>
            </a:pPr>
          </a:p>
        </p:txBody>
      </p:sp>
      <p:sp>
        <p:nvSpPr>
          <p:cNvPr name="Freeform 4" id="4"/>
          <p:cNvSpPr/>
          <p:nvPr/>
        </p:nvSpPr>
        <p:spPr>
          <a:xfrm flipH="false" flipV="false" rot="0">
            <a:off x="14000279" y="7276061"/>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59433" y="7491426"/>
            <a:ext cx="4442597" cy="945061"/>
          </a:xfrm>
          <a:custGeom>
            <a:avLst/>
            <a:gdLst/>
            <a:ahLst/>
            <a:cxnLst/>
            <a:rect r="r" b="b" t="t" l="l"/>
            <a:pathLst>
              <a:path h="945061" w="4442597">
                <a:moveTo>
                  <a:pt x="0" y="0"/>
                </a:moveTo>
                <a:lnTo>
                  <a:pt x="4442597" y="0"/>
                </a:lnTo>
                <a:lnTo>
                  <a:pt x="4442597" y="945061"/>
                </a:lnTo>
                <a:lnTo>
                  <a:pt x="0" y="945061"/>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757078"/>
            <a:ext cx="12538526" cy="1198880"/>
          </a:xfrm>
          <a:prstGeom prst="rect">
            <a:avLst/>
          </a:prstGeom>
        </p:spPr>
        <p:txBody>
          <a:bodyPr anchor="t" rtlCol="false" tIns="0" lIns="0" bIns="0" rIns="0">
            <a:spAutoFit/>
          </a:bodyPr>
          <a:lstStyle/>
          <a:p>
            <a:pPr algn="l">
              <a:lnSpc>
                <a:spcPts val="8560"/>
              </a:lnSpc>
            </a:pPr>
            <a:r>
              <a:rPr lang="en-US" sz="8000">
                <a:solidFill>
                  <a:srgbClr val="FFFFFF"/>
                </a:solidFill>
                <a:latin typeface="Poppins Bold"/>
              </a:rPr>
              <a:t>Conclusion</a:t>
            </a:r>
          </a:p>
        </p:txBody>
      </p:sp>
      <p:sp>
        <p:nvSpPr>
          <p:cNvPr name="TextBox 3" id="3"/>
          <p:cNvSpPr txBox="true"/>
          <p:nvPr/>
        </p:nvSpPr>
        <p:spPr>
          <a:xfrm rot="0">
            <a:off x="861866" y="1953654"/>
            <a:ext cx="16593658" cy="4083470"/>
          </a:xfrm>
          <a:prstGeom prst="rect">
            <a:avLst/>
          </a:prstGeom>
        </p:spPr>
        <p:txBody>
          <a:bodyPr anchor="t" rtlCol="false" tIns="0" lIns="0" bIns="0" rIns="0">
            <a:spAutoFit/>
          </a:bodyPr>
          <a:lstStyle/>
          <a:p>
            <a:pPr algn="just">
              <a:lnSpc>
                <a:spcPts val="5427"/>
              </a:lnSpc>
            </a:pPr>
          </a:p>
          <a:p>
            <a:pPr algn="just">
              <a:lnSpc>
                <a:spcPts val="5427"/>
              </a:lnSpc>
            </a:pPr>
            <a:r>
              <a:rPr lang="en-US" sz="3192">
                <a:solidFill>
                  <a:srgbClr val="FFFFFF"/>
                </a:solidFill>
                <a:latin typeface="Poppins"/>
              </a:rPr>
              <a:t>The Audio-to-Text Translation project helps convert audio into text and translate it. By automating these processes, the application makes it easier for users to access and understand spoken content in different languages, broadening the scope of communication and learning.</a:t>
            </a:r>
          </a:p>
          <a:p>
            <a:pPr algn="just">
              <a:lnSpc>
                <a:spcPts val="5427"/>
              </a:lnSpc>
            </a:pPr>
          </a:p>
        </p:txBody>
      </p:sp>
      <p:sp>
        <p:nvSpPr>
          <p:cNvPr name="Freeform 4" id="4"/>
          <p:cNvSpPr/>
          <p:nvPr/>
        </p:nvSpPr>
        <p:spPr>
          <a:xfrm flipH="false" flipV="false" rot="0">
            <a:off x="14000279" y="7276061"/>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59433" y="7491426"/>
            <a:ext cx="4442597" cy="945061"/>
          </a:xfrm>
          <a:custGeom>
            <a:avLst/>
            <a:gdLst/>
            <a:ahLst/>
            <a:cxnLst/>
            <a:rect r="r" b="b" t="t" l="l"/>
            <a:pathLst>
              <a:path h="945061" w="4442597">
                <a:moveTo>
                  <a:pt x="0" y="0"/>
                </a:moveTo>
                <a:lnTo>
                  <a:pt x="4442597" y="0"/>
                </a:lnTo>
                <a:lnTo>
                  <a:pt x="4442597" y="945061"/>
                </a:lnTo>
                <a:lnTo>
                  <a:pt x="0" y="945061"/>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488140" y="2081125"/>
            <a:ext cx="6124749" cy="6124749"/>
            <a:chOff x="0" y="0"/>
            <a:chExt cx="863317" cy="863317"/>
          </a:xfrm>
        </p:grpSpPr>
        <p:sp>
          <p:nvSpPr>
            <p:cNvPr name="Freeform 3" id="3"/>
            <p:cNvSpPr/>
            <p:nvPr/>
          </p:nvSpPr>
          <p:spPr>
            <a:xfrm flipH="false" flipV="false" rot="0">
              <a:off x="0" y="0"/>
              <a:ext cx="863317" cy="863317"/>
            </a:xfrm>
            <a:custGeom>
              <a:avLst/>
              <a:gdLst/>
              <a:ahLst/>
              <a:cxnLst/>
              <a:rect r="r" b="b" t="t" l="l"/>
              <a:pathLst>
                <a:path h="863317" w="863317">
                  <a:moveTo>
                    <a:pt x="91011" y="0"/>
                  </a:moveTo>
                  <a:lnTo>
                    <a:pt x="772306" y="0"/>
                  </a:lnTo>
                  <a:cubicBezTo>
                    <a:pt x="822570" y="0"/>
                    <a:pt x="863317" y="40747"/>
                    <a:pt x="863317" y="91011"/>
                  </a:cubicBezTo>
                  <a:lnTo>
                    <a:pt x="863317" y="772306"/>
                  </a:lnTo>
                  <a:cubicBezTo>
                    <a:pt x="863317" y="822570"/>
                    <a:pt x="822570" y="863317"/>
                    <a:pt x="772306" y="863317"/>
                  </a:cubicBezTo>
                  <a:lnTo>
                    <a:pt x="91011" y="863317"/>
                  </a:lnTo>
                  <a:cubicBezTo>
                    <a:pt x="40747" y="863317"/>
                    <a:pt x="0" y="822570"/>
                    <a:pt x="0" y="772306"/>
                  </a:cubicBezTo>
                  <a:lnTo>
                    <a:pt x="0" y="91011"/>
                  </a:lnTo>
                  <a:cubicBezTo>
                    <a:pt x="0" y="40747"/>
                    <a:pt x="40747" y="0"/>
                    <a:pt x="91011" y="0"/>
                  </a:cubicBezTo>
                  <a:close/>
                </a:path>
              </a:pathLst>
            </a:custGeom>
            <a:gradFill rotWithShape="true">
              <a:gsLst>
                <a:gs pos="0">
                  <a:srgbClr val="0C131D">
                    <a:alpha val="100000"/>
                  </a:srgbClr>
                </a:gs>
                <a:gs pos="100000">
                  <a:srgbClr val="0F2E4A">
                    <a:alpha val="100000"/>
                  </a:srgbClr>
                </a:gs>
              </a:gsLst>
              <a:lin ang="0"/>
            </a:gradFill>
            <a:ln cap="rnd">
              <a:noFill/>
              <a:prstDash val="solid"/>
              <a:round/>
            </a:ln>
          </p:spPr>
        </p:sp>
        <p:sp>
          <p:nvSpPr>
            <p:cNvPr name="TextBox 4" id="4"/>
            <p:cNvSpPr txBox="true"/>
            <p:nvPr/>
          </p:nvSpPr>
          <p:spPr>
            <a:xfrm>
              <a:off x="0" y="-38100"/>
              <a:ext cx="863317" cy="90141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78017" y="3010843"/>
            <a:ext cx="9326880" cy="4311444"/>
            <a:chOff x="0" y="0"/>
            <a:chExt cx="6350000" cy="2935351"/>
          </a:xfrm>
        </p:grpSpPr>
        <p:sp>
          <p:nvSpPr>
            <p:cNvPr name="Freeform 6" id="6"/>
            <p:cNvSpPr/>
            <p:nvPr/>
          </p:nvSpPr>
          <p:spPr>
            <a:xfrm flipH="false" flipV="false" rot="0">
              <a:off x="0" y="0"/>
              <a:ext cx="6350000" cy="2935351"/>
            </a:xfrm>
            <a:custGeom>
              <a:avLst/>
              <a:gdLst/>
              <a:ahLst/>
              <a:cxnLst/>
              <a:rect r="r" b="b" t="t" l="l"/>
              <a:pathLst>
                <a:path h="2935351" w="6350000">
                  <a:moveTo>
                    <a:pt x="0" y="2495048"/>
                  </a:moveTo>
                  <a:lnTo>
                    <a:pt x="0" y="440303"/>
                  </a:lnTo>
                  <a:cubicBezTo>
                    <a:pt x="0" y="196669"/>
                    <a:pt x="170180" y="0"/>
                    <a:pt x="381000" y="0"/>
                  </a:cubicBezTo>
                  <a:lnTo>
                    <a:pt x="5969000" y="0"/>
                  </a:lnTo>
                  <a:cubicBezTo>
                    <a:pt x="6179820" y="0"/>
                    <a:pt x="6350000" y="196669"/>
                    <a:pt x="6350000" y="440303"/>
                  </a:cubicBezTo>
                  <a:lnTo>
                    <a:pt x="6350000" y="2495048"/>
                  </a:lnTo>
                  <a:cubicBezTo>
                    <a:pt x="6350000" y="2738683"/>
                    <a:pt x="6179820" y="2935351"/>
                    <a:pt x="5969000" y="2935351"/>
                  </a:cubicBezTo>
                  <a:lnTo>
                    <a:pt x="381000" y="2935351"/>
                  </a:lnTo>
                  <a:cubicBezTo>
                    <a:pt x="170180" y="2935351"/>
                    <a:pt x="0" y="2738683"/>
                    <a:pt x="0" y="2495048"/>
                  </a:cubicBezTo>
                  <a:close/>
                </a:path>
              </a:pathLst>
            </a:custGeom>
            <a:blipFill>
              <a:blip r:embed="rId2"/>
              <a:stretch>
                <a:fillRect l="0" t="-22199" r="0" b="-22199"/>
              </a:stretch>
            </a:blipFill>
          </p:spPr>
        </p:sp>
      </p:grpSp>
      <p:sp>
        <p:nvSpPr>
          <p:cNvPr name="Freeform 7" id="7"/>
          <p:cNvSpPr/>
          <p:nvPr/>
        </p:nvSpPr>
        <p:spPr>
          <a:xfrm flipH="false" flipV="false" rot="0">
            <a:off x="13066322" y="6527052"/>
            <a:ext cx="3657600" cy="871174"/>
          </a:xfrm>
          <a:custGeom>
            <a:avLst/>
            <a:gdLst/>
            <a:ahLst/>
            <a:cxnLst/>
            <a:rect r="r" b="b" t="t" l="l"/>
            <a:pathLst>
              <a:path h="871174" w="3657600">
                <a:moveTo>
                  <a:pt x="0" y="0"/>
                </a:moveTo>
                <a:lnTo>
                  <a:pt x="3657600" y="0"/>
                </a:lnTo>
                <a:lnTo>
                  <a:pt x="3657600" y="871174"/>
                </a:lnTo>
                <a:lnTo>
                  <a:pt x="0" y="871174"/>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9803492" y="2609586"/>
            <a:ext cx="6515092" cy="1198880"/>
          </a:xfrm>
          <a:prstGeom prst="rect">
            <a:avLst/>
          </a:prstGeom>
        </p:spPr>
        <p:txBody>
          <a:bodyPr anchor="t" rtlCol="false" tIns="0" lIns="0" bIns="0" rIns="0">
            <a:spAutoFit/>
          </a:bodyPr>
          <a:lstStyle/>
          <a:p>
            <a:pPr algn="l">
              <a:lnSpc>
                <a:spcPts val="8560"/>
              </a:lnSpc>
            </a:pPr>
            <a:r>
              <a:rPr lang="en-US" sz="8000">
                <a:solidFill>
                  <a:srgbClr val="FFFFFF"/>
                </a:solidFill>
                <a:latin typeface="Poppins Bold"/>
              </a:rPr>
              <a:t>About Us</a:t>
            </a:r>
          </a:p>
        </p:txBody>
      </p:sp>
      <p:sp>
        <p:nvSpPr>
          <p:cNvPr name="TextBox 9" id="9"/>
          <p:cNvSpPr txBox="true"/>
          <p:nvPr/>
        </p:nvSpPr>
        <p:spPr>
          <a:xfrm rot="0">
            <a:off x="9803492" y="4034677"/>
            <a:ext cx="6920430" cy="1711325"/>
          </a:xfrm>
          <a:prstGeom prst="rect">
            <a:avLst/>
          </a:prstGeom>
        </p:spPr>
        <p:txBody>
          <a:bodyPr anchor="t" rtlCol="false" tIns="0" lIns="0" bIns="0" rIns="0">
            <a:spAutoFit/>
          </a:bodyPr>
          <a:lstStyle/>
          <a:p>
            <a:pPr algn="just">
              <a:lnSpc>
                <a:spcPts val="3400"/>
              </a:lnSpc>
            </a:pPr>
            <a:r>
              <a:rPr lang="en-US" sz="2000">
                <a:solidFill>
                  <a:srgbClr val="FFFFFF"/>
                </a:solidFill>
                <a:latin typeface="Poppins"/>
              </a:rPr>
              <a:t>jOE jOSEPH - PES2UG22CS237 </a:t>
            </a:r>
          </a:p>
          <a:p>
            <a:pPr algn="just">
              <a:lnSpc>
                <a:spcPts val="3400"/>
              </a:lnSpc>
            </a:pPr>
          </a:p>
          <a:p>
            <a:pPr algn="just">
              <a:lnSpc>
                <a:spcPts val="3400"/>
              </a:lnSpc>
            </a:pPr>
          </a:p>
          <a:p>
            <a:pPr algn="just">
              <a:lnSpc>
                <a:spcPts val="3400"/>
              </a:lnSpc>
            </a:pPr>
          </a:p>
        </p:txBody>
      </p:sp>
      <p:sp>
        <p:nvSpPr>
          <p:cNvPr name="Freeform 10" id="10"/>
          <p:cNvSpPr/>
          <p:nvPr/>
        </p:nvSpPr>
        <p:spPr>
          <a:xfrm flipH="false" flipV="false" rot="0">
            <a:off x="-1361862" y="8164257"/>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5">
              <a:alphaModFix amt="30000"/>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560029" y="2144849"/>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5">
              <a:alphaModFix amt="30000"/>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877236" y="6870507"/>
            <a:ext cx="263383" cy="263383"/>
          </a:xfrm>
          <a:custGeom>
            <a:avLst/>
            <a:gdLst/>
            <a:ahLst/>
            <a:cxnLst/>
            <a:rect r="r" b="b" t="t" l="l"/>
            <a:pathLst>
              <a:path h="263383" w="263383">
                <a:moveTo>
                  <a:pt x="0" y="0"/>
                </a:moveTo>
                <a:lnTo>
                  <a:pt x="263383" y="0"/>
                </a:lnTo>
                <a:lnTo>
                  <a:pt x="263383" y="263384"/>
                </a:lnTo>
                <a:lnTo>
                  <a:pt x="0" y="2633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82290" y="6061600"/>
            <a:ext cx="265338" cy="265338"/>
          </a:xfrm>
          <a:custGeom>
            <a:avLst/>
            <a:gdLst/>
            <a:ahLst/>
            <a:cxnLst/>
            <a:rect r="r" b="b" t="t" l="l"/>
            <a:pathLst>
              <a:path h="265338" w="265338">
                <a:moveTo>
                  <a:pt x="0" y="0"/>
                </a:moveTo>
                <a:lnTo>
                  <a:pt x="265338" y="0"/>
                </a:lnTo>
                <a:lnTo>
                  <a:pt x="265338" y="265338"/>
                </a:lnTo>
                <a:lnTo>
                  <a:pt x="0" y="2653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a:grpSpLocks noChangeAspect="true"/>
          </p:cNvGrpSpPr>
          <p:nvPr/>
        </p:nvGrpSpPr>
        <p:grpSpPr>
          <a:xfrm rot="0">
            <a:off x="10065670" y="1903793"/>
            <a:ext cx="6960960" cy="5898254"/>
            <a:chOff x="0" y="0"/>
            <a:chExt cx="19050000" cy="16141700"/>
          </a:xfrm>
        </p:grpSpPr>
        <p:sp>
          <p:nvSpPr>
            <p:cNvPr name="Freeform 5" id="5"/>
            <p:cNvSpPr/>
            <p:nvPr/>
          </p:nvSpPr>
          <p:spPr>
            <a:xfrm flipH="false" flipV="false" rot="0">
              <a:off x="367919" y="327025"/>
              <a:ext cx="18314288" cy="10660888"/>
            </a:xfrm>
            <a:custGeom>
              <a:avLst/>
              <a:gdLst/>
              <a:ahLst/>
              <a:cxnLst/>
              <a:rect r="r" b="b" t="t" l="l"/>
              <a:pathLst>
                <a:path h="10660888" w="18314288">
                  <a:moveTo>
                    <a:pt x="18314162" y="10660888"/>
                  </a:moveTo>
                  <a:lnTo>
                    <a:pt x="0" y="10660888"/>
                  </a:lnTo>
                  <a:lnTo>
                    <a:pt x="0" y="0"/>
                  </a:lnTo>
                  <a:lnTo>
                    <a:pt x="18314288" y="0"/>
                  </a:lnTo>
                  <a:lnTo>
                    <a:pt x="18314288" y="10660888"/>
                  </a:lnTo>
                  <a:close/>
                </a:path>
              </a:pathLst>
            </a:custGeom>
            <a:blipFill>
              <a:blip r:embed="rId6"/>
              <a:stretch>
                <a:fillRect l="-1742" t="0" r="-1742" b="0"/>
              </a:stretch>
            </a:blipFill>
          </p:spPr>
        </p:sp>
        <p:sp>
          <p:nvSpPr>
            <p:cNvPr name="Freeform 6" id="6"/>
            <p:cNvSpPr/>
            <p:nvPr/>
          </p:nvSpPr>
          <p:spPr>
            <a:xfrm flipH="false" flipV="false" rot="0">
              <a:off x="0" y="0"/>
              <a:ext cx="19050000" cy="16141700"/>
            </a:xfrm>
            <a:custGeom>
              <a:avLst/>
              <a:gdLst/>
              <a:ahLst/>
              <a:cxnLst/>
              <a:rect r="r" b="b" t="t" l="l"/>
              <a:pathLst>
                <a:path h="16141700" w="19050000">
                  <a:moveTo>
                    <a:pt x="19050000" y="16141700"/>
                  </a:moveTo>
                  <a:lnTo>
                    <a:pt x="0" y="16141700"/>
                  </a:lnTo>
                  <a:lnTo>
                    <a:pt x="0" y="0"/>
                  </a:lnTo>
                  <a:lnTo>
                    <a:pt x="19050000" y="0"/>
                  </a:lnTo>
                  <a:lnTo>
                    <a:pt x="19050000" y="16141700"/>
                  </a:lnTo>
                  <a:close/>
                </a:path>
              </a:pathLst>
            </a:custGeom>
            <a:blipFill>
              <a:blip r:embed="rId7"/>
              <a:stretch>
                <a:fillRect l="0" t="-9" r="0" b="-9"/>
              </a:stretch>
            </a:blipFill>
          </p:spPr>
        </p:sp>
      </p:grpSp>
      <p:sp>
        <p:nvSpPr>
          <p:cNvPr name="Freeform 7" id="7"/>
          <p:cNvSpPr/>
          <p:nvPr/>
        </p:nvSpPr>
        <p:spPr>
          <a:xfrm flipH="false" flipV="false" rot="0">
            <a:off x="5561480" y="6573168"/>
            <a:ext cx="2823505" cy="1072932"/>
          </a:xfrm>
          <a:custGeom>
            <a:avLst/>
            <a:gdLst/>
            <a:ahLst/>
            <a:cxnLst/>
            <a:rect r="r" b="b" t="t" l="l"/>
            <a:pathLst>
              <a:path h="1072932" w="2823505">
                <a:moveTo>
                  <a:pt x="0" y="0"/>
                </a:moveTo>
                <a:lnTo>
                  <a:pt x="2823504" y="0"/>
                </a:lnTo>
                <a:lnTo>
                  <a:pt x="2823504" y="1072931"/>
                </a:lnTo>
                <a:lnTo>
                  <a:pt x="0" y="1072931"/>
                </a:lnTo>
                <a:lnTo>
                  <a:pt x="0" y="0"/>
                </a:lnTo>
                <a:close/>
              </a:path>
            </a:pathLst>
          </a:custGeom>
          <a:blipFill>
            <a:blip r:embed="rId8">
              <a:alphaModFix amt="30000"/>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14170605" y="7222077"/>
            <a:ext cx="4690936" cy="1159940"/>
          </a:xfrm>
          <a:custGeom>
            <a:avLst/>
            <a:gdLst/>
            <a:ahLst/>
            <a:cxnLst/>
            <a:rect r="r" b="b" t="t" l="l"/>
            <a:pathLst>
              <a:path h="1159940" w="4690936">
                <a:moveTo>
                  <a:pt x="4690935" y="0"/>
                </a:moveTo>
                <a:lnTo>
                  <a:pt x="0" y="0"/>
                </a:lnTo>
                <a:lnTo>
                  <a:pt x="0" y="1159940"/>
                </a:lnTo>
                <a:lnTo>
                  <a:pt x="4690935" y="1159940"/>
                </a:lnTo>
                <a:lnTo>
                  <a:pt x="4690935" y="0"/>
                </a:lnTo>
                <a:close/>
              </a:path>
            </a:pathLst>
          </a:custGeom>
          <a:blipFill>
            <a:blip r:embed="rId10">
              <a:alphaModFix amt="3000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028700" y="1313878"/>
            <a:ext cx="7655860" cy="1198880"/>
          </a:xfrm>
          <a:prstGeom prst="rect">
            <a:avLst/>
          </a:prstGeom>
        </p:spPr>
        <p:txBody>
          <a:bodyPr anchor="t" rtlCol="false" tIns="0" lIns="0" bIns="0" rIns="0">
            <a:spAutoFit/>
          </a:bodyPr>
          <a:lstStyle/>
          <a:p>
            <a:pPr algn="l">
              <a:lnSpc>
                <a:spcPts val="8560"/>
              </a:lnSpc>
            </a:pPr>
            <a:r>
              <a:rPr lang="en-US" sz="8000">
                <a:solidFill>
                  <a:srgbClr val="FFFFFF"/>
                </a:solidFill>
                <a:latin typeface="Poppins Bold"/>
              </a:rPr>
              <a:t>About Us</a:t>
            </a:r>
          </a:p>
        </p:txBody>
      </p:sp>
      <p:sp>
        <p:nvSpPr>
          <p:cNvPr name="TextBox 10" id="10"/>
          <p:cNvSpPr txBox="true"/>
          <p:nvPr/>
        </p:nvSpPr>
        <p:spPr>
          <a:xfrm rot="0">
            <a:off x="1028700" y="2946400"/>
            <a:ext cx="6189795" cy="3406777"/>
          </a:xfrm>
          <a:prstGeom prst="rect">
            <a:avLst/>
          </a:prstGeom>
        </p:spPr>
        <p:txBody>
          <a:bodyPr anchor="t" rtlCol="false" tIns="0" lIns="0" bIns="0" rIns="0">
            <a:spAutoFit/>
          </a:bodyPr>
          <a:lstStyle/>
          <a:p>
            <a:pPr algn="just">
              <a:lnSpc>
                <a:spcPts val="5439"/>
              </a:lnSpc>
            </a:pPr>
            <a:r>
              <a:rPr lang="en-US" sz="3199">
                <a:solidFill>
                  <a:srgbClr val="FFFFFF"/>
                </a:solidFill>
                <a:latin typeface="Poppins Bold"/>
              </a:rPr>
              <a:t>PES2UG22CS237 - Joe Joseph</a:t>
            </a:r>
          </a:p>
          <a:p>
            <a:pPr algn="just">
              <a:lnSpc>
                <a:spcPts val="5439"/>
              </a:lnSpc>
            </a:pPr>
          </a:p>
          <a:p>
            <a:pPr algn="just">
              <a:lnSpc>
                <a:spcPts val="5439"/>
              </a:lnSpc>
            </a:pPr>
            <a:r>
              <a:rPr lang="en-US" sz="3199">
                <a:solidFill>
                  <a:srgbClr val="FFFFFF"/>
                </a:solidFill>
                <a:latin typeface="Poppins Bold"/>
              </a:rPr>
              <a:t>PES2UG21CS618 - Y Teresha</a:t>
            </a:r>
          </a:p>
          <a:p>
            <a:pPr algn="just">
              <a:lnSpc>
                <a:spcPts val="5439"/>
              </a:lnSpc>
            </a:pPr>
          </a:p>
          <a:p>
            <a:pPr algn="just">
              <a:lnSpc>
                <a:spcPts val="5439"/>
              </a:lnSpc>
            </a:pPr>
            <a:r>
              <a:rPr lang="en-US" sz="3199">
                <a:solidFill>
                  <a:srgbClr val="FFFFFF"/>
                </a:solidFill>
                <a:latin typeface="Poppins Bold"/>
              </a:rPr>
              <a:t>PES2UG21CS345 - Nishat 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DAGJY9lgFMo</dc:identifier>
  <dcterms:modified xsi:type="dcterms:W3CDTF">2011-08-01T06:04:30Z</dcterms:modified>
  <cp:revision>1</cp:revision>
  <dc:title>Audio to Text Translation</dc:title>
</cp:coreProperties>
</file>