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BF569B3-9B95-3D82-C515-F3CF26054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2DAB99E7-0772-0F68-FB89-BF9AE5788A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0D5076A-BA36-70EE-2F02-6C155F7D5F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42CE5997-C291-4A1D-2E05-AA699737D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C6C46D2E-1A34-FAE8-EDA1-BB3F9C7FAD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8C85074D-0B59-81D7-DAC4-5D93AEE4D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06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963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noProof="1"/>
              <a:t>Дослідження методів та моделей адаптивного навчання для   вивчення інформаційних технологій. Побудова плану розвитку.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1"/>
              <a:t>Терещенко І.О., ІПЗм-23-2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1"/>
              <a:t>Науковий керівник: Доц. Каук В.І.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1"/>
              <a:t>12 червня 2025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243F96B2-36F5-94C9-3A51-FAC7BA28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3FB14F09-7477-C4A5-BB0A-878BA1009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Зміст проведеного експерименту</a:t>
            </a:r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8B012068-FDB4-F5FF-872B-799722096D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1923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noProof="1"/>
              <a:t>Порівнювані моделі: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GPT-4o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GPT-4o-mini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GPT-3turbo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GPT-o3-mini</a:t>
            </a: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DD8C7DC1-608B-6E4E-6A59-FA64B79DB2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BC93A-BC5D-5C36-3E37-8AA66E0CEAE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10</a:t>
            </a:fld>
            <a:endParaRPr lang="uk-UA" noProof="1"/>
          </a:p>
        </p:txBody>
      </p:sp>
    </p:spTree>
    <p:extLst>
      <p:ext uri="{BB962C8B-B14F-4D97-AF65-F5344CB8AC3E}">
        <p14:creationId xmlns:p14="http://schemas.microsoft.com/office/powerpoint/2010/main" val="36895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Результати експерименту 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11</a:t>
            </a:fld>
            <a:endParaRPr lang="uk-UA" noProof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A1CB30-66F3-423C-B96C-4EA64A211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03975"/>
              </p:ext>
            </p:extLst>
          </p:nvPr>
        </p:nvGraphicFramePr>
        <p:xfrm>
          <a:off x="354475" y="608501"/>
          <a:ext cx="8638272" cy="42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808">
                  <a:extLst>
                    <a:ext uri="{9D8B030D-6E8A-4147-A177-3AD203B41FA5}">
                      <a16:colId xmlns:a16="http://schemas.microsoft.com/office/drawing/2014/main" val="3667435835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1853368373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1721389836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577122436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3822577951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3554180510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1594740552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3997242900"/>
                    </a:ext>
                  </a:extLst>
                </a:gridCol>
                <a:gridCol w="959808">
                  <a:extLst>
                    <a:ext uri="{9D8B030D-6E8A-4147-A177-3AD203B41FA5}">
                      <a16:colId xmlns:a16="http://schemas.microsoft.com/office/drawing/2014/main" val="2225722673"/>
                    </a:ext>
                  </a:extLst>
                </a:gridCol>
              </a:tblGrid>
              <a:tr h="763950">
                <a:tc>
                  <a:txBody>
                    <a:bodyPr/>
                    <a:lstStyle/>
                    <a:p>
                      <a:r>
                        <a:rPr lang="uk-UA" noProof="1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Час, мс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Input токени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Output токени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Всього токенів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Кроків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Оцінка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Розмір відповіді (символи)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i="0" u="none" strike="noStrike" cap="none" noProof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Вартість (USD)</a:t>
                      </a:r>
                      <a:endParaRPr lang="uk-UA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93401"/>
                  </a:ext>
                </a:extLst>
              </a:tr>
              <a:tr h="763950"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gpt-3.5-turbo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5029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634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490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1124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2090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0.00105</a:t>
                      </a:r>
                      <a:endParaRPr lang="uk-UA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65690"/>
                  </a:ext>
                </a:extLst>
              </a:tr>
              <a:tr h="763950"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gpt-4o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8131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442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737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1179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3071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0.00846</a:t>
                      </a:r>
                      <a:endParaRPr lang="uk-UA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1447"/>
                  </a:ext>
                </a:extLst>
              </a:tr>
              <a:tr h="763950"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gpt-4o-mini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12925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443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791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1234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3239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0.00055</a:t>
                      </a:r>
                      <a:endParaRPr lang="uk-UA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01462"/>
                  </a:ext>
                </a:extLst>
              </a:tr>
              <a:tr h="763950">
                <a:tc>
                  <a:txBody>
                    <a:bodyPr/>
                    <a:lstStyle/>
                    <a:p>
                      <a:r>
                        <a:rPr lang="uk-UA" noProof="1"/>
                        <a:t>o3-mini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10063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439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1658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2097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3261</a:t>
                      </a:r>
                      <a:endParaRPr lang="uk-UA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i="0" u="none" strike="noStrike" cap="none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0.00776</a:t>
                      </a:r>
                      <a:endParaRPr lang="uk-UA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2370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Аналіз отриманих результатів </a:t>
            </a: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gpt-3.5-turbo (</a:t>
            </a:r>
            <a:r>
              <a:rPr lang="uk-UA" noProof="1"/>
              <a:t>Для швидкості та економії</a:t>
            </a: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Найшвидша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Найдешевша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Найменша деталізація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gpt-4o (</a:t>
            </a:r>
            <a:r>
              <a:rPr lang="uk-UA" noProof="1"/>
              <a:t>Для балансу якості та часу</a:t>
            </a: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Помірна швидкість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Збалансований обсяг і структура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Вища вартість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gpt-4o-mini (</a:t>
            </a:r>
            <a:r>
              <a:rPr lang="uk-UA" noProof="1"/>
              <a:t>Для глибини при мінімальних витратах </a:t>
            </a: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Найповільніша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Найглибший і найдеталізованіший зміст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Найекономніша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o3-mini (</a:t>
            </a:r>
            <a:r>
              <a:rPr lang="uk-UA" noProof="1"/>
              <a:t>Для максимально насичених планів</a:t>
            </a: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Найбільший обсяг інформації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Висока якість структури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18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Помірна вартість</a:t>
            </a:r>
            <a:br>
              <a:rPr kumimoji="0" lang="uk-UA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uk-UA" sz="1800" noProof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1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12</a:t>
            </a:fld>
            <a:endParaRPr lang="uk-UA" noProof="1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693CD5A-667F-0355-4A29-A13798FF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50FAF97-F78B-3C83-99C6-F535CD8F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Публікація результатів </a:t>
            </a: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13</a:t>
            </a:fld>
            <a:endParaRPr lang="uk-UA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677AA-A919-BFCF-4EC4-6A13514D7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835" y="776160"/>
            <a:ext cx="2437920" cy="345220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6AB2F2-8097-D876-252D-21C537342D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692" b="24896"/>
          <a:stretch/>
        </p:blipFill>
        <p:spPr>
          <a:xfrm>
            <a:off x="5219425" y="776160"/>
            <a:ext cx="2426245" cy="31221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Підсумки 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noProof="1"/>
              <a:t>Проведено дослідження методів адаптивного навчання для побудови персоналізованих шляхів розвитку;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uk-UA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1"/>
              <a:t>Встановлено ефективність адаптивного навчання для покращення успішності та мотивації студентів;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1"/>
              <a:t>Сформовано критерії оцінки методів для побудови персоналізованих навчальних планів;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1"/>
              <a:t>Було оцінено існуючі методи для побудови персоналізованих шляхів розвитку;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uk-UA" noProof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noProof="1"/>
              <a:t>Великі мовні моделі показали високий потенціал у точності й гнучкості навчальних планів;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uk-UA" noProof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noProof="1"/>
              <a:t>Виявлено обмеження: конфіденційність даних, висока вартість і потреба у кваліфікованому персоналі.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14</a:t>
            </a:fld>
            <a:endParaRPr lang="uk-UA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Дослідження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buNone/>
            </a:pPr>
            <a:r>
              <a:rPr lang="uk-UA" noProof="1"/>
              <a:t>Дослідження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Адаптивне навчання є перспективним напрямом у цифровій освіті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Персоналізовані навчальні шляхи підвищують мотивацію, успішність і залученість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Генеративний ШІ, великі мовні моделі (LLM) і Big Data розширюють можливості адаптації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ІТ-сфера динамічна → потреба в індивідуальних та гнучких підходах до навчання</a:t>
            </a:r>
          </a:p>
          <a:p>
            <a:pPr>
              <a:buNone/>
            </a:pPr>
            <a:r>
              <a:rPr lang="uk-UA" noProof="1"/>
              <a:t>Напрям дослідження: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Аналіз методів побудови персоналізованих планів розвитку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Порівняння традиційних підходів і сучасних технологій (ML, LLM, Big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Побудова багатокритеріальної моделі для вибору оптимального підходу</a:t>
            </a:r>
          </a:p>
          <a:p>
            <a:pPr>
              <a:buNone/>
            </a:pPr>
            <a:r>
              <a:rPr lang="uk-UA" noProof="1"/>
              <a:t>Об’єкт дослідження: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Методи та моделі адаптивного навчання для створення персоналізованих шляхів розвитку в ІТ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uk-UA" noProof="1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2</a:t>
            </a:fld>
            <a:endParaRPr lang="uk-UA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Огляд літератури (аналогів) 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3</a:t>
            </a:fld>
            <a:endParaRPr lang="uk-UA" noProof="1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F9772D2-48B9-B8F0-85F3-5475B70C2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092113"/>
            <a:ext cx="8751142" cy="29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Адаптивне навчання — позитивний вплив на успішність студентів (наприклад, [1], [3]);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Великі дані — використання даних для створення персоналізованих навчальних шляхів ([7], [8]);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Генеративний ШІ — автоматизація створення матеріалів, наприклад, інструмент PolyGloT ([6]);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ШІ в навчанні — адаптація контенту та віртуальні тьютори ([5], [9]);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Оцінка методів — критерії оцінювання прогнозування та навчальних шляхів ([11]).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Постановка задачі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+mj-lt"/>
              <a:buAutoNum type="arabicPeriod"/>
            </a:pPr>
            <a:r>
              <a:rPr lang="uk-UA" noProof="1"/>
              <a:t>Провести аналіз сучасних підходів до створення персоналізованих навчальних планів.</a:t>
            </a:r>
          </a:p>
          <a:p>
            <a:pPr>
              <a:buFont typeface="+mj-lt"/>
              <a:buAutoNum type="arabicPeriod"/>
            </a:pPr>
            <a:r>
              <a:rPr lang="uk-UA" noProof="1"/>
              <a:t>Дослідити традиційні методи та новітні технології (включаючи генеративний ШІ) для побудови навчальних траєкторій.</a:t>
            </a:r>
          </a:p>
          <a:p>
            <a:pPr>
              <a:buFont typeface="+mj-lt"/>
              <a:buAutoNum type="arabicPeriod"/>
            </a:pPr>
            <a:r>
              <a:rPr lang="uk-UA" noProof="1"/>
              <a:t>Розробити критерії оцінки якості планів розвитку:</a:t>
            </a:r>
          </a:p>
          <a:p>
            <a:pPr lvl="1">
              <a:buFont typeface="+mj-lt"/>
              <a:buAutoNum type="arabicPeriod"/>
            </a:pPr>
            <a:r>
              <a:rPr lang="uk-UA" sz="1600" noProof="1"/>
              <a:t>Адаптивність до індивідуальних особливостей користувача;</a:t>
            </a:r>
          </a:p>
          <a:p>
            <a:pPr lvl="1">
              <a:buFont typeface="+mj-lt"/>
              <a:buAutoNum type="arabicPeriod"/>
            </a:pPr>
            <a:r>
              <a:rPr lang="uk-UA" sz="1600" noProof="1"/>
              <a:t>Релевантність навчального контенту;</a:t>
            </a:r>
          </a:p>
          <a:p>
            <a:pPr lvl="1">
              <a:buFont typeface="+mj-lt"/>
              <a:buAutoNum type="arabicPeriod"/>
            </a:pPr>
            <a:r>
              <a:rPr lang="uk-UA" sz="1600" noProof="1"/>
              <a:t>Логічність побудови навчальної траєкторії.</a:t>
            </a:r>
          </a:p>
          <a:p>
            <a:pPr>
              <a:buFont typeface="+mj-lt"/>
              <a:buAutoNum type="arabicPeriod"/>
            </a:pPr>
            <a:r>
              <a:rPr lang="uk-UA" noProof="1"/>
              <a:t>Систематизувати результати дослідження та визначити перспективи вдосконалення методів.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1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4</a:t>
            </a:fld>
            <a:endParaRPr lang="uk-UA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Методологія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96767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noProof="1"/>
              <a:t>Методи дослідження: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Аналіз літературних та наукових джерел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Порівняльний аналіз адаптивних моделей навчання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Багатокритеріальний аналіз для вибору оптимального підходу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Огляд практичних кейсів впровадження персоналізованих планів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Емпіричне тестування згенерованих навчальних шляхів</a:t>
            </a:r>
          </a:p>
          <a:p>
            <a:pPr>
              <a:buNone/>
            </a:pPr>
            <a:r>
              <a:rPr lang="uk-UA" noProof="1"/>
              <a:t>Інструментарій та технології: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Великі мовні моделі (GPT-4o, GPT-4o-mini, GPT-3turbo, GPT-o3-mini)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Методи нормалізації, Парето-аналіз і згорткове моделювання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Технологічний стек: .NET, Angular, OpenAI API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1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5</a:t>
            </a:fld>
            <a:endParaRPr lang="uk-UA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Архітектура система для проведення експериментального дослідження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6</a:t>
            </a:fld>
            <a:endParaRPr lang="uk-UA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FB52A-233E-BEBC-A888-8E6BB954B7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4"/>
          <a:stretch/>
        </p:blipFill>
        <p:spPr bwMode="auto">
          <a:xfrm>
            <a:off x="1189608" y="1483042"/>
            <a:ext cx="6256020" cy="2177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Програмна реалізація. Реалізація вибору моделі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7</a:t>
            </a:fld>
            <a:endParaRPr lang="uk-UA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AB030-35B2-F176-5A37-38663D059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91" y="862554"/>
            <a:ext cx="5223020" cy="3968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B716C618-74C1-E304-0F98-DA5E62227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BFE50FCB-2902-7170-49BE-C803C44B58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25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Програмна реалізація. Розроблена система</a:t>
            </a: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20F42158-EBA2-92CC-83CB-192213B0ED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D9E02E-D34C-4172-F960-AC444D726E5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8</a:t>
            </a:fld>
            <a:endParaRPr lang="uk-UA" noProof="1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6A61B9-8F02-32E3-9A4E-528A5A098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95" y="931306"/>
            <a:ext cx="3929611" cy="2906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09576C-C015-17AF-25AE-2B6D7D0C3B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40" t="1" r="44644" b="1921"/>
          <a:stretch/>
        </p:blipFill>
        <p:spPr bwMode="auto">
          <a:xfrm>
            <a:off x="5221624" y="1491180"/>
            <a:ext cx="2244436" cy="303720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660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1"/>
              <a:t>Зміст проведеного експерименту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noProof="1"/>
              <a:t>Мета:</a:t>
            </a:r>
            <a:br>
              <a:rPr lang="uk-UA" noProof="1"/>
            </a:br>
            <a:r>
              <a:rPr lang="uk-UA" noProof="1"/>
              <a:t>Порівняти моделі генеративного ШІ для побудови персоналізованих навчальних планів.</a:t>
            </a:r>
          </a:p>
          <a:p>
            <a:pPr>
              <a:buNone/>
            </a:pPr>
            <a:r>
              <a:rPr lang="uk-UA" noProof="1"/>
              <a:t>Методи: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Емпіричне тестування моделей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Збір та аналіз результатів генерації навчального плану</a:t>
            </a:r>
          </a:p>
          <a:p>
            <a:pPr>
              <a:buNone/>
            </a:pPr>
            <a:r>
              <a:rPr lang="uk-UA" noProof="1"/>
              <a:t>Вхідні дані: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Дані профілю користувача (цілі, знання, досвід)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1"/>
              <a:t>Єдиний запит для всіх моделей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1" smtClean="0"/>
              <a:t>9</a:t>
            </a:fld>
            <a:endParaRPr lang="uk-UA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Шаблон_презентації_квал_роб_маг</Template>
  <TotalTime>225</TotalTime>
  <Words>603</Words>
  <Application>Microsoft Office PowerPoint</Application>
  <PresentationFormat>On-screen Show (16:9)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Economica</vt:lpstr>
      <vt:lpstr>Open Sans</vt:lpstr>
      <vt:lpstr>Luxe</vt:lpstr>
      <vt:lpstr>Дослідження методів та моделей адаптивного навчання для   вивчення інформаційних технологій. Побудова плану розвитку.</vt:lpstr>
      <vt:lpstr>Дослідження</vt:lpstr>
      <vt:lpstr>Огляд літератури (аналогів) </vt:lpstr>
      <vt:lpstr>Постановка задачі</vt:lpstr>
      <vt:lpstr>Методологія </vt:lpstr>
      <vt:lpstr>Архітектура система для проведення експериментального дослідження</vt:lpstr>
      <vt:lpstr>Програмна реалізація. Реалізація вибору моделі</vt:lpstr>
      <vt:lpstr>Програмна реалізація. Розроблена система</vt:lpstr>
      <vt:lpstr>Зміст проведеного експерименту</vt:lpstr>
      <vt:lpstr>Зміст проведеного експерименту</vt:lpstr>
      <vt:lpstr>Результати експерименту 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Tereshchenko Illia</dc:creator>
  <cp:lastModifiedBy>Tereshchenko Illia</cp:lastModifiedBy>
  <cp:revision>12</cp:revision>
  <dcterms:created xsi:type="dcterms:W3CDTF">2025-06-02T18:30:26Z</dcterms:created>
  <dcterms:modified xsi:type="dcterms:W3CDTF">2025-06-04T15:06:22Z</dcterms:modified>
</cp:coreProperties>
</file>