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8" r:id="rId10"/>
    <p:sldId id="263" r:id="rId11"/>
    <p:sldId id="269" r:id="rId12"/>
    <p:sldId id="264" r:id="rId13"/>
    <p:sldId id="265" r:id="rId14"/>
    <p:sldId id="266" r:id="rId15"/>
    <p:sldId id="267" r:id="rId16"/>
    <p:sldId id="270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622" autoAdjust="0"/>
  </p:normalViewPr>
  <p:slideViewPr>
    <p:cSldViewPr snapToGrid="0">
      <p:cViewPr varScale="1">
        <p:scale>
          <a:sx n="79" d="100"/>
          <a:sy n="79" d="100"/>
        </p:scale>
        <p:origin x="2544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Добрий</a:t>
            </a:r>
            <a:r>
              <a:rPr lang="ru-RU" dirty="0"/>
              <a:t> день, </a:t>
            </a:r>
            <a:r>
              <a:rPr lang="ru-RU" dirty="0" err="1"/>
              <a:t>шановна</a:t>
            </a:r>
            <a:r>
              <a:rPr lang="ru-RU" dirty="0"/>
              <a:t> </a:t>
            </a:r>
            <a:r>
              <a:rPr lang="ru-RU" dirty="0" err="1"/>
              <a:t>комісіє</a:t>
            </a:r>
            <a:r>
              <a:rPr lang="ru-RU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Мене </a:t>
            </a:r>
            <a:r>
              <a:rPr lang="ru-RU" dirty="0" err="1"/>
              <a:t>звати</a:t>
            </a:r>
            <a:r>
              <a:rPr lang="ru-RU" dirty="0"/>
              <a:t> </a:t>
            </a:r>
            <a:r>
              <a:rPr lang="ru-RU" dirty="0" err="1"/>
              <a:t>Ілля</a:t>
            </a:r>
            <a:r>
              <a:rPr lang="ru-RU" dirty="0"/>
              <a:t> Терещенко, я студент </a:t>
            </a:r>
            <a:r>
              <a:rPr lang="ru-RU" dirty="0" err="1"/>
              <a:t>групи</a:t>
            </a:r>
            <a:r>
              <a:rPr lang="ru-RU" dirty="0"/>
              <a:t> ІПЗм-23-2.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r>
              <a:rPr lang="ru-RU" dirty="0" err="1"/>
              <a:t>Вашій</a:t>
            </a:r>
            <a:r>
              <a:rPr lang="ru-RU" dirty="0"/>
              <a:t> </a:t>
            </a:r>
            <a:r>
              <a:rPr lang="ru-RU" dirty="0" err="1"/>
              <a:t>увазі</a:t>
            </a:r>
            <a:r>
              <a:rPr lang="ru-RU" dirty="0"/>
              <a:t> </a:t>
            </a:r>
            <a:r>
              <a:rPr lang="ru-RU" dirty="0" err="1"/>
              <a:t>пропоную</a:t>
            </a:r>
            <a:r>
              <a:rPr lang="ru-RU" dirty="0"/>
              <a:t> </a:t>
            </a:r>
            <a:r>
              <a:rPr lang="ru-RU" dirty="0" err="1"/>
              <a:t>кваліфікаційну</a:t>
            </a:r>
            <a:r>
              <a:rPr lang="ru-RU" dirty="0"/>
              <a:t> роботу на тему «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та моделей адаптивного </a:t>
            </a:r>
            <a:r>
              <a:rPr lang="ru-RU" dirty="0" err="1"/>
              <a:t>навчання</a:t>
            </a:r>
            <a:r>
              <a:rPr lang="ru-RU" dirty="0"/>
              <a:t> для </a:t>
            </a:r>
            <a:r>
              <a:rPr lang="ru-RU" dirty="0" err="1"/>
              <a:t>вивчення</a:t>
            </a:r>
            <a:r>
              <a:rPr lang="ru-RU" dirty="0"/>
              <a:t> </a:t>
            </a:r>
            <a:r>
              <a:rPr lang="ru-RU" dirty="0" err="1"/>
              <a:t>інформаційних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. </a:t>
            </a:r>
            <a:r>
              <a:rPr lang="ru-RU" dirty="0" err="1"/>
              <a:t>Побудова</a:t>
            </a:r>
            <a:r>
              <a:rPr lang="ru-RU" dirty="0"/>
              <a:t> плану </a:t>
            </a:r>
            <a:r>
              <a:rPr lang="ru-RU" dirty="0" err="1"/>
              <a:t>розвитку</a:t>
            </a:r>
            <a:r>
              <a:rPr lang="ru-RU" dirty="0"/>
              <a:t>».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М</a:t>
            </a:r>
            <a:r>
              <a:rPr lang="ru-RU" dirty="0" err="1"/>
              <a:t>етою</a:t>
            </a:r>
            <a:r>
              <a:rPr lang="ru-RU" dirty="0"/>
              <a:t> </a:t>
            </a:r>
            <a:r>
              <a:rPr lang="ru-RU" dirty="0" err="1"/>
              <a:t>експерименту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порівняння</a:t>
            </a:r>
            <a:r>
              <a:rPr lang="ru-RU" dirty="0"/>
              <a:t> 4 </a:t>
            </a:r>
            <a:r>
              <a:rPr lang="en-GB" dirty="0"/>
              <a:t>LLM: GPT-4o, GPT-4o-mini, GPT-3turbo </a:t>
            </a:r>
            <a:r>
              <a:rPr lang="ru-RU" dirty="0"/>
              <a:t>і </a:t>
            </a:r>
            <a:r>
              <a:rPr lang="en-GB" dirty="0"/>
              <a:t>GPT-o3-mini. </a:t>
            </a: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Вхідні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— </a:t>
            </a:r>
            <a:r>
              <a:rPr lang="ru-RU" dirty="0" err="1"/>
              <a:t>профіль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генерували</a:t>
            </a:r>
            <a:r>
              <a:rPr lang="ru-RU" dirty="0"/>
              <a:t> </a:t>
            </a:r>
            <a:r>
              <a:rPr lang="ru-RU" dirty="0" err="1"/>
              <a:t>навчальний</a:t>
            </a:r>
            <a:r>
              <a:rPr lang="ru-RU" dirty="0"/>
              <a:t> план,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оцінювався</a:t>
            </a:r>
            <a:r>
              <a:rPr lang="ru-RU" dirty="0"/>
              <a:t> за </a:t>
            </a:r>
            <a:r>
              <a:rPr lang="ru-RU" dirty="0" err="1"/>
              <a:t>однаковими</a:t>
            </a:r>
            <a:r>
              <a:rPr lang="ru-RU" dirty="0"/>
              <a:t> </a:t>
            </a:r>
            <a:r>
              <a:rPr lang="ru-RU" dirty="0" err="1"/>
              <a:t>критеріями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Notes:</a:t>
            </a:r>
            <a:r>
              <a:rPr lang="ru-RU" dirty="0" err="1"/>
              <a:t>Єдиний</a:t>
            </a:r>
            <a:r>
              <a:rPr lang="ru-RU" dirty="0"/>
              <a:t> </a:t>
            </a:r>
            <a:r>
              <a:rPr lang="ru-RU" dirty="0" err="1"/>
              <a:t>вхід</a:t>
            </a:r>
            <a:r>
              <a:rPr lang="ru-RU" dirty="0"/>
              <a:t> → </a:t>
            </a:r>
            <a:r>
              <a:rPr lang="ru-RU" dirty="0" err="1"/>
              <a:t>об'єктивність.Тестували</a:t>
            </a:r>
            <a:r>
              <a:rPr lang="ru-RU" dirty="0"/>
              <a:t> </a:t>
            </a:r>
            <a:r>
              <a:rPr lang="ru-RU" dirty="0" err="1"/>
              <a:t>точність</a:t>
            </a:r>
            <a:r>
              <a:rPr lang="ru-RU" dirty="0"/>
              <a:t>, </a:t>
            </a:r>
            <a:r>
              <a:rPr lang="ru-RU" dirty="0" err="1"/>
              <a:t>глибину</a:t>
            </a:r>
            <a:r>
              <a:rPr lang="ru-RU" dirty="0"/>
              <a:t>, </a:t>
            </a:r>
            <a:r>
              <a:rPr lang="ru-RU" dirty="0" err="1"/>
              <a:t>релевантність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7BF569B3-9B95-3D82-C515-F3CF26054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2DAB99E7-0772-0F68-FB89-BF9AE5788A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30D5076A-BA36-70EE-2F02-6C155F7D5F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26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GPT-3.5-turbo — </a:t>
            </a:r>
            <a:r>
              <a:rPr lang="ru-RU" dirty="0" err="1"/>
              <a:t>найшвидша</a:t>
            </a:r>
            <a:r>
              <a:rPr lang="ru-RU" dirty="0"/>
              <a:t> і </a:t>
            </a:r>
            <a:r>
              <a:rPr lang="ru-RU" dirty="0" err="1"/>
              <a:t>найдешевша</a:t>
            </a:r>
            <a:r>
              <a:rPr lang="ru-RU" dirty="0"/>
              <a:t>, </a:t>
            </a:r>
            <a:r>
              <a:rPr lang="ru-RU" dirty="0" err="1"/>
              <a:t>але</a:t>
            </a:r>
            <a:r>
              <a:rPr lang="ru-RU" dirty="0"/>
              <a:t> видала </a:t>
            </a:r>
            <a:r>
              <a:rPr lang="ru-RU" dirty="0" err="1"/>
              <a:t>найменш</a:t>
            </a:r>
            <a:r>
              <a:rPr lang="ru-RU" dirty="0"/>
              <a:t> </a:t>
            </a:r>
            <a:r>
              <a:rPr lang="ru-RU" dirty="0" err="1"/>
              <a:t>деталізований</a:t>
            </a:r>
            <a:r>
              <a:rPr lang="ru-RU" dirty="0"/>
              <a:t> план.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GPT-4o — </a:t>
            </a:r>
            <a:r>
              <a:rPr lang="ru-RU" dirty="0" err="1"/>
              <a:t>оптимальний</a:t>
            </a:r>
            <a:r>
              <a:rPr lang="ru-RU" dirty="0"/>
              <a:t> баланс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якістю</a:t>
            </a:r>
            <a:r>
              <a:rPr lang="ru-RU" dirty="0"/>
              <a:t>, структурою та </a:t>
            </a:r>
            <a:r>
              <a:rPr lang="ru-RU" dirty="0" err="1"/>
              <a:t>швидкістю</a:t>
            </a:r>
            <a:r>
              <a:rPr lang="ru-RU" dirty="0"/>
              <a:t>, </a:t>
            </a:r>
            <a:r>
              <a:rPr lang="ru-RU" dirty="0" err="1"/>
              <a:t>але</a:t>
            </a:r>
            <a:r>
              <a:rPr lang="ru-RU" dirty="0"/>
              <a:t> </a:t>
            </a:r>
            <a:r>
              <a:rPr lang="ru-RU" dirty="0" err="1"/>
              <a:t>вища</a:t>
            </a:r>
            <a:r>
              <a:rPr lang="ru-RU" dirty="0"/>
              <a:t> </a:t>
            </a:r>
            <a:r>
              <a:rPr lang="ru-RU" dirty="0" err="1"/>
              <a:t>вартість</a:t>
            </a:r>
            <a:r>
              <a:rPr lang="ru-RU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GPT-4o-mini — </a:t>
            </a:r>
            <a:r>
              <a:rPr lang="ru-RU" dirty="0" err="1"/>
              <a:t>найдешевша</a:t>
            </a:r>
            <a:r>
              <a:rPr lang="ru-RU" dirty="0"/>
              <a:t> при </a:t>
            </a:r>
            <a:r>
              <a:rPr lang="ru-RU" dirty="0" err="1"/>
              <a:t>високій</a:t>
            </a:r>
            <a:r>
              <a:rPr lang="ru-RU" dirty="0"/>
              <a:t> </a:t>
            </a:r>
            <a:r>
              <a:rPr lang="ru-RU" dirty="0" err="1"/>
              <a:t>глибині</a:t>
            </a:r>
            <a:r>
              <a:rPr lang="ru-RU" dirty="0"/>
              <a:t> </a:t>
            </a:r>
            <a:r>
              <a:rPr lang="ru-RU" dirty="0" err="1"/>
              <a:t>змісту</a:t>
            </a:r>
            <a:r>
              <a:rPr lang="ru-RU" dirty="0"/>
              <a:t>, </a:t>
            </a:r>
            <a:r>
              <a:rPr lang="ru-RU" dirty="0" err="1"/>
              <a:t>хоча</a:t>
            </a:r>
            <a:r>
              <a:rPr lang="ru-RU" dirty="0"/>
              <a:t> й </a:t>
            </a:r>
            <a:r>
              <a:rPr lang="ru-RU" dirty="0" err="1"/>
              <a:t>повільна</a:t>
            </a:r>
            <a:r>
              <a:rPr lang="ru-RU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o3-mini — </a:t>
            </a:r>
            <a:r>
              <a:rPr lang="ru-RU" dirty="0" err="1"/>
              <a:t>створює</a:t>
            </a:r>
            <a:r>
              <a:rPr lang="ru-RU" dirty="0"/>
              <a:t> максимально </a:t>
            </a:r>
            <a:r>
              <a:rPr lang="ru-RU" dirty="0" err="1"/>
              <a:t>насичені</a:t>
            </a:r>
            <a:r>
              <a:rPr lang="ru-RU" dirty="0"/>
              <a:t> </a:t>
            </a:r>
            <a:r>
              <a:rPr lang="ru-RU" dirty="0" err="1"/>
              <a:t>плани</a:t>
            </a:r>
            <a:r>
              <a:rPr lang="ru-RU" dirty="0"/>
              <a:t>, </a:t>
            </a:r>
            <a:r>
              <a:rPr lang="ru-RU" dirty="0" err="1"/>
              <a:t>але</a:t>
            </a:r>
            <a:r>
              <a:rPr lang="ru-RU" dirty="0"/>
              <a:t> </a:t>
            </a:r>
            <a:r>
              <a:rPr lang="ru-RU" dirty="0" err="1"/>
              <a:t>повільніша</a:t>
            </a:r>
            <a:r>
              <a:rPr lang="ru-RU" dirty="0"/>
              <a:t> і </a:t>
            </a:r>
            <a:r>
              <a:rPr lang="ru-RU" dirty="0" err="1"/>
              <a:t>дорожча</a:t>
            </a:r>
            <a:r>
              <a:rPr lang="ru-RU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пріоритетів</a:t>
            </a:r>
            <a:r>
              <a:rPr lang="ru-RU" dirty="0"/>
              <a:t>: </a:t>
            </a:r>
            <a:r>
              <a:rPr lang="ru-RU" dirty="0" err="1"/>
              <a:t>швидкість</a:t>
            </a:r>
            <a:r>
              <a:rPr lang="ru-RU" dirty="0"/>
              <a:t>, </a:t>
            </a:r>
            <a:r>
              <a:rPr lang="ru-RU" dirty="0" err="1"/>
              <a:t>вартість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деталізація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turbo — </a:t>
            </a:r>
            <a:r>
              <a:rPr lang="ru-RU" dirty="0" err="1"/>
              <a:t>швидкість</a:t>
            </a:r>
            <a:r>
              <a:rPr lang="ru-RU" dirty="0"/>
              <a:t> і </a:t>
            </a:r>
            <a:r>
              <a:rPr lang="ru-RU" dirty="0" err="1"/>
              <a:t>економія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</a:t>
            </a:r>
            <a:r>
              <a:rPr lang="en-GB" dirty="0"/>
              <a:t>o — </a:t>
            </a:r>
            <a:r>
              <a:rPr lang="ru-RU" dirty="0"/>
              <a:t>баланс.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</a:t>
            </a:r>
            <a:r>
              <a:rPr lang="en-GB" dirty="0"/>
              <a:t>o-mini — </a:t>
            </a:r>
            <a:r>
              <a:rPr lang="ru-RU" dirty="0" err="1"/>
              <a:t>глибина</a:t>
            </a:r>
            <a:r>
              <a:rPr lang="ru-RU" dirty="0"/>
              <a:t> й бюджет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.</a:t>
            </a:r>
            <a:r>
              <a:rPr lang="en-GB" dirty="0"/>
              <a:t>o3-mini — </a:t>
            </a:r>
            <a:r>
              <a:rPr lang="ru-RU" dirty="0"/>
              <a:t>максимум </a:t>
            </a:r>
            <a:r>
              <a:rPr lang="ru-RU" dirty="0" err="1"/>
              <a:t>змісту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 </a:t>
            </a:r>
            <a:r>
              <a:rPr lang="ru-RU" dirty="0" err="1"/>
              <a:t>результаті</a:t>
            </a:r>
            <a:r>
              <a:rPr lang="ru-RU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Проведено </a:t>
            </a:r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адаптивного </a:t>
            </a:r>
            <a:r>
              <a:rPr lang="ru-RU" dirty="0" err="1"/>
              <a:t>навчання</a:t>
            </a:r>
            <a:r>
              <a:rPr lang="ru-RU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Сформовано </a:t>
            </a:r>
            <a:r>
              <a:rPr lang="ru-RU" dirty="0" err="1"/>
              <a:t>критерії</a:t>
            </a:r>
            <a:r>
              <a:rPr lang="ru-RU" dirty="0"/>
              <a:t> </a:t>
            </a:r>
            <a:r>
              <a:rPr lang="ru-RU" dirty="0" err="1"/>
              <a:t>оцінки</a:t>
            </a:r>
            <a:r>
              <a:rPr lang="ru-RU" dirty="0"/>
              <a:t> </a:t>
            </a:r>
            <a:r>
              <a:rPr lang="ru-RU" dirty="0" err="1"/>
              <a:t>планів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r>
              <a:rPr lang="ru-RU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Проведено </a:t>
            </a:r>
            <a:r>
              <a:rPr lang="ru-RU" dirty="0" err="1"/>
              <a:t>експеримент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LLM;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Побудовано</a:t>
            </a:r>
            <a:r>
              <a:rPr lang="ru-RU" dirty="0"/>
              <a:t> систему для </a:t>
            </a:r>
            <a:r>
              <a:rPr lang="ru-RU" dirty="0" err="1"/>
              <a:t>генерації</a:t>
            </a:r>
            <a:r>
              <a:rPr lang="ru-RU" dirty="0"/>
              <a:t> </a:t>
            </a:r>
            <a:r>
              <a:rPr lang="ru-RU" dirty="0" err="1"/>
              <a:t>планів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;</a:t>
            </a:r>
            <a:r>
              <a:rPr lang="ru-RU" dirty="0" err="1"/>
              <a:t>Виявлено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: </a:t>
            </a:r>
            <a:r>
              <a:rPr lang="ru-RU" dirty="0" err="1"/>
              <a:t>конфіденційність</a:t>
            </a:r>
            <a:r>
              <a:rPr lang="ru-RU" dirty="0"/>
              <a:t>, </a:t>
            </a:r>
            <a:r>
              <a:rPr lang="ru-RU" dirty="0" err="1"/>
              <a:t>вартість</a:t>
            </a:r>
            <a:r>
              <a:rPr lang="ru-RU" dirty="0"/>
              <a:t>, потреба в </a:t>
            </a:r>
            <a:r>
              <a:rPr lang="ru-RU" dirty="0" err="1"/>
              <a:t>кваліфікованих</a:t>
            </a:r>
            <a:r>
              <a:rPr lang="ru-RU" dirty="0"/>
              <a:t> </a:t>
            </a:r>
            <a:r>
              <a:rPr lang="ru-RU" dirty="0" err="1"/>
              <a:t>фахівцях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7C2B6F6F-F009-E584-FD80-82F96590C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4654565C-1C47-362F-5541-FAAD079434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62C35D9F-2D67-70D0-DE42-7274D8F72E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357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Мета </a:t>
            </a:r>
            <a:r>
              <a:rPr lang="ru-RU" dirty="0" err="1"/>
              <a:t>моєї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— </a:t>
            </a:r>
            <a:r>
              <a:rPr lang="ru-RU" dirty="0" err="1"/>
              <a:t>дослідити</a:t>
            </a:r>
            <a:r>
              <a:rPr lang="ru-RU" dirty="0"/>
              <a:t> </a:t>
            </a:r>
            <a:r>
              <a:rPr lang="ru-RU" dirty="0" err="1"/>
              <a:t>сучасні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адаптивного </a:t>
            </a:r>
            <a:r>
              <a:rPr lang="ru-RU" dirty="0" err="1"/>
              <a:t>навчання</a:t>
            </a:r>
            <a:r>
              <a:rPr lang="ru-RU" dirty="0"/>
              <a:t> і </a:t>
            </a:r>
            <a:r>
              <a:rPr lang="ru-RU" dirty="0" err="1"/>
              <a:t>побудувати</a:t>
            </a:r>
            <a:r>
              <a:rPr lang="ru-RU" dirty="0"/>
              <a:t> </a:t>
            </a:r>
            <a:r>
              <a:rPr lang="ru-RU" dirty="0" err="1"/>
              <a:t>персоналізовані</a:t>
            </a:r>
            <a:r>
              <a:rPr lang="ru-RU" dirty="0"/>
              <a:t> </a:t>
            </a:r>
            <a:r>
              <a:rPr lang="ru-RU" dirty="0" err="1"/>
              <a:t>плани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r>
              <a:rPr lang="ru-RU" dirty="0"/>
              <a:t> в </a:t>
            </a:r>
            <a:r>
              <a:rPr lang="ru-RU" dirty="0" err="1"/>
              <a:t>галузі</a:t>
            </a:r>
            <a:r>
              <a:rPr lang="ru-RU" dirty="0"/>
              <a:t> ІТ.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У </a:t>
            </a:r>
            <a:r>
              <a:rPr lang="ru-RU" dirty="0" err="1"/>
              <a:t>центрі</a:t>
            </a:r>
            <a:r>
              <a:rPr lang="ru-RU" dirty="0"/>
              <a:t> </a:t>
            </a:r>
            <a:r>
              <a:rPr lang="ru-RU" dirty="0" err="1"/>
              <a:t>уваги</a:t>
            </a:r>
            <a:r>
              <a:rPr lang="ru-RU" dirty="0"/>
              <a:t> — </a:t>
            </a:r>
            <a:r>
              <a:rPr lang="ru-RU" dirty="0" err="1"/>
              <a:t>індивідуальні</a:t>
            </a:r>
            <a:r>
              <a:rPr lang="ru-RU" dirty="0"/>
              <a:t> потреби </a:t>
            </a:r>
            <a:r>
              <a:rPr lang="ru-RU" dirty="0" err="1"/>
              <a:t>студентів</a:t>
            </a:r>
            <a:r>
              <a:rPr lang="ru-RU" dirty="0"/>
              <a:t>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Я </a:t>
            </a:r>
            <a:r>
              <a:rPr lang="ru-RU" dirty="0" err="1"/>
              <a:t>розглянув</a:t>
            </a:r>
            <a:r>
              <a:rPr lang="ru-RU" dirty="0"/>
              <a:t> як </a:t>
            </a:r>
            <a:r>
              <a:rPr lang="ru-RU" dirty="0" err="1"/>
              <a:t>традиційні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, так і </a:t>
            </a:r>
            <a:r>
              <a:rPr lang="ru-RU" dirty="0" err="1"/>
              <a:t>інноваційні</a:t>
            </a:r>
            <a:r>
              <a:rPr lang="ru-RU" dirty="0"/>
              <a:t> </a:t>
            </a:r>
            <a:r>
              <a:rPr lang="ru-RU" dirty="0" err="1"/>
              <a:t>підходи</a:t>
            </a:r>
            <a:r>
              <a:rPr lang="ru-RU" dirty="0"/>
              <a:t>: 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- </a:t>
            </a:r>
            <a:r>
              <a:rPr lang="ru-RU" dirty="0" err="1"/>
              <a:t>використання</a:t>
            </a:r>
            <a:r>
              <a:rPr lang="ru-RU" dirty="0"/>
              <a:t> генеративного ШІ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-</a:t>
            </a:r>
            <a:r>
              <a:rPr lang="ru-RU" dirty="0"/>
              <a:t> великих </a:t>
            </a:r>
            <a:r>
              <a:rPr lang="ru-RU" dirty="0" err="1"/>
              <a:t>мовних</a:t>
            </a:r>
            <a:r>
              <a:rPr lang="ru-RU" dirty="0"/>
              <a:t> моделей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- 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 </a:t>
            </a:r>
            <a:r>
              <a:rPr lang="en-GB" dirty="0"/>
              <a:t>Big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ІТ-сфера є </a:t>
            </a:r>
            <a:r>
              <a:rPr lang="ru-RU" dirty="0" err="1"/>
              <a:t>динамічною</a:t>
            </a:r>
            <a:r>
              <a:rPr lang="ru-RU" dirty="0"/>
              <a:t>, тому </a:t>
            </a:r>
            <a:r>
              <a:rPr lang="ru-RU" dirty="0" err="1"/>
              <a:t>персоналізація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тут особливо актуальна.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Notes:</a:t>
            </a:r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ru-RU" dirty="0" err="1"/>
              <a:t>адаптивне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важливе.Нові</a:t>
            </a:r>
            <a:r>
              <a:rPr lang="ru-RU" dirty="0"/>
              <a:t> </a:t>
            </a:r>
            <a:r>
              <a:rPr lang="ru-RU" dirty="0" err="1"/>
              <a:t>технології</a:t>
            </a:r>
            <a:r>
              <a:rPr lang="ru-RU" dirty="0"/>
              <a:t>: </a:t>
            </a:r>
            <a:r>
              <a:rPr lang="en-GB" dirty="0"/>
              <a:t>LLM, Big Data, </a:t>
            </a:r>
            <a:r>
              <a:rPr lang="ru-RU" dirty="0" err="1"/>
              <a:t>генеративний</a:t>
            </a:r>
            <a:r>
              <a:rPr lang="ru-RU" dirty="0"/>
              <a:t> </a:t>
            </a:r>
            <a:r>
              <a:rPr lang="ru-RU" dirty="0" err="1"/>
              <a:t>ШІ.Фокус</a:t>
            </a:r>
            <a:r>
              <a:rPr lang="ru-RU" dirty="0"/>
              <a:t>: </a:t>
            </a:r>
            <a:r>
              <a:rPr lang="ru-RU" dirty="0" err="1"/>
              <a:t>персоналізація</a:t>
            </a:r>
            <a:r>
              <a:rPr lang="ru-RU" dirty="0"/>
              <a:t> </a:t>
            </a:r>
            <a:r>
              <a:rPr lang="ru-RU" dirty="0" err="1"/>
              <a:t>навчального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дослідження</a:t>
            </a:r>
            <a:r>
              <a:rPr lang="ru-RU" dirty="0"/>
              <a:t> я </a:t>
            </a:r>
            <a:r>
              <a:rPr lang="ru-RU" dirty="0" err="1"/>
              <a:t>проаналізував</a:t>
            </a:r>
            <a:r>
              <a:rPr lang="ru-RU" dirty="0"/>
              <a:t> низку </a:t>
            </a:r>
            <a:r>
              <a:rPr lang="ru-RU" dirty="0" err="1"/>
              <a:t>наукових</a:t>
            </a:r>
            <a:r>
              <a:rPr lang="ru-RU" dirty="0"/>
              <a:t> </a:t>
            </a:r>
            <a:r>
              <a:rPr lang="ru-RU" dirty="0" err="1"/>
              <a:t>джерел</a:t>
            </a:r>
            <a:r>
              <a:rPr lang="ru-RU" dirty="0"/>
              <a:t>. 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Вони </a:t>
            </a:r>
            <a:r>
              <a:rPr lang="ru-RU" dirty="0" err="1"/>
              <a:t>охоплюють</a:t>
            </a:r>
            <a:r>
              <a:rPr lang="ru-RU" dirty="0"/>
              <a:t> тематику адаптивного </a:t>
            </a:r>
            <a:r>
              <a:rPr lang="ru-RU" dirty="0" err="1"/>
              <a:t>навчання</a:t>
            </a:r>
            <a:r>
              <a:rPr lang="ru-RU" dirty="0"/>
              <a:t>, </a:t>
            </a:r>
            <a:r>
              <a:rPr lang="ru-RU" dirty="0" err="1"/>
              <a:t>використання</a:t>
            </a:r>
            <a:r>
              <a:rPr lang="ru-RU" dirty="0"/>
              <a:t> великих </a:t>
            </a:r>
            <a:r>
              <a:rPr lang="ru-RU" dirty="0" err="1"/>
              <a:t>даних</a:t>
            </a:r>
            <a:r>
              <a:rPr lang="ru-RU" dirty="0"/>
              <a:t>, генеративного ШІ, </a:t>
            </a:r>
            <a:r>
              <a:rPr lang="ru-RU" dirty="0" err="1"/>
              <a:t>віртуальних</a:t>
            </a:r>
            <a:r>
              <a:rPr lang="ru-RU" dirty="0"/>
              <a:t> </a:t>
            </a:r>
            <a:r>
              <a:rPr lang="ru-RU" dirty="0" err="1"/>
              <a:t>тьюторів</a:t>
            </a:r>
            <a:r>
              <a:rPr lang="ru-RU" dirty="0"/>
              <a:t> та </a:t>
            </a:r>
            <a:r>
              <a:rPr lang="ru-RU" dirty="0" err="1"/>
              <a:t>критеріїв</a:t>
            </a:r>
            <a:r>
              <a:rPr lang="ru-RU" dirty="0"/>
              <a:t> </a:t>
            </a:r>
            <a:r>
              <a:rPr lang="ru-RU" dirty="0" err="1"/>
              <a:t>оцінювання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ru-RU" dirty="0"/>
              <a:t> </a:t>
            </a:r>
            <a:r>
              <a:rPr lang="ru-RU" dirty="0" err="1"/>
              <a:t>навчальних</a:t>
            </a:r>
            <a:r>
              <a:rPr lang="ru-RU" dirty="0"/>
              <a:t> </a:t>
            </a:r>
            <a:r>
              <a:rPr lang="ru-RU" dirty="0" err="1"/>
              <a:t>шляхів</a:t>
            </a:r>
            <a:r>
              <a:rPr lang="ru-RU" dirty="0"/>
              <a:t>. 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інструмент</a:t>
            </a:r>
            <a:r>
              <a:rPr lang="ru-RU" dirty="0"/>
              <a:t> </a:t>
            </a:r>
            <a:r>
              <a:rPr lang="en-GB" dirty="0" err="1"/>
              <a:t>PolyGloT</a:t>
            </a:r>
            <a:r>
              <a:rPr lang="en-GB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персоналізовані</a:t>
            </a:r>
            <a:r>
              <a:rPr lang="ru-RU" dirty="0"/>
              <a:t> шляхи </a:t>
            </a:r>
            <a:r>
              <a:rPr lang="ru-RU" dirty="0" err="1"/>
              <a:t>навчання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відкритих</a:t>
            </a:r>
            <a:r>
              <a:rPr lang="ru-RU" dirty="0"/>
              <a:t> </a:t>
            </a:r>
            <a:r>
              <a:rPr lang="ru-RU" dirty="0" err="1"/>
              <a:t>освітніх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Основна</a:t>
            </a:r>
            <a:r>
              <a:rPr lang="ru-RU" dirty="0"/>
              <a:t> задача — </a:t>
            </a:r>
            <a:r>
              <a:rPr lang="ru-RU" dirty="0" err="1"/>
              <a:t>дослідити</a:t>
            </a:r>
            <a:r>
              <a:rPr lang="ru-RU" dirty="0"/>
              <a:t> </a:t>
            </a:r>
            <a:r>
              <a:rPr lang="ru-RU" dirty="0" err="1"/>
              <a:t>сучасні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персоналізованих</a:t>
            </a:r>
            <a:r>
              <a:rPr lang="ru-RU" dirty="0"/>
              <a:t> </a:t>
            </a:r>
            <a:r>
              <a:rPr lang="ru-RU" dirty="0" err="1"/>
              <a:t>навчальних</a:t>
            </a:r>
            <a:r>
              <a:rPr lang="ru-RU" dirty="0"/>
              <a:t> </a:t>
            </a:r>
            <a:r>
              <a:rPr lang="ru-RU" dirty="0" err="1"/>
              <a:t>планів</a:t>
            </a:r>
            <a:r>
              <a:rPr lang="ru-RU" dirty="0"/>
              <a:t>. 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Я </a:t>
            </a:r>
            <a:r>
              <a:rPr lang="ru-RU" dirty="0" err="1"/>
              <a:t>розробив</a:t>
            </a:r>
            <a:r>
              <a:rPr lang="ru-RU" dirty="0"/>
              <a:t> систему </a:t>
            </a:r>
            <a:r>
              <a:rPr lang="ru-RU" dirty="0" err="1"/>
              <a:t>критеріїв</a:t>
            </a:r>
            <a:r>
              <a:rPr lang="ru-RU" dirty="0"/>
              <a:t> </a:t>
            </a:r>
            <a:r>
              <a:rPr lang="ru-RU" dirty="0" err="1"/>
              <a:t>оцінки</a:t>
            </a:r>
            <a:r>
              <a:rPr lang="ru-RU" dirty="0"/>
              <a:t> таких </a:t>
            </a:r>
            <a:r>
              <a:rPr lang="ru-RU" dirty="0" err="1"/>
              <a:t>планів</a:t>
            </a:r>
            <a:r>
              <a:rPr lang="ru-RU" dirty="0"/>
              <a:t>: </a:t>
            </a:r>
            <a:r>
              <a:rPr lang="ru-RU" dirty="0" err="1"/>
              <a:t>адаптивність</a:t>
            </a:r>
            <a:r>
              <a:rPr lang="ru-RU" dirty="0"/>
              <a:t>, </a:t>
            </a:r>
            <a:r>
              <a:rPr lang="ru-RU" dirty="0" err="1"/>
              <a:t>релевантність</a:t>
            </a:r>
            <a:r>
              <a:rPr lang="ru-RU" dirty="0"/>
              <a:t> і </a:t>
            </a:r>
            <a:r>
              <a:rPr lang="ru-RU" dirty="0" err="1"/>
              <a:t>логічність</a:t>
            </a:r>
            <a:r>
              <a:rPr lang="ru-RU" dirty="0"/>
              <a:t>. 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Також </a:t>
            </a:r>
            <a:r>
              <a:rPr lang="ru-RU" dirty="0" err="1"/>
              <a:t>провів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і </a:t>
            </a:r>
            <a:r>
              <a:rPr lang="ru-RU" dirty="0" err="1"/>
              <a:t>систематизацію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, </a:t>
            </a:r>
            <a:r>
              <a:rPr lang="ru-RU" dirty="0" err="1"/>
              <a:t>визначив</a:t>
            </a:r>
            <a:r>
              <a:rPr lang="ru-RU" dirty="0"/>
              <a:t> </a:t>
            </a:r>
            <a:r>
              <a:rPr lang="ru-RU" dirty="0" err="1"/>
              <a:t>перспективи</a:t>
            </a:r>
            <a:r>
              <a:rPr lang="ru-RU" dirty="0"/>
              <a:t> </a:t>
            </a:r>
            <a:r>
              <a:rPr lang="ru-RU" dirty="0" err="1"/>
              <a:t>подальшого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Notes: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досліджується</a:t>
            </a:r>
            <a:r>
              <a:rPr lang="ru-RU" dirty="0"/>
              <a:t>: </a:t>
            </a:r>
            <a:r>
              <a:rPr lang="ru-RU" dirty="0" err="1"/>
              <a:t>методи</a:t>
            </a:r>
            <a:r>
              <a:rPr lang="ru-RU" dirty="0"/>
              <a:t> + </a:t>
            </a:r>
            <a:r>
              <a:rPr lang="ru-RU" dirty="0" err="1"/>
              <a:t>оцінка.Критерії</a:t>
            </a:r>
            <a:r>
              <a:rPr lang="ru-RU" dirty="0"/>
              <a:t>: </a:t>
            </a:r>
            <a:r>
              <a:rPr lang="ru-RU" dirty="0" err="1"/>
              <a:t>адаптивність</a:t>
            </a:r>
            <a:r>
              <a:rPr lang="ru-RU" dirty="0"/>
              <a:t>, </a:t>
            </a:r>
            <a:r>
              <a:rPr lang="ru-RU" dirty="0" err="1"/>
              <a:t>релевантність</a:t>
            </a:r>
            <a:r>
              <a:rPr lang="ru-RU" dirty="0"/>
              <a:t>, </a:t>
            </a:r>
            <a:r>
              <a:rPr lang="ru-RU" dirty="0" err="1"/>
              <a:t>логіка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Методологія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включає</a:t>
            </a:r>
            <a:r>
              <a:rPr lang="ru-RU" dirty="0"/>
              <a:t>: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літератури</a:t>
            </a:r>
            <a:r>
              <a:rPr lang="ru-RU" dirty="0"/>
              <a:t>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Порівняльний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моделей.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Багатокритеріальний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Огляд</a:t>
            </a:r>
            <a:r>
              <a:rPr lang="ru-RU" dirty="0"/>
              <a:t> </a:t>
            </a:r>
            <a:r>
              <a:rPr lang="ru-RU" dirty="0" err="1"/>
              <a:t>кейсів</a:t>
            </a:r>
            <a:r>
              <a:rPr lang="ru-RU" dirty="0"/>
              <a:t>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Емпіричне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Інструментарій</a:t>
            </a:r>
            <a:r>
              <a:rPr lang="ru-RU" dirty="0"/>
              <a:t> — </a:t>
            </a: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мовні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(</a:t>
            </a:r>
            <a:r>
              <a:rPr lang="en-GB" dirty="0"/>
              <a:t>GPT-4o, GPT-4o-mini, GPT-3turbo, GPT-o3-mini)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, </a:t>
            </a:r>
            <a:r>
              <a:rPr lang="ru-RU" dirty="0" err="1"/>
              <a:t>згорткове</a:t>
            </a:r>
            <a:r>
              <a:rPr lang="ru-RU" dirty="0"/>
              <a:t> </a:t>
            </a:r>
            <a:r>
              <a:rPr lang="ru-RU" dirty="0" err="1"/>
              <a:t>моделювання</a:t>
            </a:r>
            <a:r>
              <a:rPr lang="ru-RU" dirty="0"/>
              <a:t>, 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Парето-</a:t>
            </a:r>
            <a:r>
              <a:rPr lang="ru-RU" dirty="0" err="1"/>
              <a:t>аналіз</a:t>
            </a:r>
            <a:r>
              <a:rPr lang="ru-RU" dirty="0"/>
              <a:t>. 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застосовано</a:t>
            </a:r>
            <a:r>
              <a:rPr lang="ru-RU" dirty="0"/>
              <a:t> .</a:t>
            </a:r>
            <a:r>
              <a:rPr lang="en-GB" dirty="0"/>
              <a:t>NET, Angular </a:t>
            </a:r>
            <a:r>
              <a:rPr lang="ru-RU" dirty="0"/>
              <a:t>та </a:t>
            </a:r>
            <a:r>
              <a:rPr lang="en-GB" dirty="0"/>
              <a:t>API OpenAI.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Notes:</a:t>
            </a:r>
            <a:r>
              <a:rPr lang="ru-RU" dirty="0" err="1"/>
              <a:t>Методи</a:t>
            </a:r>
            <a:r>
              <a:rPr lang="ru-RU" dirty="0"/>
              <a:t>: </a:t>
            </a:r>
            <a:r>
              <a:rPr lang="ru-RU" dirty="0" err="1"/>
              <a:t>література</a:t>
            </a:r>
            <a:r>
              <a:rPr lang="ru-RU" dirty="0"/>
              <a:t> + </a:t>
            </a:r>
            <a:r>
              <a:rPr lang="ru-RU" dirty="0" err="1"/>
              <a:t>експеримент.Технічна</a:t>
            </a:r>
            <a:r>
              <a:rPr lang="ru-RU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: .</a:t>
            </a:r>
            <a:r>
              <a:rPr lang="en-GB" dirty="0"/>
              <a:t>NET + GPT.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5EBAE942-6C94-A0FA-096B-F1A9764DE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B8AC3285-0DE7-EBC9-FB43-62952E71C3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ADEBC869-9901-B4D1-3E80-002F477CE1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оцінці ефективності враховуються наступні критерії: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точність плану розвитку; - 2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Адаптивність до прогресу;  -1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масштабованість методу; - 3 (різні групи студентів)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часова ефективність - 4;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емоційний та мотиваційний вплив на студента - 5;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вартість впровадження та підтримки методу - 6.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951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- </a:t>
            </a:r>
            <a:r>
              <a:rPr lang="en-GB" dirty="0"/>
              <a:t>Role Prompting</a:t>
            </a: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- </a:t>
            </a:r>
            <a:r>
              <a:rPr lang="en-GB" dirty="0"/>
              <a:t>Context Injection / Few-Shot with User Data</a:t>
            </a: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- </a:t>
            </a:r>
            <a:r>
              <a:rPr lang="en-GB" dirty="0"/>
              <a:t>Output Structuring / Output Formatting</a:t>
            </a: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- </a:t>
            </a:r>
            <a:r>
              <a:rPr lang="en-GB" dirty="0"/>
              <a:t>Zero-Shot with Structured Constraints</a:t>
            </a:r>
            <a:r>
              <a:rPr lang="uk-UA" dirty="0"/>
              <a:t> - </a:t>
            </a:r>
            <a:r>
              <a:rPr lang="ru-RU" dirty="0"/>
              <a:t>Модель не </a:t>
            </a:r>
            <a:r>
              <a:rPr lang="ru-RU" dirty="0" err="1"/>
              <a:t>отримує</a:t>
            </a:r>
            <a:r>
              <a:rPr lang="ru-RU" dirty="0"/>
              <a:t> прикладу, </a:t>
            </a:r>
            <a:r>
              <a:rPr lang="ru-RU" dirty="0" err="1"/>
              <a:t>але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чітко</a:t>
            </a:r>
            <a:r>
              <a:rPr lang="ru-RU" dirty="0"/>
              <a:t> </a:t>
            </a:r>
            <a:r>
              <a:rPr lang="ru-RU" dirty="0" err="1"/>
              <a:t>задану</a:t>
            </a:r>
            <a:r>
              <a:rPr lang="ru-RU" dirty="0"/>
              <a:t> структуру </a:t>
            </a:r>
            <a:r>
              <a:rPr lang="ru-RU" dirty="0" err="1"/>
              <a:t>відповіді</a:t>
            </a:r>
            <a:r>
              <a:rPr lang="ru-RU" dirty="0"/>
              <a:t> + </a:t>
            </a:r>
            <a:r>
              <a:rPr lang="ru-RU" dirty="0" err="1"/>
              <a:t>обмеження</a:t>
            </a:r>
            <a:r>
              <a:rPr lang="ru-RU" dirty="0"/>
              <a:t> →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en-GB" b="1" dirty="0"/>
              <a:t>zero-shot prompting </a:t>
            </a:r>
            <a:r>
              <a:rPr lang="ru-RU" b="1" dirty="0" err="1"/>
              <a:t>із</a:t>
            </a:r>
            <a:r>
              <a:rPr lang="ru-RU" b="1" dirty="0"/>
              <a:t> </a:t>
            </a:r>
            <a:r>
              <a:rPr lang="ru-RU" b="1" dirty="0" err="1"/>
              <a:t>суворим</a:t>
            </a:r>
            <a:r>
              <a:rPr lang="ru-RU" b="1" dirty="0"/>
              <a:t> форматом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- </a:t>
            </a:r>
            <a:r>
              <a:rPr lang="en-GB" dirty="0"/>
              <a:t>Semantic Anchoring (</a:t>
            </a:r>
            <a:r>
              <a:rPr lang="ru-RU" dirty="0" err="1"/>
              <a:t>ключові</a:t>
            </a:r>
            <a:r>
              <a:rPr lang="ru-RU" dirty="0"/>
              <a:t> слова та </a:t>
            </a:r>
            <a:r>
              <a:rPr lang="ru-RU" dirty="0" err="1"/>
              <a:t>емодзі</a:t>
            </a:r>
            <a:r>
              <a:rPr lang="ru-RU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- </a:t>
            </a:r>
            <a:r>
              <a:rPr lang="en-GB" dirty="0"/>
              <a:t>Goal-Oriented Prompting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42CE5997-C291-4A1D-2E05-AA699737D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C6C46D2E-1A34-FAE8-EDA1-BB3F9C7FAD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8C85074D-0B59-81D7-DAC4-5D93AEE4D2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06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963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noProof="1"/>
              <a:t>Дослідження методів та моделей адаптивного навчання для   вивчення інформаційних технологій. Побудова плану розвитку.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1"/>
              <a:t>Терещенко І.О., ІПЗм-23-2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1"/>
              <a:t>Науковий керівник: Доц. Каук В.І.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1"/>
              <a:t>12 червня 2025</a:t>
            </a: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Зміст проведеного експерименту</a:t>
            </a: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noProof="1"/>
              <a:t>Мета:</a:t>
            </a:r>
            <a:br>
              <a:rPr lang="uk-UA" noProof="1"/>
            </a:br>
            <a:r>
              <a:rPr lang="uk-UA" noProof="1"/>
              <a:t>Порівняти моделі генеративного ШІ для побудови персоналізованих навчальних планів.</a:t>
            </a:r>
          </a:p>
          <a:p>
            <a:pPr>
              <a:buNone/>
            </a:pPr>
            <a:r>
              <a:rPr lang="uk-UA" noProof="1"/>
              <a:t>Методи: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Емпіричне тестування моделей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Збір та аналіз результатів генерації навчального плану</a:t>
            </a:r>
          </a:p>
          <a:p>
            <a:pPr>
              <a:buNone/>
            </a:pPr>
            <a:r>
              <a:rPr lang="uk-UA" noProof="1"/>
              <a:t>Вхідні дані: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Дані профілю користувача (цілі, знання, досвід)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Єдиний запит для всіх моделей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10</a:t>
            </a:fld>
            <a:endParaRPr lang="uk-UA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243F96B2-36F5-94C9-3A51-FAC7BA28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3FB14F09-7477-C4A5-BB0A-878BA10096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Зміст проведеного експерименту</a:t>
            </a:r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8B012068-FDB4-F5FF-872B-799722096D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1923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noProof="1"/>
              <a:t>Порівнювані моделі: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GPT-4o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GPT-4o-mini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GPT-3turbo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GPT-o3-mini</a:t>
            </a: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DD8C7DC1-608B-6E4E-6A59-FA64B79DB2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BBC93A-BC5D-5C36-3E37-8AA66E0CEAE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11</a:t>
            </a:fld>
            <a:endParaRPr lang="uk-UA" noProof="1"/>
          </a:p>
        </p:txBody>
      </p:sp>
    </p:spTree>
    <p:extLst>
      <p:ext uri="{BB962C8B-B14F-4D97-AF65-F5344CB8AC3E}">
        <p14:creationId xmlns:p14="http://schemas.microsoft.com/office/powerpoint/2010/main" val="36895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Результати експерименту 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12</a:t>
            </a:fld>
            <a:endParaRPr lang="uk-UA" noProof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A1CB30-66F3-423C-B96C-4EA64A211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03975"/>
              </p:ext>
            </p:extLst>
          </p:nvPr>
        </p:nvGraphicFramePr>
        <p:xfrm>
          <a:off x="354475" y="608501"/>
          <a:ext cx="8638272" cy="42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808">
                  <a:extLst>
                    <a:ext uri="{9D8B030D-6E8A-4147-A177-3AD203B41FA5}">
                      <a16:colId xmlns:a16="http://schemas.microsoft.com/office/drawing/2014/main" val="3667435835"/>
                    </a:ext>
                  </a:extLst>
                </a:gridCol>
                <a:gridCol w="959808">
                  <a:extLst>
                    <a:ext uri="{9D8B030D-6E8A-4147-A177-3AD203B41FA5}">
                      <a16:colId xmlns:a16="http://schemas.microsoft.com/office/drawing/2014/main" val="1853368373"/>
                    </a:ext>
                  </a:extLst>
                </a:gridCol>
                <a:gridCol w="959808">
                  <a:extLst>
                    <a:ext uri="{9D8B030D-6E8A-4147-A177-3AD203B41FA5}">
                      <a16:colId xmlns:a16="http://schemas.microsoft.com/office/drawing/2014/main" val="1721389836"/>
                    </a:ext>
                  </a:extLst>
                </a:gridCol>
                <a:gridCol w="959808">
                  <a:extLst>
                    <a:ext uri="{9D8B030D-6E8A-4147-A177-3AD203B41FA5}">
                      <a16:colId xmlns:a16="http://schemas.microsoft.com/office/drawing/2014/main" val="577122436"/>
                    </a:ext>
                  </a:extLst>
                </a:gridCol>
                <a:gridCol w="959808">
                  <a:extLst>
                    <a:ext uri="{9D8B030D-6E8A-4147-A177-3AD203B41FA5}">
                      <a16:colId xmlns:a16="http://schemas.microsoft.com/office/drawing/2014/main" val="3822577951"/>
                    </a:ext>
                  </a:extLst>
                </a:gridCol>
                <a:gridCol w="959808">
                  <a:extLst>
                    <a:ext uri="{9D8B030D-6E8A-4147-A177-3AD203B41FA5}">
                      <a16:colId xmlns:a16="http://schemas.microsoft.com/office/drawing/2014/main" val="3554180510"/>
                    </a:ext>
                  </a:extLst>
                </a:gridCol>
                <a:gridCol w="959808">
                  <a:extLst>
                    <a:ext uri="{9D8B030D-6E8A-4147-A177-3AD203B41FA5}">
                      <a16:colId xmlns:a16="http://schemas.microsoft.com/office/drawing/2014/main" val="1594740552"/>
                    </a:ext>
                  </a:extLst>
                </a:gridCol>
                <a:gridCol w="959808">
                  <a:extLst>
                    <a:ext uri="{9D8B030D-6E8A-4147-A177-3AD203B41FA5}">
                      <a16:colId xmlns:a16="http://schemas.microsoft.com/office/drawing/2014/main" val="3997242900"/>
                    </a:ext>
                  </a:extLst>
                </a:gridCol>
                <a:gridCol w="959808">
                  <a:extLst>
                    <a:ext uri="{9D8B030D-6E8A-4147-A177-3AD203B41FA5}">
                      <a16:colId xmlns:a16="http://schemas.microsoft.com/office/drawing/2014/main" val="2225722673"/>
                    </a:ext>
                  </a:extLst>
                </a:gridCol>
              </a:tblGrid>
              <a:tr h="763950">
                <a:tc>
                  <a:txBody>
                    <a:bodyPr/>
                    <a:lstStyle/>
                    <a:p>
                      <a:r>
                        <a:rPr lang="uk-UA" noProof="1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i="0" u="none" strike="noStrike" cap="none" noProof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Час, мс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i="0" u="none" strike="noStrike" cap="none" noProof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Input токени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i="0" u="none" strike="noStrike" cap="none" noProof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Output токени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i="0" u="none" strike="noStrike" cap="none" noProof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Всього токенів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Кроків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i="0" u="none" strike="noStrike" cap="none" noProof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Оцінка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i="0" u="none" strike="noStrike" cap="none" noProof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Розмір відповіді (символи)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i="0" u="none" strike="noStrike" cap="none" noProof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Вартість (USD)</a:t>
                      </a:r>
                      <a:endParaRPr lang="uk-UA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93401"/>
                  </a:ext>
                </a:extLst>
              </a:tr>
              <a:tr h="763950"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gpt-3.5-turbo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5029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634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490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1124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2090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0.00105</a:t>
                      </a:r>
                      <a:endParaRPr lang="uk-UA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65690"/>
                  </a:ext>
                </a:extLst>
              </a:tr>
              <a:tr h="763950"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gpt-4o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8131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442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737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1179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3071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0.00846</a:t>
                      </a:r>
                      <a:endParaRPr lang="uk-UA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51447"/>
                  </a:ext>
                </a:extLst>
              </a:tr>
              <a:tr h="763950"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gpt-4o-mini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12925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443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791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1234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3239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0.00055</a:t>
                      </a:r>
                      <a:endParaRPr lang="uk-UA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01462"/>
                  </a:ext>
                </a:extLst>
              </a:tr>
              <a:tr h="763950">
                <a:tc>
                  <a:txBody>
                    <a:bodyPr/>
                    <a:lstStyle/>
                    <a:p>
                      <a:r>
                        <a:rPr lang="uk-UA" noProof="1"/>
                        <a:t>o3-mini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10063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439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1658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2097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3261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0.00776</a:t>
                      </a:r>
                      <a:endParaRPr lang="uk-UA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2370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Аналіз отриманих результатів </a:t>
            </a: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gpt-3.5-turbo (</a:t>
            </a:r>
            <a:r>
              <a:rPr lang="uk-UA" noProof="1"/>
              <a:t>Для швидкості та економії</a:t>
            </a: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Найшвидша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Найдешевша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Найменша деталізація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gpt-4o (</a:t>
            </a:r>
            <a:r>
              <a:rPr lang="uk-UA" noProof="1"/>
              <a:t>Для балансу якості та часу</a:t>
            </a: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Помірна швидкість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Збалансований обсяг і структура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Вища вартість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gpt-4o-mini (</a:t>
            </a:r>
            <a:r>
              <a:rPr lang="uk-UA" noProof="1"/>
              <a:t>Для глибини при мінімальних витратах </a:t>
            </a: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Найповільніша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Найглибший і найдеталізованіший зміст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Найекономніша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o3-mini (</a:t>
            </a:r>
            <a:r>
              <a:rPr lang="uk-UA" noProof="1"/>
              <a:t>Для максимально насичених планів</a:t>
            </a: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Найбільший обсяг інформації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Висока якість структури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Помірна вартість</a:t>
            </a:r>
            <a:br>
              <a:rPr kumimoji="0" lang="uk-UA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uk-UA" sz="1800" noProof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noProof="1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13</a:t>
            </a:fld>
            <a:endParaRPr lang="uk-UA" noProof="1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B693CD5A-667F-0355-4A29-A13798FF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D50FAF97-F78B-3C83-99C6-F535CD8FE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 noProof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Публікація результатів </a:t>
            </a: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14</a:t>
            </a:fld>
            <a:endParaRPr lang="uk-UA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677AA-A919-BFCF-4EC4-6A13514D7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835" y="776160"/>
            <a:ext cx="2437920" cy="3452204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6AB2F2-8097-D876-252D-21C537342D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692" b="24896"/>
          <a:stretch/>
        </p:blipFill>
        <p:spPr>
          <a:xfrm>
            <a:off x="5219425" y="776160"/>
            <a:ext cx="2426245" cy="31221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Підсумки </a:t>
            </a: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noProof="1"/>
              <a:t>Проведено дослідження методів адаптивного навчання для побудови персоналізованих шляхів розвитку;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uk-UA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noProof="1"/>
              <a:t>Встановлено ефективність адаптивного навчання для покращення успішності та мотивації студентів;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noProof="1"/>
              <a:t>Сформовано критерії оцінки методів для побудови персоналізованих навчальних планів;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noProof="1"/>
              <a:t>Було оцінено існуючі методи для побудови персоналізованих шляхів розвитку;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uk-UA" noProof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noProof="1"/>
              <a:t>Великі мовні моделі показали високий потенціал у точності й гнучкості навчальних планів;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uk-UA" noProof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noProof="1"/>
              <a:t>Виявлено обмеження: конфіденційність даних, висока вартість і потреба у кваліфікованому персоналі.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15</a:t>
            </a:fld>
            <a:endParaRPr lang="uk-UA" noProof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A69C3FEB-C246-EAD2-8ECB-FFF61D234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92681785-52CA-279E-F38C-F65ABD0721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640" y="146596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Дякую за увагу!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E0CCE168-8E83-601D-9E7D-C252D052C8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62C076-1071-3FCF-DF49-389541C175E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16</a:t>
            </a:fld>
            <a:endParaRPr lang="uk-UA" noProof="1"/>
          </a:p>
        </p:txBody>
      </p:sp>
    </p:spTree>
    <p:extLst>
      <p:ext uri="{BB962C8B-B14F-4D97-AF65-F5344CB8AC3E}">
        <p14:creationId xmlns:p14="http://schemas.microsoft.com/office/powerpoint/2010/main" val="32866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Дослідження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>
              <a:buNone/>
            </a:pPr>
            <a:r>
              <a:rPr lang="uk-UA" noProof="1"/>
              <a:t>Дослідження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Адаптивне навчання є перспективним напрямом у цифровій освіті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Персоналізовані навчальні шляхи підвищують мотивацію, успішність і залученість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Генеративний ШІ, моделі машинного навчання і Big Data розширюють можливості адаптації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ІТ-сфера динамічна → потреба в індивідуальних та гнучких підходах до навчання</a:t>
            </a:r>
          </a:p>
          <a:p>
            <a:pPr>
              <a:buNone/>
            </a:pPr>
            <a:r>
              <a:rPr lang="uk-UA" noProof="1"/>
              <a:t>Напрям дослідження: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Аналіз методів побудови персоналізованих планів розвитку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Порівняння традиційних підходів і сучасних технологій (ML, LLM, Big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Побудова багатокритеріальної моделі для вибору оптимального підходу</a:t>
            </a:r>
          </a:p>
          <a:p>
            <a:pPr>
              <a:buNone/>
            </a:pPr>
            <a:r>
              <a:rPr lang="uk-UA" noProof="1"/>
              <a:t>Об’єкт дослідження: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Методи та моделі адаптивного навчання для створення персоналізованих шляхів розвитку в ІТ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uk-UA" noProof="1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2</a:t>
            </a:fld>
            <a:endParaRPr lang="uk-UA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Огляд літератури (аналогів) 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3</a:t>
            </a:fld>
            <a:endParaRPr lang="uk-UA" noProof="1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F9772D2-48B9-B8F0-85F3-5475B70C2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092113"/>
            <a:ext cx="8751142" cy="29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Адаптивне навчання — позитивний вплив на успішність студентів (наприклад, [1], [3]);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Великі дані — використання даних для створення персоналізованих навчальних шляхів ([7], [8]);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Генеративний ШІ — автоматизація створення матеріалів, наприклад, інструмент PolyGloT ([6]);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ШІ в навчанні — адаптація контенту та віртуальні тьютори ([5], [9]);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Оцінка методів — критерії оцінювання прогнозування та навчальних шляхів ([11]).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Постановка задачі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+mj-lt"/>
              <a:buAutoNum type="arabicPeriod"/>
            </a:pPr>
            <a:r>
              <a:rPr lang="uk-UA" noProof="1"/>
              <a:t>Провести аналіз сучасних підходів до створення персоналізованих навчальних планів.</a:t>
            </a:r>
          </a:p>
          <a:p>
            <a:pPr>
              <a:buFont typeface="+mj-lt"/>
              <a:buAutoNum type="arabicPeriod"/>
            </a:pPr>
            <a:r>
              <a:rPr lang="uk-UA" noProof="1"/>
              <a:t>Дослідити традиційні методи та новітні технології (включаючи генеративний ШІ) для побудови навчальних траєкторій.</a:t>
            </a:r>
          </a:p>
          <a:p>
            <a:pPr>
              <a:buFont typeface="+mj-lt"/>
              <a:buAutoNum type="arabicPeriod"/>
            </a:pPr>
            <a:r>
              <a:rPr lang="uk-UA" noProof="1"/>
              <a:t>Розробити критерії оцінки якості планів розвитку:</a:t>
            </a:r>
          </a:p>
          <a:p>
            <a:pPr lvl="1">
              <a:buFont typeface="+mj-lt"/>
              <a:buAutoNum type="arabicPeriod"/>
            </a:pPr>
            <a:r>
              <a:rPr lang="uk-UA" sz="1600" noProof="1"/>
              <a:t>Адаптивність до індивідуальних особливостей користувача;</a:t>
            </a:r>
          </a:p>
          <a:p>
            <a:pPr lvl="1">
              <a:buFont typeface="+mj-lt"/>
              <a:buAutoNum type="arabicPeriod"/>
            </a:pPr>
            <a:r>
              <a:rPr lang="uk-UA" sz="1600" noProof="1"/>
              <a:t>Релевантність навчального контенту;</a:t>
            </a:r>
          </a:p>
          <a:p>
            <a:pPr lvl="1">
              <a:buFont typeface="+mj-lt"/>
              <a:buAutoNum type="arabicPeriod"/>
            </a:pPr>
            <a:r>
              <a:rPr lang="uk-UA" sz="1600" noProof="1"/>
              <a:t>Логічність побудови навчальної траєкторії.</a:t>
            </a:r>
          </a:p>
          <a:p>
            <a:pPr>
              <a:buFont typeface="+mj-lt"/>
              <a:buAutoNum type="arabicPeriod"/>
            </a:pPr>
            <a:r>
              <a:rPr lang="uk-UA" noProof="1"/>
              <a:t>Систематизувати результати дослідження та визначити перспективи вдосконалення методів.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noProof="1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4</a:t>
            </a:fld>
            <a:endParaRPr lang="uk-UA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Методологія 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96767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noProof="1"/>
              <a:t>Методи дослідження: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Аналіз літературних та наукових джерел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Порівняльний аналіз адаптивних моделей навчання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Багатокритеріальний аналіз для вибору оптимального підходу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Огляд практичних кейсів впровадження персоналізованих планів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Емпіричне тестування згенерованих навчальних шляхів</a:t>
            </a:r>
          </a:p>
          <a:p>
            <a:pPr>
              <a:buNone/>
            </a:pPr>
            <a:r>
              <a:rPr lang="uk-UA" noProof="1"/>
              <a:t>Інструментарій та технології: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Великі мовні моделі (GPT-4o, GPT-4o-mini, GPT-3turbo, GPT-o3-mini)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Методи нормалізації, Парето-аналіз і згорткове моделювання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Технологічний стек: .NET, Angular, OpenAI API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noProof="1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5</a:t>
            </a:fld>
            <a:endParaRPr lang="uk-UA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18A41D00-5CE3-796D-4D4C-FB97637C5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244EB210-AA51-EB30-ED0F-C30A38C9BD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Критерії оцінки методів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29921210-1D8B-9D80-7CD0-68F315A747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6767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даптивність до прогресу студента;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точність плану розвитку;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масштабованість методу; (різні групи студентів)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часова ефективність;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емоційний та мотиваційний вплив на студента;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вартість впровадження та підтримки методу.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noProof="1">
              <a:latin typeface="Economica" panose="020B0604020202020204" charset="0"/>
            </a:endParaRPr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C4D9F999-D7D2-EF10-9676-4C22706B8A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7066AA-FC92-AE6A-53AD-D8A51986178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6</a:t>
            </a:fld>
            <a:endParaRPr lang="uk-UA" noProof="1"/>
          </a:p>
        </p:txBody>
      </p:sp>
    </p:spTree>
    <p:extLst>
      <p:ext uri="{BB962C8B-B14F-4D97-AF65-F5344CB8AC3E}">
        <p14:creationId xmlns:p14="http://schemas.microsoft.com/office/powerpoint/2010/main" val="410366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Архітектура система для проведення експериментального дослідження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7</a:t>
            </a:fld>
            <a:endParaRPr lang="uk-UA" noProof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2FB52A-233E-BEBC-A888-8E6BB954B7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4"/>
          <a:stretch/>
        </p:blipFill>
        <p:spPr bwMode="auto">
          <a:xfrm>
            <a:off x="1189608" y="1483042"/>
            <a:ext cx="6256020" cy="2177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Програмна реалізація. Реалізація вибору моделі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8</a:t>
            </a:fld>
            <a:endParaRPr lang="uk-UA" noProof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AB030-35B2-F176-5A37-38663D059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591" y="862554"/>
            <a:ext cx="5223020" cy="3968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B716C618-74C1-E304-0F98-DA5E62227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BFE50FCB-2902-7170-49BE-C803C44B58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25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Програмна реалізація. Розроблена система</a:t>
            </a:r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20F42158-EBA2-92CC-83CB-192213B0ED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D9E02E-D34C-4172-F960-AC444D726E5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9</a:t>
            </a:fld>
            <a:endParaRPr lang="uk-UA" noProof="1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6A61B9-8F02-32E3-9A4E-528A5A098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95" y="931306"/>
            <a:ext cx="3929611" cy="2906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09576C-C015-17AF-25AE-2B6D7D0C3B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40" t="1" r="44644" b="1921"/>
          <a:stretch/>
        </p:blipFill>
        <p:spPr bwMode="auto">
          <a:xfrm>
            <a:off x="5221624" y="1491180"/>
            <a:ext cx="2244436" cy="303720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660196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Шаблон_презентації_квал_роб_маг</Template>
  <TotalTime>635</TotalTime>
  <Words>1223</Words>
  <Application>Microsoft Office PowerPoint</Application>
  <PresentationFormat>On-screen Show (16:9)</PresentationFormat>
  <Paragraphs>231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Symbol</vt:lpstr>
      <vt:lpstr>Times New Roman</vt:lpstr>
      <vt:lpstr>Open Sans</vt:lpstr>
      <vt:lpstr>Economica</vt:lpstr>
      <vt:lpstr>Arial</vt:lpstr>
      <vt:lpstr>Luxe</vt:lpstr>
      <vt:lpstr>Дослідження методів та моделей адаптивного навчання для   вивчення інформаційних технологій. Побудова плану розвитку.</vt:lpstr>
      <vt:lpstr>Дослідження</vt:lpstr>
      <vt:lpstr>Огляд літератури (аналогів) </vt:lpstr>
      <vt:lpstr>Постановка задачі</vt:lpstr>
      <vt:lpstr>Методологія </vt:lpstr>
      <vt:lpstr>Критерії оцінки методів</vt:lpstr>
      <vt:lpstr>Архітектура система для проведення експериментального дослідження</vt:lpstr>
      <vt:lpstr>Програмна реалізація. Реалізація вибору моделі</vt:lpstr>
      <vt:lpstr>Програмна реалізація. Розроблена система</vt:lpstr>
      <vt:lpstr>Зміст проведеного експерименту</vt:lpstr>
      <vt:lpstr>Зміст проведеного експерименту</vt:lpstr>
      <vt:lpstr>Результати експерименту </vt:lpstr>
      <vt:lpstr>Аналіз отриманих результатів </vt:lpstr>
      <vt:lpstr>Публікація результатів </vt:lpstr>
      <vt:lpstr>Підсумки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Tereshchenko Illia</dc:creator>
  <cp:lastModifiedBy>Tereshchenko Illia</cp:lastModifiedBy>
  <cp:revision>21</cp:revision>
  <dcterms:created xsi:type="dcterms:W3CDTF">2025-06-02T18:30:26Z</dcterms:created>
  <dcterms:modified xsi:type="dcterms:W3CDTF">2025-06-11T05:10:17Z</dcterms:modified>
</cp:coreProperties>
</file>