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57" r:id="rId4"/>
    <p:sldId id="258" r:id="rId5"/>
    <p:sldId id="259" r:id="rId6"/>
    <p:sldId id="262" r:id="rId7"/>
    <p:sldId id="261" r:id="rId8"/>
    <p:sldId id="268" r:id="rId9"/>
    <p:sldId id="269" r:id="rId10"/>
    <p:sldId id="267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D15EF-4ED9-4FFE-887E-05E9779C296F}" v="47" dt="2024-04-16T20:49:09.1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21DAB-38BD-4BAD-B7EC-975F245074E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A27A1-1021-4C84-8329-078881C7A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3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FINANCIAL REPORTS. IT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F84D7-985D-7D47-8FFD-3C9754A1F4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68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114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600200" y="2386799"/>
            <a:ext cx="8991600" cy="1645920"/>
          </a:xfrm>
          <a:custGeom>
            <a:avLst/>
            <a:gdLst/>
            <a:ahLst/>
            <a:cxnLst/>
            <a:rect l="l" t="t" r="r" b="b"/>
            <a:pathLst>
              <a:path w="8991600" h="1645920">
                <a:moveTo>
                  <a:pt x="4495685" y="1645564"/>
                </a:moveTo>
                <a:lnTo>
                  <a:pt x="0" y="1645564"/>
                </a:lnTo>
                <a:lnTo>
                  <a:pt x="0" y="0"/>
                </a:lnTo>
                <a:lnTo>
                  <a:pt x="8991358" y="0"/>
                </a:lnTo>
                <a:lnTo>
                  <a:pt x="8991358" y="1645564"/>
                </a:lnTo>
                <a:lnTo>
                  <a:pt x="4495685" y="1645564"/>
                </a:lnTo>
                <a:close/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65576" y="2609532"/>
            <a:ext cx="6267196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635" cy="6858000"/>
          </a:xfrm>
          <a:custGeom>
            <a:avLst/>
            <a:gdLst/>
            <a:ahLst/>
            <a:cxnLst/>
            <a:rect l="l" t="t" r="r" b="b"/>
            <a:pathLst>
              <a:path w="12192635" h="6858000">
                <a:moveTo>
                  <a:pt x="12192114" y="0"/>
                </a:moveTo>
                <a:lnTo>
                  <a:pt x="0" y="0"/>
                </a:lnTo>
                <a:lnTo>
                  <a:pt x="0" y="6858000"/>
                </a:lnTo>
                <a:lnTo>
                  <a:pt x="12192114" y="6858000"/>
                </a:lnTo>
                <a:lnTo>
                  <a:pt x="121921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363" y="799922"/>
            <a:ext cx="10417683" cy="57268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635" cy="6858000"/>
          </a:xfrm>
          <a:custGeom>
            <a:avLst/>
            <a:gdLst/>
            <a:ahLst/>
            <a:cxnLst/>
            <a:rect l="l" t="t" r="r" b="b"/>
            <a:pathLst>
              <a:path w="12192635" h="6858000">
                <a:moveTo>
                  <a:pt x="12192114" y="0"/>
                </a:moveTo>
                <a:lnTo>
                  <a:pt x="0" y="0"/>
                </a:lnTo>
                <a:lnTo>
                  <a:pt x="0" y="6858000"/>
                </a:lnTo>
                <a:lnTo>
                  <a:pt x="12192114" y="6858000"/>
                </a:lnTo>
                <a:lnTo>
                  <a:pt x="1219211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3139" y="407415"/>
            <a:ext cx="697207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4409" y="1821865"/>
            <a:ext cx="9809530" cy="359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600200" y="2438400"/>
            <a:ext cx="8991600" cy="1129796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21105" marR="5080" indent="-1209040" algn="ctr">
              <a:lnSpc>
                <a:spcPts val="4110"/>
              </a:lnSpc>
              <a:spcBef>
                <a:spcPts val="610"/>
              </a:spcBef>
            </a:pPr>
            <a:r>
              <a:rPr lang="en-US" i="0" spc="110" dirty="0"/>
              <a:t>The $mart Way: Data-Driven Strategies for Walmart Sales Success</a:t>
            </a:r>
            <a:endParaRPr i="0" spc="1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A52F7A-6A9A-1A86-886E-17844AA6F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2400"/>
            <a:ext cx="2271059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593A-DFDE-A7BC-493E-5AD5B68A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en-US" dirty="0"/>
              <a:t>GLOBAL PRESENCE</a:t>
            </a:r>
          </a:p>
          <a:p>
            <a:r>
              <a:rPr lang="en-US" dirty="0"/>
              <a:t>ONE OF THE BIGGEST RETAIL STORES </a:t>
            </a:r>
          </a:p>
          <a:p>
            <a:r>
              <a:rPr lang="en-US" dirty="0"/>
              <a:t>DIVERSE SERVICE</a:t>
            </a:r>
          </a:p>
          <a:p>
            <a:r>
              <a:rPr lang="en-US" dirty="0"/>
              <a:t>FINANCIAL PERFORMANCE</a:t>
            </a:r>
          </a:p>
          <a:p>
            <a:r>
              <a:rPr lang="en-US" dirty="0"/>
              <a:t>COMPETETIVE STRATEGIES</a:t>
            </a:r>
          </a:p>
        </p:txBody>
      </p:sp>
      <p:pic>
        <p:nvPicPr>
          <p:cNvPr id="1028" name="Picture 4" descr="Walmart makes major change to its shopping carts and customers are ...">
            <a:extLst>
              <a:ext uri="{FF2B5EF4-FFF2-40B4-BE49-F238E27FC236}">
                <a16:creationId xmlns:a16="http://schemas.microsoft.com/office/drawing/2014/main" id="{6737084C-5AB6-FDB4-EB38-EA835DD37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62087"/>
            <a:ext cx="59055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46A07AE8-A752-A5FC-04F6-DD5C98D4AE7A}"/>
              </a:ext>
            </a:extLst>
          </p:cNvPr>
          <p:cNvSpPr/>
          <p:nvPr/>
        </p:nvSpPr>
        <p:spPr>
          <a:xfrm>
            <a:off x="429844" y="265430"/>
            <a:ext cx="11201400" cy="1106170"/>
          </a:xfrm>
          <a:custGeom>
            <a:avLst/>
            <a:gdLst/>
            <a:ahLst/>
            <a:cxnLst/>
            <a:rect l="l" t="t" r="r" b="b"/>
            <a:pathLst>
              <a:path w="11201400" h="1106170">
                <a:moveTo>
                  <a:pt x="11201031" y="0"/>
                </a:moveTo>
                <a:lnTo>
                  <a:pt x="0" y="0"/>
                </a:lnTo>
                <a:lnTo>
                  <a:pt x="0" y="1105916"/>
                </a:lnTo>
                <a:lnTo>
                  <a:pt x="5600509" y="1105916"/>
                </a:lnTo>
                <a:lnTo>
                  <a:pt x="11201031" y="1105916"/>
                </a:lnTo>
                <a:lnTo>
                  <a:pt x="11201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11AE03E-5646-99F9-F6F6-19AA770DEA16}"/>
              </a:ext>
            </a:extLst>
          </p:cNvPr>
          <p:cNvSpPr txBox="1">
            <a:spLocks/>
          </p:cNvSpPr>
          <p:nvPr/>
        </p:nvSpPr>
        <p:spPr>
          <a:xfrm>
            <a:off x="457200" y="381000"/>
            <a:ext cx="11201400" cy="800219"/>
          </a:xfrm>
          <a:prstGeom prst="rect">
            <a:avLst/>
          </a:prstGeom>
          <a:ln w="31679">
            <a:solidFill>
              <a:srgbClr val="3F3F3F"/>
            </a:solidFill>
          </a:ln>
        </p:spPr>
        <p:txBody>
          <a:bodyPr vert="horz" wrap="square" lIns="0" tIns="24384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algn="ctr">
              <a:spcBef>
                <a:spcPts val="1920"/>
              </a:spcBef>
            </a:pPr>
            <a:r>
              <a:rPr lang="en-US" sz="3600" dirty="0"/>
              <a:t>WHY WALMART?</a:t>
            </a:r>
            <a:endParaRPr lang="en-US" kern="0" spc="375" dirty="0">
              <a:solidFill>
                <a:srgbClr val="252525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7D1534-1426-E95A-D01D-385F4445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85" y="484145"/>
            <a:ext cx="2271059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12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5" y="0"/>
            <a:ext cx="12192000" cy="6858000"/>
            <a:chOff x="-355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-355" y="0"/>
              <a:ext cx="3070225" cy="6858000"/>
            </a:xfrm>
            <a:custGeom>
              <a:avLst/>
              <a:gdLst/>
              <a:ahLst/>
              <a:cxnLst/>
              <a:rect l="l" t="t" r="r" b="b"/>
              <a:pathLst>
                <a:path w="3070225" h="6858000">
                  <a:moveTo>
                    <a:pt x="3069716" y="0"/>
                  </a:moveTo>
                  <a:lnTo>
                    <a:pt x="0" y="0"/>
                  </a:lnTo>
                  <a:lnTo>
                    <a:pt x="0" y="6857631"/>
                  </a:lnTo>
                  <a:lnTo>
                    <a:pt x="1535036" y="6857631"/>
                  </a:lnTo>
                  <a:lnTo>
                    <a:pt x="3069716" y="6857631"/>
                  </a:lnTo>
                  <a:lnTo>
                    <a:pt x="306971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717" y="0"/>
              <a:ext cx="9121775" cy="6858000"/>
            </a:xfrm>
            <a:custGeom>
              <a:avLst/>
              <a:gdLst/>
              <a:ahLst/>
              <a:cxnLst/>
              <a:rect l="l" t="t" r="r" b="b"/>
              <a:pathLst>
                <a:path w="9121775" h="6858000">
                  <a:moveTo>
                    <a:pt x="9121317" y="0"/>
                  </a:moveTo>
                  <a:lnTo>
                    <a:pt x="0" y="0"/>
                  </a:lnTo>
                  <a:lnTo>
                    <a:pt x="0" y="6857631"/>
                  </a:lnTo>
                  <a:lnTo>
                    <a:pt x="4560836" y="6857631"/>
                  </a:lnTo>
                  <a:lnTo>
                    <a:pt x="9121317" y="6857631"/>
                  </a:lnTo>
                  <a:lnTo>
                    <a:pt x="912131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7434" y="1452359"/>
              <a:ext cx="3971925" cy="3962400"/>
            </a:xfrm>
            <a:custGeom>
              <a:avLst/>
              <a:gdLst/>
              <a:ahLst/>
              <a:cxnLst/>
              <a:rect l="l" t="t" r="r" b="b"/>
              <a:pathLst>
                <a:path w="3971925" h="3962400">
                  <a:moveTo>
                    <a:pt x="2233537" y="3949700"/>
                  </a:moveTo>
                  <a:lnTo>
                    <a:pt x="1738513" y="3949700"/>
                  </a:lnTo>
                  <a:lnTo>
                    <a:pt x="1787728" y="3962400"/>
                  </a:lnTo>
                  <a:lnTo>
                    <a:pt x="2184354" y="3962400"/>
                  </a:lnTo>
                  <a:lnTo>
                    <a:pt x="2233537" y="3949700"/>
                  </a:lnTo>
                  <a:close/>
                </a:path>
                <a:path w="3971925" h="3962400">
                  <a:moveTo>
                    <a:pt x="2379833" y="3924300"/>
                  </a:moveTo>
                  <a:lnTo>
                    <a:pt x="1592144" y="3924300"/>
                  </a:lnTo>
                  <a:lnTo>
                    <a:pt x="1689496" y="3949700"/>
                  </a:lnTo>
                  <a:lnTo>
                    <a:pt x="2282526" y="3949700"/>
                  </a:lnTo>
                  <a:lnTo>
                    <a:pt x="2379833" y="3924300"/>
                  </a:lnTo>
                  <a:close/>
                </a:path>
                <a:path w="3971925" h="3962400">
                  <a:moveTo>
                    <a:pt x="2282526" y="12700"/>
                  </a:moveTo>
                  <a:lnTo>
                    <a:pt x="1689496" y="12700"/>
                  </a:lnTo>
                  <a:lnTo>
                    <a:pt x="1307114" y="114300"/>
                  </a:lnTo>
                  <a:lnTo>
                    <a:pt x="1260863" y="139700"/>
                  </a:lnTo>
                  <a:lnTo>
                    <a:pt x="1215030" y="152400"/>
                  </a:lnTo>
                  <a:lnTo>
                    <a:pt x="1169636" y="177800"/>
                  </a:lnTo>
                  <a:lnTo>
                    <a:pt x="1124702" y="190500"/>
                  </a:lnTo>
                  <a:lnTo>
                    <a:pt x="1080251" y="215900"/>
                  </a:lnTo>
                  <a:lnTo>
                    <a:pt x="992886" y="266700"/>
                  </a:lnTo>
                  <a:lnTo>
                    <a:pt x="908096" y="317500"/>
                  </a:lnTo>
                  <a:lnTo>
                    <a:pt x="866779" y="342900"/>
                  </a:lnTo>
                  <a:lnTo>
                    <a:pt x="826202" y="368300"/>
                  </a:lnTo>
                  <a:lnTo>
                    <a:pt x="786384" y="393700"/>
                  </a:lnTo>
                  <a:lnTo>
                    <a:pt x="747339" y="431800"/>
                  </a:lnTo>
                  <a:lnTo>
                    <a:pt x="709087" y="457200"/>
                  </a:lnTo>
                  <a:lnTo>
                    <a:pt x="671642" y="495300"/>
                  </a:lnTo>
                  <a:lnTo>
                    <a:pt x="635022" y="520700"/>
                  </a:lnTo>
                  <a:lnTo>
                    <a:pt x="599244" y="558800"/>
                  </a:lnTo>
                  <a:lnTo>
                    <a:pt x="564324" y="596900"/>
                  </a:lnTo>
                  <a:lnTo>
                    <a:pt x="530279" y="635000"/>
                  </a:lnTo>
                  <a:lnTo>
                    <a:pt x="497127" y="673100"/>
                  </a:lnTo>
                  <a:lnTo>
                    <a:pt x="464883" y="711200"/>
                  </a:lnTo>
                  <a:lnTo>
                    <a:pt x="433566" y="749300"/>
                  </a:lnTo>
                  <a:lnTo>
                    <a:pt x="403190" y="787400"/>
                  </a:lnTo>
                  <a:lnTo>
                    <a:pt x="373774" y="825500"/>
                  </a:lnTo>
                  <a:lnTo>
                    <a:pt x="345334" y="863600"/>
                  </a:lnTo>
                  <a:lnTo>
                    <a:pt x="317887" y="901700"/>
                  </a:lnTo>
                  <a:lnTo>
                    <a:pt x="291450" y="952500"/>
                  </a:lnTo>
                  <a:lnTo>
                    <a:pt x="266039" y="990600"/>
                  </a:lnTo>
                  <a:lnTo>
                    <a:pt x="241711" y="1028700"/>
                  </a:lnTo>
                  <a:lnTo>
                    <a:pt x="218510" y="1079500"/>
                  </a:lnTo>
                  <a:lnTo>
                    <a:pt x="196442" y="1117600"/>
                  </a:lnTo>
                  <a:lnTo>
                    <a:pt x="175514" y="1168400"/>
                  </a:lnTo>
                  <a:lnTo>
                    <a:pt x="155732" y="1206500"/>
                  </a:lnTo>
                  <a:lnTo>
                    <a:pt x="137102" y="1257300"/>
                  </a:lnTo>
                  <a:lnTo>
                    <a:pt x="119630" y="1308100"/>
                  </a:lnTo>
                  <a:lnTo>
                    <a:pt x="103321" y="1346200"/>
                  </a:lnTo>
                  <a:lnTo>
                    <a:pt x="88183" y="1397000"/>
                  </a:lnTo>
                  <a:lnTo>
                    <a:pt x="74221" y="1447800"/>
                  </a:lnTo>
                  <a:lnTo>
                    <a:pt x="61441" y="1498600"/>
                  </a:lnTo>
                  <a:lnTo>
                    <a:pt x="49849" y="1536700"/>
                  </a:lnTo>
                  <a:lnTo>
                    <a:pt x="39452" y="1587500"/>
                  </a:lnTo>
                  <a:lnTo>
                    <a:pt x="30255" y="1638300"/>
                  </a:lnTo>
                  <a:lnTo>
                    <a:pt x="22264" y="1689100"/>
                  </a:lnTo>
                  <a:lnTo>
                    <a:pt x="15486" y="1739900"/>
                  </a:lnTo>
                  <a:lnTo>
                    <a:pt x="9927" y="1790700"/>
                  </a:lnTo>
                  <a:lnTo>
                    <a:pt x="5593" y="1828800"/>
                  </a:lnTo>
                  <a:lnTo>
                    <a:pt x="2490" y="1879600"/>
                  </a:lnTo>
                  <a:lnTo>
                    <a:pt x="623" y="1930400"/>
                  </a:lnTo>
                  <a:lnTo>
                    <a:pt x="0" y="1981200"/>
                  </a:lnTo>
                  <a:lnTo>
                    <a:pt x="623" y="2032000"/>
                  </a:lnTo>
                  <a:lnTo>
                    <a:pt x="2490" y="2082800"/>
                  </a:lnTo>
                  <a:lnTo>
                    <a:pt x="5593" y="2133600"/>
                  </a:lnTo>
                  <a:lnTo>
                    <a:pt x="9927" y="2184400"/>
                  </a:lnTo>
                  <a:lnTo>
                    <a:pt x="15486" y="2235200"/>
                  </a:lnTo>
                  <a:lnTo>
                    <a:pt x="22264" y="2273300"/>
                  </a:lnTo>
                  <a:lnTo>
                    <a:pt x="30255" y="2324100"/>
                  </a:lnTo>
                  <a:lnTo>
                    <a:pt x="39452" y="2374900"/>
                  </a:lnTo>
                  <a:lnTo>
                    <a:pt x="49849" y="2425700"/>
                  </a:lnTo>
                  <a:lnTo>
                    <a:pt x="61441" y="2476500"/>
                  </a:lnTo>
                  <a:lnTo>
                    <a:pt x="74221" y="2514600"/>
                  </a:lnTo>
                  <a:lnTo>
                    <a:pt x="88183" y="2565400"/>
                  </a:lnTo>
                  <a:lnTo>
                    <a:pt x="103321" y="2616200"/>
                  </a:lnTo>
                  <a:lnTo>
                    <a:pt x="119630" y="2667000"/>
                  </a:lnTo>
                  <a:lnTo>
                    <a:pt x="137102" y="2705100"/>
                  </a:lnTo>
                  <a:lnTo>
                    <a:pt x="155732" y="2755900"/>
                  </a:lnTo>
                  <a:lnTo>
                    <a:pt x="175514" y="2794000"/>
                  </a:lnTo>
                  <a:lnTo>
                    <a:pt x="196442" y="2844800"/>
                  </a:lnTo>
                  <a:lnTo>
                    <a:pt x="218510" y="2882900"/>
                  </a:lnTo>
                  <a:lnTo>
                    <a:pt x="241711" y="2933700"/>
                  </a:lnTo>
                  <a:lnTo>
                    <a:pt x="266039" y="2971800"/>
                  </a:lnTo>
                  <a:lnTo>
                    <a:pt x="291450" y="3022600"/>
                  </a:lnTo>
                  <a:lnTo>
                    <a:pt x="317887" y="3060700"/>
                  </a:lnTo>
                  <a:lnTo>
                    <a:pt x="345334" y="3098800"/>
                  </a:lnTo>
                  <a:lnTo>
                    <a:pt x="373774" y="3136900"/>
                  </a:lnTo>
                  <a:lnTo>
                    <a:pt x="403190" y="3187700"/>
                  </a:lnTo>
                  <a:lnTo>
                    <a:pt x="433566" y="3225800"/>
                  </a:lnTo>
                  <a:lnTo>
                    <a:pt x="464883" y="3263900"/>
                  </a:lnTo>
                  <a:lnTo>
                    <a:pt x="497127" y="3302000"/>
                  </a:lnTo>
                  <a:lnTo>
                    <a:pt x="530279" y="3327400"/>
                  </a:lnTo>
                  <a:lnTo>
                    <a:pt x="564324" y="3365500"/>
                  </a:lnTo>
                  <a:lnTo>
                    <a:pt x="599244" y="3403600"/>
                  </a:lnTo>
                  <a:lnTo>
                    <a:pt x="635022" y="3441700"/>
                  </a:lnTo>
                  <a:lnTo>
                    <a:pt x="671642" y="3467100"/>
                  </a:lnTo>
                  <a:lnTo>
                    <a:pt x="709087" y="3505200"/>
                  </a:lnTo>
                  <a:lnTo>
                    <a:pt x="747339" y="3530600"/>
                  </a:lnTo>
                  <a:lnTo>
                    <a:pt x="786384" y="3568700"/>
                  </a:lnTo>
                  <a:lnTo>
                    <a:pt x="826202" y="3594100"/>
                  </a:lnTo>
                  <a:lnTo>
                    <a:pt x="866779" y="3619500"/>
                  </a:lnTo>
                  <a:lnTo>
                    <a:pt x="908096" y="3644900"/>
                  </a:lnTo>
                  <a:lnTo>
                    <a:pt x="950137" y="3683000"/>
                  </a:lnTo>
                  <a:lnTo>
                    <a:pt x="992886" y="3708400"/>
                  </a:lnTo>
                  <a:lnTo>
                    <a:pt x="1036305" y="3721100"/>
                  </a:lnTo>
                  <a:lnTo>
                    <a:pt x="1169636" y="3797300"/>
                  </a:lnTo>
                  <a:lnTo>
                    <a:pt x="1215030" y="3810000"/>
                  </a:lnTo>
                  <a:lnTo>
                    <a:pt x="1260863" y="3835400"/>
                  </a:lnTo>
                  <a:lnTo>
                    <a:pt x="1353759" y="3860800"/>
                  </a:lnTo>
                  <a:lnTo>
                    <a:pt x="1400777" y="3886200"/>
                  </a:lnTo>
                  <a:lnTo>
                    <a:pt x="1543852" y="3924300"/>
                  </a:lnTo>
                  <a:lnTo>
                    <a:pt x="2428107" y="3924300"/>
                  </a:lnTo>
                  <a:lnTo>
                    <a:pt x="2571143" y="3886200"/>
                  </a:lnTo>
                  <a:lnTo>
                    <a:pt x="2618153" y="3860800"/>
                  </a:lnTo>
                  <a:lnTo>
                    <a:pt x="2711037" y="3835400"/>
                  </a:lnTo>
                  <a:lnTo>
                    <a:pt x="2756866" y="3810000"/>
                  </a:lnTo>
                  <a:lnTo>
                    <a:pt x="2802257" y="3797300"/>
                  </a:lnTo>
                  <a:lnTo>
                    <a:pt x="2935582" y="3721100"/>
                  </a:lnTo>
                  <a:lnTo>
                    <a:pt x="2979000" y="3708400"/>
                  </a:lnTo>
                  <a:lnTo>
                    <a:pt x="3021751" y="3683000"/>
                  </a:lnTo>
                  <a:lnTo>
                    <a:pt x="3063793" y="3644900"/>
                  </a:lnTo>
                  <a:lnTo>
                    <a:pt x="3105111" y="3619500"/>
                  </a:lnTo>
                  <a:lnTo>
                    <a:pt x="3145688" y="3594100"/>
                  </a:lnTo>
                  <a:lnTo>
                    <a:pt x="3185508" y="3568700"/>
                  </a:lnTo>
                  <a:lnTo>
                    <a:pt x="3224552" y="3530600"/>
                  </a:lnTo>
                  <a:lnTo>
                    <a:pt x="3262805" y="3505200"/>
                  </a:lnTo>
                  <a:lnTo>
                    <a:pt x="3300250" y="3467100"/>
                  </a:lnTo>
                  <a:lnTo>
                    <a:pt x="3336869" y="3441700"/>
                  </a:lnTo>
                  <a:lnTo>
                    <a:pt x="3372647" y="3403600"/>
                  </a:lnTo>
                  <a:lnTo>
                    <a:pt x="3407567" y="3365500"/>
                  </a:lnTo>
                  <a:lnTo>
                    <a:pt x="3441611" y="3327400"/>
                  </a:lnTo>
                  <a:lnTo>
                    <a:pt x="3474762" y="3302000"/>
                  </a:lnTo>
                  <a:lnTo>
                    <a:pt x="3507005" y="3263900"/>
                  </a:lnTo>
                  <a:lnTo>
                    <a:pt x="3538322" y="3225800"/>
                  </a:lnTo>
                  <a:lnTo>
                    <a:pt x="3568697" y="3187700"/>
                  </a:lnTo>
                  <a:lnTo>
                    <a:pt x="3598113" y="3136900"/>
                  </a:lnTo>
                  <a:lnTo>
                    <a:pt x="3626552" y="3098800"/>
                  </a:lnTo>
                  <a:lnTo>
                    <a:pt x="3653999" y="3060700"/>
                  </a:lnTo>
                  <a:lnTo>
                    <a:pt x="3680436" y="3022600"/>
                  </a:lnTo>
                  <a:lnTo>
                    <a:pt x="3705847" y="2971800"/>
                  </a:lnTo>
                  <a:lnTo>
                    <a:pt x="3730177" y="2933700"/>
                  </a:lnTo>
                  <a:lnTo>
                    <a:pt x="3753379" y="2882900"/>
                  </a:lnTo>
                  <a:lnTo>
                    <a:pt x="3775448" y="2844800"/>
                  </a:lnTo>
                  <a:lnTo>
                    <a:pt x="3796376" y="2794000"/>
                  </a:lnTo>
                  <a:lnTo>
                    <a:pt x="3816159" y="2755900"/>
                  </a:lnTo>
                  <a:lnTo>
                    <a:pt x="3834789" y="2705100"/>
                  </a:lnTo>
                  <a:lnTo>
                    <a:pt x="3852262" y="2667000"/>
                  </a:lnTo>
                  <a:lnTo>
                    <a:pt x="3868570" y="2616200"/>
                  </a:lnTo>
                  <a:lnTo>
                    <a:pt x="3883708" y="2565400"/>
                  </a:lnTo>
                  <a:lnTo>
                    <a:pt x="3897670" y="2514600"/>
                  </a:lnTo>
                  <a:lnTo>
                    <a:pt x="3910450" y="2476500"/>
                  </a:lnTo>
                  <a:lnTo>
                    <a:pt x="3922041" y="2425700"/>
                  </a:lnTo>
                  <a:lnTo>
                    <a:pt x="3932438" y="2374900"/>
                  </a:lnTo>
                  <a:lnTo>
                    <a:pt x="3941634" y="2324100"/>
                  </a:lnTo>
                  <a:lnTo>
                    <a:pt x="3949624" y="2273300"/>
                  </a:lnTo>
                  <a:lnTo>
                    <a:pt x="3956401" y="2235200"/>
                  </a:lnTo>
                  <a:lnTo>
                    <a:pt x="3961960" y="2184400"/>
                  </a:lnTo>
                  <a:lnTo>
                    <a:pt x="3966294" y="2133600"/>
                  </a:lnTo>
                  <a:lnTo>
                    <a:pt x="3969397" y="2082800"/>
                  </a:lnTo>
                  <a:lnTo>
                    <a:pt x="3971263" y="2032000"/>
                  </a:lnTo>
                  <a:lnTo>
                    <a:pt x="3971886" y="1981200"/>
                  </a:lnTo>
                  <a:lnTo>
                    <a:pt x="3971263" y="1930400"/>
                  </a:lnTo>
                  <a:lnTo>
                    <a:pt x="3969397" y="1879600"/>
                  </a:lnTo>
                  <a:lnTo>
                    <a:pt x="3966294" y="1828800"/>
                  </a:lnTo>
                  <a:lnTo>
                    <a:pt x="3961960" y="1790700"/>
                  </a:lnTo>
                  <a:lnTo>
                    <a:pt x="3956401" y="1739900"/>
                  </a:lnTo>
                  <a:lnTo>
                    <a:pt x="3949624" y="1689100"/>
                  </a:lnTo>
                  <a:lnTo>
                    <a:pt x="3941634" y="1638300"/>
                  </a:lnTo>
                  <a:lnTo>
                    <a:pt x="3932438" y="1587500"/>
                  </a:lnTo>
                  <a:lnTo>
                    <a:pt x="3922041" y="1536700"/>
                  </a:lnTo>
                  <a:lnTo>
                    <a:pt x="3910450" y="1498600"/>
                  </a:lnTo>
                  <a:lnTo>
                    <a:pt x="3897670" y="1447800"/>
                  </a:lnTo>
                  <a:lnTo>
                    <a:pt x="3883708" y="1397000"/>
                  </a:lnTo>
                  <a:lnTo>
                    <a:pt x="3868570" y="1346200"/>
                  </a:lnTo>
                  <a:lnTo>
                    <a:pt x="3852262" y="1308100"/>
                  </a:lnTo>
                  <a:lnTo>
                    <a:pt x="3834789" y="1257300"/>
                  </a:lnTo>
                  <a:lnTo>
                    <a:pt x="3816159" y="1206500"/>
                  </a:lnTo>
                  <a:lnTo>
                    <a:pt x="3796376" y="1168400"/>
                  </a:lnTo>
                  <a:lnTo>
                    <a:pt x="3775448" y="1117600"/>
                  </a:lnTo>
                  <a:lnTo>
                    <a:pt x="3753379" y="1079500"/>
                  </a:lnTo>
                  <a:lnTo>
                    <a:pt x="3730177" y="1028700"/>
                  </a:lnTo>
                  <a:lnTo>
                    <a:pt x="3705847" y="990600"/>
                  </a:lnTo>
                  <a:lnTo>
                    <a:pt x="3680436" y="952500"/>
                  </a:lnTo>
                  <a:lnTo>
                    <a:pt x="3653999" y="901700"/>
                  </a:lnTo>
                  <a:lnTo>
                    <a:pt x="3626552" y="863600"/>
                  </a:lnTo>
                  <a:lnTo>
                    <a:pt x="3598113" y="825500"/>
                  </a:lnTo>
                  <a:lnTo>
                    <a:pt x="3568697" y="787400"/>
                  </a:lnTo>
                  <a:lnTo>
                    <a:pt x="3538322" y="749300"/>
                  </a:lnTo>
                  <a:lnTo>
                    <a:pt x="3507005" y="711200"/>
                  </a:lnTo>
                  <a:lnTo>
                    <a:pt x="3474762" y="673100"/>
                  </a:lnTo>
                  <a:lnTo>
                    <a:pt x="3441611" y="635000"/>
                  </a:lnTo>
                  <a:lnTo>
                    <a:pt x="3407567" y="596900"/>
                  </a:lnTo>
                  <a:lnTo>
                    <a:pt x="3372647" y="558800"/>
                  </a:lnTo>
                  <a:lnTo>
                    <a:pt x="3336869" y="520700"/>
                  </a:lnTo>
                  <a:lnTo>
                    <a:pt x="3300250" y="495300"/>
                  </a:lnTo>
                  <a:lnTo>
                    <a:pt x="3262805" y="457200"/>
                  </a:lnTo>
                  <a:lnTo>
                    <a:pt x="3224552" y="431800"/>
                  </a:lnTo>
                  <a:lnTo>
                    <a:pt x="3185508" y="393700"/>
                  </a:lnTo>
                  <a:lnTo>
                    <a:pt x="3145688" y="368300"/>
                  </a:lnTo>
                  <a:lnTo>
                    <a:pt x="3105111" y="342900"/>
                  </a:lnTo>
                  <a:lnTo>
                    <a:pt x="3063793" y="317500"/>
                  </a:lnTo>
                  <a:lnTo>
                    <a:pt x="2979000" y="266700"/>
                  </a:lnTo>
                  <a:lnTo>
                    <a:pt x="2891638" y="215900"/>
                  </a:lnTo>
                  <a:lnTo>
                    <a:pt x="2847189" y="190500"/>
                  </a:lnTo>
                  <a:lnTo>
                    <a:pt x="2802257" y="177800"/>
                  </a:lnTo>
                  <a:lnTo>
                    <a:pt x="2756866" y="152400"/>
                  </a:lnTo>
                  <a:lnTo>
                    <a:pt x="2711037" y="139700"/>
                  </a:lnTo>
                  <a:lnTo>
                    <a:pt x="2664792" y="114300"/>
                  </a:lnTo>
                  <a:lnTo>
                    <a:pt x="2282526" y="12700"/>
                  </a:lnTo>
                  <a:close/>
                </a:path>
                <a:path w="3971925" h="3962400">
                  <a:moveTo>
                    <a:pt x="2135000" y="0"/>
                  </a:moveTo>
                  <a:lnTo>
                    <a:pt x="1837119" y="0"/>
                  </a:lnTo>
                  <a:lnTo>
                    <a:pt x="1787728" y="12700"/>
                  </a:lnTo>
                  <a:lnTo>
                    <a:pt x="2184354" y="12700"/>
                  </a:lnTo>
                  <a:lnTo>
                    <a:pt x="213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7434" y="1442516"/>
              <a:ext cx="3971925" cy="3972560"/>
            </a:xfrm>
            <a:custGeom>
              <a:avLst/>
              <a:gdLst/>
              <a:ahLst/>
              <a:cxnLst/>
              <a:rect l="l" t="t" r="r" b="b"/>
              <a:pathLst>
                <a:path w="3971925" h="3972560">
                  <a:moveTo>
                    <a:pt x="0" y="1986127"/>
                  </a:moveTo>
                  <a:lnTo>
                    <a:pt x="623" y="1936386"/>
                  </a:lnTo>
                  <a:lnTo>
                    <a:pt x="2490" y="1886746"/>
                  </a:lnTo>
                  <a:lnTo>
                    <a:pt x="5593" y="1837231"/>
                  </a:lnTo>
                  <a:lnTo>
                    <a:pt x="9927" y="1787862"/>
                  </a:lnTo>
                  <a:lnTo>
                    <a:pt x="15486" y="1738664"/>
                  </a:lnTo>
                  <a:lnTo>
                    <a:pt x="22264" y="1689658"/>
                  </a:lnTo>
                  <a:lnTo>
                    <a:pt x="30255" y="1640868"/>
                  </a:lnTo>
                  <a:lnTo>
                    <a:pt x="39452" y="1592316"/>
                  </a:lnTo>
                  <a:lnTo>
                    <a:pt x="49849" y="1544025"/>
                  </a:lnTo>
                  <a:lnTo>
                    <a:pt x="61441" y="1496019"/>
                  </a:lnTo>
                  <a:lnTo>
                    <a:pt x="74221" y="1448320"/>
                  </a:lnTo>
                  <a:lnTo>
                    <a:pt x="88183" y="1400950"/>
                  </a:lnTo>
                  <a:lnTo>
                    <a:pt x="103321" y="1353933"/>
                  </a:lnTo>
                  <a:lnTo>
                    <a:pt x="119630" y="1307292"/>
                  </a:lnTo>
                  <a:lnTo>
                    <a:pt x="137102" y="1261050"/>
                  </a:lnTo>
                  <a:lnTo>
                    <a:pt x="155732" y="1215228"/>
                  </a:lnTo>
                  <a:lnTo>
                    <a:pt x="175514" y="1169851"/>
                  </a:lnTo>
                  <a:lnTo>
                    <a:pt x="196442" y="1124941"/>
                  </a:lnTo>
                  <a:lnTo>
                    <a:pt x="218510" y="1080521"/>
                  </a:lnTo>
                  <a:lnTo>
                    <a:pt x="241711" y="1036613"/>
                  </a:lnTo>
                  <a:lnTo>
                    <a:pt x="266039" y="993241"/>
                  </a:lnTo>
                  <a:lnTo>
                    <a:pt x="291450" y="950445"/>
                  </a:lnTo>
                  <a:lnTo>
                    <a:pt x="317887" y="908365"/>
                  </a:lnTo>
                  <a:lnTo>
                    <a:pt x="345334" y="867018"/>
                  </a:lnTo>
                  <a:lnTo>
                    <a:pt x="373774" y="826420"/>
                  </a:lnTo>
                  <a:lnTo>
                    <a:pt x="403190" y="786587"/>
                  </a:lnTo>
                  <a:lnTo>
                    <a:pt x="433566" y="747534"/>
                  </a:lnTo>
                  <a:lnTo>
                    <a:pt x="464883" y="709279"/>
                  </a:lnTo>
                  <a:lnTo>
                    <a:pt x="497127" y="671837"/>
                  </a:lnTo>
                  <a:lnTo>
                    <a:pt x="530279" y="635224"/>
                  </a:lnTo>
                  <a:lnTo>
                    <a:pt x="564324" y="599456"/>
                  </a:lnTo>
                  <a:lnTo>
                    <a:pt x="599244" y="564550"/>
                  </a:lnTo>
                  <a:lnTo>
                    <a:pt x="635022" y="530521"/>
                  </a:lnTo>
                  <a:lnTo>
                    <a:pt x="671642" y="497386"/>
                  </a:lnTo>
                  <a:lnTo>
                    <a:pt x="709087" y="465161"/>
                  </a:lnTo>
                  <a:lnTo>
                    <a:pt x="747339" y="433861"/>
                  </a:lnTo>
                  <a:lnTo>
                    <a:pt x="786384" y="403504"/>
                  </a:lnTo>
                  <a:lnTo>
                    <a:pt x="826202" y="374104"/>
                  </a:lnTo>
                  <a:lnTo>
                    <a:pt x="866779" y="345679"/>
                  </a:lnTo>
                  <a:lnTo>
                    <a:pt x="908096" y="318243"/>
                  </a:lnTo>
                  <a:lnTo>
                    <a:pt x="950137" y="291814"/>
                  </a:lnTo>
                  <a:lnTo>
                    <a:pt x="992886" y="266407"/>
                  </a:lnTo>
                  <a:lnTo>
                    <a:pt x="1036305" y="242029"/>
                  </a:lnTo>
                  <a:lnTo>
                    <a:pt x="1080251" y="218782"/>
                  </a:lnTo>
                  <a:lnTo>
                    <a:pt x="1124702" y="196674"/>
                  </a:lnTo>
                  <a:lnTo>
                    <a:pt x="1169636" y="175710"/>
                  </a:lnTo>
                  <a:lnTo>
                    <a:pt x="1215030" y="155895"/>
                  </a:lnTo>
                  <a:lnTo>
                    <a:pt x="1260863" y="137236"/>
                  </a:lnTo>
                  <a:lnTo>
                    <a:pt x="1307114" y="119739"/>
                  </a:lnTo>
                  <a:lnTo>
                    <a:pt x="1353759" y="103409"/>
                  </a:lnTo>
                  <a:lnTo>
                    <a:pt x="1400777" y="88252"/>
                  </a:lnTo>
                  <a:lnTo>
                    <a:pt x="1448147" y="74274"/>
                  </a:lnTo>
                  <a:lnTo>
                    <a:pt x="1495846" y="61480"/>
                  </a:lnTo>
                  <a:lnTo>
                    <a:pt x="1543852" y="49878"/>
                  </a:lnTo>
                  <a:lnTo>
                    <a:pt x="1592144" y="39472"/>
                  </a:lnTo>
                  <a:lnTo>
                    <a:pt x="1640699" y="30268"/>
                  </a:lnTo>
                  <a:lnTo>
                    <a:pt x="1689496" y="22273"/>
                  </a:lnTo>
                  <a:lnTo>
                    <a:pt x="1738513" y="15491"/>
                  </a:lnTo>
                  <a:lnTo>
                    <a:pt x="1787728" y="9930"/>
                  </a:lnTo>
                  <a:lnTo>
                    <a:pt x="1837119" y="5594"/>
                  </a:lnTo>
                  <a:lnTo>
                    <a:pt x="1886663" y="2490"/>
                  </a:lnTo>
                  <a:lnTo>
                    <a:pt x="1936340" y="623"/>
                  </a:lnTo>
                  <a:lnTo>
                    <a:pt x="1986127" y="0"/>
                  </a:lnTo>
                  <a:lnTo>
                    <a:pt x="2035864" y="623"/>
                  </a:lnTo>
                  <a:lnTo>
                    <a:pt x="2085496" y="2490"/>
                  </a:lnTo>
                  <a:lnTo>
                    <a:pt x="2135000" y="5594"/>
                  </a:lnTo>
                  <a:lnTo>
                    <a:pt x="2184354" y="9930"/>
                  </a:lnTo>
                  <a:lnTo>
                    <a:pt x="2233537" y="15491"/>
                  </a:lnTo>
                  <a:lnTo>
                    <a:pt x="2282526" y="22273"/>
                  </a:lnTo>
                  <a:lnTo>
                    <a:pt x="2331299" y="30268"/>
                  </a:lnTo>
                  <a:lnTo>
                    <a:pt x="2379833" y="39472"/>
                  </a:lnTo>
                  <a:lnTo>
                    <a:pt x="2428107" y="49878"/>
                  </a:lnTo>
                  <a:lnTo>
                    <a:pt x="2476098" y="61480"/>
                  </a:lnTo>
                  <a:lnTo>
                    <a:pt x="2523784" y="74274"/>
                  </a:lnTo>
                  <a:lnTo>
                    <a:pt x="2571143" y="88252"/>
                  </a:lnTo>
                  <a:lnTo>
                    <a:pt x="2618153" y="103409"/>
                  </a:lnTo>
                  <a:lnTo>
                    <a:pt x="2664792" y="119739"/>
                  </a:lnTo>
                  <a:lnTo>
                    <a:pt x="2711037" y="137236"/>
                  </a:lnTo>
                  <a:lnTo>
                    <a:pt x="2756866" y="155895"/>
                  </a:lnTo>
                  <a:lnTo>
                    <a:pt x="2802257" y="175710"/>
                  </a:lnTo>
                  <a:lnTo>
                    <a:pt x="2847189" y="196674"/>
                  </a:lnTo>
                  <a:lnTo>
                    <a:pt x="2891638" y="218782"/>
                  </a:lnTo>
                  <a:lnTo>
                    <a:pt x="2935582" y="242029"/>
                  </a:lnTo>
                  <a:lnTo>
                    <a:pt x="2979000" y="266407"/>
                  </a:lnTo>
                  <a:lnTo>
                    <a:pt x="3021751" y="291814"/>
                  </a:lnTo>
                  <a:lnTo>
                    <a:pt x="3063793" y="318243"/>
                  </a:lnTo>
                  <a:lnTo>
                    <a:pt x="3105111" y="345679"/>
                  </a:lnTo>
                  <a:lnTo>
                    <a:pt x="3145688" y="374104"/>
                  </a:lnTo>
                  <a:lnTo>
                    <a:pt x="3185508" y="403504"/>
                  </a:lnTo>
                  <a:lnTo>
                    <a:pt x="3224552" y="433861"/>
                  </a:lnTo>
                  <a:lnTo>
                    <a:pt x="3262805" y="465161"/>
                  </a:lnTo>
                  <a:lnTo>
                    <a:pt x="3300250" y="497386"/>
                  </a:lnTo>
                  <a:lnTo>
                    <a:pt x="3336869" y="530521"/>
                  </a:lnTo>
                  <a:lnTo>
                    <a:pt x="3372647" y="564550"/>
                  </a:lnTo>
                  <a:lnTo>
                    <a:pt x="3407567" y="599456"/>
                  </a:lnTo>
                  <a:lnTo>
                    <a:pt x="3441611" y="635224"/>
                  </a:lnTo>
                  <a:lnTo>
                    <a:pt x="3474762" y="671837"/>
                  </a:lnTo>
                  <a:lnTo>
                    <a:pt x="3507005" y="709279"/>
                  </a:lnTo>
                  <a:lnTo>
                    <a:pt x="3538322" y="747534"/>
                  </a:lnTo>
                  <a:lnTo>
                    <a:pt x="3568697" y="786587"/>
                  </a:lnTo>
                  <a:lnTo>
                    <a:pt x="3598113" y="826420"/>
                  </a:lnTo>
                  <a:lnTo>
                    <a:pt x="3626552" y="867018"/>
                  </a:lnTo>
                  <a:lnTo>
                    <a:pt x="3653999" y="908365"/>
                  </a:lnTo>
                  <a:lnTo>
                    <a:pt x="3680436" y="950445"/>
                  </a:lnTo>
                  <a:lnTo>
                    <a:pt x="3705847" y="993241"/>
                  </a:lnTo>
                  <a:lnTo>
                    <a:pt x="3730177" y="1036613"/>
                  </a:lnTo>
                  <a:lnTo>
                    <a:pt x="3753379" y="1080521"/>
                  </a:lnTo>
                  <a:lnTo>
                    <a:pt x="3775448" y="1124941"/>
                  </a:lnTo>
                  <a:lnTo>
                    <a:pt x="3796376" y="1169851"/>
                  </a:lnTo>
                  <a:lnTo>
                    <a:pt x="3816159" y="1215228"/>
                  </a:lnTo>
                  <a:lnTo>
                    <a:pt x="3834789" y="1261050"/>
                  </a:lnTo>
                  <a:lnTo>
                    <a:pt x="3852262" y="1307292"/>
                  </a:lnTo>
                  <a:lnTo>
                    <a:pt x="3868570" y="1353933"/>
                  </a:lnTo>
                  <a:lnTo>
                    <a:pt x="3883708" y="1400950"/>
                  </a:lnTo>
                  <a:lnTo>
                    <a:pt x="3897670" y="1448320"/>
                  </a:lnTo>
                  <a:lnTo>
                    <a:pt x="3910450" y="1496019"/>
                  </a:lnTo>
                  <a:lnTo>
                    <a:pt x="3922041" y="1544025"/>
                  </a:lnTo>
                  <a:lnTo>
                    <a:pt x="3932438" y="1592316"/>
                  </a:lnTo>
                  <a:lnTo>
                    <a:pt x="3941634" y="1640868"/>
                  </a:lnTo>
                  <a:lnTo>
                    <a:pt x="3949624" y="1689658"/>
                  </a:lnTo>
                  <a:lnTo>
                    <a:pt x="3956401" y="1738664"/>
                  </a:lnTo>
                  <a:lnTo>
                    <a:pt x="3961960" y="1787862"/>
                  </a:lnTo>
                  <a:lnTo>
                    <a:pt x="3966294" y="1837231"/>
                  </a:lnTo>
                  <a:lnTo>
                    <a:pt x="3969397" y="1886746"/>
                  </a:lnTo>
                  <a:lnTo>
                    <a:pt x="3971263" y="1936386"/>
                  </a:lnTo>
                  <a:lnTo>
                    <a:pt x="3971886" y="1986127"/>
                  </a:lnTo>
                  <a:lnTo>
                    <a:pt x="3971263" y="2035866"/>
                  </a:lnTo>
                  <a:lnTo>
                    <a:pt x="3969397" y="2085504"/>
                  </a:lnTo>
                  <a:lnTo>
                    <a:pt x="3966294" y="2135019"/>
                  </a:lnTo>
                  <a:lnTo>
                    <a:pt x="3961960" y="2184386"/>
                  </a:lnTo>
                  <a:lnTo>
                    <a:pt x="3956401" y="2233583"/>
                  </a:lnTo>
                  <a:lnTo>
                    <a:pt x="3949624" y="2282588"/>
                  </a:lnTo>
                  <a:lnTo>
                    <a:pt x="3941634" y="2331378"/>
                  </a:lnTo>
                  <a:lnTo>
                    <a:pt x="3932438" y="2379929"/>
                  </a:lnTo>
                  <a:lnTo>
                    <a:pt x="3922041" y="2428219"/>
                  </a:lnTo>
                  <a:lnTo>
                    <a:pt x="3910450" y="2476224"/>
                  </a:lnTo>
                  <a:lnTo>
                    <a:pt x="3897670" y="2523923"/>
                  </a:lnTo>
                  <a:lnTo>
                    <a:pt x="3883708" y="2571292"/>
                  </a:lnTo>
                  <a:lnTo>
                    <a:pt x="3868570" y="2618309"/>
                  </a:lnTo>
                  <a:lnTo>
                    <a:pt x="3852262" y="2664950"/>
                  </a:lnTo>
                  <a:lnTo>
                    <a:pt x="3834789" y="2711192"/>
                  </a:lnTo>
                  <a:lnTo>
                    <a:pt x="3816159" y="2757013"/>
                  </a:lnTo>
                  <a:lnTo>
                    <a:pt x="3796376" y="2802390"/>
                  </a:lnTo>
                  <a:lnTo>
                    <a:pt x="3775448" y="2847301"/>
                  </a:lnTo>
                  <a:lnTo>
                    <a:pt x="3753379" y="2891721"/>
                  </a:lnTo>
                  <a:lnTo>
                    <a:pt x="3730177" y="2935628"/>
                  </a:lnTo>
                  <a:lnTo>
                    <a:pt x="3705847" y="2979000"/>
                  </a:lnTo>
                  <a:lnTo>
                    <a:pt x="3680436" y="3021797"/>
                  </a:lnTo>
                  <a:lnTo>
                    <a:pt x="3653999" y="3063876"/>
                  </a:lnTo>
                  <a:lnTo>
                    <a:pt x="3626552" y="3105223"/>
                  </a:lnTo>
                  <a:lnTo>
                    <a:pt x="3598113" y="3145822"/>
                  </a:lnTo>
                  <a:lnTo>
                    <a:pt x="3568697" y="3185655"/>
                  </a:lnTo>
                  <a:lnTo>
                    <a:pt x="3538322" y="3224707"/>
                  </a:lnTo>
                  <a:lnTo>
                    <a:pt x="3507005" y="3262963"/>
                  </a:lnTo>
                  <a:lnTo>
                    <a:pt x="3474762" y="3300405"/>
                  </a:lnTo>
                  <a:lnTo>
                    <a:pt x="3441611" y="3337019"/>
                  </a:lnTo>
                  <a:lnTo>
                    <a:pt x="3407567" y="3372787"/>
                  </a:lnTo>
                  <a:lnTo>
                    <a:pt x="3372647" y="3407693"/>
                  </a:lnTo>
                  <a:lnTo>
                    <a:pt x="3336869" y="3441722"/>
                  </a:lnTo>
                  <a:lnTo>
                    <a:pt x="3300250" y="3474858"/>
                  </a:lnTo>
                  <a:lnTo>
                    <a:pt x="3262805" y="3507084"/>
                  </a:lnTo>
                  <a:lnTo>
                    <a:pt x="3224552" y="3538385"/>
                  </a:lnTo>
                  <a:lnTo>
                    <a:pt x="3185508" y="3568743"/>
                  </a:lnTo>
                  <a:lnTo>
                    <a:pt x="3145688" y="3598144"/>
                  </a:lnTo>
                  <a:lnTo>
                    <a:pt x="3105111" y="3626571"/>
                  </a:lnTo>
                  <a:lnTo>
                    <a:pt x="3063793" y="3654008"/>
                  </a:lnTo>
                  <a:lnTo>
                    <a:pt x="3021751" y="3680438"/>
                  </a:lnTo>
                  <a:lnTo>
                    <a:pt x="2979000" y="3705847"/>
                  </a:lnTo>
                  <a:lnTo>
                    <a:pt x="2935582" y="3730225"/>
                  </a:lnTo>
                  <a:lnTo>
                    <a:pt x="2891638" y="3753471"/>
                  </a:lnTo>
                  <a:lnTo>
                    <a:pt x="2847189" y="3775579"/>
                  </a:lnTo>
                  <a:lnTo>
                    <a:pt x="2802257" y="3796543"/>
                  </a:lnTo>
                  <a:lnTo>
                    <a:pt x="2756866" y="3816357"/>
                  </a:lnTo>
                  <a:lnTo>
                    <a:pt x="2711037" y="3835015"/>
                  </a:lnTo>
                  <a:lnTo>
                    <a:pt x="2664792" y="3852512"/>
                  </a:lnTo>
                  <a:lnTo>
                    <a:pt x="2618153" y="3868841"/>
                  </a:lnTo>
                  <a:lnTo>
                    <a:pt x="2571143" y="3883998"/>
                  </a:lnTo>
                  <a:lnTo>
                    <a:pt x="2523784" y="3897975"/>
                  </a:lnTo>
                  <a:lnTo>
                    <a:pt x="2476098" y="3910767"/>
                  </a:lnTo>
                  <a:lnTo>
                    <a:pt x="2428107" y="3922369"/>
                  </a:lnTo>
                  <a:lnTo>
                    <a:pt x="2379833" y="3932774"/>
                  </a:lnTo>
                  <a:lnTo>
                    <a:pt x="2331299" y="3941976"/>
                  </a:lnTo>
                  <a:lnTo>
                    <a:pt x="2282526" y="3949971"/>
                  </a:lnTo>
                  <a:lnTo>
                    <a:pt x="2233537" y="3956752"/>
                  </a:lnTo>
                  <a:lnTo>
                    <a:pt x="2184354" y="3962313"/>
                  </a:lnTo>
                  <a:lnTo>
                    <a:pt x="2135000" y="3966648"/>
                  </a:lnTo>
                  <a:lnTo>
                    <a:pt x="2085496" y="3969752"/>
                  </a:lnTo>
                  <a:lnTo>
                    <a:pt x="2035864" y="3971619"/>
                  </a:lnTo>
                  <a:lnTo>
                    <a:pt x="1986127" y="3972242"/>
                  </a:lnTo>
                  <a:lnTo>
                    <a:pt x="1936340" y="3971619"/>
                  </a:lnTo>
                  <a:lnTo>
                    <a:pt x="1886663" y="3969752"/>
                  </a:lnTo>
                  <a:lnTo>
                    <a:pt x="1837119" y="3966648"/>
                  </a:lnTo>
                  <a:lnTo>
                    <a:pt x="1787728" y="3962313"/>
                  </a:lnTo>
                  <a:lnTo>
                    <a:pt x="1738513" y="3956752"/>
                  </a:lnTo>
                  <a:lnTo>
                    <a:pt x="1689496" y="3949971"/>
                  </a:lnTo>
                  <a:lnTo>
                    <a:pt x="1640699" y="3941976"/>
                  </a:lnTo>
                  <a:lnTo>
                    <a:pt x="1592144" y="3932774"/>
                  </a:lnTo>
                  <a:lnTo>
                    <a:pt x="1543852" y="3922369"/>
                  </a:lnTo>
                  <a:lnTo>
                    <a:pt x="1495846" y="3910767"/>
                  </a:lnTo>
                  <a:lnTo>
                    <a:pt x="1448147" y="3897975"/>
                  </a:lnTo>
                  <a:lnTo>
                    <a:pt x="1400777" y="3883998"/>
                  </a:lnTo>
                  <a:lnTo>
                    <a:pt x="1353759" y="3868841"/>
                  </a:lnTo>
                  <a:lnTo>
                    <a:pt x="1307114" y="3852512"/>
                  </a:lnTo>
                  <a:lnTo>
                    <a:pt x="1260863" y="3835015"/>
                  </a:lnTo>
                  <a:lnTo>
                    <a:pt x="1215030" y="3816357"/>
                  </a:lnTo>
                  <a:lnTo>
                    <a:pt x="1169636" y="3796543"/>
                  </a:lnTo>
                  <a:lnTo>
                    <a:pt x="1124702" y="3775579"/>
                  </a:lnTo>
                  <a:lnTo>
                    <a:pt x="1080251" y="3753471"/>
                  </a:lnTo>
                  <a:lnTo>
                    <a:pt x="1036305" y="3730225"/>
                  </a:lnTo>
                  <a:lnTo>
                    <a:pt x="992886" y="3705847"/>
                  </a:lnTo>
                  <a:lnTo>
                    <a:pt x="950137" y="3680438"/>
                  </a:lnTo>
                  <a:lnTo>
                    <a:pt x="908096" y="3654008"/>
                  </a:lnTo>
                  <a:lnTo>
                    <a:pt x="866779" y="3626571"/>
                  </a:lnTo>
                  <a:lnTo>
                    <a:pt x="826202" y="3598144"/>
                  </a:lnTo>
                  <a:lnTo>
                    <a:pt x="786384" y="3568743"/>
                  </a:lnTo>
                  <a:lnTo>
                    <a:pt x="747339" y="3538385"/>
                  </a:lnTo>
                  <a:lnTo>
                    <a:pt x="709087" y="3507084"/>
                  </a:lnTo>
                  <a:lnTo>
                    <a:pt x="671642" y="3474858"/>
                  </a:lnTo>
                  <a:lnTo>
                    <a:pt x="635022" y="3441722"/>
                  </a:lnTo>
                  <a:lnTo>
                    <a:pt x="599244" y="3407693"/>
                  </a:lnTo>
                  <a:lnTo>
                    <a:pt x="564324" y="3372787"/>
                  </a:lnTo>
                  <a:lnTo>
                    <a:pt x="530279" y="3337019"/>
                  </a:lnTo>
                  <a:lnTo>
                    <a:pt x="497127" y="3300405"/>
                  </a:lnTo>
                  <a:lnTo>
                    <a:pt x="464883" y="3262963"/>
                  </a:lnTo>
                  <a:lnTo>
                    <a:pt x="433566" y="3224707"/>
                  </a:lnTo>
                  <a:lnTo>
                    <a:pt x="403190" y="3185655"/>
                  </a:lnTo>
                  <a:lnTo>
                    <a:pt x="373774" y="3145822"/>
                  </a:lnTo>
                  <a:lnTo>
                    <a:pt x="345334" y="3105223"/>
                  </a:lnTo>
                  <a:lnTo>
                    <a:pt x="317887" y="3063876"/>
                  </a:lnTo>
                  <a:lnTo>
                    <a:pt x="291450" y="3021797"/>
                  </a:lnTo>
                  <a:lnTo>
                    <a:pt x="266039" y="2979000"/>
                  </a:lnTo>
                  <a:lnTo>
                    <a:pt x="241711" y="2935628"/>
                  </a:lnTo>
                  <a:lnTo>
                    <a:pt x="218510" y="2891721"/>
                  </a:lnTo>
                  <a:lnTo>
                    <a:pt x="196442" y="2847301"/>
                  </a:lnTo>
                  <a:lnTo>
                    <a:pt x="175514" y="2802390"/>
                  </a:lnTo>
                  <a:lnTo>
                    <a:pt x="155732" y="2757013"/>
                  </a:lnTo>
                  <a:lnTo>
                    <a:pt x="137102" y="2711192"/>
                  </a:lnTo>
                  <a:lnTo>
                    <a:pt x="119630" y="2664950"/>
                  </a:lnTo>
                  <a:lnTo>
                    <a:pt x="103321" y="2618309"/>
                  </a:lnTo>
                  <a:lnTo>
                    <a:pt x="88183" y="2571292"/>
                  </a:lnTo>
                  <a:lnTo>
                    <a:pt x="74221" y="2523923"/>
                  </a:lnTo>
                  <a:lnTo>
                    <a:pt x="61441" y="2476224"/>
                  </a:lnTo>
                  <a:lnTo>
                    <a:pt x="49849" y="2428219"/>
                  </a:lnTo>
                  <a:lnTo>
                    <a:pt x="39452" y="2379929"/>
                  </a:lnTo>
                  <a:lnTo>
                    <a:pt x="30255" y="2331378"/>
                  </a:lnTo>
                  <a:lnTo>
                    <a:pt x="22264" y="2282588"/>
                  </a:lnTo>
                  <a:lnTo>
                    <a:pt x="15486" y="2233583"/>
                  </a:lnTo>
                  <a:lnTo>
                    <a:pt x="9927" y="2184386"/>
                  </a:lnTo>
                  <a:lnTo>
                    <a:pt x="5593" y="2135019"/>
                  </a:lnTo>
                  <a:lnTo>
                    <a:pt x="2490" y="2085504"/>
                  </a:lnTo>
                  <a:lnTo>
                    <a:pt x="623" y="2035866"/>
                  </a:lnTo>
                  <a:lnTo>
                    <a:pt x="0" y="1986127"/>
                  </a:lnTo>
                  <a:close/>
                </a:path>
              </a:pathLst>
            </a:custGeom>
            <a:ln w="31679">
              <a:solidFill>
                <a:srgbClr val="6A87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0716" y="1586522"/>
              <a:ext cx="3684904" cy="3684904"/>
            </a:xfrm>
            <a:custGeom>
              <a:avLst/>
              <a:gdLst/>
              <a:ahLst/>
              <a:cxnLst/>
              <a:rect l="l" t="t" r="r" b="b"/>
              <a:pathLst>
                <a:path w="3684904" h="3684904">
                  <a:moveTo>
                    <a:pt x="3684600" y="0"/>
                  </a:moveTo>
                  <a:lnTo>
                    <a:pt x="0" y="0"/>
                  </a:lnTo>
                  <a:lnTo>
                    <a:pt x="0" y="3684600"/>
                  </a:lnTo>
                  <a:lnTo>
                    <a:pt x="1842477" y="3684600"/>
                  </a:lnTo>
                  <a:lnTo>
                    <a:pt x="3684600" y="3684600"/>
                  </a:lnTo>
                  <a:lnTo>
                    <a:pt x="3684600" y="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 dirty="0">
                <a:highlight>
                  <a:srgbClr val="0000FF"/>
                </a:highlight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40382" y="3175469"/>
            <a:ext cx="21228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10" dirty="0">
                <a:solidFill>
                  <a:srgbClr val="FFFFFF"/>
                </a:solidFill>
                <a:cs typeface="Trebuchet MS"/>
              </a:rPr>
              <a:t>O</a:t>
            </a:r>
            <a:r>
              <a:rPr sz="2800" spc="180" dirty="0">
                <a:solidFill>
                  <a:srgbClr val="FFFFFF"/>
                </a:solidFill>
                <a:cs typeface="Trebuchet MS"/>
              </a:rPr>
              <a:t>B</a:t>
            </a:r>
            <a:r>
              <a:rPr sz="2800" spc="-440" dirty="0">
                <a:solidFill>
                  <a:srgbClr val="FFFFFF"/>
                </a:solidFill>
                <a:cs typeface="Trebuchet MS"/>
              </a:rPr>
              <a:t>J</a:t>
            </a:r>
            <a:r>
              <a:rPr lang="en-US" sz="2800" spc="-440" dirty="0">
                <a:solidFill>
                  <a:srgbClr val="FFFFFF"/>
                </a:solidFill>
                <a:cs typeface="Trebuchet MS"/>
              </a:rPr>
              <a:t> </a:t>
            </a:r>
            <a:r>
              <a:rPr sz="2800" spc="100" dirty="0">
                <a:solidFill>
                  <a:srgbClr val="FFFFFF"/>
                </a:solidFill>
                <a:cs typeface="Trebuchet MS"/>
              </a:rPr>
              <a:t>E</a:t>
            </a:r>
            <a:r>
              <a:rPr sz="2800" spc="500" dirty="0">
                <a:solidFill>
                  <a:srgbClr val="FFFFFF"/>
                </a:solidFill>
                <a:cs typeface="Trebuchet MS"/>
              </a:rPr>
              <a:t>C</a:t>
            </a:r>
            <a:r>
              <a:rPr sz="2800" spc="260" dirty="0">
                <a:solidFill>
                  <a:srgbClr val="FFFFFF"/>
                </a:solidFill>
                <a:cs typeface="Trebuchet MS"/>
              </a:rPr>
              <a:t>T</a:t>
            </a:r>
            <a:r>
              <a:rPr sz="2800" spc="110" dirty="0">
                <a:solidFill>
                  <a:srgbClr val="FFFFFF"/>
                </a:solidFill>
                <a:cs typeface="Trebuchet MS"/>
              </a:rPr>
              <a:t>I</a:t>
            </a:r>
            <a:r>
              <a:rPr sz="2800" spc="240" dirty="0">
                <a:solidFill>
                  <a:srgbClr val="FFFFFF"/>
                </a:solidFill>
                <a:cs typeface="Trebuchet MS"/>
              </a:rPr>
              <a:t>V</a:t>
            </a:r>
            <a:r>
              <a:rPr sz="2800" spc="100" dirty="0">
                <a:solidFill>
                  <a:srgbClr val="FFFFFF"/>
                </a:solidFill>
                <a:cs typeface="Trebuchet MS"/>
              </a:rPr>
              <a:t>E</a:t>
            </a:r>
            <a:r>
              <a:rPr sz="2800" spc="-65" dirty="0">
                <a:solidFill>
                  <a:srgbClr val="FFFFFF"/>
                </a:solidFill>
                <a:cs typeface="Trebuchet MS"/>
              </a:rPr>
              <a:t>S</a:t>
            </a:r>
            <a:endParaRPr sz="2800" dirty="0"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5378" y="2241257"/>
            <a:ext cx="920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AAEB4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5378" y="2780182"/>
            <a:ext cx="920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9AAEB4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95378" y="3547617"/>
            <a:ext cx="92075" cy="69151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solidFill>
                  <a:srgbClr val="9AAEB4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500" dirty="0">
                <a:solidFill>
                  <a:srgbClr val="9AAEB4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95378" y="1710258"/>
            <a:ext cx="5091430" cy="30759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1300" marR="81915" indent="-228600">
              <a:lnSpc>
                <a:spcPts val="1620"/>
              </a:lnSpc>
              <a:spcBef>
                <a:spcPts val="300"/>
              </a:spcBef>
              <a:buClr>
                <a:srgbClr val="9AAEB4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65" dirty="0">
                <a:solidFill>
                  <a:srgbClr val="252525"/>
                </a:solidFill>
                <a:latin typeface="Trebuchet MS"/>
                <a:cs typeface="Trebuchet MS"/>
              </a:rPr>
              <a:t>Improve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52525"/>
                </a:solidFill>
                <a:latin typeface="Trebuchet MS"/>
                <a:cs typeface="Trebuchet MS"/>
              </a:rPr>
              <a:t>operational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52525"/>
                </a:solidFill>
                <a:latin typeface="Trebuchet MS"/>
                <a:cs typeface="Trebuchet MS"/>
              </a:rPr>
              <a:t>efficiency</a:t>
            </a:r>
            <a:r>
              <a:rPr sz="1500" spc="-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52525"/>
                </a:solidFill>
                <a:latin typeface="Trebuchet MS"/>
                <a:cs typeface="Trebuchet MS"/>
              </a:rPr>
              <a:t>support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strategic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52525"/>
                </a:solidFill>
                <a:latin typeface="Trebuchet MS"/>
                <a:cs typeface="Trebuchet MS"/>
              </a:rPr>
              <a:t>decision- </a:t>
            </a:r>
            <a:r>
              <a:rPr sz="1500" spc="-434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m</a:t>
            </a:r>
            <a:r>
              <a:rPr sz="1500" spc="-155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k</a:t>
            </a:r>
            <a:r>
              <a:rPr sz="1500" spc="-60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500" spc="-65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500" spc="-114" dirty="0">
                <a:solidFill>
                  <a:srgbClr val="252525"/>
                </a:solidFill>
                <a:latin typeface="Trebuchet MS"/>
                <a:cs typeface="Trebuchet MS"/>
              </a:rPr>
              <a:t>g</a:t>
            </a:r>
            <a:r>
              <a:rPr sz="15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95" dirty="0">
                <a:solidFill>
                  <a:srgbClr val="252525"/>
                </a:solidFill>
                <a:latin typeface="Trebuchet MS"/>
                <a:cs typeface="Trebuchet MS"/>
              </a:rPr>
              <a:t>f</a:t>
            </a:r>
            <a:r>
              <a:rPr sz="1500" spc="15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500" spc="10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500" spc="-2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195" dirty="0">
                <a:solidFill>
                  <a:srgbClr val="252525"/>
                </a:solidFill>
                <a:latin typeface="Trebuchet MS"/>
                <a:cs typeface="Trebuchet MS"/>
              </a:rPr>
              <a:t>W</a:t>
            </a:r>
            <a:r>
              <a:rPr sz="1500" spc="-175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500" spc="-105" dirty="0">
                <a:solidFill>
                  <a:srgbClr val="252525"/>
                </a:solidFill>
                <a:latin typeface="Trebuchet MS"/>
                <a:cs typeface="Trebuchet MS"/>
              </a:rPr>
              <a:t>l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m</a:t>
            </a:r>
            <a:r>
              <a:rPr sz="1500" spc="-155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500" spc="45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500" spc="-70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500" spc="-70" dirty="0">
                <a:solidFill>
                  <a:srgbClr val="252525"/>
                </a:solidFill>
                <a:latin typeface="Trebuchet MS"/>
                <a:cs typeface="Trebuchet MS"/>
              </a:rPr>
              <a:t>h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52525"/>
                </a:solidFill>
                <a:latin typeface="Trebuchet MS"/>
                <a:cs typeface="Trebuchet MS"/>
              </a:rPr>
              <a:t>d</a:t>
            </a:r>
            <a:r>
              <a:rPr sz="1500" spc="-80" dirty="0">
                <a:solidFill>
                  <a:srgbClr val="252525"/>
                </a:solidFill>
                <a:latin typeface="Trebuchet MS"/>
                <a:cs typeface="Trebuchet MS"/>
              </a:rPr>
              <a:t>y</a:t>
            </a:r>
            <a:r>
              <a:rPr sz="1500" spc="-85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500" spc="-16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500" spc="-95" dirty="0">
                <a:solidFill>
                  <a:srgbClr val="252525"/>
                </a:solidFill>
                <a:latin typeface="Trebuchet MS"/>
                <a:cs typeface="Trebuchet MS"/>
              </a:rPr>
              <a:t>m</a:t>
            </a:r>
            <a:r>
              <a:rPr sz="1500" spc="-110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et</a:t>
            </a:r>
            <a:r>
              <a:rPr sz="1500" spc="-16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500" spc="-105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500" spc="-114" dirty="0">
                <a:solidFill>
                  <a:srgbClr val="252525"/>
                </a:solidFill>
                <a:latin typeface="Trebuchet MS"/>
                <a:cs typeface="Trebuchet MS"/>
              </a:rPr>
              <a:t>l</a:t>
            </a:r>
            <a:r>
              <a:rPr sz="15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52525"/>
                </a:solidFill>
                <a:latin typeface="Trebuchet MS"/>
                <a:cs typeface="Trebuchet MS"/>
              </a:rPr>
              <a:t>se</a:t>
            </a:r>
            <a:r>
              <a:rPr sz="1500" spc="-75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500" spc="15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500" spc="-140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500" spc="-225" dirty="0">
                <a:solidFill>
                  <a:srgbClr val="252525"/>
                </a:solidFill>
                <a:latin typeface="Trebuchet MS"/>
                <a:cs typeface="Trebuchet MS"/>
              </a:rPr>
              <a:t>.</a:t>
            </a:r>
            <a:endParaRPr sz="1500">
              <a:latin typeface="Trebuchet MS"/>
              <a:cs typeface="Trebuchet MS"/>
            </a:endParaRPr>
          </a:p>
          <a:p>
            <a:pPr marL="241300" marR="88900">
              <a:lnSpc>
                <a:spcPts val="1620"/>
              </a:lnSpc>
              <a:spcBef>
                <a:spcPts val="1005"/>
              </a:spcBef>
            </a:pPr>
            <a:r>
              <a:rPr sz="1500" spc="-65" dirty="0">
                <a:solidFill>
                  <a:srgbClr val="252525"/>
                </a:solidFill>
                <a:latin typeface="Trebuchet MS"/>
                <a:cs typeface="Trebuchet MS"/>
              </a:rPr>
              <a:t>Communicate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52525"/>
                </a:solidFill>
                <a:latin typeface="Trebuchet MS"/>
                <a:cs typeface="Trebuchet MS"/>
              </a:rPr>
              <a:t>intention</a:t>
            </a:r>
            <a:r>
              <a:rPr sz="1500" spc="-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52525"/>
                </a:solidFill>
                <a:latin typeface="Trebuchet MS"/>
                <a:cs typeface="Trebuchet MS"/>
              </a:rPr>
              <a:t>compute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1500" spc="-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70" dirty="0">
                <a:solidFill>
                  <a:srgbClr val="252525"/>
                </a:solidFill>
                <a:latin typeface="Trebuchet MS"/>
                <a:cs typeface="Trebuchet MS"/>
              </a:rPr>
              <a:t>assess</a:t>
            </a:r>
            <a:r>
              <a:rPr sz="1500" spc="-2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52525"/>
                </a:solidFill>
                <a:latin typeface="Trebuchet MS"/>
                <a:cs typeface="Trebuchet MS"/>
              </a:rPr>
              <a:t>Walmart's </a:t>
            </a:r>
            <a:r>
              <a:rPr sz="1500" spc="-434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500" spc="-105" dirty="0">
                <a:solidFill>
                  <a:srgbClr val="252525"/>
                </a:solidFill>
                <a:latin typeface="Trebuchet MS"/>
                <a:cs typeface="Trebuchet MS"/>
              </a:rPr>
              <a:t>v</a:t>
            </a:r>
            <a:r>
              <a:rPr sz="1500" spc="-55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500" spc="-50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500" spc="-155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500" spc="-125" dirty="0">
                <a:solidFill>
                  <a:srgbClr val="252525"/>
                </a:solidFill>
                <a:latin typeface="Trebuchet MS"/>
                <a:cs typeface="Trebuchet MS"/>
              </a:rPr>
              <a:t>l</a:t>
            </a:r>
            <a:r>
              <a:rPr sz="1500" spc="-114" dirty="0">
                <a:solidFill>
                  <a:srgbClr val="252525"/>
                </a:solidFill>
                <a:latin typeface="Trebuchet MS"/>
                <a:cs typeface="Trebuchet MS"/>
              </a:rPr>
              <a:t>l</a:t>
            </a:r>
            <a:r>
              <a:rPr sz="15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52525"/>
                </a:solidFill>
                <a:latin typeface="Trebuchet MS"/>
                <a:cs typeface="Trebuchet MS"/>
              </a:rPr>
              <a:t>s</a:t>
            </a:r>
            <a:r>
              <a:rPr sz="1500" spc="-114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500" spc="-125" dirty="0">
                <a:solidFill>
                  <a:srgbClr val="252525"/>
                </a:solidFill>
                <a:latin typeface="Trebuchet MS"/>
                <a:cs typeface="Trebuchet MS"/>
              </a:rPr>
              <a:t>l</a:t>
            </a:r>
            <a:r>
              <a:rPr sz="1500" spc="-65" dirty="0">
                <a:solidFill>
                  <a:srgbClr val="252525"/>
                </a:solidFill>
                <a:latin typeface="Trebuchet MS"/>
                <a:cs typeface="Trebuchet MS"/>
              </a:rPr>
              <a:t>es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10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500" spc="-65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500" spc="-50" dirty="0">
                <a:solidFill>
                  <a:srgbClr val="252525"/>
                </a:solidFill>
                <a:latin typeface="Trebuchet MS"/>
                <a:cs typeface="Trebuchet MS"/>
              </a:rPr>
              <a:t>m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55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500" spc="-70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500" spc="-75" dirty="0">
                <a:solidFill>
                  <a:srgbClr val="252525"/>
                </a:solidFill>
                <a:latin typeface="Trebuchet MS"/>
                <a:cs typeface="Trebuchet MS"/>
              </a:rPr>
              <a:t>d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52525"/>
                </a:solidFill>
                <a:latin typeface="Trebuchet MS"/>
                <a:cs typeface="Trebuchet MS"/>
              </a:rPr>
              <a:t>p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500" spc="15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500" spc="-185" dirty="0">
                <a:solidFill>
                  <a:srgbClr val="252525"/>
                </a:solidFill>
                <a:latin typeface="Trebuchet MS"/>
                <a:cs typeface="Trebuchet MS"/>
              </a:rPr>
              <a:t>f</a:t>
            </a:r>
            <a:r>
              <a:rPr sz="1500" spc="-105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500" spc="-160" dirty="0">
                <a:solidFill>
                  <a:srgbClr val="252525"/>
                </a:solidFill>
                <a:latin typeface="Trebuchet MS"/>
                <a:cs typeface="Trebuchet MS"/>
              </a:rPr>
              <a:t>t.</a:t>
            </a:r>
            <a:endParaRPr sz="15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800"/>
              </a:spcBef>
            </a:pPr>
            <a:r>
              <a:rPr sz="1500" spc="-95" dirty="0">
                <a:solidFill>
                  <a:srgbClr val="252525"/>
                </a:solidFill>
                <a:latin typeface="Trebuchet MS"/>
                <a:cs typeface="Trebuchet MS"/>
              </a:rPr>
              <a:t>Identify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key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52525"/>
                </a:solidFill>
                <a:latin typeface="Trebuchet MS"/>
                <a:cs typeface="Trebuchet MS"/>
              </a:rPr>
              <a:t>players</a:t>
            </a:r>
            <a:r>
              <a:rPr sz="15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potential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52525"/>
                </a:solidFill>
                <a:latin typeface="Trebuchet MS"/>
                <a:cs typeface="Trebuchet MS"/>
              </a:rPr>
              <a:t>growth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52525"/>
                </a:solidFill>
                <a:latin typeface="Trebuchet MS"/>
                <a:cs typeface="Trebuchet MS"/>
              </a:rPr>
              <a:t>areas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52525"/>
                </a:solidFill>
                <a:latin typeface="Trebuchet MS"/>
                <a:cs typeface="Trebuchet MS"/>
              </a:rPr>
              <a:t>within</a:t>
            </a:r>
            <a:r>
              <a:rPr sz="1500" spc="-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45" dirty="0">
                <a:solidFill>
                  <a:srgbClr val="252525"/>
                </a:solidFill>
                <a:latin typeface="Trebuchet MS"/>
                <a:cs typeface="Trebuchet MS"/>
              </a:rPr>
              <a:t>data.</a:t>
            </a:r>
            <a:endParaRPr sz="1500">
              <a:latin typeface="Trebuchet MS"/>
              <a:cs typeface="Trebuchet MS"/>
            </a:endParaRPr>
          </a:p>
          <a:p>
            <a:pPr marL="241300" marR="194945" indent="-228600">
              <a:lnSpc>
                <a:spcPts val="1620"/>
              </a:lnSpc>
              <a:spcBef>
                <a:spcPts val="1025"/>
              </a:spcBef>
              <a:buClr>
                <a:srgbClr val="9AAEB4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70" dirty="0">
                <a:solidFill>
                  <a:srgbClr val="252525"/>
                </a:solidFill>
                <a:latin typeface="Trebuchet MS"/>
                <a:cs typeface="Trebuchet MS"/>
              </a:rPr>
              <a:t>Understanding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52525"/>
                </a:solidFill>
                <a:latin typeface="Trebuchet MS"/>
                <a:cs typeface="Trebuchet MS"/>
              </a:rPr>
              <a:t>customer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252525"/>
                </a:solidFill>
                <a:latin typeface="Trebuchet MS"/>
                <a:cs typeface="Trebuchet MS"/>
              </a:rPr>
              <a:t>groups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52525"/>
                </a:solidFill>
                <a:latin typeface="Trebuchet MS"/>
                <a:cs typeface="Trebuchet MS"/>
              </a:rPr>
              <a:t>impacts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sales</a:t>
            </a:r>
            <a:r>
              <a:rPr sz="1500" spc="-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52525"/>
                </a:solidFill>
                <a:latin typeface="Trebuchet MS"/>
                <a:cs typeface="Trebuchet MS"/>
              </a:rPr>
              <a:t>strategies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sz="1500" spc="-434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75" dirty="0">
                <a:solidFill>
                  <a:srgbClr val="252525"/>
                </a:solidFill>
                <a:latin typeface="Trebuchet MS"/>
                <a:cs typeface="Trebuchet MS"/>
              </a:rPr>
              <a:t>outcomes.</a:t>
            </a:r>
            <a:endParaRPr sz="15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  <a:spcBef>
                <a:spcPts val="800"/>
              </a:spcBef>
            </a:pPr>
            <a:r>
              <a:rPr sz="1500" spc="-50" dirty="0">
                <a:solidFill>
                  <a:srgbClr val="252525"/>
                </a:solidFill>
                <a:latin typeface="Trebuchet MS"/>
                <a:cs typeface="Trebuchet MS"/>
              </a:rPr>
              <a:t>Assessing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05" dirty="0">
                <a:solidFill>
                  <a:srgbClr val="252525"/>
                </a:solidFill>
                <a:latin typeface="Trebuchet MS"/>
                <a:cs typeface="Trebuchet MS"/>
              </a:rPr>
              <a:t>impact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52525"/>
                </a:solidFill>
                <a:latin typeface="Trebuchet MS"/>
                <a:cs typeface="Trebuchet MS"/>
              </a:rPr>
              <a:t>discounts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on</a:t>
            </a:r>
            <a:r>
              <a:rPr sz="1500" spc="-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sales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0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52525"/>
                </a:solidFill>
                <a:latin typeface="Trebuchet MS"/>
                <a:cs typeface="Trebuchet MS"/>
              </a:rPr>
              <a:t>profitability.</a:t>
            </a:r>
            <a:endParaRPr sz="1500">
              <a:latin typeface="Trebuchet MS"/>
              <a:cs typeface="Trebuchet MS"/>
            </a:endParaRPr>
          </a:p>
          <a:p>
            <a:pPr marL="241300" marR="123189">
              <a:lnSpc>
                <a:spcPts val="1620"/>
              </a:lnSpc>
              <a:spcBef>
                <a:spcPts val="1025"/>
              </a:spcBef>
            </a:pPr>
            <a:r>
              <a:rPr sz="1500" spc="-85" dirty="0">
                <a:solidFill>
                  <a:srgbClr val="252525"/>
                </a:solidFill>
                <a:latin typeface="Trebuchet MS"/>
                <a:cs typeface="Trebuchet MS"/>
              </a:rPr>
              <a:t>Enhance</a:t>
            </a:r>
            <a:r>
              <a:rPr sz="1500" spc="-2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52525"/>
                </a:solidFill>
                <a:latin typeface="Trebuchet MS"/>
                <a:cs typeface="Trebuchet MS"/>
              </a:rPr>
              <a:t>Walmart's</a:t>
            </a:r>
            <a:r>
              <a:rPr sz="1500" spc="-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52525"/>
                </a:solidFill>
                <a:latin typeface="Trebuchet MS"/>
                <a:cs typeface="Trebuchet MS"/>
              </a:rPr>
              <a:t>operational</a:t>
            </a:r>
            <a:r>
              <a:rPr sz="1500" spc="-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252525"/>
                </a:solidFill>
                <a:latin typeface="Trebuchet MS"/>
                <a:cs typeface="Trebuchet MS"/>
              </a:rPr>
              <a:t>efficiency</a:t>
            </a:r>
            <a:r>
              <a:rPr sz="1500" spc="-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252525"/>
                </a:solidFill>
                <a:latin typeface="Trebuchet MS"/>
                <a:cs typeface="Trebuchet MS"/>
              </a:rPr>
              <a:t>through</a:t>
            </a:r>
            <a:r>
              <a:rPr sz="1500" spc="-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52525"/>
                </a:solidFill>
                <a:latin typeface="Trebuchet MS"/>
                <a:cs typeface="Trebuchet MS"/>
              </a:rPr>
              <a:t>data-driven </a:t>
            </a:r>
            <a:r>
              <a:rPr sz="1500" spc="-4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52525"/>
                </a:solidFill>
                <a:latin typeface="Trebuchet MS"/>
                <a:cs typeface="Trebuchet MS"/>
              </a:rPr>
              <a:t>insights.</a:t>
            </a:r>
            <a:endParaRPr sz="15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Clr>
                <a:srgbClr val="9AAEB4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95" dirty="0">
                <a:solidFill>
                  <a:srgbClr val="252525"/>
                </a:solidFill>
                <a:latin typeface="Trebuchet MS"/>
                <a:cs typeface="Trebuchet MS"/>
              </a:rPr>
              <a:t>Identifying</a:t>
            </a:r>
            <a:r>
              <a:rPr sz="15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252525"/>
                </a:solidFill>
                <a:latin typeface="Trebuchet MS"/>
                <a:cs typeface="Trebuchet MS"/>
              </a:rPr>
              <a:t>potential</a:t>
            </a:r>
            <a:r>
              <a:rPr sz="15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252525"/>
                </a:solidFill>
                <a:latin typeface="Trebuchet MS"/>
                <a:cs typeface="Trebuchet MS"/>
              </a:rPr>
              <a:t>growth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252525"/>
                </a:solidFill>
                <a:latin typeface="Trebuchet MS"/>
                <a:cs typeface="Trebuchet MS"/>
              </a:rPr>
              <a:t>areas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5" dirty="0">
                <a:solidFill>
                  <a:srgbClr val="252525"/>
                </a:solidFill>
                <a:latin typeface="Trebuchet MS"/>
                <a:cs typeface="Trebuchet MS"/>
              </a:rPr>
              <a:t>within</a:t>
            </a:r>
            <a:r>
              <a:rPr sz="1500" spc="-21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252525"/>
                </a:solidFill>
                <a:latin typeface="Trebuchet MS"/>
                <a:cs typeface="Trebuchet MS"/>
              </a:rPr>
              <a:t>Walmart's</a:t>
            </a:r>
            <a:r>
              <a:rPr sz="15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252525"/>
                </a:solidFill>
                <a:latin typeface="Trebuchet MS"/>
                <a:cs typeface="Trebuchet MS"/>
              </a:rPr>
              <a:t>operations.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82EE18F-3C6E-9EFB-A2A6-CBF97F037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2400"/>
            <a:ext cx="2271059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55" y="0"/>
            <a:ext cx="12192000" cy="6858000"/>
            <a:chOff x="-355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-355" y="0"/>
              <a:ext cx="3070225" cy="6858000"/>
            </a:xfrm>
            <a:custGeom>
              <a:avLst/>
              <a:gdLst/>
              <a:ahLst/>
              <a:cxnLst/>
              <a:rect l="l" t="t" r="r" b="b"/>
              <a:pathLst>
                <a:path w="3070225" h="6858000">
                  <a:moveTo>
                    <a:pt x="3069716" y="0"/>
                  </a:moveTo>
                  <a:lnTo>
                    <a:pt x="0" y="0"/>
                  </a:lnTo>
                  <a:lnTo>
                    <a:pt x="0" y="6857631"/>
                  </a:lnTo>
                  <a:lnTo>
                    <a:pt x="1535036" y="6857631"/>
                  </a:lnTo>
                  <a:lnTo>
                    <a:pt x="3069716" y="6857631"/>
                  </a:lnTo>
                  <a:lnTo>
                    <a:pt x="3069716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717" y="0"/>
              <a:ext cx="9121775" cy="6858000"/>
            </a:xfrm>
            <a:custGeom>
              <a:avLst/>
              <a:gdLst/>
              <a:ahLst/>
              <a:cxnLst/>
              <a:rect l="l" t="t" r="r" b="b"/>
              <a:pathLst>
                <a:path w="9121775" h="6858000">
                  <a:moveTo>
                    <a:pt x="9121317" y="0"/>
                  </a:moveTo>
                  <a:lnTo>
                    <a:pt x="0" y="0"/>
                  </a:lnTo>
                  <a:lnTo>
                    <a:pt x="0" y="6857631"/>
                  </a:lnTo>
                  <a:lnTo>
                    <a:pt x="4560836" y="6857631"/>
                  </a:lnTo>
                  <a:lnTo>
                    <a:pt x="9121317" y="6857631"/>
                  </a:lnTo>
                  <a:lnTo>
                    <a:pt x="912131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7434" y="1452359"/>
              <a:ext cx="3971925" cy="3962400"/>
            </a:xfrm>
            <a:custGeom>
              <a:avLst/>
              <a:gdLst/>
              <a:ahLst/>
              <a:cxnLst/>
              <a:rect l="l" t="t" r="r" b="b"/>
              <a:pathLst>
                <a:path w="3971925" h="3962400">
                  <a:moveTo>
                    <a:pt x="2233537" y="3949700"/>
                  </a:moveTo>
                  <a:lnTo>
                    <a:pt x="1738513" y="3949700"/>
                  </a:lnTo>
                  <a:lnTo>
                    <a:pt x="1787728" y="3962400"/>
                  </a:lnTo>
                  <a:lnTo>
                    <a:pt x="2184354" y="3962400"/>
                  </a:lnTo>
                  <a:lnTo>
                    <a:pt x="2233537" y="3949700"/>
                  </a:lnTo>
                  <a:close/>
                </a:path>
                <a:path w="3971925" h="3962400">
                  <a:moveTo>
                    <a:pt x="2379833" y="3924300"/>
                  </a:moveTo>
                  <a:lnTo>
                    <a:pt x="1592144" y="3924300"/>
                  </a:lnTo>
                  <a:lnTo>
                    <a:pt x="1689496" y="3949700"/>
                  </a:lnTo>
                  <a:lnTo>
                    <a:pt x="2282526" y="3949700"/>
                  </a:lnTo>
                  <a:lnTo>
                    <a:pt x="2379833" y="3924300"/>
                  </a:lnTo>
                  <a:close/>
                </a:path>
                <a:path w="3971925" h="3962400">
                  <a:moveTo>
                    <a:pt x="2282526" y="12700"/>
                  </a:moveTo>
                  <a:lnTo>
                    <a:pt x="1689496" y="12700"/>
                  </a:lnTo>
                  <a:lnTo>
                    <a:pt x="1307114" y="114300"/>
                  </a:lnTo>
                  <a:lnTo>
                    <a:pt x="1260863" y="139700"/>
                  </a:lnTo>
                  <a:lnTo>
                    <a:pt x="1215030" y="152400"/>
                  </a:lnTo>
                  <a:lnTo>
                    <a:pt x="1169636" y="177800"/>
                  </a:lnTo>
                  <a:lnTo>
                    <a:pt x="1124702" y="190500"/>
                  </a:lnTo>
                  <a:lnTo>
                    <a:pt x="1080251" y="215900"/>
                  </a:lnTo>
                  <a:lnTo>
                    <a:pt x="992886" y="266700"/>
                  </a:lnTo>
                  <a:lnTo>
                    <a:pt x="908096" y="317500"/>
                  </a:lnTo>
                  <a:lnTo>
                    <a:pt x="866779" y="342900"/>
                  </a:lnTo>
                  <a:lnTo>
                    <a:pt x="826202" y="368300"/>
                  </a:lnTo>
                  <a:lnTo>
                    <a:pt x="786384" y="393700"/>
                  </a:lnTo>
                  <a:lnTo>
                    <a:pt x="747339" y="431800"/>
                  </a:lnTo>
                  <a:lnTo>
                    <a:pt x="709087" y="457200"/>
                  </a:lnTo>
                  <a:lnTo>
                    <a:pt x="671642" y="495300"/>
                  </a:lnTo>
                  <a:lnTo>
                    <a:pt x="635022" y="520700"/>
                  </a:lnTo>
                  <a:lnTo>
                    <a:pt x="599244" y="558800"/>
                  </a:lnTo>
                  <a:lnTo>
                    <a:pt x="564324" y="596900"/>
                  </a:lnTo>
                  <a:lnTo>
                    <a:pt x="530279" y="635000"/>
                  </a:lnTo>
                  <a:lnTo>
                    <a:pt x="497127" y="673100"/>
                  </a:lnTo>
                  <a:lnTo>
                    <a:pt x="464883" y="711200"/>
                  </a:lnTo>
                  <a:lnTo>
                    <a:pt x="433566" y="749300"/>
                  </a:lnTo>
                  <a:lnTo>
                    <a:pt x="403190" y="787400"/>
                  </a:lnTo>
                  <a:lnTo>
                    <a:pt x="373774" y="825500"/>
                  </a:lnTo>
                  <a:lnTo>
                    <a:pt x="345334" y="863600"/>
                  </a:lnTo>
                  <a:lnTo>
                    <a:pt x="317887" y="901700"/>
                  </a:lnTo>
                  <a:lnTo>
                    <a:pt x="291450" y="952500"/>
                  </a:lnTo>
                  <a:lnTo>
                    <a:pt x="266039" y="990600"/>
                  </a:lnTo>
                  <a:lnTo>
                    <a:pt x="241711" y="1028700"/>
                  </a:lnTo>
                  <a:lnTo>
                    <a:pt x="218510" y="1079500"/>
                  </a:lnTo>
                  <a:lnTo>
                    <a:pt x="196442" y="1117600"/>
                  </a:lnTo>
                  <a:lnTo>
                    <a:pt x="175514" y="1168400"/>
                  </a:lnTo>
                  <a:lnTo>
                    <a:pt x="155732" y="1206500"/>
                  </a:lnTo>
                  <a:lnTo>
                    <a:pt x="137102" y="1257300"/>
                  </a:lnTo>
                  <a:lnTo>
                    <a:pt x="119630" y="1308100"/>
                  </a:lnTo>
                  <a:lnTo>
                    <a:pt x="103321" y="1346200"/>
                  </a:lnTo>
                  <a:lnTo>
                    <a:pt x="88183" y="1397000"/>
                  </a:lnTo>
                  <a:lnTo>
                    <a:pt x="74221" y="1447800"/>
                  </a:lnTo>
                  <a:lnTo>
                    <a:pt x="61441" y="1498600"/>
                  </a:lnTo>
                  <a:lnTo>
                    <a:pt x="49849" y="1536700"/>
                  </a:lnTo>
                  <a:lnTo>
                    <a:pt x="39452" y="1587500"/>
                  </a:lnTo>
                  <a:lnTo>
                    <a:pt x="30255" y="1638300"/>
                  </a:lnTo>
                  <a:lnTo>
                    <a:pt x="22264" y="1689100"/>
                  </a:lnTo>
                  <a:lnTo>
                    <a:pt x="15486" y="1739900"/>
                  </a:lnTo>
                  <a:lnTo>
                    <a:pt x="9927" y="1790700"/>
                  </a:lnTo>
                  <a:lnTo>
                    <a:pt x="5593" y="1828800"/>
                  </a:lnTo>
                  <a:lnTo>
                    <a:pt x="2490" y="1879600"/>
                  </a:lnTo>
                  <a:lnTo>
                    <a:pt x="623" y="1930400"/>
                  </a:lnTo>
                  <a:lnTo>
                    <a:pt x="0" y="1981200"/>
                  </a:lnTo>
                  <a:lnTo>
                    <a:pt x="623" y="2032000"/>
                  </a:lnTo>
                  <a:lnTo>
                    <a:pt x="2490" y="2082800"/>
                  </a:lnTo>
                  <a:lnTo>
                    <a:pt x="5593" y="2133600"/>
                  </a:lnTo>
                  <a:lnTo>
                    <a:pt x="9927" y="2184400"/>
                  </a:lnTo>
                  <a:lnTo>
                    <a:pt x="15486" y="2235200"/>
                  </a:lnTo>
                  <a:lnTo>
                    <a:pt x="22264" y="2273300"/>
                  </a:lnTo>
                  <a:lnTo>
                    <a:pt x="30255" y="2324100"/>
                  </a:lnTo>
                  <a:lnTo>
                    <a:pt x="39452" y="2374900"/>
                  </a:lnTo>
                  <a:lnTo>
                    <a:pt x="49849" y="2425700"/>
                  </a:lnTo>
                  <a:lnTo>
                    <a:pt x="61441" y="2476500"/>
                  </a:lnTo>
                  <a:lnTo>
                    <a:pt x="74221" y="2514600"/>
                  </a:lnTo>
                  <a:lnTo>
                    <a:pt x="88183" y="2565400"/>
                  </a:lnTo>
                  <a:lnTo>
                    <a:pt x="103321" y="2616200"/>
                  </a:lnTo>
                  <a:lnTo>
                    <a:pt x="119630" y="2667000"/>
                  </a:lnTo>
                  <a:lnTo>
                    <a:pt x="137102" y="2705100"/>
                  </a:lnTo>
                  <a:lnTo>
                    <a:pt x="155732" y="2755900"/>
                  </a:lnTo>
                  <a:lnTo>
                    <a:pt x="175514" y="2794000"/>
                  </a:lnTo>
                  <a:lnTo>
                    <a:pt x="196442" y="2844800"/>
                  </a:lnTo>
                  <a:lnTo>
                    <a:pt x="218510" y="2882900"/>
                  </a:lnTo>
                  <a:lnTo>
                    <a:pt x="241711" y="2933700"/>
                  </a:lnTo>
                  <a:lnTo>
                    <a:pt x="266039" y="2971800"/>
                  </a:lnTo>
                  <a:lnTo>
                    <a:pt x="291450" y="3022600"/>
                  </a:lnTo>
                  <a:lnTo>
                    <a:pt x="317887" y="3060700"/>
                  </a:lnTo>
                  <a:lnTo>
                    <a:pt x="345334" y="3098800"/>
                  </a:lnTo>
                  <a:lnTo>
                    <a:pt x="373774" y="3136900"/>
                  </a:lnTo>
                  <a:lnTo>
                    <a:pt x="403190" y="3187700"/>
                  </a:lnTo>
                  <a:lnTo>
                    <a:pt x="433566" y="3225800"/>
                  </a:lnTo>
                  <a:lnTo>
                    <a:pt x="464883" y="3263900"/>
                  </a:lnTo>
                  <a:lnTo>
                    <a:pt x="497127" y="3302000"/>
                  </a:lnTo>
                  <a:lnTo>
                    <a:pt x="530279" y="3327400"/>
                  </a:lnTo>
                  <a:lnTo>
                    <a:pt x="564324" y="3365500"/>
                  </a:lnTo>
                  <a:lnTo>
                    <a:pt x="599244" y="3403600"/>
                  </a:lnTo>
                  <a:lnTo>
                    <a:pt x="635022" y="3441700"/>
                  </a:lnTo>
                  <a:lnTo>
                    <a:pt x="671642" y="3467100"/>
                  </a:lnTo>
                  <a:lnTo>
                    <a:pt x="709087" y="3505200"/>
                  </a:lnTo>
                  <a:lnTo>
                    <a:pt x="747339" y="3530600"/>
                  </a:lnTo>
                  <a:lnTo>
                    <a:pt x="786384" y="3568700"/>
                  </a:lnTo>
                  <a:lnTo>
                    <a:pt x="826202" y="3594100"/>
                  </a:lnTo>
                  <a:lnTo>
                    <a:pt x="866779" y="3619500"/>
                  </a:lnTo>
                  <a:lnTo>
                    <a:pt x="908096" y="3644900"/>
                  </a:lnTo>
                  <a:lnTo>
                    <a:pt x="950137" y="3683000"/>
                  </a:lnTo>
                  <a:lnTo>
                    <a:pt x="992886" y="3708400"/>
                  </a:lnTo>
                  <a:lnTo>
                    <a:pt x="1036305" y="3721100"/>
                  </a:lnTo>
                  <a:lnTo>
                    <a:pt x="1169636" y="3797300"/>
                  </a:lnTo>
                  <a:lnTo>
                    <a:pt x="1215030" y="3810000"/>
                  </a:lnTo>
                  <a:lnTo>
                    <a:pt x="1260863" y="3835400"/>
                  </a:lnTo>
                  <a:lnTo>
                    <a:pt x="1353759" y="3860800"/>
                  </a:lnTo>
                  <a:lnTo>
                    <a:pt x="1400777" y="3886200"/>
                  </a:lnTo>
                  <a:lnTo>
                    <a:pt x="1543852" y="3924300"/>
                  </a:lnTo>
                  <a:lnTo>
                    <a:pt x="2428107" y="3924300"/>
                  </a:lnTo>
                  <a:lnTo>
                    <a:pt x="2571143" y="3886200"/>
                  </a:lnTo>
                  <a:lnTo>
                    <a:pt x="2618153" y="3860800"/>
                  </a:lnTo>
                  <a:lnTo>
                    <a:pt x="2711037" y="3835400"/>
                  </a:lnTo>
                  <a:lnTo>
                    <a:pt x="2756866" y="3810000"/>
                  </a:lnTo>
                  <a:lnTo>
                    <a:pt x="2802257" y="3797300"/>
                  </a:lnTo>
                  <a:lnTo>
                    <a:pt x="2935582" y="3721100"/>
                  </a:lnTo>
                  <a:lnTo>
                    <a:pt x="2979000" y="3708400"/>
                  </a:lnTo>
                  <a:lnTo>
                    <a:pt x="3021751" y="3683000"/>
                  </a:lnTo>
                  <a:lnTo>
                    <a:pt x="3063793" y="3644900"/>
                  </a:lnTo>
                  <a:lnTo>
                    <a:pt x="3105111" y="3619500"/>
                  </a:lnTo>
                  <a:lnTo>
                    <a:pt x="3145688" y="3594100"/>
                  </a:lnTo>
                  <a:lnTo>
                    <a:pt x="3185508" y="3568700"/>
                  </a:lnTo>
                  <a:lnTo>
                    <a:pt x="3224552" y="3530600"/>
                  </a:lnTo>
                  <a:lnTo>
                    <a:pt x="3262805" y="3505200"/>
                  </a:lnTo>
                  <a:lnTo>
                    <a:pt x="3300250" y="3467100"/>
                  </a:lnTo>
                  <a:lnTo>
                    <a:pt x="3336869" y="3441700"/>
                  </a:lnTo>
                  <a:lnTo>
                    <a:pt x="3372647" y="3403600"/>
                  </a:lnTo>
                  <a:lnTo>
                    <a:pt x="3407567" y="3365500"/>
                  </a:lnTo>
                  <a:lnTo>
                    <a:pt x="3441611" y="3327400"/>
                  </a:lnTo>
                  <a:lnTo>
                    <a:pt x="3474762" y="3302000"/>
                  </a:lnTo>
                  <a:lnTo>
                    <a:pt x="3507005" y="3263900"/>
                  </a:lnTo>
                  <a:lnTo>
                    <a:pt x="3538322" y="3225800"/>
                  </a:lnTo>
                  <a:lnTo>
                    <a:pt x="3568697" y="3187700"/>
                  </a:lnTo>
                  <a:lnTo>
                    <a:pt x="3598113" y="3136900"/>
                  </a:lnTo>
                  <a:lnTo>
                    <a:pt x="3626552" y="3098800"/>
                  </a:lnTo>
                  <a:lnTo>
                    <a:pt x="3653999" y="3060700"/>
                  </a:lnTo>
                  <a:lnTo>
                    <a:pt x="3680436" y="3022600"/>
                  </a:lnTo>
                  <a:lnTo>
                    <a:pt x="3705847" y="2971800"/>
                  </a:lnTo>
                  <a:lnTo>
                    <a:pt x="3730177" y="2933700"/>
                  </a:lnTo>
                  <a:lnTo>
                    <a:pt x="3753379" y="2882900"/>
                  </a:lnTo>
                  <a:lnTo>
                    <a:pt x="3775448" y="2844800"/>
                  </a:lnTo>
                  <a:lnTo>
                    <a:pt x="3796376" y="2794000"/>
                  </a:lnTo>
                  <a:lnTo>
                    <a:pt x="3816159" y="2755900"/>
                  </a:lnTo>
                  <a:lnTo>
                    <a:pt x="3834789" y="2705100"/>
                  </a:lnTo>
                  <a:lnTo>
                    <a:pt x="3852262" y="2667000"/>
                  </a:lnTo>
                  <a:lnTo>
                    <a:pt x="3868570" y="2616200"/>
                  </a:lnTo>
                  <a:lnTo>
                    <a:pt x="3883708" y="2565400"/>
                  </a:lnTo>
                  <a:lnTo>
                    <a:pt x="3897670" y="2514600"/>
                  </a:lnTo>
                  <a:lnTo>
                    <a:pt x="3910450" y="2476500"/>
                  </a:lnTo>
                  <a:lnTo>
                    <a:pt x="3922041" y="2425700"/>
                  </a:lnTo>
                  <a:lnTo>
                    <a:pt x="3932438" y="2374900"/>
                  </a:lnTo>
                  <a:lnTo>
                    <a:pt x="3941634" y="2324100"/>
                  </a:lnTo>
                  <a:lnTo>
                    <a:pt x="3949624" y="2273300"/>
                  </a:lnTo>
                  <a:lnTo>
                    <a:pt x="3956401" y="2235200"/>
                  </a:lnTo>
                  <a:lnTo>
                    <a:pt x="3961960" y="2184400"/>
                  </a:lnTo>
                  <a:lnTo>
                    <a:pt x="3966294" y="2133600"/>
                  </a:lnTo>
                  <a:lnTo>
                    <a:pt x="3969397" y="2082800"/>
                  </a:lnTo>
                  <a:lnTo>
                    <a:pt x="3971263" y="2032000"/>
                  </a:lnTo>
                  <a:lnTo>
                    <a:pt x="3971886" y="1981200"/>
                  </a:lnTo>
                  <a:lnTo>
                    <a:pt x="3971263" y="1930400"/>
                  </a:lnTo>
                  <a:lnTo>
                    <a:pt x="3969397" y="1879600"/>
                  </a:lnTo>
                  <a:lnTo>
                    <a:pt x="3966294" y="1828800"/>
                  </a:lnTo>
                  <a:lnTo>
                    <a:pt x="3961960" y="1790700"/>
                  </a:lnTo>
                  <a:lnTo>
                    <a:pt x="3956401" y="1739900"/>
                  </a:lnTo>
                  <a:lnTo>
                    <a:pt x="3949624" y="1689100"/>
                  </a:lnTo>
                  <a:lnTo>
                    <a:pt x="3941634" y="1638300"/>
                  </a:lnTo>
                  <a:lnTo>
                    <a:pt x="3932438" y="1587500"/>
                  </a:lnTo>
                  <a:lnTo>
                    <a:pt x="3922041" y="1536700"/>
                  </a:lnTo>
                  <a:lnTo>
                    <a:pt x="3910450" y="1498600"/>
                  </a:lnTo>
                  <a:lnTo>
                    <a:pt x="3897670" y="1447800"/>
                  </a:lnTo>
                  <a:lnTo>
                    <a:pt x="3883708" y="1397000"/>
                  </a:lnTo>
                  <a:lnTo>
                    <a:pt x="3868570" y="1346200"/>
                  </a:lnTo>
                  <a:lnTo>
                    <a:pt x="3852262" y="1308100"/>
                  </a:lnTo>
                  <a:lnTo>
                    <a:pt x="3834789" y="1257300"/>
                  </a:lnTo>
                  <a:lnTo>
                    <a:pt x="3816159" y="1206500"/>
                  </a:lnTo>
                  <a:lnTo>
                    <a:pt x="3796376" y="1168400"/>
                  </a:lnTo>
                  <a:lnTo>
                    <a:pt x="3775448" y="1117600"/>
                  </a:lnTo>
                  <a:lnTo>
                    <a:pt x="3753379" y="1079500"/>
                  </a:lnTo>
                  <a:lnTo>
                    <a:pt x="3730177" y="1028700"/>
                  </a:lnTo>
                  <a:lnTo>
                    <a:pt x="3705847" y="990600"/>
                  </a:lnTo>
                  <a:lnTo>
                    <a:pt x="3680436" y="952500"/>
                  </a:lnTo>
                  <a:lnTo>
                    <a:pt x="3653999" y="901700"/>
                  </a:lnTo>
                  <a:lnTo>
                    <a:pt x="3626552" y="863600"/>
                  </a:lnTo>
                  <a:lnTo>
                    <a:pt x="3598113" y="825500"/>
                  </a:lnTo>
                  <a:lnTo>
                    <a:pt x="3568697" y="787400"/>
                  </a:lnTo>
                  <a:lnTo>
                    <a:pt x="3538322" y="749300"/>
                  </a:lnTo>
                  <a:lnTo>
                    <a:pt x="3507005" y="711200"/>
                  </a:lnTo>
                  <a:lnTo>
                    <a:pt x="3474762" y="673100"/>
                  </a:lnTo>
                  <a:lnTo>
                    <a:pt x="3441611" y="635000"/>
                  </a:lnTo>
                  <a:lnTo>
                    <a:pt x="3407567" y="596900"/>
                  </a:lnTo>
                  <a:lnTo>
                    <a:pt x="3372647" y="558800"/>
                  </a:lnTo>
                  <a:lnTo>
                    <a:pt x="3336869" y="520700"/>
                  </a:lnTo>
                  <a:lnTo>
                    <a:pt x="3300250" y="495300"/>
                  </a:lnTo>
                  <a:lnTo>
                    <a:pt x="3262805" y="457200"/>
                  </a:lnTo>
                  <a:lnTo>
                    <a:pt x="3224552" y="431800"/>
                  </a:lnTo>
                  <a:lnTo>
                    <a:pt x="3185508" y="393700"/>
                  </a:lnTo>
                  <a:lnTo>
                    <a:pt x="3145688" y="368300"/>
                  </a:lnTo>
                  <a:lnTo>
                    <a:pt x="3105111" y="342900"/>
                  </a:lnTo>
                  <a:lnTo>
                    <a:pt x="3063793" y="317500"/>
                  </a:lnTo>
                  <a:lnTo>
                    <a:pt x="2979000" y="266700"/>
                  </a:lnTo>
                  <a:lnTo>
                    <a:pt x="2891638" y="215900"/>
                  </a:lnTo>
                  <a:lnTo>
                    <a:pt x="2847189" y="190500"/>
                  </a:lnTo>
                  <a:lnTo>
                    <a:pt x="2802257" y="177800"/>
                  </a:lnTo>
                  <a:lnTo>
                    <a:pt x="2756866" y="152400"/>
                  </a:lnTo>
                  <a:lnTo>
                    <a:pt x="2711037" y="139700"/>
                  </a:lnTo>
                  <a:lnTo>
                    <a:pt x="2664792" y="114300"/>
                  </a:lnTo>
                  <a:lnTo>
                    <a:pt x="2282526" y="12700"/>
                  </a:lnTo>
                  <a:close/>
                </a:path>
                <a:path w="3971925" h="3962400">
                  <a:moveTo>
                    <a:pt x="2135000" y="0"/>
                  </a:moveTo>
                  <a:lnTo>
                    <a:pt x="1837119" y="0"/>
                  </a:lnTo>
                  <a:lnTo>
                    <a:pt x="1787728" y="12700"/>
                  </a:lnTo>
                  <a:lnTo>
                    <a:pt x="2184354" y="12700"/>
                  </a:lnTo>
                  <a:lnTo>
                    <a:pt x="213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7434" y="1442516"/>
              <a:ext cx="3971925" cy="3972560"/>
            </a:xfrm>
            <a:custGeom>
              <a:avLst/>
              <a:gdLst/>
              <a:ahLst/>
              <a:cxnLst/>
              <a:rect l="l" t="t" r="r" b="b"/>
              <a:pathLst>
                <a:path w="3971925" h="3972560">
                  <a:moveTo>
                    <a:pt x="0" y="1986127"/>
                  </a:moveTo>
                  <a:lnTo>
                    <a:pt x="623" y="1936386"/>
                  </a:lnTo>
                  <a:lnTo>
                    <a:pt x="2490" y="1886746"/>
                  </a:lnTo>
                  <a:lnTo>
                    <a:pt x="5593" y="1837231"/>
                  </a:lnTo>
                  <a:lnTo>
                    <a:pt x="9927" y="1787862"/>
                  </a:lnTo>
                  <a:lnTo>
                    <a:pt x="15486" y="1738664"/>
                  </a:lnTo>
                  <a:lnTo>
                    <a:pt x="22264" y="1689658"/>
                  </a:lnTo>
                  <a:lnTo>
                    <a:pt x="30255" y="1640868"/>
                  </a:lnTo>
                  <a:lnTo>
                    <a:pt x="39452" y="1592316"/>
                  </a:lnTo>
                  <a:lnTo>
                    <a:pt x="49849" y="1544025"/>
                  </a:lnTo>
                  <a:lnTo>
                    <a:pt x="61441" y="1496019"/>
                  </a:lnTo>
                  <a:lnTo>
                    <a:pt x="74221" y="1448320"/>
                  </a:lnTo>
                  <a:lnTo>
                    <a:pt x="88183" y="1400950"/>
                  </a:lnTo>
                  <a:lnTo>
                    <a:pt x="103321" y="1353933"/>
                  </a:lnTo>
                  <a:lnTo>
                    <a:pt x="119630" y="1307292"/>
                  </a:lnTo>
                  <a:lnTo>
                    <a:pt x="137102" y="1261050"/>
                  </a:lnTo>
                  <a:lnTo>
                    <a:pt x="155732" y="1215228"/>
                  </a:lnTo>
                  <a:lnTo>
                    <a:pt x="175514" y="1169851"/>
                  </a:lnTo>
                  <a:lnTo>
                    <a:pt x="196442" y="1124941"/>
                  </a:lnTo>
                  <a:lnTo>
                    <a:pt x="218510" y="1080521"/>
                  </a:lnTo>
                  <a:lnTo>
                    <a:pt x="241711" y="1036613"/>
                  </a:lnTo>
                  <a:lnTo>
                    <a:pt x="266039" y="993241"/>
                  </a:lnTo>
                  <a:lnTo>
                    <a:pt x="291450" y="950445"/>
                  </a:lnTo>
                  <a:lnTo>
                    <a:pt x="317887" y="908365"/>
                  </a:lnTo>
                  <a:lnTo>
                    <a:pt x="345334" y="867018"/>
                  </a:lnTo>
                  <a:lnTo>
                    <a:pt x="373774" y="826420"/>
                  </a:lnTo>
                  <a:lnTo>
                    <a:pt x="403190" y="786587"/>
                  </a:lnTo>
                  <a:lnTo>
                    <a:pt x="433566" y="747534"/>
                  </a:lnTo>
                  <a:lnTo>
                    <a:pt x="464883" y="709279"/>
                  </a:lnTo>
                  <a:lnTo>
                    <a:pt x="497127" y="671837"/>
                  </a:lnTo>
                  <a:lnTo>
                    <a:pt x="530279" y="635224"/>
                  </a:lnTo>
                  <a:lnTo>
                    <a:pt x="564324" y="599456"/>
                  </a:lnTo>
                  <a:lnTo>
                    <a:pt x="599244" y="564550"/>
                  </a:lnTo>
                  <a:lnTo>
                    <a:pt x="635022" y="530521"/>
                  </a:lnTo>
                  <a:lnTo>
                    <a:pt x="671642" y="497386"/>
                  </a:lnTo>
                  <a:lnTo>
                    <a:pt x="709087" y="465161"/>
                  </a:lnTo>
                  <a:lnTo>
                    <a:pt x="747339" y="433861"/>
                  </a:lnTo>
                  <a:lnTo>
                    <a:pt x="786384" y="403504"/>
                  </a:lnTo>
                  <a:lnTo>
                    <a:pt x="826202" y="374104"/>
                  </a:lnTo>
                  <a:lnTo>
                    <a:pt x="866779" y="345679"/>
                  </a:lnTo>
                  <a:lnTo>
                    <a:pt x="908096" y="318243"/>
                  </a:lnTo>
                  <a:lnTo>
                    <a:pt x="950137" y="291814"/>
                  </a:lnTo>
                  <a:lnTo>
                    <a:pt x="992886" y="266407"/>
                  </a:lnTo>
                  <a:lnTo>
                    <a:pt x="1036305" y="242029"/>
                  </a:lnTo>
                  <a:lnTo>
                    <a:pt x="1080251" y="218782"/>
                  </a:lnTo>
                  <a:lnTo>
                    <a:pt x="1124702" y="196674"/>
                  </a:lnTo>
                  <a:lnTo>
                    <a:pt x="1169636" y="175710"/>
                  </a:lnTo>
                  <a:lnTo>
                    <a:pt x="1215030" y="155895"/>
                  </a:lnTo>
                  <a:lnTo>
                    <a:pt x="1260863" y="137236"/>
                  </a:lnTo>
                  <a:lnTo>
                    <a:pt x="1307114" y="119739"/>
                  </a:lnTo>
                  <a:lnTo>
                    <a:pt x="1353759" y="103409"/>
                  </a:lnTo>
                  <a:lnTo>
                    <a:pt x="1400777" y="88252"/>
                  </a:lnTo>
                  <a:lnTo>
                    <a:pt x="1448147" y="74274"/>
                  </a:lnTo>
                  <a:lnTo>
                    <a:pt x="1495846" y="61480"/>
                  </a:lnTo>
                  <a:lnTo>
                    <a:pt x="1543852" y="49878"/>
                  </a:lnTo>
                  <a:lnTo>
                    <a:pt x="1592144" y="39472"/>
                  </a:lnTo>
                  <a:lnTo>
                    <a:pt x="1640699" y="30268"/>
                  </a:lnTo>
                  <a:lnTo>
                    <a:pt x="1689496" y="22273"/>
                  </a:lnTo>
                  <a:lnTo>
                    <a:pt x="1738513" y="15491"/>
                  </a:lnTo>
                  <a:lnTo>
                    <a:pt x="1787728" y="9930"/>
                  </a:lnTo>
                  <a:lnTo>
                    <a:pt x="1837119" y="5594"/>
                  </a:lnTo>
                  <a:lnTo>
                    <a:pt x="1886663" y="2490"/>
                  </a:lnTo>
                  <a:lnTo>
                    <a:pt x="1936340" y="623"/>
                  </a:lnTo>
                  <a:lnTo>
                    <a:pt x="1986127" y="0"/>
                  </a:lnTo>
                  <a:lnTo>
                    <a:pt x="2035864" y="623"/>
                  </a:lnTo>
                  <a:lnTo>
                    <a:pt x="2085496" y="2490"/>
                  </a:lnTo>
                  <a:lnTo>
                    <a:pt x="2135000" y="5594"/>
                  </a:lnTo>
                  <a:lnTo>
                    <a:pt x="2184354" y="9930"/>
                  </a:lnTo>
                  <a:lnTo>
                    <a:pt x="2233537" y="15491"/>
                  </a:lnTo>
                  <a:lnTo>
                    <a:pt x="2282526" y="22273"/>
                  </a:lnTo>
                  <a:lnTo>
                    <a:pt x="2331299" y="30268"/>
                  </a:lnTo>
                  <a:lnTo>
                    <a:pt x="2379833" y="39472"/>
                  </a:lnTo>
                  <a:lnTo>
                    <a:pt x="2428107" y="49878"/>
                  </a:lnTo>
                  <a:lnTo>
                    <a:pt x="2476098" y="61480"/>
                  </a:lnTo>
                  <a:lnTo>
                    <a:pt x="2523784" y="74274"/>
                  </a:lnTo>
                  <a:lnTo>
                    <a:pt x="2571143" y="88252"/>
                  </a:lnTo>
                  <a:lnTo>
                    <a:pt x="2618153" y="103409"/>
                  </a:lnTo>
                  <a:lnTo>
                    <a:pt x="2664792" y="119739"/>
                  </a:lnTo>
                  <a:lnTo>
                    <a:pt x="2711037" y="137236"/>
                  </a:lnTo>
                  <a:lnTo>
                    <a:pt x="2756866" y="155895"/>
                  </a:lnTo>
                  <a:lnTo>
                    <a:pt x="2802257" y="175710"/>
                  </a:lnTo>
                  <a:lnTo>
                    <a:pt x="2847189" y="196674"/>
                  </a:lnTo>
                  <a:lnTo>
                    <a:pt x="2891638" y="218782"/>
                  </a:lnTo>
                  <a:lnTo>
                    <a:pt x="2935582" y="242029"/>
                  </a:lnTo>
                  <a:lnTo>
                    <a:pt x="2979000" y="266407"/>
                  </a:lnTo>
                  <a:lnTo>
                    <a:pt x="3021751" y="291814"/>
                  </a:lnTo>
                  <a:lnTo>
                    <a:pt x="3063793" y="318243"/>
                  </a:lnTo>
                  <a:lnTo>
                    <a:pt x="3105111" y="345679"/>
                  </a:lnTo>
                  <a:lnTo>
                    <a:pt x="3145688" y="374104"/>
                  </a:lnTo>
                  <a:lnTo>
                    <a:pt x="3185508" y="403504"/>
                  </a:lnTo>
                  <a:lnTo>
                    <a:pt x="3224552" y="433861"/>
                  </a:lnTo>
                  <a:lnTo>
                    <a:pt x="3262805" y="465161"/>
                  </a:lnTo>
                  <a:lnTo>
                    <a:pt x="3300250" y="497386"/>
                  </a:lnTo>
                  <a:lnTo>
                    <a:pt x="3336869" y="530521"/>
                  </a:lnTo>
                  <a:lnTo>
                    <a:pt x="3372647" y="564550"/>
                  </a:lnTo>
                  <a:lnTo>
                    <a:pt x="3407567" y="599456"/>
                  </a:lnTo>
                  <a:lnTo>
                    <a:pt x="3441611" y="635224"/>
                  </a:lnTo>
                  <a:lnTo>
                    <a:pt x="3474762" y="671837"/>
                  </a:lnTo>
                  <a:lnTo>
                    <a:pt x="3507005" y="709279"/>
                  </a:lnTo>
                  <a:lnTo>
                    <a:pt x="3538322" y="747534"/>
                  </a:lnTo>
                  <a:lnTo>
                    <a:pt x="3568697" y="786587"/>
                  </a:lnTo>
                  <a:lnTo>
                    <a:pt x="3598113" y="826420"/>
                  </a:lnTo>
                  <a:lnTo>
                    <a:pt x="3626552" y="867018"/>
                  </a:lnTo>
                  <a:lnTo>
                    <a:pt x="3653999" y="908365"/>
                  </a:lnTo>
                  <a:lnTo>
                    <a:pt x="3680436" y="950445"/>
                  </a:lnTo>
                  <a:lnTo>
                    <a:pt x="3705847" y="993241"/>
                  </a:lnTo>
                  <a:lnTo>
                    <a:pt x="3730177" y="1036613"/>
                  </a:lnTo>
                  <a:lnTo>
                    <a:pt x="3753379" y="1080521"/>
                  </a:lnTo>
                  <a:lnTo>
                    <a:pt x="3775448" y="1124941"/>
                  </a:lnTo>
                  <a:lnTo>
                    <a:pt x="3796376" y="1169851"/>
                  </a:lnTo>
                  <a:lnTo>
                    <a:pt x="3816159" y="1215228"/>
                  </a:lnTo>
                  <a:lnTo>
                    <a:pt x="3834789" y="1261050"/>
                  </a:lnTo>
                  <a:lnTo>
                    <a:pt x="3852262" y="1307292"/>
                  </a:lnTo>
                  <a:lnTo>
                    <a:pt x="3868570" y="1353933"/>
                  </a:lnTo>
                  <a:lnTo>
                    <a:pt x="3883708" y="1400950"/>
                  </a:lnTo>
                  <a:lnTo>
                    <a:pt x="3897670" y="1448320"/>
                  </a:lnTo>
                  <a:lnTo>
                    <a:pt x="3910450" y="1496019"/>
                  </a:lnTo>
                  <a:lnTo>
                    <a:pt x="3922041" y="1544025"/>
                  </a:lnTo>
                  <a:lnTo>
                    <a:pt x="3932438" y="1592316"/>
                  </a:lnTo>
                  <a:lnTo>
                    <a:pt x="3941634" y="1640868"/>
                  </a:lnTo>
                  <a:lnTo>
                    <a:pt x="3949624" y="1689658"/>
                  </a:lnTo>
                  <a:lnTo>
                    <a:pt x="3956401" y="1738664"/>
                  </a:lnTo>
                  <a:lnTo>
                    <a:pt x="3961960" y="1787862"/>
                  </a:lnTo>
                  <a:lnTo>
                    <a:pt x="3966294" y="1837231"/>
                  </a:lnTo>
                  <a:lnTo>
                    <a:pt x="3969397" y="1886746"/>
                  </a:lnTo>
                  <a:lnTo>
                    <a:pt x="3971263" y="1936386"/>
                  </a:lnTo>
                  <a:lnTo>
                    <a:pt x="3971886" y="1986127"/>
                  </a:lnTo>
                  <a:lnTo>
                    <a:pt x="3971263" y="2035866"/>
                  </a:lnTo>
                  <a:lnTo>
                    <a:pt x="3969397" y="2085504"/>
                  </a:lnTo>
                  <a:lnTo>
                    <a:pt x="3966294" y="2135019"/>
                  </a:lnTo>
                  <a:lnTo>
                    <a:pt x="3961960" y="2184386"/>
                  </a:lnTo>
                  <a:lnTo>
                    <a:pt x="3956401" y="2233583"/>
                  </a:lnTo>
                  <a:lnTo>
                    <a:pt x="3949624" y="2282588"/>
                  </a:lnTo>
                  <a:lnTo>
                    <a:pt x="3941634" y="2331378"/>
                  </a:lnTo>
                  <a:lnTo>
                    <a:pt x="3932438" y="2379929"/>
                  </a:lnTo>
                  <a:lnTo>
                    <a:pt x="3922041" y="2428219"/>
                  </a:lnTo>
                  <a:lnTo>
                    <a:pt x="3910450" y="2476224"/>
                  </a:lnTo>
                  <a:lnTo>
                    <a:pt x="3897670" y="2523923"/>
                  </a:lnTo>
                  <a:lnTo>
                    <a:pt x="3883708" y="2571292"/>
                  </a:lnTo>
                  <a:lnTo>
                    <a:pt x="3868570" y="2618309"/>
                  </a:lnTo>
                  <a:lnTo>
                    <a:pt x="3852262" y="2664950"/>
                  </a:lnTo>
                  <a:lnTo>
                    <a:pt x="3834789" y="2711192"/>
                  </a:lnTo>
                  <a:lnTo>
                    <a:pt x="3816159" y="2757013"/>
                  </a:lnTo>
                  <a:lnTo>
                    <a:pt x="3796376" y="2802390"/>
                  </a:lnTo>
                  <a:lnTo>
                    <a:pt x="3775448" y="2847301"/>
                  </a:lnTo>
                  <a:lnTo>
                    <a:pt x="3753379" y="2891721"/>
                  </a:lnTo>
                  <a:lnTo>
                    <a:pt x="3730177" y="2935628"/>
                  </a:lnTo>
                  <a:lnTo>
                    <a:pt x="3705847" y="2979000"/>
                  </a:lnTo>
                  <a:lnTo>
                    <a:pt x="3680436" y="3021797"/>
                  </a:lnTo>
                  <a:lnTo>
                    <a:pt x="3653999" y="3063876"/>
                  </a:lnTo>
                  <a:lnTo>
                    <a:pt x="3626552" y="3105223"/>
                  </a:lnTo>
                  <a:lnTo>
                    <a:pt x="3598113" y="3145822"/>
                  </a:lnTo>
                  <a:lnTo>
                    <a:pt x="3568697" y="3185655"/>
                  </a:lnTo>
                  <a:lnTo>
                    <a:pt x="3538322" y="3224707"/>
                  </a:lnTo>
                  <a:lnTo>
                    <a:pt x="3507005" y="3262963"/>
                  </a:lnTo>
                  <a:lnTo>
                    <a:pt x="3474762" y="3300405"/>
                  </a:lnTo>
                  <a:lnTo>
                    <a:pt x="3441611" y="3337019"/>
                  </a:lnTo>
                  <a:lnTo>
                    <a:pt x="3407567" y="3372787"/>
                  </a:lnTo>
                  <a:lnTo>
                    <a:pt x="3372647" y="3407693"/>
                  </a:lnTo>
                  <a:lnTo>
                    <a:pt x="3336869" y="3441722"/>
                  </a:lnTo>
                  <a:lnTo>
                    <a:pt x="3300250" y="3474858"/>
                  </a:lnTo>
                  <a:lnTo>
                    <a:pt x="3262805" y="3507084"/>
                  </a:lnTo>
                  <a:lnTo>
                    <a:pt x="3224552" y="3538385"/>
                  </a:lnTo>
                  <a:lnTo>
                    <a:pt x="3185508" y="3568743"/>
                  </a:lnTo>
                  <a:lnTo>
                    <a:pt x="3145688" y="3598144"/>
                  </a:lnTo>
                  <a:lnTo>
                    <a:pt x="3105111" y="3626571"/>
                  </a:lnTo>
                  <a:lnTo>
                    <a:pt x="3063793" y="3654008"/>
                  </a:lnTo>
                  <a:lnTo>
                    <a:pt x="3021751" y="3680438"/>
                  </a:lnTo>
                  <a:lnTo>
                    <a:pt x="2979000" y="3705847"/>
                  </a:lnTo>
                  <a:lnTo>
                    <a:pt x="2935582" y="3730225"/>
                  </a:lnTo>
                  <a:lnTo>
                    <a:pt x="2891638" y="3753471"/>
                  </a:lnTo>
                  <a:lnTo>
                    <a:pt x="2847189" y="3775579"/>
                  </a:lnTo>
                  <a:lnTo>
                    <a:pt x="2802257" y="3796543"/>
                  </a:lnTo>
                  <a:lnTo>
                    <a:pt x="2756866" y="3816357"/>
                  </a:lnTo>
                  <a:lnTo>
                    <a:pt x="2711037" y="3835015"/>
                  </a:lnTo>
                  <a:lnTo>
                    <a:pt x="2664792" y="3852512"/>
                  </a:lnTo>
                  <a:lnTo>
                    <a:pt x="2618153" y="3868841"/>
                  </a:lnTo>
                  <a:lnTo>
                    <a:pt x="2571143" y="3883998"/>
                  </a:lnTo>
                  <a:lnTo>
                    <a:pt x="2523784" y="3897975"/>
                  </a:lnTo>
                  <a:lnTo>
                    <a:pt x="2476098" y="3910767"/>
                  </a:lnTo>
                  <a:lnTo>
                    <a:pt x="2428107" y="3922369"/>
                  </a:lnTo>
                  <a:lnTo>
                    <a:pt x="2379833" y="3932774"/>
                  </a:lnTo>
                  <a:lnTo>
                    <a:pt x="2331299" y="3941976"/>
                  </a:lnTo>
                  <a:lnTo>
                    <a:pt x="2282526" y="3949971"/>
                  </a:lnTo>
                  <a:lnTo>
                    <a:pt x="2233537" y="3956752"/>
                  </a:lnTo>
                  <a:lnTo>
                    <a:pt x="2184354" y="3962313"/>
                  </a:lnTo>
                  <a:lnTo>
                    <a:pt x="2135000" y="3966648"/>
                  </a:lnTo>
                  <a:lnTo>
                    <a:pt x="2085496" y="3969752"/>
                  </a:lnTo>
                  <a:lnTo>
                    <a:pt x="2035864" y="3971619"/>
                  </a:lnTo>
                  <a:lnTo>
                    <a:pt x="1986127" y="3972242"/>
                  </a:lnTo>
                  <a:lnTo>
                    <a:pt x="1936340" y="3971619"/>
                  </a:lnTo>
                  <a:lnTo>
                    <a:pt x="1886663" y="3969752"/>
                  </a:lnTo>
                  <a:lnTo>
                    <a:pt x="1837119" y="3966648"/>
                  </a:lnTo>
                  <a:lnTo>
                    <a:pt x="1787728" y="3962313"/>
                  </a:lnTo>
                  <a:lnTo>
                    <a:pt x="1738513" y="3956752"/>
                  </a:lnTo>
                  <a:lnTo>
                    <a:pt x="1689496" y="3949971"/>
                  </a:lnTo>
                  <a:lnTo>
                    <a:pt x="1640699" y="3941976"/>
                  </a:lnTo>
                  <a:lnTo>
                    <a:pt x="1592144" y="3932774"/>
                  </a:lnTo>
                  <a:lnTo>
                    <a:pt x="1543852" y="3922369"/>
                  </a:lnTo>
                  <a:lnTo>
                    <a:pt x="1495846" y="3910767"/>
                  </a:lnTo>
                  <a:lnTo>
                    <a:pt x="1448147" y="3897975"/>
                  </a:lnTo>
                  <a:lnTo>
                    <a:pt x="1400777" y="3883998"/>
                  </a:lnTo>
                  <a:lnTo>
                    <a:pt x="1353759" y="3868841"/>
                  </a:lnTo>
                  <a:lnTo>
                    <a:pt x="1307114" y="3852512"/>
                  </a:lnTo>
                  <a:lnTo>
                    <a:pt x="1260863" y="3835015"/>
                  </a:lnTo>
                  <a:lnTo>
                    <a:pt x="1215030" y="3816357"/>
                  </a:lnTo>
                  <a:lnTo>
                    <a:pt x="1169636" y="3796543"/>
                  </a:lnTo>
                  <a:lnTo>
                    <a:pt x="1124702" y="3775579"/>
                  </a:lnTo>
                  <a:lnTo>
                    <a:pt x="1080251" y="3753471"/>
                  </a:lnTo>
                  <a:lnTo>
                    <a:pt x="1036305" y="3730225"/>
                  </a:lnTo>
                  <a:lnTo>
                    <a:pt x="992886" y="3705847"/>
                  </a:lnTo>
                  <a:lnTo>
                    <a:pt x="950137" y="3680438"/>
                  </a:lnTo>
                  <a:lnTo>
                    <a:pt x="908096" y="3654008"/>
                  </a:lnTo>
                  <a:lnTo>
                    <a:pt x="866779" y="3626571"/>
                  </a:lnTo>
                  <a:lnTo>
                    <a:pt x="826202" y="3598144"/>
                  </a:lnTo>
                  <a:lnTo>
                    <a:pt x="786384" y="3568743"/>
                  </a:lnTo>
                  <a:lnTo>
                    <a:pt x="747339" y="3538385"/>
                  </a:lnTo>
                  <a:lnTo>
                    <a:pt x="709087" y="3507084"/>
                  </a:lnTo>
                  <a:lnTo>
                    <a:pt x="671642" y="3474858"/>
                  </a:lnTo>
                  <a:lnTo>
                    <a:pt x="635022" y="3441722"/>
                  </a:lnTo>
                  <a:lnTo>
                    <a:pt x="599244" y="3407693"/>
                  </a:lnTo>
                  <a:lnTo>
                    <a:pt x="564324" y="3372787"/>
                  </a:lnTo>
                  <a:lnTo>
                    <a:pt x="530279" y="3337019"/>
                  </a:lnTo>
                  <a:lnTo>
                    <a:pt x="497127" y="3300405"/>
                  </a:lnTo>
                  <a:lnTo>
                    <a:pt x="464883" y="3262963"/>
                  </a:lnTo>
                  <a:lnTo>
                    <a:pt x="433566" y="3224707"/>
                  </a:lnTo>
                  <a:lnTo>
                    <a:pt x="403190" y="3185655"/>
                  </a:lnTo>
                  <a:lnTo>
                    <a:pt x="373774" y="3145822"/>
                  </a:lnTo>
                  <a:lnTo>
                    <a:pt x="345334" y="3105223"/>
                  </a:lnTo>
                  <a:lnTo>
                    <a:pt x="317887" y="3063876"/>
                  </a:lnTo>
                  <a:lnTo>
                    <a:pt x="291450" y="3021797"/>
                  </a:lnTo>
                  <a:lnTo>
                    <a:pt x="266039" y="2979000"/>
                  </a:lnTo>
                  <a:lnTo>
                    <a:pt x="241711" y="2935628"/>
                  </a:lnTo>
                  <a:lnTo>
                    <a:pt x="218510" y="2891721"/>
                  </a:lnTo>
                  <a:lnTo>
                    <a:pt x="196442" y="2847301"/>
                  </a:lnTo>
                  <a:lnTo>
                    <a:pt x="175514" y="2802390"/>
                  </a:lnTo>
                  <a:lnTo>
                    <a:pt x="155732" y="2757013"/>
                  </a:lnTo>
                  <a:lnTo>
                    <a:pt x="137102" y="2711192"/>
                  </a:lnTo>
                  <a:lnTo>
                    <a:pt x="119630" y="2664950"/>
                  </a:lnTo>
                  <a:lnTo>
                    <a:pt x="103321" y="2618309"/>
                  </a:lnTo>
                  <a:lnTo>
                    <a:pt x="88183" y="2571292"/>
                  </a:lnTo>
                  <a:lnTo>
                    <a:pt x="74221" y="2523923"/>
                  </a:lnTo>
                  <a:lnTo>
                    <a:pt x="61441" y="2476224"/>
                  </a:lnTo>
                  <a:lnTo>
                    <a:pt x="49849" y="2428219"/>
                  </a:lnTo>
                  <a:lnTo>
                    <a:pt x="39452" y="2379929"/>
                  </a:lnTo>
                  <a:lnTo>
                    <a:pt x="30255" y="2331378"/>
                  </a:lnTo>
                  <a:lnTo>
                    <a:pt x="22264" y="2282588"/>
                  </a:lnTo>
                  <a:lnTo>
                    <a:pt x="15486" y="2233583"/>
                  </a:lnTo>
                  <a:lnTo>
                    <a:pt x="9927" y="2184386"/>
                  </a:lnTo>
                  <a:lnTo>
                    <a:pt x="5593" y="2135019"/>
                  </a:lnTo>
                  <a:lnTo>
                    <a:pt x="2490" y="2085504"/>
                  </a:lnTo>
                  <a:lnTo>
                    <a:pt x="623" y="2035866"/>
                  </a:lnTo>
                  <a:lnTo>
                    <a:pt x="0" y="1986127"/>
                  </a:lnTo>
                  <a:close/>
                </a:path>
              </a:pathLst>
            </a:custGeom>
            <a:ln w="31679">
              <a:solidFill>
                <a:srgbClr val="6A87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0716" y="1586522"/>
              <a:ext cx="3684904" cy="3684904"/>
            </a:xfrm>
            <a:custGeom>
              <a:avLst/>
              <a:gdLst/>
              <a:ahLst/>
              <a:cxnLst/>
              <a:rect l="l" t="t" r="r" b="b"/>
              <a:pathLst>
                <a:path w="3684904" h="3684904">
                  <a:moveTo>
                    <a:pt x="3684600" y="0"/>
                  </a:moveTo>
                  <a:lnTo>
                    <a:pt x="0" y="0"/>
                  </a:lnTo>
                  <a:lnTo>
                    <a:pt x="0" y="3684600"/>
                  </a:lnTo>
                  <a:lnTo>
                    <a:pt x="1842477" y="3684600"/>
                  </a:lnTo>
                  <a:lnTo>
                    <a:pt x="3684600" y="3684600"/>
                  </a:lnTo>
                  <a:lnTo>
                    <a:pt x="3684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14664" y="3124339"/>
            <a:ext cx="2548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800" spc="3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4" dirty="0">
                <a:solidFill>
                  <a:srgbClr val="FFFFFF"/>
                </a:solidFill>
                <a:latin typeface="Trebuchet MS"/>
                <a:cs typeface="Trebuchet MS"/>
              </a:rPr>
              <a:t>EXPLORATION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89346" y="1375829"/>
            <a:ext cx="9207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solidFill>
                  <a:srgbClr val="9AAEB4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17946" y="1272082"/>
            <a:ext cx="4552950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100"/>
              </a:spcBef>
            </a:pPr>
            <a:r>
              <a:rPr sz="1500" spc="110" dirty="0">
                <a:solidFill>
                  <a:srgbClr val="0C0C0C"/>
                </a:solidFill>
                <a:latin typeface="Trebuchet MS"/>
                <a:cs typeface="Trebuchet MS"/>
              </a:rPr>
              <a:t>Comprehensive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0C0C0C"/>
                </a:solidFill>
                <a:latin typeface="Trebuchet MS"/>
                <a:cs typeface="Trebuchet MS"/>
              </a:rPr>
              <a:t>information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75" dirty="0">
                <a:solidFill>
                  <a:srgbClr val="0C0C0C"/>
                </a:solidFill>
                <a:latin typeface="Trebuchet MS"/>
                <a:cs typeface="Trebuchet MS"/>
              </a:rPr>
              <a:t>including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rgbClr val="0C0C0C"/>
                </a:solidFill>
                <a:latin typeface="Trebuchet MS"/>
                <a:cs typeface="Trebuchet MS"/>
              </a:rPr>
              <a:t>customer </a:t>
            </a:r>
            <a:r>
              <a:rPr sz="1500" spc="-434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95" dirty="0">
                <a:solidFill>
                  <a:srgbClr val="0C0C0C"/>
                </a:solidFill>
                <a:latin typeface="Trebuchet MS"/>
                <a:cs typeface="Trebuchet MS"/>
              </a:rPr>
              <a:t>demographics, </a:t>
            </a:r>
            <a:r>
              <a:rPr sz="1500" spc="75" dirty="0">
                <a:solidFill>
                  <a:srgbClr val="0C0C0C"/>
                </a:solidFill>
                <a:latin typeface="Trebuchet MS"/>
                <a:cs typeface="Trebuchet MS"/>
              </a:rPr>
              <a:t>product </a:t>
            </a:r>
            <a:r>
              <a:rPr sz="1500" spc="60" dirty="0">
                <a:solidFill>
                  <a:srgbClr val="0C0C0C"/>
                </a:solidFill>
                <a:latin typeface="Trebuchet MS"/>
                <a:cs typeface="Trebuchet MS"/>
              </a:rPr>
              <a:t>specifications, </a:t>
            </a:r>
            <a:r>
              <a:rPr sz="1500" spc="65" dirty="0">
                <a:solidFill>
                  <a:srgbClr val="0C0C0C"/>
                </a:solidFill>
                <a:latin typeface="Trebuchet MS"/>
                <a:cs typeface="Trebuchet MS"/>
              </a:rPr>
              <a:t>order </a:t>
            </a:r>
            <a:r>
              <a:rPr sz="1500" spc="7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45" dirty="0">
                <a:solidFill>
                  <a:srgbClr val="0C0C0C"/>
                </a:solidFill>
                <a:latin typeface="Trebuchet MS"/>
                <a:cs typeface="Trebuchet MS"/>
              </a:rPr>
              <a:t>details,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120" dirty="0">
                <a:solidFill>
                  <a:srgbClr val="0C0C0C"/>
                </a:solidFill>
                <a:latin typeface="Trebuchet MS"/>
                <a:cs typeface="Trebuchet MS"/>
              </a:rPr>
              <a:t>and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0C0C0C"/>
                </a:solidFill>
                <a:latin typeface="Trebuchet MS"/>
                <a:cs typeface="Trebuchet MS"/>
              </a:rPr>
              <a:t>financial</a:t>
            </a:r>
            <a:r>
              <a:rPr sz="1500" spc="2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rgbClr val="0C0C0C"/>
                </a:solidFill>
                <a:latin typeface="Trebuchet MS"/>
                <a:cs typeface="Trebuchet MS"/>
              </a:rPr>
              <a:t>metrics.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9346" y="2531059"/>
            <a:ext cx="9207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solidFill>
                  <a:srgbClr val="9AAEB4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7946" y="2427300"/>
            <a:ext cx="48952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100"/>
              </a:spcBef>
            </a:pPr>
            <a:r>
              <a:rPr sz="1500" spc="60" dirty="0">
                <a:solidFill>
                  <a:srgbClr val="0C0C0C"/>
                </a:solidFill>
                <a:latin typeface="Trebuchet MS"/>
                <a:cs typeface="Trebuchet MS"/>
              </a:rPr>
              <a:t>Offers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130" dirty="0">
                <a:solidFill>
                  <a:srgbClr val="0C0C0C"/>
                </a:solidFill>
                <a:latin typeface="Trebuchet MS"/>
                <a:cs typeface="Trebuchet MS"/>
              </a:rPr>
              <a:t>a</a:t>
            </a:r>
            <a:r>
              <a:rPr sz="1500" spc="3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0C0C0C"/>
                </a:solidFill>
                <a:latin typeface="Trebuchet MS"/>
                <a:cs typeface="Trebuchet MS"/>
              </a:rPr>
              <a:t>rich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95" dirty="0">
                <a:solidFill>
                  <a:srgbClr val="0C0C0C"/>
                </a:solidFill>
                <a:latin typeface="Trebuchet MS"/>
                <a:cs typeface="Trebuchet MS"/>
              </a:rPr>
              <a:t>source</a:t>
            </a:r>
            <a:r>
              <a:rPr sz="1500" spc="3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0C0C0C"/>
                </a:solidFill>
                <a:latin typeface="Trebuchet MS"/>
                <a:cs typeface="Trebuchet MS"/>
              </a:rPr>
              <a:t>for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0C0C0C"/>
                </a:solidFill>
                <a:latin typeface="Trebuchet MS"/>
                <a:cs typeface="Trebuchet MS"/>
              </a:rPr>
              <a:t>in-depth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rgbClr val="0C0C0C"/>
                </a:solidFill>
                <a:latin typeface="Trebuchet MS"/>
                <a:cs typeface="Trebuchet MS"/>
              </a:rPr>
              <a:t>analysis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0C0C0C"/>
                </a:solidFill>
                <a:latin typeface="Trebuchet MS"/>
                <a:cs typeface="Trebuchet MS"/>
              </a:rPr>
              <a:t>of</a:t>
            </a:r>
            <a:r>
              <a:rPr sz="1500" spc="2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rgbClr val="0C0C0C"/>
                </a:solidFill>
                <a:latin typeface="Trebuchet MS"/>
                <a:cs typeface="Trebuchet MS"/>
              </a:rPr>
              <a:t>various </a:t>
            </a:r>
            <a:r>
              <a:rPr sz="1500" spc="-44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105" dirty="0">
                <a:solidFill>
                  <a:srgbClr val="0C0C0C"/>
                </a:solidFill>
                <a:latin typeface="Trebuchet MS"/>
                <a:cs typeface="Trebuchet MS"/>
              </a:rPr>
              <a:t>aspects</a:t>
            </a:r>
            <a:r>
              <a:rPr sz="1500" spc="1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35" dirty="0">
                <a:solidFill>
                  <a:srgbClr val="0C0C0C"/>
                </a:solidFill>
                <a:latin typeface="Trebuchet MS"/>
                <a:cs typeface="Trebuchet MS"/>
              </a:rPr>
              <a:t>of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rgbClr val="0C0C0C"/>
                </a:solidFill>
                <a:latin typeface="Trebuchet MS"/>
                <a:cs typeface="Trebuchet MS"/>
              </a:rPr>
              <a:t>Walmart's</a:t>
            </a:r>
            <a:r>
              <a:rPr sz="1500" spc="1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30" dirty="0">
                <a:solidFill>
                  <a:srgbClr val="0C0C0C"/>
                </a:solidFill>
                <a:latin typeface="Trebuchet MS"/>
                <a:cs typeface="Trebuchet MS"/>
              </a:rPr>
              <a:t>retail</a:t>
            </a:r>
            <a:r>
              <a:rPr sz="1500" spc="2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70" dirty="0">
                <a:solidFill>
                  <a:srgbClr val="0C0C0C"/>
                </a:solidFill>
                <a:latin typeface="Trebuchet MS"/>
                <a:cs typeface="Trebuchet MS"/>
              </a:rPr>
              <a:t>operations.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9346" y="3343579"/>
            <a:ext cx="9207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solidFill>
                  <a:srgbClr val="9AAEB4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7946" y="3239820"/>
            <a:ext cx="467233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100"/>
              </a:spcBef>
            </a:pPr>
            <a:r>
              <a:rPr sz="1500" spc="85" dirty="0">
                <a:solidFill>
                  <a:srgbClr val="0C0C0C"/>
                </a:solidFill>
                <a:latin typeface="Trebuchet MS"/>
                <a:cs typeface="Trebuchet MS"/>
              </a:rPr>
              <a:t>Obtain</a:t>
            </a:r>
            <a:r>
              <a:rPr sz="1500" spc="1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0C0C0C"/>
                </a:solidFill>
                <a:latin typeface="Trebuchet MS"/>
                <a:cs typeface="Trebuchet MS"/>
              </a:rPr>
              <a:t>practical</a:t>
            </a:r>
            <a:r>
              <a:rPr sz="1500" spc="2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rgbClr val="0C0C0C"/>
                </a:solidFill>
                <a:latin typeface="Trebuchet MS"/>
                <a:cs typeface="Trebuchet MS"/>
              </a:rPr>
              <a:t>insights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rgbClr val="0C0C0C"/>
                </a:solidFill>
                <a:latin typeface="Trebuchet MS"/>
                <a:cs typeface="Trebuchet MS"/>
              </a:rPr>
              <a:t>into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rgbClr val="0C0C0C"/>
                </a:solidFill>
                <a:latin typeface="Trebuchet MS"/>
                <a:cs typeface="Trebuchet MS"/>
              </a:rPr>
              <a:t>Walmart's</a:t>
            </a:r>
            <a:r>
              <a:rPr sz="1500" spc="1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120" dirty="0">
                <a:solidFill>
                  <a:srgbClr val="0C0C0C"/>
                </a:solidFill>
                <a:latin typeface="Trebuchet MS"/>
                <a:cs typeface="Trebuchet MS"/>
              </a:rPr>
              <a:t>business </a:t>
            </a:r>
            <a:r>
              <a:rPr sz="1500" spc="-434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0C0C0C"/>
                </a:solidFill>
                <a:latin typeface="Trebuchet MS"/>
                <a:cs typeface="Trebuchet MS"/>
              </a:rPr>
              <a:t>practices.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89346" y="4156100"/>
            <a:ext cx="9207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solidFill>
                  <a:srgbClr val="9AAEB4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17946" y="4052341"/>
            <a:ext cx="42303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100"/>
              </a:spcBef>
            </a:pPr>
            <a:r>
              <a:rPr sz="1500" spc="110" dirty="0">
                <a:solidFill>
                  <a:srgbClr val="0C0C0C"/>
                </a:solidFill>
                <a:latin typeface="Trebuchet MS"/>
                <a:cs typeface="Trebuchet MS"/>
              </a:rPr>
              <a:t>Address</a:t>
            </a:r>
            <a:r>
              <a:rPr sz="1500" spc="1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75" dirty="0">
                <a:solidFill>
                  <a:srgbClr val="0C0C0C"/>
                </a:solidFill>
                <a:latin typeface="Trebuchet MS"/>
                <a:cs typeface="Trebuchet MS"/>
              </a:rPr>
              <a:t>important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70" dirty="0">
                <a:solidFill>
                  <a:srgbClr val="0C0C0C"/>
                </a:solidFill>
                <a:latin typeface="Trebuchet MS"/>
                <a:cs typeface="Trebuchet MS"/>
              </a:rPr>
              <a:t>facets</a:t>
            </a:r>
            <a:r>
              <a:rPr sz="1500" spc="1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0C0C0C"/>
                </a:solidFill>
                <a:latin typeface="Trebuchet MS"/>
                <a:cs typeface="Trebuchet MS"/>
              </a:rPr>
              <a:t>of</a:t>
            </a:r>
            <a:r>
              <a:rPr sz="1500" spc="1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rgbClr val="0C0C0C"/>
                </a:solidFill>
                <a:latin typeface="Trebuchet MS"/>
                <a:cs typeface="Trebuchet MS"/>
              </a:rPr>
              <a:t>Walmart's</a:t>
            </a:r>
            <a:r>
              <a:rPr sz="1500" spc="1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30" dirty="0">
                <a:solidFill>
                  <a:srgbClr val="0C0C0C"/>
                </a:solidFill>
                <a:latin typeface="Trebuchet MS"/>
                <a:cs typeface="Trebuchet MS"/>
              </a:rPr>
              <a:t>retail </a:t>
            </a:r>
            <a:r>
              <a:rPr sz="1500" spc="-434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45" dirty="0">
                <a:solidFill>
                  <a:srgbClr val="0C0C0C"/>
                </a:solidFill>
                <a:latin typeface="Trebuchet MS"/>
                <a:cs typeface="Trebuchet MS"/>
              </a:rPr>
              <a:t>strategy.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89346" y="4968621"/>
            <a:ext cx="9207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solidFill>
                  <a:srgbClr val="9AAEB4"/>
                </a:solidFill>
                <a:latin typeface="Arial MT"/>
                <a:cs typeface="Arial MT"/>
              </a:rPr>
              <a:t>•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17946" y="4864861"/>
            <a:ext cx="48044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100"/>
              </a:spcBef>
            </a:pPr>
            <a:r>
              <a:rPr sz="1500" spc="100" dirty="0">
                <a:solidFill>
                  <a:srgbClr val="0C0C0C"/>
                </a:solidFill>
                <a:latin typeface="Trebuchet MS"/>
                <a:cs typeface="Trebuchet MS"/>
              </a:rPr>
              <a:t>Focus</a:t>
            </a:r>
            <a:r>
              <a:rPr sz="1500" spc="20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114" dirty="0">
                <a:solidFill>
                  <a:srgbClr val="0C0C0C"/>
                </a:solidFill>
                <a:latin typeface="Trebuchet MS"/>
                <a:cs typeface="Trebuchet MS"/>
              </a:rPr>
              <a:t>on</a:t>
            </a:r>
            <a:r>
              <a:rPr sz="1500" spc="2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70" dirty="0">
                <a:solidFill>
                  <a:srgbClr val="0C0C0C"/>
                </a:solidFill>
                <a:latin typeface="Trebuchet MS"/>
                <a:cs typeface="Trebuchet MS"/>
              </a:rPr>
              <a:t>finding</a:t>
            </a:r>
            <a:r>
              <a:rPr sz="1500" spc="2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rgbClr val="0C0C0C"/>
                </a:solidFill>
                <a:latin typeface="Trebuchet MS"/>
                <a:cs typeface="Trebuchet MS"/>
              </a:rPr>
              <a:t>customer</a:t>
            </a:r>
            <a:r>
              <a:rPr sz="1500" spc="2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0C0C0C"/>
                </a:solidFill>
                <a:latin typeface="Trebuchet MS"/>
                <a:cs typeface="Trebuchet MS"/>
              </a:rPr>
              <a:t>segmentation,</a:t>
            </a:r>
            <a:r>
              <a:rPr sz="1500" spc="2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75" dirty="0">
                <a:solidFill>
                  <a:srgbClr val="0C0C0C"/>
                </a:solidFill>
                <a:latin typeface="Trebuchet MS"/>
                <a:cs typeface="Trebuchet MS"/>
              </a:rPr>
              <a:t>regional </a:t>
            </a:r>
            <a:r>
              <a:rPr sz="1500" spc="-434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70" dirty="0">
                <a:solidFill>
                  <a:srgbClr val="0C0C0C"/>
                </a:solidFill>
                <a:latin typeface="Trebuchet MS"/>
                <a:cs typeface="Trebuchet MS"/>
              </a:rPr>
              <a:t>performance,</a:t>
            </a:r>
            <a:r>
              <a:rPr sz="1500" spc="2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120" dirty="0">
                <a:solidFill>
                  <a:srgbClr val="0C0C0C"/>
                </a:solidFill>
                <a:latin typeface="Trebuchet MS"/>
                <a:cs typeface="Trebuchet MS"/>
              </a:rPr>
              <a:t>and</a:t>
            </a:r>
            <a:r>
              <a:rPr sz="1500" spc="1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0C0C0C"/>
                </a:solidFill>
                <a:latin typeface="Trebuchet MS"/>
                <a:cs typeface="Trebuchet MS"/>
              </a:rPr>
              <a:t>discount</a:t>
            </a:r>
            <a:r>
              <a:rPr sz="1500" spc="25" dirty="0">
                <a:solidFill>
                  <a:srgbClr val="0C0C0C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rgbClr val="0C0C0C"/>
                </a:solidFill>
                <a:latin typeface="Trebuchet MS"/>
                <a:cs typeface="Trebuchet MS"/>
              </a:rPr>
              <a:t>impact.</a:t>
            </a:r>
            <a:endParaRPr sz="1500" dirty="0">
              <a:latin typeface="Trebuchet MS"/>
              <a:cs typeface="Trebuchet MS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77454D98-1581-DC88-8FD9-72F645AAF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2400"/>
            <a:ext cx="2271059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1275" y="964806"/>
            <a:ext cx="7729220" cy="1188720"/>
          </a:xfrm>
          <a:custGeom>
            <a:avLst/>
            <a:gdLst/>
            <a:ahLst/>
            <a:cxnLst/>
            <a:rect l="l" t="t" r="r" b="b"/>
            <a:pathLst>
              <a:path w="7729220" h="1188720">
                <a:moveTo>
                  <a:pt x="7729207" y="0"/>
                </a:moveTo>
                <a:lnTo>
                  <a:pt x="0" y="0"/>
                </a:lnTo>
                <a:lnTo>
                  <a:pt x="0" y="1188351"/>
                </a:lnTo>
                <a:lnTo>
                  <a:pt x="3864609" y="1188351"/>
                </a:lnTo>
                <a:lnTo>
                  <a:pt x="7729207" y="1188351"/>
                </a:lnTo>
                <a:lnTo>
                  <a:pt x="77292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1275" y="964806"/>
            <a:ext cx="7729220" cy="1188720"/>
          </a:xfrm>
          <a:prstGeom prst="rect">
            <a:avLst/>
          </a:prstGeom>
          <a:ln w="31679">
            <a:solidFill>
              <a:srgbClr val="3F3F3F"/>
            </a:solidFill>
          </a:ln>
        </p:spPr>
        <p:txBody>
          <a:bodyPr vert="horz" wrap="square" lIns="0" tIns="3536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85"/>
              </a:spcBef>
            </a:pPr>
            <a:r>
              <a:rPr sz="2800" spc="245" dirty="0">
                <a:solidFill>
                  <a:srgbClr val="252525"/>
                </a:solidFill>
              </a:rPr>
              <a:t>RESEARCH</a:t>
            </a:r>
            <a:r>
              <a:rPr sz="2800" spc="280" dirty="0">
                <a:solidFill>
                  <a:srgbClr val="252525"/>
                </a:solidFill>
              </a:rPr>
              <a:t> </a:t>
            </a:r>
            <a:r>
              <a:rPr sz="2800" spc="300" dirty="0">
                <a:solidFill>
                  <a:srgbClr val="252525"/>
                </a:solidFill>
              </a:rPr>
              <a:t>QUESTIONS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2310015" y="2544026"/>
            <a:ext cx="7504430" cy="27285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0"/>
              </a:spcBef>
              <a:buClr>
                <a:srgbClr val="9AAEB4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1800" spc="330" dirty="0">
                <a:solidFill>
                  <a:srgbClr val="252525"/>
                </a:solidFill>
                <a:latin typeface="Trebuchet MS"/>
                <a:cs typeface="Trebuchet MS"/>
              </a:rPr>
              <a:t>W</a:t>
            </a:r>
            <a:r>
              <a:rPr lang="en-US" sz="1800" spc="-130" dirty="0">
                <a:solidFill>
                  <a:srgbClr val="252525"/>
                </a:solidFill>
                <a:latin typeface="Trebuchet MS"/>
                <a:cs typeface="Trebuchet MS"/>
              </a:rPr>
              <a:t>h</a:t>
            </a:r>
            <a:r>
              <a:rPr sz="1800" spc="-130" dirty="0">
                <a:solidFill>
                  <a:srgbClr val="252525"/>
                </a:solidFill>
                <a:latin typeface="Trebuchet MS"/>
                <a:cs typeface="Trebuchet MS"/>
              </a:rPr>
              <a:t>at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he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800" spc="-30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125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85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800" spc="-100" dirty="0">
                <a:solidFill>
                  <a:srgbClr val="252525"/>
                </a:solidFill>
                <a:latin typeface="Trebuchet MS"/>
                <a:cs typeface="Trebuchet MS"/>
              </a:rPr>
              <a:t>d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s </a:t>
            </a:r>
            <a:r>
              <a:rPr sz="1800" spc="-75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800" spc="-135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s</a:t>
            </a:r>
            <a:r>
              <a:rPr sz="1800" spc="-130" dirty="0">
                <a:solidFill>
                  <a:srgbClr val="252525"/>
                </a:solidFill>
                <a:latin typeface="Trebuchet MS"/>
                <a:cs typeface="Trebuchet MS"/>
              </a:rPr>
              <a:t>ale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s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h</a:t>
            </a:r>
            <a:r>
              <a:rPr sz="1800" spc="-175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800" spc="-130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sz="1800" spc="-135" dirty="0">
                <a:solidFill>
                  <a:srgbClr val="252525"/>
                </a:solidFill>
                <a:latin typeface="Trebuchet MS"/>
                <a:cs typeface="Trebuchet MS"/>
              </a:rPr>
              <a:t>an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be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id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800" spc="-150" dirty="0">
                <a:solidFill>
                  <a:srgbClr val="252525"/>
                </a:solidFill>
                <a:latin typeface="Trebuchet MS"/>
                <a:cs typeface="Trebuchet MS"/>
              </a:rPr>
              <a:t>ti</a:t>
            </a:r>
            <a:r>
              <a:rPr sz="1800" spc="-155" dirty="0">
                <a:solidFill>
                  <a:srgbClr val="252525"/>
                </a:solidFill>
                <a:latin typeface="Trebuchet MS"/>
                <a:cs typeface="Trebuchet MS"/>
              </a:rPr>
              <a:t>f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ie</a:t>
            </a:r>
            <a:r>
              <a:rPr sz="1800" spc="-130" dirty="0">
                <a:solidFill>
                  <a:srgbClr val="252525"/>
                </a:solidFill>
                <a:latin typeface="Trebuchet MS"/>
                <a:cs typeface="Trebuchet MS"/>
              </a:rPr>
              <a:t>d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800" spc="-140" dirty="0">
                <a:solidFill>
                  <a:srgbClr val="252525"/>
                </a:solidFill>
                <a:latin typeface="Trebuchet MS"/>
                <a:cs typeface="Trebuchet MS"/>
              </a:rPr>
              <a:t>v</a:t>
            </a:r>
            <a:r>
              <a:rPr sz="1800" spc="-55" dirty="0">
                <a:solidFill>
                  <a:srgbClr val="252525"/>
                </a:solidFill>
                <a:latin typeface="Trebuchet MS"/>
                <a:cs typeface="Trebuchet MS"/>
              </a:rPr>
              <a:t>er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Trebuchet MS"/>
                <a:cs typeface="Trebuchet MS"/>
              </a:rPr>
              <a:t>ti</a:t>
            </a:r>
            <a:r>
              <a:rPr sz="1800" spc="-185" dirty="0">
                <a:solidFill>
                  <a:srgbClr val="252525"/>
                </a:solidFill>
                <a:latin typeface="Trebuchet MS"/>
                <a:cs typeface="Trebuchet MS"/>
              </a:rPr>
              <a:t>m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e?</a:t>
            </a:r>
            <a:endParaRPr sz="1800" dirty="0">
              <a:latin typeface="Trebuchet MS"/>
              <a:cs typeface="Trebuchet MS"/>
            </a:endParaRPr>
          </a:p>
          <a:p>
            <a:pPr marL="241300" marR="363855" indent="-228600">
              <a:lnSpc>
                <a:spcPct val="100000"/>
              </a:lnSpc>
              <a:spcBef>
                <a:spcPts val="1000"/>
              </a:spcBef>
              <a:buClr>
                <a:srgbClr val="9AAEB4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solidFill>
                  <a:srgbClr val="252525"/>
                </a:solidFill>
                <a:latin typeface="Trebuchet MS"/>
                <a:cs typeface="Trebuchet MS"/>
              </a:rPr>
              <a:t>What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are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52525"/>
                </a:solidFill>
                <a:latin typeface="Trebuchet MS"/>
                <a:cs typeface="Trebuchet MS"/>
              </a:rPr>
              <a:t>shipping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Trebuchet MS"/>
                <a:cs typeface="Trebuchet MS"/>
              </a:rPr>
              <a:t>mode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52525"/>
                </a:solidFill>
                <a:latin typeface="Trebuchet MS"/>
                <a:cs typeface="Trebuchet MS"/>
              </a:rPr>
              <a:t>used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for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customers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52525"/>
                </a:solidFill>
                <a:latin typeface="Trebuchet MS"/>
                <a:cs typeface="Trebuchet MS"/>
              </a:rPr>
              <a:t>different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Trebuchet MS"/>
                <a:cs typeface="Trebuchet MS"/>
              </a:rPr>
              <a:t>regions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52525"/>
                </a:solidFill>
                <a:latin typeface="Trebuchet MS"/>
                <a:cs typeface="Trebuchet MS"/>
              </a:rPr>
              <a:t>whether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it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varies</a:t>
            </a:r>
            <a:r>
              <a:rPr sz="18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according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to</a:t>
            </a:r>
            <a:r>
              <a:rPr sz="18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type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sz="18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customers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252525"/>
                </a:solidFill>
                <a:latin typeface="Trebuchet MS"/>
                <a:cs typeface="Trebuchet MS"/>
              </a:rPr>
              <a:t>or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52525"/>
                </a:solidFill>
                <a:latin typeface="Trebuchet MS"/>
                <a:cs typeface="Trebuchet MS"/>
              </a:rPr>
              <a:t>locations</a:t>
            </a:r>
            <a:r>
              <a:rPr sz="1800" spc="-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they </a:t>
            </a:r>
            <a:r>
              <a:rPr sz="1800" spc="-53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order</a:t>
            </a:r>
            <a:r>
              <a:rPr sz="1800" spc="-5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252525"/>
                </a:solidFill>
                <a:latin typeface="Trebuchet MS"/>
                <a:cs typeface="Trebuchet MS"/>
              </a:rPr>
              <a:t>from.</a:t>
            </a:r>
            <a:endParaRPr sz="1800" dirty="0">
              <a:latin typeface="Trebuchet MS"/>
              <a:cs typeface="Trebuchet MS"/>
            </a:endParaRPr>
          </a:p>
          <a:p>
            <a:pPr marL="241300" marR="5080" indent="-228600">
              <a:lnSpc>
                <a:spcPct val="100000"/>
              </a:lnSpc>
              <a:spcBef>
                <a:spcPts val="1000"/>
              </a:spcBef>
              <a:buClr>
                <a:srgbClr val="9AAEB4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solidFill>
                  <a:srgbClr val="252525"/>
                </a:solidFill>
                <a:latin typeface="Trebuchet MS"/>
                <a:cs typeface="Trebuchet MS"/>
              </a:rPr>
              <a:t>What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Trebuchet MS"/>
                <a:cs typeface="Trebuchet MS"/>
              </a:rPr>
              <a:t>is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the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relationship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between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252525"/>
                </a:solidFill>
                <a:latin typeface="Trebuchet MS"/>
                <a:cs typeface="Trebuchet MS"/>
              </a:rPr>
              <a:t>discount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rates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sales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volume.</a:t>
            </a:r>
            <a:r>
              <a:rPr sz="1800" spc="-229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Is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there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52525"/>
                </a:solidFill>
                <a:latin typeface="Trebuchet MS"/>
                <a:cs typeface="Trebuchet MS"/>
              </a:rPr>
              <a:t>any </a:t>
            </a:r>
            <a:r>
              <a:rPr sz="1800" spc="-5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c</a:t>
            </a:r>
            <a:r>
              <a:rPr sz="1800" spc="25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800" spc="-5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30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125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150" dirty="0">
                <a:solidFill>
                  <a:srgbClr val="252525"/>
                </a:solidFill>
                <a:latin typeface="Trebuchet MS"/>
                <a:cs typeface="Trebuchet MS"/>
              </a:rPr>
              <a:t>lat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i</a:t>
            </a:r>
            <a:r>
              <a:rPr sz="1800" spc="-60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800" spc="-85" dirty="0">
                <a:solidFill>
                  <a:srgbClr val="252525"/>
                </a:solidFill>
                <a:latin typeface="Trebuchet MS"/>
                <a:cs typeface="Trebuchet MS"/>
              </a:rPr>
              <a:t>n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b</a:t>
            </a:r>
            <a:r>
              <a:rPr sz="1800" spc="-80" dirty="0">
                <a:solidFill>
                  <a:srgbClr val="252525"/>
                </a:solidFill>
                <a:latin typeface="Trebuchet MS"/>
                <a:cs typeface="Trebuchet MS"/>
              </a:rPr>
              <a:t>et</a:t>
            </a:r>
            <a:r>
              <a:rPr sz="1800" spc="-170" dirty="0">
                <a:solidFill>
                  <a:srgbClr val="252525"/>
                </a:solidFill>
                <a:latin typeface="Trebuchet MS"/>
                <a:cs typeface="Trebuchet MS"/>
              </a:rPr>
              <a:t>w</a:t>
            </a:r>
            <a:r>
              <a:rPr sz="1800" spc="-125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en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252525"/>
                </a:solidFill>
                <a:latin typeface="Trebuchet MS"/>
                <a:cs typeface="Trebuchet MS"/>
              </a:rPr>
              <a:t>t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h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sz="1800" spc="-65" dirty="0">
                <a:solidFill>
                  <a:srgbClr val="252525"/>
                </a:solidFill>
                <a:latin typeface="Trebuchet MS"/>
                <a:cs typeface="Trebuchet MS"/>
              </a:rPr>
              <a:t>?</a:t>
            </a:r>
            <a:endParaRPr sz="1800" dirty="0">
              <a:latin typeface="Trebuchet MS"/>
              <a:cs typeface="Trebuchet MS"/>
            </a:endParaRPr>
          </a:p>
          <a:p>
            <a:pPr marL="241300" marR="257175" indent="-228600">
              <a:lnSpc>
                <a:spcPct val="100000"/>
              </a:lnSpc>
              <a:spcBef>
                <a:spcPts val="1000"/>
              </a:spcBef>
              <a:buClr>
                <a:srgbClr val="9AAEB4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Is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there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40" dirty="0">
                <a:solidFill>
                  <a:srgbClr val="252525"/>
                </a:solidFill>
                <a:latin typeface="Trebuchet MS"/>
                <a:cs typeface="Trebuchet MS"/>
              </a:rPr>
              <a:t>any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Profitability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52525"/>
                </a:solidFill>
                <a:latin typeface="Trebuchet MS"/>
                <a:cs typeface="Trebuchet MS"/>
              </a:rPr>
              <a:t>among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30" dirty="0">
                <a:solidFill>
                  <a:srgbClr val="252525"/>
                </a:solidFill>
                <a:latin typeface="Trebuchet MS"/>
                <a:cs typeface="Trebuchet MS"/>
              </a:rPr>
              <a:t>different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252525"/>
                </a:solidFill>
                <a:latin typeface="Trebuchet MS"/>
                <a:cs typeface="Trebuchet MS"/>
              </a:rPr>
              <a:t>product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categories</a:t>
            </a:r>
            <a:r>
              <a:rPr sz="1800" spc="-3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and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252525"/>
                </a:solidFill>
                <a:latin typeface="Trebuchet MS"/>
                <a:cs typeface="Trebuchet MS"/>
              </a:rPr>
              <a:t>which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252525"/>
                </a:solidFill>
                <a:latin typeface="Trebuchet MS"/>
                <a:cs typeface="Trebuchet MS"/>
              </a:rPr>
              <a:t>ones </a:t>
            </a:r>
            <a:r>
              <a:rPr sz="1800" spc="-52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0" dirty="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e</a:t>
            </a:r>
            <a:r>
              <a:rPr sz="1800" spc="-45" dirty="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252525"/>
                </a:solidFill>
                <a:latin typeface="Trebuchet MS"/>
                <a:cs typeface="Trebuchet MS"/>
              </a:rPr>
              <a:t>le</a:t>
            </a:r>
            <a:r>
              <a:rPr sz="1800" spc="-95" dirty="0">
                <a:solidFill>
                  <a:srgbClr val="252525"/>
                </a:solidFill>
                <a:latin typeface="Trebuchet MS"/>
                <a:cs typeface="Trebuchet MS"/>
              </a:rPr>
              <a:t>s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s </a:t>
            </a:r>
            <a:r>
              <a:rPr sz="1800" spc="-110" dirty="0">
                <a:solidFill>
                  <a:srgbClr val="252525"/>
                </a:solidFill>
                <a:latin typeface="Trebuchet MS"/>
                <a:cs typeface="Trebuchet MS"/>
              </a:rPr>
              <a:t>p</a:t>
            </a:r>
            <a:r>
              <a:rPr sz="1800" spc="-40" dirty="0">
                <a:solidFill>
                  <a:srgbClr val="252525"/>
                </a:solidFill>
                <a:latin typeface="Trebuchet MS"/>
                <a:cs typeface="Trebuchet MS"/>
              </a:rPr>
              <a:t>r</a:t>
            </a:r>
            <a:r>
              <a:rPr sz="1800" spc="-120" dirty="0">
                <a:solidFill>
                  <a:srgbClr val="252525"/>
                </a:solidFill>
                <a:latin typeface="Trebuchet MS"/>
                <a:cs typeface="Trebuchet MS"/>
              </a:rPr>
              <a:t>o</a:t>
            </a:r>
            <a:r>
              <a:rPr sz="1800" spc="-80" dirty="0">
                <a:solidFill>
                  <a:srgbClr val="252525"/>
                </a:solidFill>
                <a:latin typeface="Trebuchet MS"/>
                <a:cs typeface="Trebuchet MS"/>
              </a:rPr>
              <a:t>f</a:t>
            </a:r>
            <a:r>
              <a:rPr sz="1800" spc="-135" dirty="0">
                <a:solidFill>
                  <a:srgbClr val="252525"/>
                </a:solidFill>
                <a:latin typeface="Trebuchet MS"/>
                <a:cs typeface="Trebuchet MS"/>
              </a:rPr>
              <a:t>itab</a:t>
            </a:r>
            <a:r>
              <a:rPr sz="1800" spc="-114" dirty="0">
                <a:solidFill>
                  <a:srgbClr val="252525"/>
                </a:solidFill>
                <a:latin typeface="Trebuchet MS"/>
                <a:cs typeface="Trebuchet MS"/>
              </a:rPr>
              <a:t>le?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6C44D6-68D7-C9DF-16A0-FC38BE7F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152400"/>
            <a:ext cx="2271059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844" y="411480"/>
            <a:ext cx="11201400" cy="800219"/>
          </a:xfrm>
          <a:custGeom>
            <a:avLst/>
            <a:gdLst/>
            <a:ahLst/>
            <a:cxnLst/>
            <a:rect l="l" t="t" r="r" b="b"/>
            <a:pathLst>
              <a:path w="11201400" h="1106170">
                <a:moveTo>
                  <a:pt x="11201031" y="0"/>
                </a:moveTo>
                <a:lnTo>
                  <a:pt x="0" y="0"/>
                </a:lnTo>
                <a:lnTo>
                  <a:pt x="0" y="1105916"/>
                </a:lnTo>
                <a:lnTo>
                  <a:pt x="5600509" y="1105916"/>
                </a:lnTo>
                <a:lnTo>
                  <a:pt x="11201031" y="1105916"/>
                </a:lnTo>
                <a:lnTo>
                  <a:pt x="11201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844" y="411480"/>
            <a:ext cx="11201400" cy="800219"/>
          </a:xfrm>
          <a:prstGeom prst="rect">
            <a:avLst/>
          </a:prstGeom>
          <a:ln w="31679">
            <a:solidFill>
              <a:srgbClr val="3F3F3F"/>
            </a:solidFill>
          </a:ln>
        </p:spPr>
        <p:txBody>
          <a:bodyPr vert="horz" wrap="square" lIns="0" tIns="2438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lang="en-US" spc="375" dirty="0">
                <a:solidFill>
                  <a:srgbClr val="252525"/>
                </a:solidFill>
              </a:rPr>
              <a:t>Effect of Discount on Sales</a:t>
            </a:r>
            <a:endParaRPr spc="375" dirty="0">
              <a:solidFill>
                <a:srgbClr val="252525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953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Furniture:</a:t>
            </a:r>
          </a:p>
          <a:p>
            <a:pPr marL="4642485" marR="508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40" dirty="0"/>
              <a:t>Current</a:t>
            </a:r>
            <a:r>
              <a:rPr spc="-35" dirty="0"/>
              <a:t> </a:t>
            </a:r>
            <a:r>
              <a:rPr spc="-95" dirty="0"/>
              <a:t>situation:The</a:t>
            </a:r>
            <a:r>
              <a:rPr spc="-35" dirty="0"/>
              <a:t> </a:t>
            </a:r>
            <a:r>
              <a:rPr spc="-80" dirty="0"/>
              <a:t>discount</a:t>
            </a:r>
            <a:r>
              <a:rPr spc="-35" dirty="0"/>
              <a:t> </a:t>
            </a:r>
            <a:r>
              <a:rPr spc="-125" dirty="0"/>
              <a:t>given</a:t>
            </a:r>
            <a:r>
              <a:rPr spc="-35" dirty="0"/>
              <a:t> </a:t>
            </a:r>
            <a:r>
              <a:rPr spc="-65" dirty="0"/>
              <a:t>for</a:t>
            </a:r>
            <a:r>
              <a:rPr spc="-35" dirty="0"/>
              <a:t> </a:t>
            </a:r>
            <a:r>
              <a:rPr spc="-100" dirty="0"/>
              <a:t>furniture</a:t>
            </a:r>
            <a:r>
              <a:rPr spc="-30" dirty="0"/>
              <a:t> </a:t>
            </a:r>
            <a:r>
              <a:rPr spc="-80" dirty="0"/>
              <a:t>is</a:t>
            </a:r>
            <a:r>
              <a:rPr spc="-30" dirty="0"/>
              <a:t> </a:t>
            </a:r>
            <a:r>
              <a:rPr spc="-125" dirty="0"/>
              <a:t>368.9, </a:t>
            </a:r>
            <a:r>
              <a:rPr spc="-530" dirty="0"/>
              <a:t> </a:t>
            </a:r>
            <a:r>
              <a:rPr spc="-95" dirty="0"/>
              <a:t>b</a:t>
            </a:r>
            <a:r>
              <a:rPr spc="-100" dirty="0"/>
              <a:t>u</a:t>
            </a:r>
            <a:r>
              <a:rPr spc="-114" dirty="0"/>
              <a:t>t</a:t>
            </a:r>
            <a:r>
              <a:rPr spc="-45" dirty="0"/>
              <a:t> </a:t>
            </a:r>
            <a:r>
              <a:rPr spc="-110" dirty="0"/>
              <a:t>the</a:t>
            </a:r>
            <a:r>
              <a:rPr spc="-45" dirty="0"/>
              <a:t> </a:t>
            </a:r>
            <a:r>
              <a:rPr spc="-40" dirty="0"/>
              <a:t>s</a:t>
            </a:r>
            <a:r>
              <a:rPr spc="-130" dirty="0"/>
              <a:t>ale</a:t>
            </a:r>
            <a:r>
              <a:rPr spc="-110" dirty="0"/>
              <a:t>s</a:t>
            </a:r>
            <a:r>
              <a:rPr spc="-40" dirty="0"/>
              <a:t> </a:t>
            </a:r>
            <a:r>
              <a:rPr spc="-185" dirty="0"/>
              <a:t>a</a:t>
            </a:r>
            <a:r>
              <a:rPr spc="-30" dirty="0"/>
              <a:t>r</a:t>
            </a:r>
            <a:r>
              <a:rPr spc="-120" dirty="0"/>
              <a:t>e</a:t>
            </a:r>
            <a:r>
              <a:rPr spc="-45" dirty="0"/>
              <a:t> </a:t>
            </a:r>
            <a:r>
              <a:rPr spc="-100" dirty="0"/>
              <a:t>a</a:t>
            </a:r>
            <a:r>
              <a:rPr spc="-120" dirty="0"/>
              <a:t>r</a:t>
            </a:r>
            <a:r>
              <a:rPr spc="-55" dirty="0"/>
              <a:t>oun</a:t>
            </a:r>
            <a:r>
              <a:rPr spc="-90" dirty="0"/>
              <a:t>d</a:t>
            </a:r>
            <a:r>
              <a:rPr spc="-50" dirty="0"/>
              <a:t> 8</a:t>
            </a:r>
            <a:r>
              <a:rPr spc="-45" dirty="0"/>
              <a:t>0</a:t>
            </a:r>
            <a:r>
              <a:rPr spc="-50" dirty="0"/>
              <a:t>0</a:t>
            </a:r>
            <a:r>
              <a:rPr spc="135" dirty="0"/>
              <a:t>K</a:t>
            </a:r>
            <a:r>
              <a:rPr spc="-270" dirty="0"/>
              <a:t>.</a:t>
            </a:r>
          </a:p>
          <a:p>
            <a:pPr marL="464248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95" dirty="0"/>
              <a:t>Recommendations:</a:t>
            </a:r>
            <a:r>
              <a:rPr lang="en-US" spc="-235" dirty="0"/>
              <a:t> </a:t>
            </a:r>
            <a:r>
              <a:rPr spc="-75" dirty="0"/>
              <a:t>Promotions,</a:t>
            </a:r>
            <a:r>
              <a:rPr spc="-235" dirty="0"/>
              <a:t> </a:t>
            </a:r>
            <a:r>
              <a:rPr spc="-30" dirty="0"/>
              <a:t>Customer</a:t>
            </a:r>
            <a:r>
              <a:rPr spc="-45" dirty="0"/>
              <a:t> </a:t>
            </a:r>
            <a:r>
              <a:rPr spc="-114" dirty="0"/>
              <a:t>education.</a:t>
            </a:r>
          </a:p>
          <a:p>
            <a:pPr marL="3899535">
              <a:lnSpc>
                <a:spcPct val="100000"/>
              </a:lnSpc>
            </a:pPr>
            <a:r>
              <a:rPr spc="254" dirty="0"/>
              <a:t>O</a:t>
            </a:r>
            <a:r>
              <a:rPr spc="-215" dirty="0"/>
              <a:t>f</a:t>
            </a:r>
            <a:r>
              <a:rPr spc="-220" dirty="0"/>
              <a:t>f</a:t>
            </a:r>
            <a:r>
              <a:rPr spc="-90" dirty="0"/>
              <a:t>i</a:t>
            </a:r>
            <a:r>
              <a:rPr spc="-140" dirty="0"/>
              <a:t>c</a:t>
            </a:r>
            <a:r>
              <a:rPr spc="-120" dirty="0"/>
              <a:t>e</a:t>
            </a:r>
            <a:r>
              <a:rPr spc="-45" dirty="0"/>
              <a:t> S</a:t>
            </a:r>
            <a:r>
              <a:rPr spc="-95" dirty="0"/>
              <a:t>u</a:t>
            </a:r>
            <a:r>
              <a:rPr spc="-100" dirty="0"/>
              <a:t>p</a:t>
            </a:r>
            <a:r>
              <a:rPr spc="-105" dirty="0"/>
              <a:t>plies</a:t>
            </a:r>
            <a:r>
              <a:rPr spc="-270" dirty="0"/>
              <a:t>:</a:t>
            </a:r>
          </a:p>
          <a:p>
            <a:pPr marL="4642485" marR="36449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40" dirty="0"/>
              <a:t>Current </a:t>
            </a:r>
            <a:r>
              <a:rPr spc="-95" dirty="0"/>
              <a:t>Situation:The</a:t>
            </a:r>
            <a:r>
              <a:rPr spc="-35" dirty="0"/>
              <a:t> </a:t>
            </a:r>
            <a:r>
              <a:rPr spc="-80" dirty="0"/>
              <a:t>discount</a:t>
            </a:r>
            <a:r>
              <a:rPr spc="-35" dirty="0"/>
              <a:t> </a:t>
            </a:r>
            <a:r>
              <a:rPr spc="-80" dirty="0"/>
              <a:t>is</a:t>
            </a:r>
            <a:r>
              <a:rPr spc="-30" dirty="0"/>
              <a:t> </a:t>
            </a:r>
            <a:r>
              <a:rPr spc="-125" dirty="0"/>
              <a:t>significantly</a:t>
            </a:r>
            <a:r>
              <a:rPr spc="-40" dirty="0"/>
              <a:t> </a:t>
            </a:r>
            <a:r>
              <a:rPr spc="-95" dirty="0"/>
              <a:t>higher</a:t>
            </a:r>
            <a:r>
              <a:rPr spc="-35" dirty="0"/>
              <a:t> </a:t>
            </a:r>
            <a:r>
              <a:rPr spc="-150" dirty="0"/>
              <a:t>at </a:t>
            </a:r>
            <a:r>
              <a:rPr spc="-525" dirty="0"/>
              <a:t> </a:t>
            </a:r>
            <a:r>
              <a:rPr spc="-45" dirty="0"/>
              <a:t>9</a:t>
            </a:r>
            <a:r>
              <a:rPr spc="-50" dirty="0"/>
              <a:t>4</a:t>
            </a:r>
            <a:r>
              <a:rPr spc="-160" dirty="0"/>
              <a:t>7.8,</a:t>
            </a:r>
            <a:r>
              <a:rPr spc="-235" dirty="0"/>
              <a:t> </a:t>
            </a:r>
            <a:r>
              <a:rPr spc="-140" dirty="0"/>
              <a:t>y</a:t>
            </a:r>
            <a:r>
              <a:rPr spc="-120" dirty="0"/>
              <a:t>et</a:t>
            </a:r>
            <a:r>
              <a:rPr spc="-45" dirty="0"/>
              <a:t> </a:t>
            </a:r>
            <a:r>
              <a:rPr spc="-40" dirty="0"/>
              <a:t>s</a:t>
            </a:r>
            <a:r>
              <a:rPr spc="-130" dirty="0"/>
              <a:t>ale</a:t>
            </a:r>
            <a:r>
              <a:rPr spc="-110" dirty="0"/>
              <a:t>s</a:t>
            </a:r>
            <a:r>
              <a:rPr spc="-40" dirty="0"/>
              <a:t> </a:t>
            </a:r>
            <a:r>
              <a:rPr spc="-30" dirty="0"/>
              <a:t>r</a:t>
            </a:r>
            <a:r>
              <a:rPr spc="-125" dirty="0"/>
              <a:t>e</a:t>
            </a:r>
            <a:r>
              <a:rPr spc="-110" dirty="0"/>
              <a:t>m</a:t>
            </a:r>
            <a:r>
              <a:rPr spc="-120" dirty="0"/>
              <a:t>ai</a:t>
            </a:r>
            <a:r>
              <a:rPr spc="-155" dirty="0"/>
              <a:t>n</a:t>
            </a:r>
            <a:r>
              <a:rPr spc="-45" dirty="0"/>
              <a:t> </a:t>
            </a:r>
            <a:r>
              <a:rPr spc="-140" dirty="0"/>
              <a:t>ju</a:t>
            </a:r>
            <a:r>
              <a:rPr spc="-120" dirty="0"/>
              <a:t>s</a:t>
            </a:r>
            <a:r>
              <a:rPr spc="-114" dirty="0"/>
              <a:t>t</a:t>
            </a:r>
            <a:r>
              <a:rPr spc="-45" dirty="0"/>
              <a:t> </a:t>
            </a:r>
            <a:r>
              <a:rPr spc="-150" dirty="0"/>
              <a:t>ab</a:t>
            </a:r>
            <a:r>
              <a:rPr spc="5" dirty="0"/>
              <a:t>o</a:t>
            </a:r>
            <a:r>
              <a:rPr spc="-140" dirty="0"/>
              <a:t>v</a:t>
            </a:r>
            <a:r>
              <a:rPr spc="-120" dirty="0"/>
              <a:t>e</a:t>
            </a:r>
            <a:r>
              <a:rPr spc="-45" dirty="0"/>
              <a:t> </a:t>
            </a:r>
            <a:r>
              <a:rPr spc="-50" dirty="0"/>
              <a:t>8</a:t>
            </a:r>
            <a:r>
              <a:rPr spc="-45" dirty="0"/>
              <a:t>0</a:t>
            </a:r>
            <a:r>
              <a:rPr spc="-50" dirty="0"/>
              <a:t>0</a:t>
            </a:r>
            <a:r>
              <a:rPr spc="135" dirty="0"/>
              <a:t>K</a:t>
            </a:r>
            <a:r>
              <a:rPr spc="-235" dirty="0"/>
              <a:t>.  </a:t>
            </a:r>
            <a:r>
              <a:rPr spc="-95" dirty="0"/>
              <a:t>Recommendations:</a:t>
            </a:r>
            <a:r>
              <a:rPr spc="-235" dirty="0"/>
              <a:t> </a:t>
            </a:r>
            <a:r>
              <a:rPr spc="-95" dirty="0"/>
              <a:t>Pricing</a:t>
            </a:r>
            <a:r>
              <a:rPr spc="-45" dirty="0"/>
              <a:t> </a:t>
            </a:r>
            <a:r>
              <a:rPr spc="-135" dirty="0"/>
              <a:t>strategy,</a:t>
            </a:r>
            <a:r>
              <a:rPr spc="-235" dirty="0"/>
              <a:t> </a:t>
            </a:r>
            <a:r>
              <a:rPr spc="20" dirty="0"/>
              <a:t>Cross</a:t>
            </a:r>
            <a:r>
              <a:rPr spc="-40" dirty="0"/>
              <a:t> </a:t>
            </a:r>
            <a:r>
              <a:rPr spc="-130" dirty="0"/>
              <a:t>selling.</a:t>
            </a:r>
          </a:p>
          <a:p>
            <a:pPr marL="3899535">
              <a:lnSpc>
                <a:spcPct val="100000"/>
              </a:lnSpc>
            </a:pPr>
            <a:r>
              <a:rPr spc="-110" dirty="0"/>
              <a:t>Technology:</a:t>
            </a:r>
          </a:p>
          <a:p>
            <a:pPr marL="4356735" marR="323215">
              <a:lnSpc>
                <a:spcPct val="100000"/>
              </a:lnSpc>
            </a:pPr>
            <a:r>
              <a:rPr spc="-40" dirty="0"/>
              <a:t>Current </a:t>
            </a:r>
            <a:r>
              <a:rPr spc="-100" dirty="0"/>
              <a:t>Situation:Technology</a:t>
            </a:r>
            <a:r>
              <a:rPr spc="-40" dirty="0"/>
              <a:t> </a:t>
            </a:r>
            <a:r>
              <a:rPr spc="-70" dirty="0"/>
              <a:t>products</a:t>
            </a:r>
            <a:r>
              <a:rPr spc="-30" dirty="0"/>
              <a:t> </a:t>
            </a:r>
            <a:r>
              <a:rPr spc="-150" dirty="0"/>
              <a:t>have</a:t>
            </a:r>
            <a:r>
              <a:rPr spc="-40" dirty="0"/>
              <a:t> </a:t>
            </a:r>
            <a:r>
              <a:rPr spc="-110" dirty="0"/>
              <a:t>the</a:t>
            </a:r>
            <a:r>
              <a:rPr spc="-35" dirty="0"/>
              <a:t> </a:t>
            </a:r>
            <a:r>
              <a:rPr spc="-85" dirty="0"/>
              <a:t>lowest </a:t>
            </a:r>
            <a:r>
              <a:rPr spc="-525" dirty="0"/>
              <a:t> </a:t>
            </a:r>
            <a:r>
              <a:rPr spc="-80" dirty="0"/>
              <a:t>discount</a:t>
            </a:r>
            <a:r>
              <a:rPr spc="-45" dirty="0"/>
              <a:t> </a:t>
            </a:r>
            <a:r>
              <a:rPr spc="-114" dirty="0"/>
              <a:t>(244.4),</a:t>
            </a:r>
            <a:r>
              <a:rPr spc="-229" dirty="0"/>
              <a:t> </a:t>
            </a:r>
            <a:r>
              <a:rPr spc="-105" dirty="0"/>
              <a:t>but</a:t>
            </a:r>
            <a:r>
              <a:rPr spc="-45" dirty="0"/>
              <a:t> </a:t>
            </a:r>
            <a:r>
              <a:rPr spc="-105" dirty="0"/>
              <a:t>sales</a:t>
            </a:r>
            <a:r>
              <a:rPr spc="-40" dirty="0"/>
              <a:t> </a:t>
            </a:r>
            <a:r>
              <a:rPr spc="-110" dirty="0"/>
              <a:t>are</a:t>
            </a:r>
            <a:r>
              <a:rPr spc="-45" dirty="0"/>
              <a:t> </a:t>
            </a:r>
            <a:r>
              <a:rPr spc="-95" dirty="0"/>
              <a:t>almost</a:t>
            </a:r>
            <a:r>
              <a:rPr spc="-45" dirty="0"/>
              <a:t> </a:t>
            </a:r>
            <a:r>
              <a:rPr spc="-110" dirty="0"/>
              <a:t>as</a:t>
            </a:r>
            <a:r>
              <a:rPr spc="-40" dirty="0"/>
              <a:t> </a:t>
            </a:r>
            <a:r>
              <a:rPr spc="-110" dirty="0"/>
              <a:t>high</a:t>
            </a:r>
            <a:r>
              <a:rPr spc="-45" dirty="0"/>
              <a:t> </a:t>
            </a:r>
            <a:r>
              <a:rPr spc="-110" dirty="0"/>
              <a:t>as</a:t>
            </a:r>
            <a:r>
              <a:rPr spc="-40" dirty="0"/>
              <a:t> </a:t>
            </a:r>
            <a:r>
              <a:rPr spc="-125" dirty="0"/>
              <a:t>office </a:t>
            </a:r>
            <a:r>
              <a:rPr spc="-120" dirty="0"/>
              <a:t> </a:t>
            </a:r>
            <a:r>
              <a:rPr spc="-114" dirty="0"/>
              <a:t>supplies.</a:t>
            </a:r>
            <a:endParaRPr lang="en-US" spc="-114" dirty="0"/>
          </a:p>
          <a:p>
            <a:pPr marL="4356735">
              <a:lnSpc>
                <a:spcPct val="100000"/>
              </a:lnSpc>
            </a:pPr>
            <a:r>
              <a:rPr lang="en-US" spc="-95" dirty="0"/>
              <a:t>Recommendations:</a:t>
            </a:r>
            <a:r>
              <a:rPr lang="en-US" spc="-229" dirty="0"/>
              <a:t> </a:t>
            </a:r>
            <a:r>
              <a:rPr lang="en-US" spc="-75" dirty="0"/>
              <a:t>Product</a:t>
            </a:r>
            <a:r>
              <a:rPr lang="en-US" spc="-35" dirty="0"/>
              <a:t> </a:t>
            </a:r>
            <a:r>
              <a:rPr lang="en-US" spc="-145" dirty="0"/>
              <a:t>variety,</a:t>
            </a:r>
            <a:r>
              <a:rPr lang="en-US" spc="-100" dirty="0"/>
              <a:t> </a:t>
            </a:r>
            <a:r>
              <a:rPr lang="en-US" spc="-110" dirty="0"/>
              <a:t>Upselling.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07FE96C-ED55-A41E-B55D-4AB18FA6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00075"/>
            <a:ext cx="1633569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346982-8984-B004-38BC-3E07767E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44" y="1752600"/>
            <a:ext cx="3075356" cy="47533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844" y="411480"/>
            <a:ext cx="11152556" cy="1354217"/>
          </a:xfrm>
          <a:custGeom>
            <a:avLst/>
            <a:gdLst/>
            <a:ahLst/>
            <a:cxnLst/>
            <a:rect l="l" t="t" r="r" b="b"/>
            <a:pathLst>
              <a:path w="11201400" h="1106170">
                <a:moveTo>
                  <a:pt x="11201031" y="0"/>
                </a:moveTo>
                <a:lnTo>
                  <a:pt x="0" y="0"/>
                </a:lnTo>
                <a:lnTo>
                  <a:pt x="0" y="1105916"/>
                </a:lnTo>
                <a:lnTo>
                  <a:pt x="5600509" y="1105916"/>
                </a:lnTo>
                <a:lnTo>
                  <a:pt x="11201031" y="1105916"/>
                </a:lnTo>
                <a:lnTo>
                  <a:pt x="11201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844" y="411480"/>
            <a:ext cx="11096644" cy="1354217"/>
          </a:xfrm>
          <a:prstGeom prst="rect">
            <a:avLst/>
          </a:prstGeom>
          <a:ln w="31679">
            <a:solidFill>
              <a:srgbClr val="3F3F3F"/>
            </a:solidFill>
          </a:ln>
        </p:spPr>
        <p:txBody>
          <a:bodyPr vert="horz" wrap="square" lIns="0" tIns="2438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lang="en-US" spc="375" dirty="0">
                <a:solidFill>
                  <a:srgbClr val="252525"/>
                </a:solidFill>
              </a:rPr>
              <a:t>Sales Per Region </a:t>
            </a:r>
            <a:br>
              <a:rPr lang="en-US" spc="375" dirty="0">
                <a:solidFill>
                  <a:srgbClr val="252525"/>
                </a:solidFill>
              </a:rPr>
            </a:br>
            <a:r>
              <a:rPr lang="en-US" spc="375" dirty="0">
                <a:solidFill>
                  <a:srgbClr val="252525"/>
                </a:solidFill>
              </a:rPr>
              <a:t>Through Time</a:t>
            </a:r>
            <a:endParaRPr spc="375" dirty="0">
              <a:solidFill>
                <a:srgbClr val="252525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30464" y="2410828"/>
            <a:ext cx="3249930" cy="361124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800" dirty="0">
                <a:latin typeface="Trebuchet MS"/>
                <a:cs typeface="Trebuchet MS"/>
              </a:rPr>
              <a:t>Grey, West: indicates a thriving market with potential for growth.</a:t>
            </a:r>
          </a:p>
          <a:p>
            <a:pPr marL="298450" indent="-285750">
              <a:lnSpc>
                <a:spcPct val="10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dirty="0">
                <a:latin typeface="Trebuchet MS"/>
                <a:cs typeface="Trebuchet MS"/>
              </a:rPr>
              <a:t>Yellow East: Steady growth as well although at a slow pace </a:t>
            </a:r>
          </a:p>
          <a:p>
            <a:pPr marL="298450" indent="-285750">
              <a:lnSpc>
                <a:spcPct val="10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800" dirty="0">
                <a:latin typeface="Trebuchet MS"/>
                <a:cs typeface="Trebuchet MS"/>
              </a:rPr>
              <a:t>Black, South </a:t>
            </a:r>
            <a:r>
              <a:rPr lang="en-US" dirty="0">
                <a:latin typeface="Trebuchet MS"/>
                <a:cs typeface="Trebuchet MS"/>
              </a:rPr>
              <a:t>region: Initially rising and dipping below 100K.</a:t>
            </a:r>
          </a:p>
          <a:p>
            <a:pPr marL="298450" indent="-285750">
              <a:lnSpc>
                <a:spcPct val="1000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240665" algn="l"/>
                <a:tab pos="241300" algn="l"/>
              </a:tabLst>
            </a:pPr>
            <a:r>
              <a:rPr lang="en-US" sz="1800" dirty="0">
                <a:latin typeface="Trebuchet MS"/>
                <a:cs typeface="Trebuchet MS"/>
              </a:rPr>
              <a:t>B</a:t>
            </a:r>
            <a:r>
              <a:rPr lang="en-US" dirty="0">
                <a:latin typeface="Trebuchet MS"/>
                <a:cs typeface="Trebuchet MS"/>
              </a:rPr>
              <a:t>lue, Central region: Stable yet flat trend.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E4C448C-C27E-8D9F-2C6C-5E6E63C7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523875"/>
            <a:ext cx="2271059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528814-E2E5-4382-3712-C31AB4D46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44" y="2378873"/>
            <a:ext cx="6239059" cy="34330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844" y="411480"/>
            <a:ext cx="11201400" cy="800219"/>
          </a:xfrm>
          <a:custGeom>
            <a:avLst/>
            <a:gdLst/>
            <a:ahLst/>
            <a:cxnLst/>
            <a:rect l="l" t="t" r="r" b="b"/>
            <a:pathLst>
              <a:path w="11201400" h="1106170">
                <a:moveTo>
                  <a:pt x="11201031" y="0"/>
                </a:moveTo>
                <a:lnTo>
                  <a:pt x="0" y="0"/>
                </a:lnTo>
                <a:lnTo>
                  <a:pt x="0" y="1105916"/>
                </a:lnTo>
                <a:lnTo>
                  <a:pt x="5600509" y="1105916"/>
                </a:lnTo>
                <a:lnTo>
                  <a:pt x="11201031" y="1105916"/>
                </a:lnTo>
                <a:lnTo>
                  <a:pt x="11201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844" y="411480"/>
            <a:ext cx="11201400" cy="800219"/>
          </a:xfrm>
          <a:prstGeom prst="rect">
            <a:avLst/>
          </a:prstGeom>
          <a:ln w="31679">
            <a:solidFill>
              <a:srgbClr val="3F3F3F"/>
            </a:solidFill>
          </a:ln>
        </p:spPr>
        <p:txBody>
          <a:bodyPr vert="horz" wrap="square" lIns="0" tIns="2438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lang="en-US" spc="375" dirty="0">
                <a:solidFill>
                  <a:srgbClr val="252525"/>
                </a:solidFill>
              </a:rPr>
              <a:t>Profit By Category</a:t>
            </a:r>
            <a:endParaRPr spc="375" dirty="0">
              <a:solidFill>
                <a:srgbClr val="252525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143000" y="1821865"/>
            <a:ext cx="9860939" cy="25827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9535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Technology : </a:t>
            </a:r>
            <a:br>
              <a:rPr lang="en-US" spc="-110" dirty="0"/>
            </a:br>
            <a:r>
              <a:rPr lang="en-US" spc="-110" dirty="0"/>
              <a:t>	Impressive lead </a:t>
            </a:r>
          </a:p>
          <a:p>
            <a:pPr marL="3899535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	Testament of good marketing strategies</a:t>
            </a:r>
          </a:p>
          <a:p>
            <a:pPr marL="3899535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Office supplies:</a:t>
            </a:r>
          </a:p>
          <a:p>
            <a:pPr marL="3899535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	Room for growth</a:t>
            </a:r>
          </a:p>
          <a:p>
            <a:pPr marL="3899535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Furniture: </a:t>
            </a:r>
            <a:br>
              <a:rPr lang="en-US" spc="-110" dirty="0"/>
            </a:br>
            <a:r>
              <a:rPr lang="en-US" spc="-110" dirty="0"/>
              <a:t>	Significantly lower profits</a:t>
            </a:r>
          </a:p>
          <a:p>
            <a:pPr marL="3899535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	</a:t>
            </a:r>
          </a:p>
          <a:p>
            <a:pPr marL="3899535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	</a:t>
            </a:r>
            <a:endParaRPr spc="-11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FB980C-220B-F391-7618-BB985816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523875"/>
            <a:ext cx="2271059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F99BD4-C9CD-C0A4-FBB4-9823261EE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05" y="1645920"/>
            <a:ext cx="4266493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844" y="411480"/>
            <a:ext cx="11201400" cy="1106170"/>
          </a:xfrm>
          <a:custGeom>
            <a:avLst/>
            <a:gdLst/>
            <a:ahLst/>
            <a:cxnLst/>
            <a:rect l="l" t="t" r="r" b="b"/>
            <a:pathLst>
              <a:path w="11201400" h="1106170">
                <a:moveTo>
                  <a:pt x="11201031" y="0"/>
                </a:moveTo>
                <a:lnTo>
                  <a:pt x="0" y="0"/>
                </a:lnTo>
                <a:lnTo>
                  <a:pt x="0" y="1105916"/>
                </a:lnTo>
                <a:lnTo>
                  <a:pt x="5600509" y="1105916"/>
                </a:lnTo>
                <a:lnTo>
                  <a:pt x="11201031" y="1105916"/>
                </a:lnTo>
                <a:lnTo>
                  <a:pt x="11201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844" y="411480"/>
            <a:ext cx="11201400" cy="800219"/>
          </a:xfrm>
          <a:prstGeom prst="rect">
            <a:avLst/>
          </a:prstGeom>
          <a:ln w="31679">
            <a:solidFill>
              <a:srgbClr val="3F3F3F"/>
            </a:solidFill>
          </a:ln>
        </p:spPr>
        <p:txBody>
          <a:bodyPr vert="horz" wrap="square" lIns="0" tIns="2438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lang="en-US" spc="375" dirty="0">
                <a:solidFill>
                  <a:srgbClr val="252525"/>
                </a:solidFill>
              </a:rPr>
              <a:t>RETURNS</a:t>
            </a:r>
            <a:endParaRPr spc="375" dirty="0">
              <a:solidFill>
                <a:srgbClr val="252525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3048001" y="1787452"/>
            <a:ext cx="8686800" cy="39677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8528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10" dirty="0"/>
              <a:t>Standard Class has the highest return rate, significantly larger than other modes.</a:t>
            </a:r>
          </a:p>
          <a:p>
            <a:pPr marL="3899535">
              <a:lnSpc>
                <a:spcPct val="100000"/>
              </a:lnSpc>
              <a:spcBef>
                <a:spcPts val="100"/>
              </a:spcBef>
            </a:pPr>
            <a:r>
              <a:rPr lang="en-US" spc="-110" dirty="0"/>
              <a:t>	</a:t>
            </a:r>
          </a:p>
          <a:p>
            <a:pPr marL="418528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10" dirty="0"/>
              <a:t>Phones have the highest returns, followed by </a:t>
            </a:r>
            <a:r>
              <a:rPr lang="en-US" spc="-110" dirty="0" err="1"/>
              <a:t>Machines.Copiers</a:t>
            </a:r>
            <a:r>
              <a:rPr lang="en-US" spc="-110" dirty="0"/>
              <a:t> and Accessories have the fewest returns.</a:t>
            </a:r>
          </a:p>
          <a:p>
            <a:pPr marL="3899535">
              <a:lnSpc>
                <a:spcPct val="100000"/>
              </a:lnSpc>
              <a:spcBef>
                <a:spcPts val="100"/>
              </a:spcBef>
            </a:pPr>
            <a:endParaRPr lang="en-US" spc="-110" dirty="0"/>
          </a:p>
          <a:p>
            <a:pPr marL="418528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10" dirty="0"/>
              <a:t>providing more incentives for customers to choose shipping options with lower return rates, like discounts on First Class shipping.</a:t>
            </a:r>
          </a:p>
          <a:p>
            <a:pPr marL="3899535">
              <a:lnSpc>
                <a:spcPct val="100000"/>
              </a:lnSpc>
              <a:spcBef>
                <a:spcPts val="100"/>
              </a:spcBef>
            </a:pPr>
            <a:endParaRPr lang="en-US" spc="-110" dirty="0"/>
          </a:p>
          <a:p>
            <a:pPr marL="418528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10" dirty="0"/>
              <a:t>Implement a system to collect detailed customer feedback on returns</a:t>
            </a:r>
            <a:br>
              <a:rPr lang="en-US" spc="-110" dirty="0"/>
            </a:br>
            <a:r>
              <a:rPr lang="en-US" spc="-110" dirty="0"/>
              <a:t>	</a:t>
            </a:r>
            <a:endParaRPr spc="-11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683E38-180F-ABDD-7AA4-87510512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1865"/>
            <a:ext cx="6248400" cy="3284415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DAEBF57-7883-CDB5-83C1-79CDCDEE6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811" y="457200"/>
            <a:ext cx="2271059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05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503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Arial MT</vt:lpstr>
      <vt:lpstr>Calibri</vt:lpstr>
      <vt:lpstr>Trebuchet MS</vt:lpstr>
      <vt:lpstr>Office Theme</vt:lpstr>
      <vt:lpstr>The $mart Way: Data-Driven Strategies for Walmart Sales Success</vt:lpstr>
      <vt:lpstr>PowerPoint Presentation</vt:lpstr>
      <vt:lpstr>PowerPoint Presentation</vt:lpstr>
      <vt:lpstr>PowerPoint Presentation</vt:lpstr>
      <vt:lpstr>RESEARCH QUESTIONS</vt:lpstr>
      <vt:lpstr>Effect of Discount on Sales</vt:lpstr>
      <vt:lpstr>Sales Per Region  Through Time</vt:lpstr>
      <vt:lpstr>Profit By Category</vt:lpstr>
      <vt:lpstr>RETURNS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Visualization</dc:title>
  <dc:creator>Manali Gupta</dc:creator>
  <cp:lastModifiedBy>Teressa Dominic</cp:lastModifiedBy>
  <cp:revision>3</cp:revision>
  <dcterms:created xsi:type="dcterms:W3CDTF">2024-04-16T18:43:35Z</dcterms:created>
  <dcterms:modified xsi:type="dcterms:W3CDTF">2025-06-19T17:52:41Z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2024-03-15T00:00:00Z</vt:filetime>
  </property>
  <property fmtid="{D5CDD505-2E9C-101B-9397-08002B2CF9AE}" pid="3" name="Creator">
    <vt:lpwstr>Impress</vt:lpwstr>
  </property>
  <property fmtid="{D5CDD505-2E9C-101B-9397-08002B2CF9AE}" pid="4" name="LastSaved">
    <vt:filetime>2024-04-16T00:00:00Z</vt:filetime>
  </property>
</Properties>
</file>