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331" r:id="rId2"/>
    <p:sldId id="332" r:id="rId3"/>
    <p:sldId id="279" r:id="rId4"/>
    <p:sldId id="333" r:id="rId5"/>
    <p:sldId id="352" r:id="rId6"/>
    <p:sldId id="353" r:id="rId7"/>
    <p:sldId id="355" r:id="rId8"/>
    <p:sldId id="357" r:id="rId9"/>
    <p:sldId id="297" r:id="rId10"/>
    <p:sldId id="351" r:id="rId11"/>
    <p:sldId id="349" r:id="rId12"/>
    <p:sldId id="350" r:id="rId13"/>
    <p:sldId id="334" r:id="rId14"/>
    <p:sldId id="335" r:id="rId15"/>
    <p:sldId id="336" r:id="rId16"/>
    <p:sldId id="345" r:id="rId17"/>
    <p:sldId id="360" r:id="rId18"/>
    <p:sldId id="344" r:id="rId19"/>
    <p:sldId id="361" r:id="rId20"/>
    <p:sldId id="338" r:id="rId21"/>
    <p:sldId id="337" r:id="rId22"/>
    <p:sldId id="341" r:id="rId23"/>
    <p:sldId id="346" r:id="rId24"/>
    <p:sldId id="347" r:id="rId25"/>
    <p:sldId id="323" r:id="rId26"/>
    <p:sldId id="342" r:id="rId27"/>
    <p:sldId id="343" r:id="rId28"/>
    <p:sldId id="327" r:id="rId29"/>
    <p:sldId id="274" r:id="rId30"/>
    <p:sldId id="292" r:id="rId31"/>
    <p:sldId id="329" r:id="rId32"/>
    <p:sldId id="358" r:id="rId33"/>
    <p:sldId id="359" r:id="rId34"/>
    <p:sldId id="278" r:id="rId35"/>
  </p:sldIdLst>
  <p:sldSz cx="12192000" cy="6858000"/>
  <p:notesSz cx="7559675" cy="10691813"/>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7">
          <p15:clr>
            <a:srgbClr val="A4A3A4"/>
          </p15:clr>
        </p15:guide>
        <p15:guide id="2" pos="3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147"/>
        <p:guide pos="38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020E03E-3171-43A2-A1DD-32BD6C52AE2B}" type="datetimeFigureOut">
              <a:rPr lang="en-IN" smtClean="0"/>
              <a:t>11-04-2021</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E60767D6-D532-4F57-9211-1356E0DB0A14}" type="slidenum">
              <a:rPr lang="en-IN" smtClean="0"/>
              <a:t>‹#›</a:t>
            </a:fld>
            <a:endParaRPr lang="en-IN"/>
          </a:p>
        </p:txBody>
      </p:sp>
    </p:spTree>
    <p:extLst>
      <p:ext uri="{BB962C8B-B14F-4D97-AF65-F5344CB8AC3E}">
        <p14:creationId xmlns:p14="http://schemas.microsoft.com/office/powerpoint/2010/main" val="2285790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28A315-A293-4C31-9A99-45FACBDDA921}" type="slidenum">
              <a:rPr lang="en-US" smtClean="0"/>
              <a:t>6</a:t>
            </a:fld>
            <a:endParaRPr lang="en-US"/>
          </a:p>
        </p:txBody>
      </p:sp>
    </p:spTree>
    <p:extLst>
      <p:ext uri="{BB962C8B-B14F-4D97-AF65-F5344CB8AC3E}">
        <p14:creationId xmlns:p14="http://schemas.microsoft.com/office/powerpoint/2010/main" val="2833263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28A315-A293-4C31-9A99-45FACBDDA921}" type="slidenum">
              <a:rPr lang="en-US" smtClean="0"/>
              <a:t>7</a:t>
            </a:fld>
            <a:endParaRPr lang="en-US"/>
          </a:p>
        </p:txBody>
      </p:sp>
    </p:spTree>
    <p:extLst>
      <p:ext uri="{BB962C8B-B14F-4D97-AF65-F5344CB8AC3E}">
        <p14:creationId xmlns:p14="http://schemas.microsoft.com/office/powerpoint/2010/main" val="2051081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28A315-A293-4C31-9A99-45FACBDDA921}" type="slidenum">
              <a:rPr lang="en-US" smtClean="0"/>
              <a:t>8</a:t>
            </a:fld>
            <a:endParaRPr lang="en-US"/>
          </a:p>
        </p:txBody>
      </p:sp>
    </p:spTree>
    <p:extLst>
      <p:ext uri="{BB962C8B-B14F-4D97-AF65-F5344CB8AC3E}">
        <p14:creationId xmlns:p14="http://schemas.microsoft.com/office/powerpoint/2010/main" val="3325905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31E8E8-C03F-417F-915D-ED80D0058B64}" type="slidenum">
              <a:rPr lang="en-IN" smtClean="0"/>
              <a:t>28</a:t>
            </a:fld>
            <a:endParaRPr lang="en-IN"/>
          </a:p>
        </p:txBody>
      </p:sp>
    </p:spTree>
    <p:extLst>
      <p:ext uri="{BB962C8B-B14F-4D97-AF65-F5344CB8AC3E}">
        <p14:creationId xmlns:p14="http://schemas.microsoft.com/office/powerpoint/2010/main" val="1630290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31E8E8-C03F-417F-915D-ED80D0058B64}" type="slidenum">
              <a:rPr lang="en-IN" smtClean="0"/>
              <a:t>31</a:t>
            </a:fld>
            <a:endParaRPr lang="en-IN"/>
          </a:p>
        </p:txBody>
      </p:sp>
    </p:spTree>
    <p:extLst>
      <p:ext uri="{BB962C8B-B14F-4D97-AF65-F5344CB8AC3E}">
        <p14:creationId xmlns:p14="http://schemas.microsoft.com/office/powerpoint/2010/main" val="3653322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31E8E8-C03F-417F-915D-ED80D0058B64}" type="slidenum">
              <a:rPr lang="en-IN" smtClean="0"/>
              <a:t>32</a:t>
            </a:fld>
            <a:endParaRPr lang="en-IN"/>
          </a:p>
        </p:txBody>
      </p:sp>
    </p:spTree>
    <p:extLst>
      <p:ext uri="{BB962C8B-B14F-4D97-AF65-F5344CB8AC3E}">
        <p14:creationId xmlns:p14="http://schemas.microsoft.com/office/powerpoint/2010/main" val="439420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31E8E8-C03F-417F-915D-ED80D0058B64}" type="slidenum">
              <a:rPr lang="en-IN" smtClean="0"/>
              <a:t>33</a:t>
            </a:fld>
            <a:endParaRPr lang="en-IN"/>
          </a:p>
        </p:txBody>
      </p:sp>
    </p:spTree>
    <p:extLst>
      <p:ext uri="{BB962C8B-B14F-4D97-AF65-F5344CB8AC3E}">
        <p14:creationId xmlns:p14="http://schemas.microsoft.com/office/powerpoint/2010/main" val="2732760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tIns="0" rIns="0" bIns="0" anchor="ctr"/>
          <a:lstStyle/>
          <a:p>
            <a:endParaRPr/>
          </a:p>
        </p:txBody>
      </p:sp>
      <p:sp>
        <p:nvSpPr>
          <p:cNvPr id="109" name="PlaceHolder 2"/>
          <p:cNvSpPr>
            <a:spLocks noGrp="1"/>
          </p:cNvSpPr>
          <p:nvPr>
            <p:ph type="body"/>
          </p:nvPr>
        </p:nvSpPr>
        <p:spPr>
          <a:xfrm>
            <a:off x="609480" y="1604520"/>
            <a:ext cx="10972440" cy="1896840"/>
          </a:xfrm>
          <a:prstGeom prst="rect">
            <a:avLst/>
          </a:prstGeom>
        </p:spPr>
        <p:txBody>
          <a:bodyPr lIns="0" tIns="0" rIns="0" bIns="0"/>
          <a:lstStyle/>
          <a:p>
            <a:endParaRPr/>
          </a:p>
        </p:txBody>
      </p:sp>
      <p:sp>
        <p:nvSpPr>
          <p:cNvPr id="110" name="PlaceHolder 3"/>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endParaRPr/>
          </a:p>
        </p:txBody>
      </p:sp>
      <p:sp>
        <p:nvSpPr>
          <p:cNvPr id="112"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lstStyle/>
          <a:p>
            <a:endParaRPr/>
          </a:p>
        </p:txBody>
      </p:sp>
      <p:sp>
        <p:nvSpPr>
          <p:cNvPr id="115" name="PlaceHolder 5"/>
          <p:cNvSpPr>
            <a:spLocks noGrp="1"/>
          </p:cNvSpPr>
          <p:nvPr>
            <p:ph type="body"/>
          </p:nvPr>
        </p:nvSpPr>
        <p:spPr>
          <a:xfrm>
            <a:off x="609480" y="3682080"/>
            <a:ext cx="535428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tIns="0" rIns="0" bIns="0" anchor="ctr"/>
          <a:lstStyle/>
          <a:p>
            <a:endParaRPr/>
          </a:p>
        </p:txBody>
      </p:sp>
      <p:sp>
        <p:nvSpPr>
          <p:cNvPr id="117" name="PlaceHolder 2"/>
          <p:cNvSpPr>
            <a:spLocks noGrp="1"/>
          </p:cNvSpPr>
          <p:nvPr>
            <p:ph type="body"/>
          </p:nvPr>
        </p:nvSpPr>
        <p:spPr>
          <a:xfrm>
            <a:off x="609480" y="1604520"/>
            <a:ext cx="10972440" cy="3977280"/>
          </a:xfrm>
          <a:prstGeom prst="rect">
            <a:avLst/>
          </a:prstGeom>
        </p:spPr>
        <p:txBody>
          <a:bodyPr lIns="0" tIns="0" rIns="0" bIns="0"/>
          <a:lstStyle/>
          <a:p>
            <a:endParaRPr/>
          </a:p>
        </p:txBody>
      </p:sp>
      <p:sp>
        <p:nvSpPr>
          <p:cNvPr id="118" name="PlaceHolder 3"/>
          <p:cNvSpPr>
            <a:spLocks noGrp="1"/>
          </p:cNvSpPr>
          <p:nvPr>
            <p:ph type="body"/>
          </p:nvPr>
        </p:nvSpPr>
        <p:spPr>
          <a:xfrm>
            <a:off x="609480" y="1604520"/>
            <a:ext cx="10972440" cy="3977280"/>
          </a:xfrm>
          <a:prstGeom prst="rect">
            <a:avLst/>
          </a:prstGeom>
        </p:spPr>
        <p:txBody>
          <a:bodyPr lIns="0" tIns="0" rIns="0" bIns="0"/>
          <a:lstStyle/>
          <a:p>
            <a:endParaRPr/>
          </a:p>
        </p:txBody>
      </p:sp>
      <p:pic>
        <p:nvPicPr>
          <p:cNvPr id="119" name="Picture 118"/>
          <p:cNvPicPr/>
          <p:nvPr/>
        </p:nvPicPr>
        <p:blipFill>
          <a:blip r:embed="rId2"/>
          <a:stretch>
            <a:fillRect/>
          </a:stretch>
        </p:blipFill>
        <p:spPr>
          <a:xfrm>
            <a:off x="3602880" y="1604520"/>
            <a:ext cx="4984920" cy="3977280"/>
          </a:xfrm>
          <a:prstGeom prst="rect">
            <a:avLst/>
          </a:prstGeom>
          <a:ln>
            <a:noFill/>
          </a:ln>
        </p:spPr>
      </p:pic>
      <p:pic>
        <p:nvPicPr>
          <p:cNvPr id="120" name="Picture 119"/>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cxnSp>
        <p:nvCxnSpPr>
          <p:cNvPr id="4" name="Straight Connector 3"/>
          <p:cNvCxnSpPr/>
          <p:nvPr/>
        </p:nvCxnSpPr>
        <p:spPr>
          <a:xfrm>
            <a:off x="0" y="1243013"/>
            <a:ext cx="12192000" cy="0"/>
          </a:xfrm>
          <a:prstGeom prst="line">
            <a:avLst/>
          </a:prstGeom>
          <a:ln w="12700" cmpd="thinThick">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IN" dirty="0"/>
          </a:p>
        </p:txBody>
      </p:sp>
      <p:sp>
        <p:nvSpPr>
          <p:cNvPr id="3" name="Content Placeholder 2"/>
          <p:cNvSpPr>
            <a:spLocks noGrp="1"/>
          </p:cNvSpPr>
          <p:nvPr>
            <p:ph idx="1"/>
          </p:nvPr>
        </p:nvSpPr>
        <p:spPr/>
        <p:txBody>
          <a:bodyPr/>
          <a:lstStyle>
            <a:lvl3pPr>
              <a:defRPr>
                <a:solidFill>
                  <a:schemeClr val="accent6">
                    <a:lumMod val="50000"/>
                  </a:schemeClr>
                </a:solidFill>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Footer Placeholder 4"/>
          <p:cNvSpPr>
            <a:spLocks noGrp="1"/>
          </p:cNvSpPr>
          <p:nvPr>
            <p:ph type="ftr" sz="quarter" idx="10"/>
          </p:nvPr>
        </p:nvSpPr>
        <p:spPr>
          <a:xfrm>
            <a:off x="954088" y="6492879"/>
            <a:ext cx="10399712" cy="365125"/>
          </a:xfrm>
        </p:spPr>
        <p:txBody>
          <a:bodyPr/>
          <a:lstStyle>
            <a:lvl1pPr>
              <a:defRPr smtClean="0"/>
            </a:lvl1pPr>
          </a:lstStyle>
          <a:p>
            <a:pPr>
              <a:defRPr/>
            </a:pPr>
            <a:endParaRPr lang="en-IN" altLang="en-US"/>
          </a:p>
        </p:txBody>
      </p:sp>
    </p:spTree>
    <p:extLst>
      <p:ext uri="{BB962C8B-B14F-4D97-AF65-F5344CB8AC3E}">
        <p14:creationId xmlns:p14="http://schemas.microsoft.com/office/powerpoint/2010/main" val="1636987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1_Title Slide">
    <p:spTree>
      <p:nvGrpSpPr>
        <p:cNvPr id="1" name="Shape 16"/>
        <p:cNvGrpSpPr/>
        <p:nvPr/>
      </p:nvGrpSpPr>
      <p:grpSpPr>
        <a:xfrm>
          <a:off x="0" y="0"/>
          <a:ext cx="0" cy="0"/>
          <a:chOff x="0" y="0"/>
          <a:chExt cx="0" cy="0"/>
        </a:xfrm>
      </p:grpSpPr>
      <p:sp>
        <p:nvSpPr>
          <p:cNvPr id="17" name="Google Shape;17;p19"/>
          <p:cNvSpPr txBox="1">
            <a:spLocks noGrp="1"/>
          </p:cNvSpPr>
          <p:nvPr>
            <p:ph type="title"/>
          </p:nvPr>
        </p:nvSpPr>
        <p:spPr>
          <a:xfrm>
            <a:off x="609480" y="273600"/>
            <a:ext cx="10972500" cy="11448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 name="Google Shape;18;p19"/>
          <p:cNvSpPr txBox="1">
            <a:spLocks noGrp="1"/>
          </p:cNvSpPr>
          <p:nvPr>
            <p:ph type="subTitle" idx="1"/>
          </p:nvPr>
        </p:nvSpPr>
        <p:spPr>
          <a:xfrm>
            <a:off x="609480" y="1604520"/>
            <a:ext cx="10972500" cy="39774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4253012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lstStyle/>
          <a:p>
            <a:endParaRPr/>
          </a:p>
        </p:txBody>
      </p:sp>
      <p:sp>
        <p:nvSpPr>
          <p:cNvPr id="88"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tIns="0" rIns="0" bIns="0" anchor="ctr"/>
          <a:lstStyle/>
          <a:p>
            <a:endParaRPr/>
          </a:p>
        </p:txBody>
      </p:sp>
      <p:sp>
        <p:nvSpPr>
          <p:cNvPr id="90" name="PlaceHolder 2"/>
          <p:cNvSpPr>
            <a:spLocks noGrp="1"/>
          </p:cNvSpPr>
          <p:nvPr>
            <p:ph type="body"/>
          </p:nvPr>
        </p:nvSpPr>
        <p:spPr>
          <a:xfrm>
            <a:off x="609480" y="1604520"/>
            <a:ext cx="109724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lstStyle/>
          <a:p>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93" name="PlaceHolder 3"/>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tIns="0" rIns="0" bIns="0" anchor="ctr"/>
          <a:lstStyle/>
          <a:p>
            <a:endParaRPr/>
          </a:p>
        </p:txBody>
      </p:sp>
      <p:sp>
        <p:nvSpPr>
          <p:cNvPr id="97"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98" name="PlaceHolder 3"/>
          <p:cNvSpPr>
            <a:spLocks noGrp="1"/>
          </p:cNvSpPr>
          <p:nvPr>
            <p:ph type="body"/>
          </p:nvPr>
        </p:nvSpPr>
        <p:spPr>
          <a:xfrm>
            <a:off x="609480" y="3682080"/>
            <a:ext cx="5354280" cy="1896840"/>
          </a:xfrm>
          <a:prstGeom prst="rect">
            <a:avLst/>
          </a:prstGeom>
        </p:spPr>
        <p:txBody>
          <a:bodyPr lIns="0" tIns="0" rIns="0" bIns="0"/>
          <a:lstStyle/>
          <a:p>
            <a:endParaRPr/>
          </a:p>
        </p:txBody>
      </p:sp>
      <p:sp>
        <p:nvSpPr>
          <p:cNvPr id="99" name="PlaceHolder 4"/>
          <p:cNvSpPr>
            <a:spLocks noGrp="1"/>
          </p:cNvSpPr>
          <p:nvPr>
            <p:ph type="body"/>
          </p:nvPr>
        </p:nvSpPr>
        <p:spPr>
          <a:xfrm>
            <a:off x="6231960" y="1604520"/>
            <a:ext cx="535428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lstStyle/>
          <a:p>
            <a:endParaRPr/>
          </a:p>
        </p:txBody>
      </p:sp>
      <p:sp>
        <p:nvSpPr>
          <p:cNvPr id="101" name="PlaceHolder 2"/>
          <p:cNvSpPr>
            <a:spLocks noGrp="1"/>
          </p:cNvSpPr>
          <p:nvPr>
            <p:ph type="body"/>
          </p:nvPr>
        </p:nvSpPr>
        <p:spPr>
          <a:xfrm>
            <a:off x="609480" y="1604520"/>
            <a:ext cx="5354280" cy="3977280"/>
          </a:xfrm>
          <a:prstGeom prst="rect">
            <a:avLst/>
          </a:prstGeom>
        </p:spPr>
        <p:txBody>
          <a:bodyPr lIns="0" tIns="0" rIns="0" bIns="0"/>
          <a:lstStyle/>
          <a:p>
            <a:endParaRPr/>
          </a:p>
        </p:txBody>
      </p:sp>
      <p:sp>
        <p:nvSpPr>
          <p:cNvPr id="102"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03" name="PlaceHolder 4"/>
          <p:cNvSpPr>
            <a:spLocks noGrp="1"/>
          </p:cNvSpPr>
          <p:nvPr>
            <p:ph type="body"/>
          </p:nvPr>
        </p:nvSpPr>
        <p:spPr>
          <a:xfrm>
            <a:off x="6231960" y="3682080"/>
            <a:ext cx="535428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lstStyle/>
          <a:p>
            <a:endParaRPr/>
          </a:p>
        </p:txBody>
      </p:sp>
      <p:sp>
        <p:nvSpPr>
          <p:cNvPr id="105" name="PlaceHolder 2"/>
          <p:cNvSpPr>
            <a:spLocks noGrp="1"/>
          </p:cNvSpPr>
          <p:nvPr>
            <p:ph type="body"/>
          </p:nvPr>
        </p:nvSpPr>
        <p:spPr>
          <a:xfrm>
            <a:off x="609480" y="1604520"/>
            <a:ext cx="5354280" cy="1896840"/>
          </a:xfrm>
          <a:prstGeom prst="rect">
            <a:avLst/>
          </a:prstGeom>
        </p:spPr>
        <p:txBody>
          <a:bodyPr lIns="0" tIns="0" rIns="0" bIns="0"/>
          <a:lstStyle/>
          <a:p>
            <a:endParaRPr/>
          </a:p>
        </p:txBody>
      </p:sp>
      <p:sp>
        <p:nvSpPr>
          <p:cNvPr id="106" name="PlaceHolder 3"/>
          <p:cNvSpPr>
            <a:spLocks noGrp="1"/>
          </p:cNvSpPr>
          <p:nvPr>
            <p:ph type="body"/>
          </p:nvPr>
        </p:nvSpPr>
        <p:spPr>
          <a:xfrm>
            <a:off x="6231960" y="1604520"/>
            <a:ext cx="5354280" cy="1896840"/>
          </a:xfrm>
          <a:prstGeom prst="rect">
            <a:avLst/>
          </a:prstGeom>
        </p:spPr>
        <p:txBody>
          <a:bodyPr lIns="0" tIns="0" rIns="0" bIns="0"/>
          <a:lstStyle/>
          <a:p>
            <a:endParaRPr/>
          </a:p>
        </p:txBody>
      </p:sp>
      <p:sp>
        <p:nvSpPr>
          <p:cNvPr id="107" name="PlaceHolder 4"/>
          <p:cNvSpPr>
            <a:spLocks noGrp="1"/>
          </p:cNvSpPr>
          <p:nvPr>
            <p:ph type="body"/>
          </p:nvPr>
        </p:nvSpPr>
        <p:spPr>
          <a:xfrm>
            <a:off x="609480" y="3682080"/>
            <a:ext cx="109724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0" name="Picture 7"/>
          <p:cNvPicPr/>
          <p:nvPr/>
        </p:nvPicPr>
        <p:blipFill>
          <a:blip r:embed="rId16"/>
          <a:srcRect r="75398"/>
          <a:stretch>
            <a:fillRect/>
          </a:stretch>
        </p:blipFill>
        <p:spPr>
          <a:xfrm>
            <a:off x="54000" y="5668920"/>
            <a:ext cx="1199880" cy="1188720"/>
          </a:xfrm>
          <a:prstGeom prst="rect">
            <a:avLst/>
          </a:prstGeom>
          <a:ln>
            <a:noFill/>
          </a:ln>
        </p:spPr>
      </p:pic>
      <p:pic>
        <p:nvPicPr>
          <p:cNvPr id="81" name="Picture 8"/>
          <p:cNvPicPr/>
          <p:nvPr/>
        </p:nvPicPr>
        <p:blipFill>
          <a:blip r:embed="rId17"/>
          <a:stretch>
            <a:fillRect/>
          </a:stretch>
        </p:blipFill>
        <p:spPr>
          <a:xfrm>
            <a:off x="11044080" y="5668920"/>
            <a:ext cx="1188720" cy="1188720"/>
          </a:xfrm>
          <a:prstGeom prst="rect">
            <a:avLst/>
          </a:prstGeom>
          <a:ln>
            <a:noFill/>
          </a:ln>
        </p:spPr>
      </p:pic>
      <p:sp>
        <p:nvSpPr>
          <p:cNvPr id="82" name="PlaceHolder 1"/>
          <p:cNvSpPr>
            <a:spLocks noGrp="1"/>
          </p:cNvSpPr>
          <p:nvPr>
            <p:ph type="dt"/>
          </p:nvPr>
        </p:nvSpPr>
        <p:spPr>
          <a:xfrm>
            <a:off x="838080" y="6356520"/>
            <a:ext cx="2742840" cy="364680"/>
          </a:xfrm>
          <a:prstGeom prst="rect">
            <a:avLst/>
          </a:prstGeom>
        </p:spPr>
        <p:txBody>
          <a:bodyPr lIns="90000" tIns="45000" rIns="90000" bIns="45000"/>
          <a:lstStyle/>
          <a:p>
            <a:endParaRPr/>
          </a:p>
        </p:txBody>
      </p:sp>
      <p:sp>
        <p:nvSpPr>
          <p:cNvPr id="83" name="PlaceHolder 2"/>
          <p:cNvSpPr>
            <a:spLocks noGrp="1"/>
          </p:cNvSpPr>
          <p:nvPr>
            <p:ph type="ftr"/>
          </p:nvPr>
        </p:nvSpPr>
        <p:spPr>
          <a:xfrm>
            <a:off x="934920" y="6494400"/>
            <a:ext cx="10321560" cy="364680"/>
          </a:xfrm>
          <a:prstGeom prst="rect">
            <a:avLst/>
          </a:prstGeom>
        </p:spPr>
        <p:txBody>
          <a:bodyPr anchor="ctr"/>
          <a:lstStyle/>
          <a:p>
            <a:pPr algn="ctr">
              <a:lnSpc>
                <a:spcPct val="100000"/>
              </a:lnSpc>
            </a:pPr>
            <a:r>
              <a:rPr lang="en-IN" sz="1600" b="1" i="1" strike="noStrike" spc="-1">
                <a:solidFill>
                  <a:srgbClr val="FF0000"/>
                </a:solidFill>
                <a:uFill>
                  <a:solidFill>
                    <a:srgbClr val="FFFFFF"/>
                  </a:solidFill>
                </a:uFill>
                <a:latin typeface="Calibri" panose="020F0502020204030204"/>
              </a:rPr>
              <a:t>&lt;Name 1&gt;, &lt;Name2&gt;, &lt;Name 3&gt;,&lt; “ Title”&gt;, &lt;Group No: &gt;</a:t>
            </a:r>
          </a:p>
        </p:txBody>
      </p:sp>
      <p:sp>
        <p:nvSpPr>
          <p:cNvPr id="84" name="PlaceHolder 3"/>
          <p:cNvSpPr>
            <a:spLocks noGrp="1"/>
          </p:cNvSpPr>
          <p:nvPr>
            <p:ph type="sldNum"/>
          </p:nvPr>
        </p:nvSpPr>
        <p:spPr>
          <a:xfrm>
            <a:off x="8610480" y="6356520"/>
            <a:ext cx="2742840" cy="364680"/>
          </a:xfrm>
          <a:prstGeom prst="rect">
            <a:avLst/>
          </a:prstGeom>
        </p:spPr>
        <p:txBody>
          <a:bodyPr lIns="90000" tIns="45000" rIns="90000" bIns="45000"/>
          <a:lstStyle/>
          <a:p>
            <a:pPr>
              <a:lnSpc>
                <a:spcPct val="100000"/>
              </a:lnSpc>
            </a:pPr>
            <a:fld id="{D5BD9AF9-76A7-4DFC-A9C2-E63409B4A5E3}" type="slidenum">
              <a:rPr lang="en-IN" sz="1400" strike="noStrike" spc="-1">
                <a:solidFill>
                  <a:srgbClr val="000000"/>
                </a:solidFill>
                <a:uFill>
                  <a:solidFill>
                    <a:srgbClr val="FFFFFF"/>
                  </a:solidFill>
                </a:uFill>
                <a:latin typeface="Calibri" panose="020F0502020204030204"/>
              </a:rPr>
              <a:pPr>
                <a:lnSpc>
                  <a:spcPct val="100000"/>
                </a:lnSpc>
              </a:pPr>
              <a:t>‹#›</a:t>
            </a:fld>
            <a:endParaRPr lang="en-IN" sz="1400" strike="noStrike" spc="-1">
              <a:solidFill>
                <a:srgbClr val="000000"/>
              </a:solidFill>
              <a:uFill>
                <a:solidFill>
                  <a:srgbClr val="FFFFFF"/>
                </a:solidFill>
              </a:uFill>
              <a:latin typeface="Calibri" panose="020F0502020204030204"/>
            </a:endParaRPr>
          </a:p>
        </p:txBody>
      </p:sp>
      <p:sp>
        <p:nvSpPr>
          <p:cNvPr id="85" name="PlaceHolder 4"/>
          <p:cNvSpPr>
            <a:spLocks noGrp="1"/>
          </p:cNvSpPr>
          <p:nvPr>
            <p:ph type="title"/>
          </p:nvPr>
        </p:nvSpPr>
        <p:spPr>
          <a:xfrm>
            <a:off x="609480" y="273600"/>
            <a:ext cx="10972440" cy="1144800"/>
          </a:xfrm>
          <a:prstGeom prst="rect">
            <a:avLst/>
          </a:prstGeom>
        </p:spPr>
        <p:txBody>
          <a:bodyPr lIns="0" tIns="0" rIns="0" bIns="0" anchor="ctr"/>
          <a:lstStyle/>
          <a:p>
            <a:r>
              <a:rPr lang="en-US" sz="4800" spc="-1">
                <a:latin typeface="Calibri" panose="020F0502020204030204"/>
              </a:rPr>
              <a:t>Click to edit the title text format</a:t>
            </a:r>
          </a:p>
        </p:txBody>
      </p:sp>
      <p:sp>
        <p:nvSpPr>
          <p:cNvPr id="86" name="PlaceHolder 5"/>
          <p:cNvSpPr>
            <a:spLocks noGrp="1"/>
          </p:cNvSpPr>
          <p:nvPr>
            <p:ph type="body"/>
          </p:nvPr>
        </p:nvSpPr>
        <p:spPr>
          <a:xfrm>
            <a:off x="609480" y="1604520"/>
            <a:ext cx="10972440" cy="3977280"/>
          </a:xfrm>
          <a:prstGeom prst="rect">
            <a:avLst/>
          </a:prstGeom>
        </p:spPr>
        <p:txBody>
          <a:bodyPr lIns="0" tIns="0" rIns="0" bIns="0"/>
          <a:lstStyle/>
          <a:p>
            <a:pPr marL="431800" indent="-323850">
              <a:buClr>
                <a:srgbClr val="FFFFFF"/>
              </a:buClr>
              <a:buSzPct val="45000"/>
              <a:buFont typeface="StarSymbol"/>
              <a:buChar char=""/>
            </a:pPr>
            <a:r>
              <a:rPr lang="en-US" sz="3600" spc="-1">
                <a:latin typeface="Calibri" panose="020F0502020204030204"/>
              </a:rPr>
              <a:t>Click to edit the outline text format</a:t>
            </a:r>
          </a:p>
          <a:p>
            <a:pPr marL="864235" lvl="1" indent="-323850">
              <a:buClr>
                <a:srgbClr val="FFFFFF"/>
              </a:buClr>
              <a:buSzPct val="75000"/>
              <a:buFont typeface="StarSymbol"/>
              <a:buChar char=""/>
            </a:pPr>
            <a:r>
              <a:rPr lang="en-US" sz="2800" spc="-1">
                <a:latin typeface="Calibri" panose="020F0502020204030204"/>
              </a:rPr>
              <a:t>Second Outline Level</a:t>
            </a:r>
          </a:p>
          <a:p>
            <a:pPr marL="1296035" lvl="2" indent="-288290">
              <a:buClr>
                <a:srgbClr val="FFFFFF"/>
              </a:buClr>
              <a:buSzPct val="45000"/>
              <a:buFont typeface="StarSymbol"/>
              <a:buChar char=""/>
            </a:pPr>
            <a:r>
              <a:rPr lang="en-US" sz="2400" spc="-1">
                <a:latin typeface="Calibri" panose="020F0502020204030204"/>
              </a:rPr>
              <a:t>Third Outline Level</a:t>
            </a:r>
          </a:p>
          <a:p>
            <a:pPr marL="1727835" lvl="3" indent="-215900">
              <a:buClr>
                <a:srgbClr val="FFFFFF"/>
              </a:buClr>
              <a:buSzPct val="75000"/>
              <a:buFont typeface="StarSymbol"/>
              <a:buChar char=""/>
            </a:pPr>
            <a:r>
              <a:rPr lang="en-US" sz="2400" spc="-1">
                <a:latin typeface="Calibri" panose="020F0502020204030204"/>
              </a:rPr>
              <a:t>Fourth Outline Level</a:t>
            </a:r>
          </a:p>
          <a:p>
            <a:pPr marL="2160270" lvl="4" indent="-215900">
              <a:buClr>
                <a:srgbClr val="FFFFFF"/>
              </a:buClr>
              <a:buSzPct val="45000"/>
              <a:buFont typeface="StarSymbol"/>
              <a:buChar char=""/>
            </a:pPr>
            <a:r>
              <a:rPr lang="en-US" sz="2000" spc="-1">
                <a:latin typeface="Calibri" panose="020F0502020204030204"/>
              </a:rPr>
              <a:t>Fifth Outline Level</a:t>
            </a:r>
          </a:p>
          <a:p>
            <a:pPr marL="2592070" lvl="5" indent="-215900">
              <a:buClr>
                <a:srgbClr val="FFFFFF"/>
              </a:buClr>
              <a:buSzPct val="45000"/>
              <a:buFont typeface="StarSymbol"/>
              <a:buChar char=""/>
            </a:pPr>
            <a:r>
              <a:rPr lang="en-US" sz="2000" spc="-1">
                <a:latin typeface="Calibri" panose="020F0502020204030204"/>
              </a:rPr>
              <a:t>Sixth Outline Level</a:t>
            </a:r>
          </a:p>
          <a:p>
            <a:pPr marL="3023870" lvl="6" indent="-215900">
              <a:buClr>
                <a:srgbClr val="FFFFFF"/>
              </a:buClr>
              <a:buSzPct val="45000"/>
              <a:buFont typeface="StarSymbol"/>
              <a:buChar char=""/>
            </a:pPr>
            <a:r>
              <a:rPr lang="en-US" sz="2000" spc="-1">
                <a:latin typeface="Calibri" panose="020F050202020403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2.bin"/><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370020" y="1295400"/>
            <a:ext cx="11451960" cy="1601280"/>
          </a:xfrm>
          <a:prstGeom prst="rect">
            <a:avLst/>
          </a:prstGeom>
          <a:noFill/>
          <a:ln>
            <a:noFill/>
          </a:ln>
        </p:spPr>
        <p:txBody>
          <a:bodyPr anchor="b"/>
          <a:lstStyle/>
          <a:p>
            <a:pPr algn="ctr">
              <a:lnSpc>
                <a:spcPct val="100000"/>
              </a:lnSpc>
            </a:pPr>
            <a:r>
              <a:rPr lang="en-US" sz="4400" b="1" spc="-1" dirty="0">
                <a:solidFill>
                  <a:srgbClr val="222A35"/>
                </a:solidFill>
                <a:uFill>
                  <a:solidFill>
                    <a:srgbClr val="FFFFFF"/>
                  </a:solidFill>
                </a:uFill>
                <a:latin typeface="Cambria" panose="02040503050406030204"/>
              </a:rPr>
              <a:t>Detection of intracranial bleeding using an effective neural network</a:t>
            </a:r>
            <a:endParaRPr lang="en-US" sz="4400" b="1" strike="noStrike" spc="-1" dirty="0">
              <a:solidFill>
                <a:srgbClr val="222A35"/>
              </a:solidFill>
              <a:uFill>
                <a:solidFill>
                  <a:srgbClr val="FFFFFF"/>
                </a:solidFill>
              </a:uFill>
              <a:latin typeface="Cambria" panose="02040503050406030204"/>
            </a:endParaRPr>
          </a:p>
          <a:p>
            <a:pPr algn="ctr">
              <a:lnSpc>
                <a:spcPct val="100000"/>
              </a:lnSpc>
            </a:pPr>
            <a:endParaRPr lang="en-US" sz="4400" b="1" strike="noStrike" spc="-1" dirty="0">
              <a:solidFill>
                <a:srgbClr val="222A35"/>
              </a:solidFill>
              <a:uFill>
                <a:solidFill>
                  <a:srgbClr val="FFFFFF"/>
                </a:solidFill>
              </a:uFill>
              <a:latin typeface="Cambria" panose="02040503050406030204"/>
            </a:endParaRPr>
          </a:p>
        </p:txBody>
      </p:sp>
      <p:sp>
        <p:nvSpPr>
          <p:cNvPr id="122" name="TextShape 2"/>
          <p:cNvSpPr txBox="1"/>
          <p:nvPr/>
        </p:nvSpPr>
        <p:spPr>
          <a:xfrm>
            <a:off x="1664110" y="2667000"/>
            <a:ext cx="9143640" cy="3382560"/>
          </a:xfrm>
          <a:prstGeom prst="rect">
            <a:avLst/>
          </a:prstGeom>
          <a:noFill/>
          <a:ln>
            <a:noFill/>
          </a:ln>
        </p:spPr>
        <p:txBody>
          <a:bodyPr/>
          <a:lstStyle/>
          <a:p>
            <a:pPr algn="ctr">
              <a:lnSpc>
                <a:spcPct val="80000"/>
              </a:lnSpc>
            </a:pPr>
            <a:endParaRPr dirty="0"/>
          </a:p>
          <a:p>
            <a:pPr algn="ctr">
              <a:lnSpc>
                <a:spcPct val="80000"/>
              </a:lnSpc>
            </a:pPr>
            <a:r>
              <a:rPr lang="en-IN" sz="2400" b="1" spc="-1" dirty="0">
                <a:solidFill>
                  <a:srgbClr val="000000"/>
                </a:solidFill>
                <a:uFill>
                  <a:solidFill>
                    <a:srgbClr val="FFFFFF"/>
                  </a:solidFill>
                </a:uFill>
                <a:latin typeface="Calibri" panose="020F0502020204030204"/>
              </a:rPr>
              <a:t>Karthikeyan</a:t>
            </a:r>
            <a:r>
              <a:rPr lang="en-IN" sz="2400" b="1" strike="noStrike" spc="-1" dirty="0">
                <a:solidFill>
                  <a:srgbClr val="000000"/>
                </a:solidFill>
                <a:uFill>
                  <a:solidFill>
                    <a:srgbClr val="FFFFFF"/>
                  </a:solidFill>
                </a:uFill>
                <a:latin typeface="Calibri" panose="020F0502020204030204"/>
              </a:rPr>
              <a:t>  311117106030</a:t>
            </a:r>
          </a:p>
          <a:p>
            <a:pPr algn="ctr">
              <a:lnSpc>
                <a:spcPct val="80000"/>
              </a:lnSpc>
            </a:pPr>
            <a:r>
              <a:rPr lang="en-IN" sz="2400" b="1" spc="-1" dirty="0">
                <a:solidFill>
                  <a:srgbClr val="000000"/>
                </a:solidFill>
                <a:uFill>
                  <a:solidFill>
                    <a:srgbClr val="FFFFFF"/>
                  </a:solidFill>
                </a:uFill>
                <a:latin typeface="Calibri" panose="020F0502020204030204"/>
              </a:rPr>
              <a:t>Sanjay Roy  311117106047</a:t>
            </a:r>
          </a:p>
          <a:p>
            <a:pPr algn="ctr">
              <a:lnSpc>
                <a:spcPct val="80000"/>
              </a:lnSpc>
            </a:pPr>
            <a:r>
              <a:rPr lang="en-IN" sz="2400" b="1" spc="-1" dirty="0" err="1">
                <a:solidFill>
                  <a:srgbClr val="000000"/>
                </a:solidFill>
                <a:uFill>
                  <a:solidFill>
                    <a:srgbClr val="FFFFFF"/>
                  </a:solidFill>
                </a:uFill>
                <a:latin typeface="Calibri" panose="020F0502020204030204"/>
              </a:rPr>
              <a:t>Suriya</a:t>
            </a:r>
            <a:r>
              <a:rPr lang="en-IN" sz="2400" b="1" spc="-1" dirty="0">
                <a:solidFill>
                  <a:srgbClr val="000000"/>
                </a:solidFill>
                <a:uFill>
                  <a:solidFill>
                    <a:srgbClr val="FFFFFF"/>
                  </a:solidFill>
                </a:uFill>
                <a:latin typeface="Calibri" panose="020F0502020204030204"/>
              </a:rPr>
              <a:t> Kumar  311117106051</a:t>
            </a:r>
          </a:p>
          <a:p>
            <a:pPr algn="ctr">
              <a:lnSpc>
                <a:spcPct val="80000"/>
              </a:lnSpc>
            </a:pPr>
            <a:r>
              <a:rPr lang="en-IN" sz="2400" b="1" spc="-1" dirty="0">
                <a:solidFill>
                  <a:srgbClr val="000000"/>
                </a:solidFill>
                <a:uFill>
                  <a:solidFill>
                    <a:srgbClr val="FFFFFF"/>
                  </a:solidFill>
                </a:uFill>
                <a:latin typeface="Calibri" panose="020F0502020204030204"/>
              </a:rPr>
              <a:t>Teressa Alphonsa Dominic  311117106053</a:t>
            </a:r>
          </a:p>
          <a:p>
            <a:pPr algn="ctr">
              <a:lnSpc>
                <a:spcPct val="80000"/>
              </a:lnSpc>
            </a:pPr>
            <a:endParaRPr lang="en-IN" sz="2400" b="1" strike="noStrike" spc="-1" dirty="0">
              <a:solidFill>
                <a:srgbClr val="000000"/>
              </a:solidFill>
              <a:uFill>
                <a:solidFill>
                  <a:srgbClr val="FFFFFF"/>
                </a:solidFill>
              </a:uFill>
              <a:latin typeface="Calibri" panose="020F0502020204030204"/>
            </a:endParaRPr>
          </a:p>
          <a:p>
            <a:pPr algn="ctr">
              <a:lnSpc>
                <a:spcPct val="80000"/>
              </a:lnSpc>
            </a:pPr>
            <a:endParaRPr lang="en-IN" sz="2400" b="1" strike="noStrike" spc="-1" dirty="0">
              <a:solidFill>
                <a:srgbClr val="000000"/>
              </a:solidFill>
              <a:uFill>
                <a:solidFill>
                  <a:srgbClr val="FFFFFF"/>
                </a:solidFill>
              </a:uFill>
              <a:latin typeface="Calibri" panose="020F0502020204030204"/>
            </a:endParaRPr>
          </a:p>
          <a:p>
            <a:pPr algn="ctr">
              <a:lnSpc>
                <a:spcPct val="80000"/>
              </a:lnSpc>
            </a:pPr>
            <a:r>
              <a:rPr lang="en-IN" sz="2400" b="1" i="1" strike="noStrike" spc="-1" dirty="0">
                <a:solidFill>
                  <a:srgbClr val="000000"/>
                </a:solidFill>
                <a:uFill>
                  <a:solidFill>
                    <a:srgbClr val="FFFFFF"/>
                  </a:solidFill>
                </a:uFill>
                <a:latin typeface="Calibri" panose="020F0502020204030204"/>
              </a:rPr>
              <a:t>Supervisor</a:t>
            </a:r>
          </a:p>
          <a:p>
            <a:pPr algn="ctr">
              <a:lnSpc>
                <a:spcPct val="80000"/>
              </a:lnSpc>
            </a:pPr>
            <a:r>
              <a:rPr lang="en-IN" sz="2400" b="1" i="1" strike="noStrike" spc="-1" dirty="0" err="1">
                <a:solidFill>
                  <a:srgbClr val="000000"/>
                </a:solidFill>
                <a:uFill>
                  <a:solidFill>
                    <a:srgbClr val="FFFFFF"/>
                  </a:solidFill>
                </a:uFill>
                <a:latin typeface="Calibri" panose="020F0502020204030204"/>
              </a:rPr>
              <a:t>Dr.</a:t>
            </a:r>
            <a:r>
              <a:rPr lang="en-IN" sz="2400" b="1" i="1" strike="noStrike" spc="-1" dirty="0">
                <a:solidFill>
                  <a:srgbClr val="000000"/>
                </a:solidFill>
                <a:uFill>
                  <a:solidFill>
                    <a:srgbClr val="FFFFFF"/>
                  </a:solidFill>
                </a:uFill>
                <a:latin typeface="Calibri" panose="020F0502020204030204"/>
              </a:rPr>
              <a:t> </a:t>
            </a:r>
            <a:r>
              <a:rPr lang="en-IN" sz="2400" b="1" i="1" spc="-1" dirty="0">
                <a:solidFill>
                  <a:srgbClr val="000000"/>
                </a:solidFill>
                <a:uFill>
                  <a:solidFill>
                    <a:srgbClr val="FFFFFF"/>
                  </a:solidFill>
                </a:uFill>
                <a:latin typeface="Calibri" panose="020F0502020204030204"/>
              </a:rPr>
              <a:t>K </a:t>
            </a:r>
            <a:r>
              <a:rPr lang="en-IN" sz="2400" b="1" i="1" spc="-1" dirty="0" err="1">
                <a:solidFill>
                  <a:srgbClr val="000000"/>
                </a:solidFill>
                <a:uFill>
                  <a:solidFill>
                    <a:srgbClr val="FFFFFF"/>
                  </a:solidFill>
                </a:uFill>
                <a:latin typeface="Calibri" panose="020F0502020204030204"/>
              </a:rPr>
              <a:t>Kunaraj</a:t>
            </a:r>
            <a:endParaRPr lang="en-IN" sz="2400" b="1" i="1" strike="noStrike" spc="-1" dirty="0">
              <a:solidFill>
                <a:srgbClr val="000000"/>
              </a:solidFill>
              <a:uFill>
                <a:solidFill>
                  <a:srgbClr val="FFFFFF"/>
                </a:solidFill>
              </a:uFill>
              <a:latin typeface="Calibri" panose="020F0502020204030204"/>
            </a:endParaRPr>
          </a:p>
          <a:p>
            <a:pPr algn="ctr">
              <a:lnSpc>
                <a:spcPct val="80000"/>
              </a:lnSpc>
            </a:pPr>
            <a:r>
              <a:rPr lang="en-IN" sz="2400" b="1" i="1" spc="-1" dirty="0">
                <a:solidFill>
                  <a:srgbClr val="000000"/>
                </a:solidFill>
                <a:uFill>
                  <a:solidFill>
                    <a:srgbClr val="FFFFFF"/>
                  </a:solidFill>
                </a:uFill>
                <a:latin typeface="Calibri" panose="020F0502020204030204"/>
              </a:rPr>
              <a:t> Associate professor, </a:t>
            </a:r>
            <a:r>
              <a:rPr lang="en-IN" sz="2400" b="1" i="1" strike="noStrike" spc="-1" dirty="0">
                <a:solidFill>
                  <a:srgbClr val="000000"/>
                </a:solidFill>
                <a:uFill>
                  <a:solidFill>
                    <a:srgbClr val="FFFFFF"/>
                  </a:solidFill>
                </a:uFill>
                <a:latin typeface="Calibri" panose="020F0502020204030204"/>
              </a:rPr>
              <a:t>ECE, LICET</a:t>
            </a:r>
          </a:p>
        </p:txBody>
      </p:sp>
      <p:sp>
        <p:nvSpPr>
          <p:cNvPr id="123" name="TextShape 3"/>
          <p:cNvSpPr txBox="1"/>
          <p:nvPr/>
        </p:nvSpPr>
        <p:spPr>
          <a:xfrm>
            <a:off x="931980" y="6296835"/>
            <a:ext cx="10328040" cy="364680"/>
          </a:xfrm>
          <a:prstGeom prst="rect">
            <a:avLst/>
          </a:prstGeom>
          <a:noFill/>
          <a:ln>
            <a:noFill/>
          </a:ln>
        </p:spPr>
        <p:txBody>
          <a:bodyPr anchor="ctr"/>
          <a:lstStyle/>
          <a:p>
            <a:pPr algn="ctr">
              <a:lnSpc>
                <a:spcPct val="100000"/>
              </a:lnSpc>
            </a:pP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p:txBody>
      </p:sp>
      <p:sp>
        <p:nvSpPr>
          <p:cNvPr id="2" name="TextBox 1"/>
          <p:cNvSpPr txBox="1"/>
          <p:nvPr/>
        </p:nvSpPr>
        <p:spPr>
          <a:xfrm>
            <a:off x="7467600" y="196665"/>
            <a:ext cx="4694903" cy="400110"/>
          </a:xfrm>
          <a:prstGeom prst="rect">
            <a:avLst/>
          </a:prstGeom>
          <a:noFill/>
        </p:spPr>
        <p:txBody>
          <a:bodyPr wrap="square" rtlCol="0">
            <a:spAutoFit/>
          </a:bodyPr>
          <a:lstStyle/>
          <a:p>
            <a:r>
              <a:rPr lang="en-IN" sz="2000" b="1" dirty="0">
                <a:latin typeface="Cambria" pitchFamily="18" charset="0"/>
                <a:ea typeface="Cambria" pitchFamily="18" charset="0"/>
              </a:rPr>
              <a:t>        3</a:t>
            </a:r>
            <a:r>
              <a:rPr lang="en-IN" sz="2000" b="1" baseline="30000" dirty="0">
                <a:latin typeface="Cambria" pitchFamily="18" charset="0"/>
                <a:ea typeface="Cambria" pitchFamily="18" charset="0"/>
              </a:rPr>
              <a:t>rd</a:t>
            </a:r>
            <a:r>
              <a:rPr lang="en-IN" sz="2000" b="1" dirty="0">
                <a:latin typeface="Cambria" pitchFamily="18" charset="0"/>
                <a:ea typeface="Cambria" pitchFamily="18" charset="0"/>
              </a:rPr>
              <a:t>  / DATE :  12.0.2021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sp>
        <p:nvSpPr>
          <p:cNvPr id="8" name="TextShape 1"/>
          <p:cNvSpPr txBox="1"/>
          <p:nvPr/>
        </p:nvSpPr>
        <p:spPr>
          <a:xfrm>
            <a:off x="313740" y="255569"/>
            <a:ext cx="11608560" cy="534995"/>
          </a:xfrm>
          <a:prstGeom prst="rect">
            <a:avLst/>
          </a:prstGeom>
          <a:solidFill>
            <a:srgbClr val="002060"/>
          </a:solidFill>
          <a:ln>
            <a:noFill/>
          </a:ln>
        </p:spPr>
        <p:txBody>
          <a:bodyPr anchor="ctr"/>
          <a:lstStyle/>
          <a:p>
            <a:pPr algn="ctr">
              <a:lnSpc>
                <a:spcPct val="90000"/>
              </a:lnSpc>
            </a:pPr>
            <a:r>
              <a:rPr lang="en-US" sz="3200" b="1" spc="-1" dirty="0">
                <a:solidFill>
                  <a:schemeClr val="bg1"/>
                </a:solidFill>
                <a:uFill>
                  <a:solidFill>
                    <a:srgbClr val="FFFFFF"/>
                  </a:solidFill>
                </a:uFill>
                <a:latin typeface="Times New Roman" panose="02020603050405020304" charset="0"/>
                <a:cs typeface="Times New Roman" panose="02020603050405020304" charset="0"/>
              </a:rPr>
              <a:t>Methodology</a:t>
            </a:r>
            <a:endParaRPr lang="en-US" sz="3200" b="1" strike="noStrike" spc="-1" dirty="0">
              <a:solidFill>
                <a:schemeClr val="bg1"/>
              </a:solidFill>
              <a:uFill>
                <a:solidFill>
                  <a:srgbClr val="FFFFFF"/>
                </a:solidFill>
              </a:uFill>
              <a:latin typeface="Times New Roman" panose="02020603050405020304" charset="0"/>
              <a:cs typeface="Times New Roman" panose="02020603050405020304" charset="0"/>
            </a:endParaRPr>
          </a:p>
        </p:txBody>
      </p:sp>
      <p:sp>
        <p:nvSpPr>
          <p:cNvPr id="6" name="TextBox 5">
            <a:extLst>
              <a:ext uri="{FF2B5EF4-FFF2-40B4-BE49-F238E27FC236}">
                <a16:creationId xmlns:a16="http://schemas.microsoft.com/office/drawing/2014/main" id="{4F2FC2DB-E295-456C-8C2F-B2D1470DACA3}"/>
              </a:ext>
            </a:extLst>
          </p:cNvPr>
          <p:cNvSpPr txBox="1"/>
          <p:nvPr/>
        </p:nvSpPr>
        <p:spPr>
          <a:xfrm>
            <a:off x="313740" y="914400"/>
            <a:ext cx="11608560" cy="5262979"/>
          </a:xfrm>
          <a:prstGeom prst="rect">
            <a:avLst/>
          </a:prstGeom>
          <a:noFill/>
        </p:spPr>
        <p:txBody>
          <a:bodyPr wrap="square">
            <a:spAutoFit/>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data is first sorted into 5 categories with a total of approximately 34,000 images.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With the available images we perform image pre processing techniques like image resizing and RGB to grayscale conversion.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While resizing of image the image may get stretched so we normalise the image to give proper feed to the model.</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Once the image pre processing techniques are done the CNN model is created and trained with values.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Over 80% of the entire data is given as input for the training model after which the model is capable of detecting the bleeding and classifying it inti types.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It can be analysed by testing the model with the rest of 20% of images.</a:t>
            </a:r>
          </a:p>
        </p:txBody>
      </p:sp>
    </p:spTree>
    <p:extLst>
      <p:ext uri="{BB962C8B-B14F-4D97-AF65-F5344CB8AC3E}">
        <p14:creationId xmlns:p14="http://schemas.microsoft.com/office/powerpoint/2010/main" val="298646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sp>
        <p:nvSpPr>
          <p:cNvPr id="8" name="TextShape 1"/>
          <p:cNvSpPr txBox="1"/>
          <p:nvPr/>
        </p:nvSpPr>
        <p:spPr>
          <a:xfrm>
            <a:off x="313740" y="153969"/>
            <a:ext cx="11608560" cy="534995"/>
          </a:xfrm>
          <a:prstGeom prst="rect">
            <a:avLst/>
          </a:prstGeom>
          <a:solidFill>
            <a:srgbClr val="002060"/>
          </a:solidFill>
          <a:ln>
            <a:noFill/>
          </a:ln>
        </p:spPr>
        <p:txBody>
          <a:bodyPr anchor="ctr"/>
          <a:lstStyle/>
          <a:p>
            <a:pPr algn="ctr">
              <a:lnSpc>
                <a:spcPct val="90000"/>
              </a:lnSpc>
            </a:pPr>
            <a:r>
              <a:rPr lang="en-GB" sz="3200" b="1" dirty="0">
                <a:solidFill>
                  <a:schemeClr val="bg1"/>
                </a:solidFill>
                <a:latin typeface="Times New Roman" panose="02020603050405020304" pitchFamily="18" charset="0"/>
                <a:cs typeface="Times New Roman" pitchFamily="18" charset="0"/>
              </a:rPr>
              <a:t>Steps Involved In Image Pre-processing</a:t>
            </a:r>
            <a:endParaRPr lang="en-US" sz="3200" b="1" strike="noStrike" spc="-1" dirty="0">
              <a:solidFill>
                <a:schemeClr val="bg1"/>
              </a:solidFill>
              <a:uFill>
                <a:solidFill>
                  <a:srgbClr val="FFFFFF"/>
                </a:solidFill>
              </a:uFill>
              <a:latin typeface="Times New Roman" panose="02020603050405020304" charset="0"/>
              <a:cs typeface="Times New Roman" panose="02020603050405020304" charset="0"/>
            </a:endParaRPr>
          </a:p>
        </p:txBody>
      </p:sp>
      <p:sp>
        <p:nvSpPr>
          <p:cNvPr id="7" name="TextBox 6">
            <a:extLst>
              <a:ext uri="{FF2B5EF4-FFF2-40B4-BE49-F238E27FC236}">
                <a16:creationId xmlns:a16="http://schemas.microsoft.com/office/drawing/2014/main" id="{DB78C05E-CBED-40CB-9960-D90E04C53F73}"/>
              </a:ext>
            </a:extLst>
          </p:cNvPr>
          <p:cNvSpPr txBox="1"/>
          <p:nvPr/>
        </p:nvSpPr>
        <p:spPr>
          <a:xfrm>
            <a:off x="269700" y="688964"/>
            <a:ext cx="11608560" cy="5162952"/>
          </a:xfrm>
          <a:prstGeom prst="rect">
            <a:avLst/>
          </a:prstGeom>
          <a:noFill/>
        </p:spPr>
        <p:txBody>
          <a:bodyPr wrap="square">
            <a:spAutoFit/>
          </a:bodyPr>
          <a:lstStyle/>
          <a:p>
            <a:pPr>
              <a:spcBef>
                <a:spcPts val="2133"/>
              </a:spcBef>
            </a:pPr>
            <a:r>
              <a:rPr lang="en-US" sz="2400" b="1" dirty="0">
                <a:solidFill>
                  <a:srgbClr val="000000"/>
                </a:solidFill>
                <a:latin typeface="Times New Roman"/>
                <a:ea typeface="Times New Roman"/>
                <a:cs typeface="Times New Roman"/>
                <a:sym typeface="Times New Roman"/>
              </a:rPr>
              <a:t>Reading Images:</a:t>
            </a:r>
            <a:br>
              <a:rPr lang="en-US" sz="2400" b="1" dirty="0">
                <a:solidFill>
                  <a:srgbClr val="000000"/>
                </a:solidFill>
                <a:latin typeface="Times New Roman"/>
                <a:ea typeface="Times New Roman"/>
                <a:cs typeface="Times New Roman"/>
                <a:sym typeface="Times New Roman"/>
              </a:rPr>
            </a:br>
            <a:r>
              <a:rPr lang="en-US" sz="2400" dirty="0">
                <a:solidFill>
                  <a:srgbClr val="000000"/>
                </a:solidFill>
                <a:latin typeface="Times New Roman"/>
                <a:ea typeface="Times New Roman"/>
                <a:cs typeface="Times New Roman"/>
                <a:sym typeface="Times New Roman"/>
              </a:rPr>
              <a:t>We store the path to our image dataset to load them as input .</a:t>
            </a:r>
            <a:br>
              <a:rPr lang="en-US" sz="2400" dirty="0">
                <a:solidFill>
                  <a:srgbClr val="000000"/>
                </a:solidFill>
                <a:latin typeface="Times New Roman"/>
                <a:ea typeface="Times New Roman"/>
                <a:cs typeface="Times New Roman"/>
                <a:sym typeface="Times New Roman"/>
              </a:rPr>
            </a:br>
            <a:br>
              <a:rPr lang="en-US" sz="2400" dirty="0">
                <a:solidFill>
                  <a:srgbClr val="000000"/>
                </a:solidFill>
                <a:latin typeface="Times New Roman"/>
                <a:ea typeface="Times New Roman"/>
                <a:cs typeface="Times New Roman"/>
                <a:sym typeface="Times New Roman"/>
              </a:rPr>
            </a:br>
            <a:r>
              <a:rPr lang="en-US" sz="2400" b="1" dirty="0">
                <a:solidFill>
                  <a:srgbClr val="000000"/>
                </a:solidFill>
                <a:latin typeface="Times New Roman"/>
                <a:ea typeface="Times New Roman"/>
                <a:cs typeface="Times New Roman"/>
                <a:sym typeface="Times New Roman"/>
              </a:rPr>
              <a:t>Resizing:</a:t>
            </a:r>
            <a:br>
              <a:rPr lang="en-US" sz="2400" b="1" dirty="0">
                <a:solidFill>
                  <a:srgbClr val="000000"/>
                </a:solidFill>
                <a:latin typeface="Times New Roman"/>
                <a:ea typeface="Times New Roman"/>
                <a:cs typeface="Times New Roman"/>
                <a:sym typeface="Times New Roman"/>
              </a:rPr>
            </a:br>
            <a:r>
              <a:rPr lang="en-US" sz="2400" b="1" dirty="0">
                <a:solidFill>
                  <a:srgbClr val="000000"/>
                </a:solidFill>
                <a:latin typeface="Times New Roman"/>
                <a:ea typeface="Times New Roman"/>
                <a:cs typeface="Times New Roman"/>
                <a:sym typeface="Times New Roman"/>
              </a:rPr>
              <a:t> </a:t>
            </a:r>
            <a:r>
              <a:rPr lang="en-US" sz="2400" dirty="0">
                <a:solidFill>
                  <a:srgbClr val="000000"/>
                </a:solidFill>
                <a:latin typeface="Times New Roman"/>
                <a:ea typeface="Times New Roman"/>
                <a:cs typeface="Times New Roman"/>
                <a:sym typeface="Times New Roman"/>
              </a:rPr>
              <a:t>Some images captured and fed to the algorithm might vary in size . Therefore, we should establish a base size for all images fed into our algorithm.</a:t>
            </a:r>
          </a:p>
          <a:p>
            <a:pPr>
              <a:spcBef>
                <a:spcPts val="2133"/>
              </a:spcBef>
            </a:pPr>
            <a:r>
              <a:rPr lang="en-US" sz="2400" b="1" dirty="0">
                <a:solidFill>
                  <a:srgbClr val="000000"/>
                </a:solidFill>
                <a:latin typeface="Times New Roman"/>
                <a:ea typeface="Times New Roman"/>
                <a:cs typeface="Times New Roman"/>
                <a:sym typeface="Times New Roman"/>
              </a:rPr>
              <a:t>Noise Removal:</a:t>
            </a:r>
            <a:br>
              <a:rPr lang="en-US" sz="2400" b="1" dirty="0">
                <a:solidFill>
                  <a:srgbClr val="000000"/>
                </a:solidFill>
                <a:latin typeface="Times New Roman"/>
                <a:ea typeface="Times New Roman"/>
                <a:cs typeface="Times New Roman"/>
                <a:sym typeface="Times New Roman"/>
              </a:rPr>
            </a:br>
            <a:r>
              <a:rPr lang="en-US" sz="2400" b="1" dirty="0">
                <a:solidFill>
                  <a:srgbClr val="000000"/>
                </a:solidFill>
                <a:latin typeface="Times New Roman"/>
                <a:ea typeface="Times New Roman"/>
                <a:cs typeface="Times New Roman"/>
                <a:sym typeface="Times New Roman"/>
              </a:rPr>
              <a:t> </a:t>
            </a:r>
            <a:r>
              <a:rPr lang="en-US" sz="2400" dirty="0">
                <a:solidFill>
                  <a:srgbClr val="000000"/>
                </a:solidFill>
                <a:latin typeface="Times New Roman"/>
                <a:ea typeface="Times New Roman"/>
                <a:cs typeface="Times New Roman"/>
                <a:sym typeface="Times New Roman"/>
              </a:rPr>
              <a:t>Gaussian blur is used to remove the image noise. Gaussian Blur is used as a pre-processing stage in algorithms for image restoration.</a:t>
            </a:r>
          </a:p>
          <a:p>
            <a:br>
              <a:rPr lang="en-US" sz="2400" b="1" dirty="0">
                <a:solidFill>
                  <a:srgbClr val="000000"/>
                </a:solidFill>
                <a:latin typeface="Times New Roman"/>
                <a:ea typeface="Times New Roman"/>
                <a:cs typeface="Times New Roman"/>
                <a:sym typeface="Times New Roman"/>
              </a:rPr>
            </a:br>
            <a:r>
              <a:rPr lang="en-US" sz="2400" b="1" dirty="0">
                <a:solidFill>
                  <a:srgbClr val="000000"/>
                </a:solidFill>
                <a:latin typeface="Times New Roman"/>
                <a:ea typeface="Times New Roman"/>
                <a:cs typeface="Times New Roman"/>
                <a:sym typeface="Times New Roman"/>
              </a:rPr>
              <a:t>Segmentation &amp; Morphology</a:t>
            </a:r>
          </a:p>
          <a:p>
            <a:r>
              <a:rPr lang="en-US" sz="2400" b="1" dirty="0">
                <a:solidFill>
                  <a:srgbClr val="000000"/>
                </a:solidFill>
                <a:latin typeface="Times New Roman"/>
                <a:ea typeface="Times New Roman"/>
                <a:cs typeface="Times New Roman"/>
                <a:sym typeface="Times New Roman"/>
              </a:rPr>
              <a:t> </a:t>
            </a:r>
            <a:r>
              <a:rPr lang="en-US" sz="2400" dirty="0">
                <a:solidFill>
                  <a:srgbClr val="000000"/>
                </a:solidFill>
                <a:latin typeface="Times New Roman"/>
                <a:ea typeface="Times New Roman"/>
                <a:cs typeface="Times New Roman"/>
                <a:sym typeface="Times New Roman"/>
              </a:rPr>
              <a:t>In this stage, we segment this image separating the background from foreground objects. At this stage, additional blur is added to further enhance the image.</a:t>
            </a:r>
          </a:p>
        </p:txBody>
      </p:sp>
    </p:spTree>
    <p:extLst>
      <p:ext uri="{BB962C8B-B14F-4D97-AF65-F5344CB8AC3E}">
        <p14:creationId xmlns:p14="http://schemas.microsoft.com/office/powerpoint/2010/main" val="3458253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sp>
        <p:nvSpPr>
          <p:cNvPr id="8" name="TextShape 1"/>
          <p:cNvSpPr txBox="1"/>
          <p:nvPr/>
        </p:nvSpPr>
        <p:spPr>
          <a:xfrm>
            <a:off x="313740" y="153969"/>
            <a:ext cx="11608560" cy="534995"/>
          </a:xfrm>
          <a:prstGeom prst="rect">
            <a:avLst/>
          </a:prstGeom>
          <a:solidFill>
            <a:srgbClr val="002060"/>
          </a:solidFill>
          <a:ln>
            <a:noFill/>
          </a:ln>
        </p:spPr>
        <p:txBody>
          <a:bodyPr anchor="ctr"/>
          <a:lstStyle/>
          <a:p>
            <a:pPr algn="ctr">
              <a:lnSpc>
                <a:spcPct val="90000"/>
              </a:lnSpc>
            </a:pPr>
            <a:r>
              <a:rPr lang="en-US" sz="4400" b="1" dirty="0">
                <a:solidFill>
                  <a:schemeClr val="bg1"/>
                </a:solidFill>
                <a:latin typeface="Times New Roman" panose="02020603050405020304" pitchFamily="18" charset="0"/>
                <a:cs typeface="Times New Roman" panose="02020603050405020304" pitchFamily="18" charset="0"/>
              </a:rPr>
              <a:t>Data portioning and Validation</a:t>
            </a:r>
            <a:endParaRPr lang="en-US" sz="3200" b="1" strike="noStrike" spc="-1" dirty="0">
              <a:solidFill>
                <a:schemeClr val="bg1"/>
              </a:solidFill>
              <a:uFill>
                <a:solidFill>
                  <a:srgbClr val="FFFFFF"/>
                </a:solidFill>
              </a:uFill>
              <a:latin typeface="Times New Roman" panose="02020603050405020304" charset="0"/>
              <a:cs typeface="Times New Roman" panose="02020603050405020304" charset="0"/>
            </a:endParaRPr>
          </a:p>
        </p:txBody>
      </p:sp>
      <p:sp>
        <p:nvSpPr>
          <p:cNvPr id="6" name="TextBox 5">
            <a:extLst>
              <a:ext uri="{FF2B5EF4-FFF2-40B4-BE49-F238E27FC236}">
                <a16:creationId xmlns:a16="http://schemas.microsoft.com/office/drawing/2014/main" id="{0B23F49B-985D-4DFD-90DF-50B275692003}"/>
              </a:ext>
            </a:extLst>
          </p:cNvPr>
          <p:cNvSpPr txBox="1"/>
          <p:nvPr/>
        </p:nvSpPr>
        <p:spPr>
          <a:xfrm>
            <a:off x="533400" y="1295400"/>
            <a:ext cx="11125200" cy="3539430"/>
          </a:xfrm>
          <a:prstGeom prst="rect">
            <a:avLst/>
          </a:prstGeom>
          <a:noFill/>
        </p:spPr>
        <p:txBody>
          <a:bodyPr wrap="square">
            <a:spAutoFit/>
          </a:bodyPr>
          <a:lstStyle/>
          <a:p>
            <a:pPr marL="114300" indent="0">
              <a:buNone/>
            </a:pPr>
            <a:r>
              <a:rPr lang="en-US" sz="2800" b="1" dirty="0">
                <a:solidFill>
                  <a:schemeClr val="tx1"/>
                </a:solidFill>
                <a:latin typeface="Times New Roman" panose="02020603050405020304" pitchFamily="18" charset="0"/>
                <a:cs typeface="Times New Roman" panose="02020603050405020304" pitchFamily="18" charset="0"/>
              </a:rPr>
              <a:t>Data Portioning:</a:t>
            </a:r>
            <a:br>
              <a:rPr lang="en-US" sz="2800" dirty="0">
                <a:solidFill>
                  <a:schemeClr val="tx1"/>
                </a:solidFill>
                <a:latin typeface="Times New Roman" panose="02020603050405020304" pitchFamily="18" charset="0"/>
                <a:cs typeface="Times New Roman" panose="02020603050405020304" pitchFamily="18" charset="0"/>
              </a:rPr>
            </a:br>
            <a:r>
              <a:rPr lang="en" sz="2800" dirty="0">
                <a:solidFill>
                  <a:schemeClr val="tx1"/>
                </a:solidFill>
                <a:latin typeface="Times New Roman" panose="02020603050405020304" pitchFamily="18" charset="0"/>
                <a:ea typeface="Times New Roman"/>
                <a:cs typeface="Times New Roman" panose="02020603050405020304" pitchFamily="18" charset="0"/>
                <a:sym typeface="Times New Roman"/>
              </a:rPr>
              <a:t>In data partitioning we’ll get a logical distribution of large data sets in different partitions, which will allow us to make more efficient queries, facilitate the management and improve the maintenance of the system.</a:t>
            </a:r>
            <a:br>
              <a:rPr lang="en" sz="2800" dirty="0">
                <a:solidFill>
                  <a:schemeClr val="tx1"/>
                </a:solidFill>
                <a:latin typeface="Times New Roman" panose="02020603050405020304" pitchFamily="18" charset="0"/>
                <a:ea typeface="Times New Roman"/>
                <a:cs typeface="Times New Roman" panose="02020603050405020304" pitchFamily="18" charset="0"/>
                <a:sym typeface="Times New Roman"/>
              </a:rPr>
            </a:br>
            <a:br>
              <a:rPr lang="en" sz="2800" dirty="0">
                <a:solidFill>
                  <a:schemeClr val="tx1"/>
                </a:solidFill>
                <a:latin typeface="Times New Roman" panose="02020603050405020304" pitchFamily="18" charset="0"/>
                <a:ea typeface="Times New Roman"/>
                <a:cs typeface="Times New Roman" panose="02020603050405020304" pitchFamily="18" charset="0"/>
                <a:sym typeface="Times New Roman"/>
              </a:rPr>
            </a:br>
            <a:r>
              <a:rPr lang="en" sz="2800" b="1" dirty="0">
                <a:solidFill>
                  <a:schemeClr val="tx1"/>
                </a:solidFill>
                <a:latin typeface="Times New Roman" panose="02020603050405020304" pitchFamily="18" charset="0"/>
                <a:ea typeface="Times New Roman"/>
                <a:cs typeface="Times New Roman" panose="02020603050405020304" pitchFamily="18" charset="0"/>
                <a:sym typeface="Times New Roman"/>
              </a:rPr>
              <a:t>Validation:</a:t>
            </a:r>
          </a:p>
          <a:p>
            <a:pPr marL="114300" indent="0">
              <a:buNone/>
            </a:pPr>
            <a:r>
              <a:rPr lang="en" sz="2800" dirty="0">
                <a:solidFill>
                  <a:schemeClr val="tx1"/>
                </a:solidFill>
                <a:latin typeface="Times New Roman" panose="02020603050405020304" pitchFamily="18" charset="0"/>
                <a:ea typeface="Times New Roman"/>
                <a:cs typeface="Times New Roman" panose="02020603050405020304" pitchFamily="18" charset="0"/>
                <a:sym typeface="Times New Roman"/>
              </a:rPr>
              <a:t>The training and validation set is used to train the network and the test set is used to check with the final model.</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364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Shape 1"/>
          <p:cNvSpPr txBox="1"/>
          <p:nvPr/>
        </p:nvSpPr>
        <p:spPr>
          <a:xfrm>
            <a:off x="313740" y="255569"/>
            <a:ext cx="11608560" cy="534995"/>
          </a:xfrm>
          <a:prstGeom prst="rect">
            <a:avLst/>
          </a:prstGeom>
          <a:solidFill>
            <a:srgbClr val="002060"/>
          </a:solidFill>
          <a:ln>
            <a:noFill/>
          </a:ln>
        </p:spPr>
        <p:txBody>
          <a:bodyPr anchor="ctr"/>
          <a:lstStyle/>
          <a:p>
            <a:pPr algn="ctr">
              <a:lnSpc>
                <a:spcPct val="90000"/>
              </a:lnSpc>
            </a:pPr>
            <a:r>
              <a:rPr lang="en-US" sz="3200" b="1" spc="-1" dirty="0">
                <a:solidFill>
                  <a:schemeClr val="bg1"/>
                </a:solidFill>
                <a:uFill>
                  <a:solidFill>
                    <a:srgbClr val="FFFFFF"/>
                  </a:solidFill>
                </a:uFill>
                <a:latin typeface="Times New Roman" panose="02020603050405020304" charset="0"/>
                <a:cs typeface="Times New Roman" panose="02020603050405020304" charset="0"/>
              </a:rPr>
              <a:t>Block Diagram </a:t>
            </a:r>
            <a:endParaRPr lang="en-US" sz="3200" b="1" strike="noStrike" spc="-1" dirty="0">
              <a:solidFill>
                <a:schemeClr val="bg1"/>
              </a:solidFill>
              <a:uFill>
                <a:solidFill>
                  <a:srgbClr val="FFFFFF"/>
                </a:solidFill>
              </a:uFill>
              <a:latin typeface="Times New Roman" panose="02020603050405020304" charset="0"/>
              <a:cs typeface="Times New Roman" panose="02020603050405020304" charset="0"/>
            </a:endParaRPr>
          </a:p>
        </p:txBody>
      </p:sp>
      <p:pic>
        <p:nvPicPr>
          <p:cNvPr id="4" name="Picture 3">
            <a:extLst>
              <a:ext uri="{FF2B5EF4-FFF2-40B4-BE49-F238E27FC236}">
                <a16:creationId xmlns:a16="http://schemas.microsoft.com/office/drawing/2014/main" id="{BF9DA9AE-172F-470F-9851-01C00238D0A2}"/>
              </a:ext>
            </a:extLst>
          </p:cNvPr>
          <p:cNvPicPr>
            <a:picLocks noChangeAspect="1"/>
          </p:cNvPicPr>
          <p:nvPr/>
        </p:nvPicPr>
        <p:blipFill>
          <a:blip r:embed="rId2"/>
          <a:stretch>
            <a:fillRect/>
          </a:stretch>
        </p:blipFill>
        <p:spPr>
          <a:xfrm>
            <a:off x="3822760" y="810884"/>
            <a:ext cx="4590519" cy="603256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sp>
        <p:nvSpPr>
          <p:cNvPr id="8" name="TextShape 1"/>
          <p:cNvSpPr txBox="1"/>
          <p:nvPr/>
        </p:nvSpPr>
        <p:spPr>
          <a:xfrm>
            <a:off x="313740" y="255569"/>
            <a:ext cx="11608560" cy="534995"/>
          </a:xfrm>
          <a:prstGeom prst="rect">
            <a:avLst/>
          </a:prstGeom>
          <a:solidFill>
            <a:srgbClr val="002060"/>
          </a:solidFill>
          <a:ln>
            <a:noFill/>
          </a:ln>
        </p:spPr>
        <p:txBody>
          <a:bodyPr anchor="ctr"/>
          <a:lstStyle/>
          <a:p>
            <a:pPr algn="ctr">
              <a:lnSpc>
                <a:spcPct val="90000"/>
              </a:lnSpc>
            </a:pPr>
            <a:r>
              <a:rPr lang="en-US" sz="3200" b="1" spc="-1" dirty="0">
                <a:solidFill>
                  <a:schemeClr val="bg1"/>
                </a:solidFill>
                <a:uFill>
                  <a:solidFill>
                    <a:srgbClr val="FFFFFF"/>
                  </a:solidFill>
                </a:uFill>
                <a:latin typeface="Times New Roman" panose="02020603050405020304" charset="0"/>
                <a:cs typeface="Times New Roman" panose="02020603050405020304" charset="0"/>
              </a:rPr>
              <a:t>Tool used [Hardware / Software]</a:t>
            </a:r>
            <a:endParaRPr lang="en-US" sz="3200" b="1" strike="noStrike" spc="-1" dirty="0">
              <a:solidFill>
                <a:schemeClr val="bg1"/>
              </a:solidFill>
              <a:uFill>
                <a:solidFill>
                  <a:srgbClr val="FFFFFF"/>
                </a:solidFill>
              </a:uFill>
              <a:latin typeface="Times New Roman" panose="02020603050405020304" charset="0"/>
              <a:cs typeface="Times New Roman" panose="02020603050405020304" charset="0"/>
            </a:endParaRPr>
          </a:p>
        </p:txBody>
      </p:sp>
      <p:sp>
        <p:nvSpPr>
          <p:cNvPr id="6" name="TextBox 5">
            <a:extLst>
              <a:ext uri="{FF2B5EF4-FFF2-40B4-BE49-F238E27FC236}">
                <a16:creationId xmlns:a16="http://schemas.microsoft.com/office/drawing/2014/main" id="{480408CE-F7CD-4E37-9C8C-4C3FAD0F768D}"/>
              </a:ext>
            </a:extLst>
          </p:cNvPr>
          <p:cNvSpPr txBox="1"/>
          <p:nvPr/>
        </p:nvSpPr>
        <p:spPr>
          <a:xfrm>
            <a:off x="381000" y="1066800"/>
            <a:ext cx="11277600" cy="2829493"/>
          </a:xfrm>
          <a:prstGeom prst="rect">
            <a:avLst/>
          </a:prstGeom>
          <a:noFill/>
        </p:spPr>
        <p:txBody>
          <a:bodyPr wrap="square">
            <a:spAutoFit/>
          </a:bodyPr>
          <a:lstStyle/>
          <a:p>
            <a:pPr marL="457200" lvl="0" indent="0" algn="just" rtl="0">
              <a:lnSpc>
                <a:spcPct val="90000"/>
              </a:lnSpc>
              <a:spcBef>
                <a:spcPts val="800"/>
              </a:spcBef>
              <a:spcAft>
                <a:spcPts val="0"/>
              </a:spcAft>
              <a:buNone/>
            </a:pPr>
            <a:r>
              <a:rPr lang="en-US" sz="2800" b="1" dirty="0">
                <a:solidFill>
                  <a:schemeClr val="tx1"/>
                </a:solidFill>
                <a:latin typeface="Times New Roman"/>
                <a:ea typeface="Times New Roman"/>
                <a:cs typeface="Times New Roman"/>
                <a:sym typeface="Times New Roman"/>
              </a:rPr>
              <a:t>Software used:</a:t>
            </a:r>
          </a:p>
          <a:p>
            <a:pPr marL="457200" lvl="0" indent="0" algn="just" rtl="0">
              <a:lnSpc>
                <a:spcPct val="90000"/>
              </a:lnSpc>
              <a:spcBef>
                <a:spcPts val="800"/>
              </a:spcBef>
              <a:spcAft>
                <a:spcPts val="0"/>
              </a:spcAft>
              <a:buNone/>
            </a:pPr>
            <a:r>
              <a:rPr lang="en-US" sz="2800" dirty="0">
                <a:solidFill>
                  <a:schemeClr val="tx1"/>
                </a:solidFill>
                <a:latin typeface="Times New Roman"/>
                <a:ea typeface="Times New Roman"/>
                <a:cs typeface="Times New Roman"/>
                <a:sym typeface="Times New Roman"/>
              </a:rPr>
              <a:t>Programming platform&gt;</a:t>
            </a:r>
            <a:r>
              <a:rPr lang="en-US" sz="2800" dirty="0" err="1">
                <a:solidFill>
                  <a:schemeClr val="tx1"/>
                </a:solidFill>
                <a:latin typeface="Times New Roman"/>
                <a:ea typeface="Times New Roman"/>
                <a:cs typeface="Times New Roman"/>
                <a:sym typeface="Times New Roman"/>
              </a:rPr>
              <a:t>Jupyter</a:t>
            </a:r>
            <a:r>
              <a:rPr lang="en-US" sz="2800" dirty="0">
                <a:solidFill>
                  <a:schemeClr val="tx1"/>
                </a:solidFill>
                <a:latin typeface="Times New Roman"/>
                <a:ea typeface="Times New Roman"/>
                <a:cs typeface="Times New Roman"/>
                <a:sym typeface="Times New Roman"/>
              </a:rPr>
              <a:t> Notebook</a:t>
            </a:r>
          </a:p>
          <a:p>
            <a:pPr marL="457200" lvl="0" indent="0" algn="just" rtl="0">
              <a:lnSpc>
                <a:spcPct val="90000"/>
              </a:lnSpc>
              <a:spcBef>
                <a:spcPts val="800"/>
              </a:spcBef>
              <a:spcAft>
                <a:spcPts val="0"/>
              </a:spcAft>
              <a:buNone/>
            </a:pPr>
            <a:br>
              <a:rPr lang="en-US" sz="2800" b="1" dirty="0">
                <a:solidFill>
                  <a:schemeClr val="tx1"/>
                </a:solidFill>
                <a:latin typeface="Times New Roman"/>
                <a:ea typeface="Times New Roman"/>
                <a:cs typeface="Times New Roman"/>
                <a:sym typeface="Times New Roman"/>
              </a:rPr>
            </a:br>
            <a:r>
              <a:rPr lang="en-US" sz="2800" b="1" dirty="0">
                <a:solidFill>
                  <a:schemeClr val="tx1"/>
                </a:solidFill>
                <a:latin typeface="Times New Roman"/>
                <a:ea typeface="Times New Roman"/>
                <a:cs typeface="Times New Roman"/>
                <a:sym typeface="Times New Roman"/>
              </a:rPr>
              <a:t>Dataset:</a:t>
            </a:r>
          </a:p>
          <a:p>
            <a:pPr marL="457200" algn="just">
              <a:lnSpc>
                <a:spcPct val="90000"/>
              </a:lnSpc>
              <a:spcBef>
                <a:spcPts val="800"/>
              </a:spcBef>
            </a:pPr>
            <a:r>
              <a:rPr lang="en-US" sz="2800" dirty="0">
                <a:solidFill>
                  <a:schemeClr val="tx1"/>
                </a:solidFill>
                <a:latin typeface="Times New Roman"/>
                <a:ea typeface="Times New Roman"/>
                <a:cs typeface="Times New Roman"/>
                <a:sym typeface="Times New Roman"/>
              </a:rPr>
              <a:t>The image dataset obtained from KAGGLE</a:t>
            </a:r>
          </a:p>
          <a:p>
            <a:pPr marL="457200" algn="just">
              <a:lnSpc>
                <a:spcPct val="90000"/>
              </a:lnSpc>
              <a:spcBef>
                <a:spcPts val="800"/>
              </a:spcBef>
            </a:pPr>
            <a:r>
              <a:rPr lang="en-US" sz="2800" dirty="0">
                <a:solidFill>
                  <a:schemeClr val="tx1"/>
                </a:solidFill>
                <a:latin typeface="Times New Roman"/>
                <a:ea typeface="Times New Roman"/>
                <a:cs typeface="Times New Roman"/>
                <a:sym typeface="Times New Roman"/>
              </a:rPr>
              <a:t>Image modality : CT scans</a:t>
            </a:r>
          </a:p>
        </p:txBody>
      </p:sp>
    </p:spTree>
    <p:extLst>
      <p:ext uri="{BB962C8B-B14F-4D97-AF65-F5344CB8AC3E}">
        <p14:creationId xmlns:p14="http://schemas.microsoft.com/office/powerpoint/2010/main" val="2112930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graphicFrame>
        <p:nvGraphicFramePr>
          <p:cNvPr id="2" name="Table 1">
            <a:extLst>
              <a:ext uri="{FF2B5EF4-FFF2-40B4-BE49-F238E27FC236}">
                <a16:creationId xmlns:a16="http://schemas.microsoft.com/office/drawing/2014/main" id="{D8574C22-4E07-44B3-A1ED-684D9579A11D}"/>
              </a:ext>
            </a:extLst>
          </p:cNvPr>
          <p:cNvGraphicFramePr>
            <a:graphicFrameLocks noGrp="1"/>
          </p:cNvGraphicFramePr>
          <p:nvPr/>
        </p:nvGraphicFramePr>
        <p:xfrm>
          <a:off x="533400" y="1066800"/>
          <a:ext cx="10896600" cy="4648203"/>
        </p:xfrm>
        <a:graphic>
          <a:graphicData uri="http://schemas.openxmlformats.org/drawingml/2006/table">
            <a:tbl>
              <a:tblPr firstRow="1" bandRow="1">
                <a:tableStyleId>{5C22544A-7EE6-4342-B048-85BDC9FD1C3A}</a:tableStyleId>
              </a:tblPr>
              <a:tblGrid>
                <a:gridCol w="5448300">
                  <a:extLst>
                    <a:ext uri="{9D8B030D-6E8A-4147-A177-3AD203B41FA5}">
                      <a16:colId xmlns:a16="http://schemas.microsoft.com/office/drawing/2014/main" val="623220231"/>
                    </a:ext>
                  </a:extLst>
                </a:gridCol>
                <a:gridCol w="5448300">
                  <a:extLst>
                    <a:ext uri="{9D8B030D-6E8A-4147-A177-3AD203B41FA5}">
                      <a16:colId xmlns:a16="http://schemas.microsoft.com/office/drawing/2014/main" val="3448289157"/>
                    </a:ext>
                  </a:extLst>
                </a:gridCol>
              </a:tblGrid>
              <a:tr h="664029">
                <a:tc>
                  <a:txBody>
                    <a:bodyPr/>
                    <a:lstStyle/>
                    <a:p>
                      <a:r>
                        <a:rPr lang="en-US" dirty="0"/>
                        <a:t>Image Subclass</a:t>
                      </a:r>
                      <a:endParaRPr lang="en-IN" dirty="0"/>
                    </a:p>
                  </a:txBody>
                  <a:tcPr/>
                </a:tc>
                <a:tc>
                  <a:txBody>
                    <a:bodyPr/>
                    <a:lstStyle/>
                    <a:p>
                      <a:r>
                        <a:rPr lang="en-US" dirty="0"/>
                        <a:t>No of images</a:t>
                      </a:r>
                      <a:endParaRPr lang="en-IN" dirty="0"/>
                    </a:p>
                  </a:txBody>
                  <a:tcPr/>
                </a:tc>
                <a:extLst>
                  <a:ext uri="{0D108BD9-81ED-4DB2-BD59-A6C34878D82A}">
                    <a16:rowId xmlns:a16="http://schemas.microsoft.com/office/drawing/2014/main" val="3370372774"/>
                  </a:ext>
                </a:extLst>
              </a:tr>
              <a:tr h="664029">
                <a:tc>
                  <a:txBody>
                    <a:bodyPr/>
                    <a:lstStyle/>
                    <a:p>
                      <a:r>
                        <a:rPr lang="en-US" dirty="0"/>
                        <a:t>Epidural</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1932490949"/>
                  </a:ext>
                </a:extLst>
              </a:tr>
              <a:tr h="664029">
                <a:tc>
                  <a:txBody>
                    <a:bodyPr/>
                    <a:lstStyle/>
                    <a:p>
                      <a:r>
                        <a:rPr lang="en-US" dirty="0"/>
                        <a:t>Intraventricular</a:t>
                      </a:r>
                      <a:endParaRPr lang="en-IN" dirty="0"/>
                    </a:p>
                  </a:txBody>
                  <a:tcPr/>
                </a:tc>
                <a:tc>
                  <a:txBody>
                    <a:bodyPr/>
                    <a:lstStyle/>
                    <a:p>
                      <a:r>
                        <a:rPr lang="en-US" dirty="0"/>
                        <a:t>8000</a:t>
                      </a:r>
                      <a:endParaRPr lang="en-IN" dirty="0"/>
                    </a:p>
                  </a:txBody>
                  <a:tcPr/>
                </a:tc>
                <a:extLst>
                  <a:ext uri="{0D108BD9-81ED-4DB2-BD59-A6C34878D82A}">
                    <a16:rowId xmlns:a16="http://schemas.microsoft.com/office/drawing/2014/main" val="2523601006"/>
                  </a:ext>
                </a:extLst>
              </a:tr>
              <a:tr h="664029">
                <a:tc>
                  <a:txBody>
                    <a:bodyPr/>
                    <a:lstStyle/>
                    <a:p>
                      <a:r>
                        <a:rPr lang="en-US" dirty="0"/>
                        <a:t>Intraparenchymal</a:t>
                      </a:r>
                      <a:endParaRPr lang="en-IN" dirty="0"/>
                    </a:p>
                  </a:txBody>
                  <a:tcPr/>
                </a:tc>
                <a:tc>
                  <a:txBody>
                    <a:bodyPr/>
                    <a:lstStyle/>
                    <a:p>
                      <a:r>
                        <a:rPr lang="en-US" dirty="0"/>
                        <a:t>6000</a:t>
                      </a:r>
                      <a:endParaRPr lang="en-IN" dirty="0"/>
                    </a:p>
                  </a:txBody>
                  <a:tcPr/>
                </a:tc>
                <a:extLst>
                  <a:ext uri="{0D108BD9-81ED-4DB2-BD59-A6C34878D82A}">
                    <a16:rowId xmlns:a16="http://schemas.microsoft.com/office/drawing/2014/main" val="4284447894"/>
                  </a:ext>
                </a:extLst>
              </a:tr>
              <a:tr h="664029">
                <a:tc>
                  <a:txBody>
                    <a:bodyPr/>
                    <a:lstStyle/>
                    <a:p>
                      <a:r>
                        <a:rPr lang="en-US" dirty="0"/>
                        <a:t>Subdural</a:t>
                      </a:r>
                      <a:endParaRPr lang="en-IN" dirty="0"/>
                    </a:p>
                  </a:txBody>
                  <a:tcPr/>
                </a:tc>
                <a:tc>
                  <a:txBody>
                    <a:bodyPr/>
                    <a:lstStyle/>
                    <a:p>
                      <a:r>
                        <a:rPr lang="en-US" dirty="0"/>
                        <a:t>8000</a:t>
                      </a:r>
                      <a:endParaRPr lang="en-IN" dirty="0"/>
                    </a:p>
                  </a:txBody>
                  <a:tcPr/>
                </a:tc>
                <a:extLst>
                  <a:ext uri="{0D108BD9-81ED-4DB2-BD59-A6C34878D82A}">
                    <a16:rowId xmlns:a16="http://schemas.microsoft.com/office/drawing/2014/main" val="239693101"/>
                  </a:ext>
                </a:extLst>
              </a:tr>
              <a:tr h="664029">
                <a:tc>
                  <a:txBody>
                    <a:bodyPr/>
                    <a:lstStyle/>
                    <a:p>
                      <a:r>
                        <a:rPr lang="en-US" dirty="0"/>
                        <a:t>Subarachnoid</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2812278147"/>
                  </a:ext>
                </a:extLst>
              </a:tr>
              <a:tr h="664029">
                <a:tc>
                  <a:txBody>
                    <a:bodyPr/>
                    <a:lstStyle/>
                    <a:p>
                      <a:r>
                        <a:rPr lang="en-US" dirty="0"/>
                        <a:t>Total</a:t>
                      </a:r>
                      <a:endParaRPr lang="en-IN" dirty="0"/>
                    </a:p>
                  </a:txBody>
                  <a:tcPr/>
                </a:tc>
                <a:tc>
                  <a:txBody>
                    <a:bodyPr/>
                    <a:lstStyle/>
                    <a:p>
                      <a:r>
                        <a:rPr lang="en-US" dirty="0"/>
                        <a:t>32000(</a:t>
                      </a:r>
                      <a:r>
                        <a:rPr lang="en-US" dirty="0" err="1"/>
                        <a:t>approx</a:t>
                      </a:r>
                      <a:r>
                        <a:rPr lang="en-US" dirty="0"/>
                        <a:t>)</a:t>
                      </a:r>
                      <a:endParaRPr lang="en-IN" dirty="0"/>
                    </a:p>
                  </a:txBody>
                  <a:tcPr/>
                </a:tc>
                <a:extLst>
                  <a:ext uri="{0D108BD9-81ED-4DB2-BD59-A6C34878D82A}">
                    <a16:rowId xmlns:a16="http://schemas.microsoft.com/office/drawing/2014/main" val="1374067716"/>
                  </a:ext>
                </a:extLst>
              </a:tr>
            </a:tbl>
          </a:graphicData>
        </a:graphic>
      </p:graphicFrame>
      <p:sp>
        <p:nvSpPr>
          <p:cNvPr id="7" name="TextShape 1">
            <a:extLst>
              <a:ext uri="{FF2B5EF4-FFF2-40B4-BE49-F238E27FC236}">
                <a16:creationId xmlns:a16="http://schemas.microsoft.com/office/drawing/2014/main" id="{3EA3887C-0936-410F-9520-84C1A88AB717}"/>
              </a:ext>
            </a:extLst>
          </p:cNvPr>
          <p:cNvSpPr txBox="1"/>
          <p:nvPr/>
        </p:nvSpPr>
        <p:spPr>
          <a:xfrm>
            <a:off x="313740" y="255569"/>
            <a:ext cx="11608560" cy="534995"/>
          </a:xfrm>
          <a:prstGeom prst="rect">
            <a:avLst/>
          </a:prstGeom>
          <a:solidFill>
            <a:srgbClr val="002060"/>
          </a:solidFill>
          <a:ln>
            <a:noFill/>
          </a:ln>
        </p:spPr>
        <p:txBody>
          <a:bodyPr anchor="ctr"/>
          <a:lstStyle/>
          <a:p>
            <a:pPr algn="ctr">
              <a:lnSpc>
                <a:spcPct val="90000"/>
              </a:lnSpc>
            </a:pPr>
            <a:r>
              <a:rPr lang="en-US" sz="3200" b="1" strike="noStrike" spc="-1" dirty="0">
                <a:solidFill>
                  <a:schemeClr val="bg1"/>
                </a:solidFill>
                <a:uFill>
                  <a:solidFill>
                    <a:srgbClr val="FFFFFF"/>
                  </a:solidFill>
                </a:uFill>
                <a:latin typeface="Times New Roman" panose="02020603050405020304" charset="0"/>
                <a:cs typeface="Times New Roman" panose="02020603050405020304" charset="0"/>
              </a:rPr>
              <a:t>DATASET</a:t>
            </a:r>
          </a:p>
        </p:txBody>
      </p:sp>
    </p:spTree>
    <p:extLst>
      <p:ext uri="{BB962C8B-B14F-4D97-AF65-F5344CB8AC3E}">
        <p14:creationId xmlns:p14="http://schemas.microsoft.com/office/powerpoint/2010/main" val="2233056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sp>
        <p:nvSpPr>
          <p:cNvPr id="7" name="TextShape 1">
            <a:extLst>
              <a:ext uri="{FF2B5EF4-FFF2-40B4-BE49-F238E27FC236}">
                <a16:creationId xmlns:a16="http://schemas.microsoft.com/office/drawing/2014/main" id="{3EA3887C-0936-410F-9520-84C1A88AB717}"/>
              </a:ext>
            </a:extLst>
          </p:cNvPr>
          <p:cNvSpPr txBox="1"/>
          <p:nvPr/>
        </p:nvSpPr>
        <p:spPr>
          <a:xfrm>
            <a:off x="313740" y="255569"/>
            <a:ext cx="11608560" cy="534995"/>
          </a:xfrm>
          <a:prstGeom prst="rect">
            <a:avLst/>
          </a:prstGeom>
          <a:solidFill>
            <a:srgbClr val="002060"/>
          </a:solidFill>
          <a:ln>
            <a:noFill/>
          </a:ln>
        </p:spPr>
        <p:txBody>
          <a:bodyPr anchor="ctr"/>
          <a:lstStyle/>
          <a:p>
            <a:pPr algn="ctr">
              <a:lnSpc>
                <a:spcPct val="90000"/>
              </a:lnSpc>
            </a:pPr>
            <a:r>
              <a:rPr lang="en-US" sz="3200" b="1" spc="-1" dirty="0">
                <a:solidFill>
                  <a:schemeClr val="bg1"/>
                </a:solidFill>
                <a:uFill>
                  <a:solidFill>
                    <a:srgbClr val="FFFFFF"/>
                  </a:solidFill>
                </a:uFill>
                <a:latin typeface="Times New Roman" panose="02020603050405020304" charset="0"/>
                <a:cs typeface="Times New Roman" panose="02020603050405020304" charset="0"/>
              </a:rPr>
              <a:t>ALEXNET</a:t>
            </a:r>
            <a:endParaRPr lang="en-US" sz="3200" b="1" strike="noStrike" spc="-1" dirty="0">
              <a:solidFill>
                <a:schemeClr val="bg1"/>
              </a:solidFill>
              <a:uFill>
                <a:solidFill>
                  <a:srgbClr val="FFFFFF"/>
                </a:solidFill>
              </a:uFill>
              <a:latin typeface="Times New Roman" panose="02020603050405020304" charset="0"/>
              <a:cs typeface="Times New Roman" panose="02020603050405020304" charset="0"/>
            </a:endParaRPr>
          </a:p>
        </p:txBody>
      </p:sp>
      <p:sp>
        <p:nvSpPr>
          <p:cNvPr id="3" name="Rectangle 2">
            <a:extLst>
              <a:ext uri="{FF2B5EF4-FFF2-40B4-BE49-F238E27FC236}">
                <a16:creationId xmlns:a16="http://schemas.microsoft.com/office/drawing/2014/main" id="{28FA4049-BDB6-4CAD-9C64-5001CB0ACA04}"/>
              </a:ext>
            </a:extLst>
          </p:cNvPr>
          <p:cNvSpPr>
            <a:spLocks noChangeArrowheads="1"/>
          </p:cNvSpPr>
          <p:nvPr/>
        </p:nvSpPr>
        <p:spPr bwMode="auto">
          <a:xfrm>
            <a:off x="2362200" y="1066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2">
            <a:extLst>
              <a:ext uri="{FF2B5EF4-FFF2-40B4-BE49-F238E27FC236}">
                <a16:creationId xmlns:a16="http://schemas.microsoft.com/office/drawing/2014/main" id="{FAB75C8C-8030-4F30-80FD-74BB90802622}"/>
              </a:ext>
            </a:extLst>
          </p:cNvPr>
          <p:cNvSpPr>
            <a:spLocks noChangeArrowheads="1"/>
          </p:cNvSpPr>
          <p:nvPr/>
        </p:nvSpPr>
        <p:spPr bwMode="auto">
          <a:xfrm>
            <a:off x="1045684" y="1219199"/>
            <a:ext cx="136609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6" name="Object 5">
            <a:extLst>
              <a:ext uri="{FF2B5EF4-FFF2-40B4-BE49-F238E27FC236}">
                <a16:creationId xmlns:a16="http://schemas.microsoft.com/office/drawing/2014/main" id="{BF48EE83-FDF7-4829-BB14-B7F4C0EA5000}"/>
              </a:ext>
            </a:extLst>
          </p:cNvPr>
          <p:cNvGraphicFramePr>
            <a:graphicFrameLocks noChangeAspect="1"/>
          </p:cNvGraphicFramePr>
          <p:nvPr>
            <p:extLst>
              <p:ext uri="{D42A27DB-BD31-4B8C-83A1-F6EECF244321}">
                <p14:modId xmlns:p14="http://schemas.microsoft.com/office/powerpoint/2010/main" val="1986460771"/>
              </p:ext>
            </p:extLst>
          </p:nvPr>
        </p:nvGraphicFramePr>
        <p:xfrm>
          <a:off x="1112760" y="1053694"/>
          <a:ext cx="10033556" cy="5118502"/>
        </p:xfrm>
        <a:graphic>
          <a:graphicData uri="http://schemas.openxmlformats.org/presentationml/2006/ole">
            <mc:AlternateContent xmlns:mc="http://schemas.openxmlformats.org/markup-compatibility/2006">
              <mc:Choice xmlns:v="urn:schemas-microsoft-com:vml" Requires="v">
                <p:oleObj r:id="rId2" imgW="8910368" imgH="4710385" progId="Visio.Drawing.11">
                  <p:embed/>
                </p:oleObj>
              </mc:Choice>
              <mc:Fallback>
                <p:oleObj r:id="rId2" imgW="8910368" imgH="4710385"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760" y="1053694"/>
                        <a:ext cx="10033556" cy="5118502"/>
                      </a:xfrm>
                      <a:prstGeom prst="rect">
                        <a:avLst/>
                      </a:prstGeom>
                      <a:noFill/>
                    </p:spPr>
                  </p:pic>
                </p:oleObj>
              </mc:Fallback>
            </mc:AlternateContent>
          </a:graphicData>
        </a:graphic>
      </p:graphicFrame>
    </p:spTree>
    <p:extLst>
      <p:ext uri="{BB962C8B-B14F-4D97-AF65-F5344CB8AC3E}">
        <p14:creationId xmlns:p14="http://schemas.microsoft.com/office/powerpoint/2010/main" val="2287781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p:cNvSpPr txBox="1"/>
          <p:nvPr/>
        </p:nvSpPr>
        <p:spPr>
          <a:xfrm>
            <a:off x="313740" y="255569"/>
            <a:ext cx="11608560" cy="534995"/>
          </a:xfrm>
          <a:prstGeom prst="rect">
            <a:avLst/>
          </a:prstGeom>
          <a:solidFill>
            <a:srgbClr val="002060"/>
          </a:solidFill>
          <a:ln>
            <a:noFill/>
          </a:ln>
        </p:spPr>
        <p:txBody>
          <a:bodyPr anchor="ctr"/>
          <a:lstStyle/>
          <a:p>
            <a:pPr algn="ctr">
              <a:lnSpc>
                <a:spcPct val="90000"/>
              </a:lnSpc>
            </a:pPr>
            <a:r>
              <a:rPr lang="en-US" sz="3200" b="1" strike="noStrike" spc="-1" dirty="0">
                <a:solidFill>
                  <a:schemeClr val="bg1"/>
                </a:solidFill>
                <a:uFill>
                  <a:solidFill>
                    <a:srgbClr val="FFFFFF"/>
                  </a:solidFill>
                </a:uFill>
                <a:latin typeface="Times New Roman" panose="02020603050405020304" charset="0"/>
                <a:cs typeface="Times New Roman" panose="02020603050405020304" charset="0"/>
              </a:rPr>
              <a:t>Flow Diagram</a:t>
            </a:r>
          </a:p>
        </p:txBody>
      </p:sp>
      <p:sp>
        <p:nvSpPr>
          <p:cNvPr id="8"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sp>
        <p:nvSpPr>
          <p:cNvPr id="4" name="TextBox 3"/>
          <p:cNvSpPr txBox="1"/>
          <p:nvPr/>
        </p:nvSpPr>
        <p:spPr>
          <a:xfrm>
            <a:off x="614040" y="986507"/>
            <a:ext cx="10668000" cy="800219"/>
          </a:xfrm>
          <a:prstGeom prst="rect">
            <a:avLst/>
          </a:prstGeom>
          <a:noFill/>
        </p:spPr>
        <p:txBody>
          <a:bodyPr wrap="square" rtlCol="0">
            <a:spAutoFit/>
          </a:bodyPr>
          <a:lstStyle/>
          <a:p>
            <a:r>
              <a:rPr lang="en-IN" sz="2800" b="1" dirty="0"/>
              <a:t>Flow Diagram using </a:t>
            </a:r>
            <a:r>
              <a:rPr lang="en-IN" sz="2800" b="1" dirty="0" err="1"/>
              <a:t>Alexnet</a:t>
            </a:r>
            <a:r>
              <a:rPr lang="en-IN" sz="2800" b="1" dirty="0"/>
              <a:t>:</a:t>
            </a:r>
            <a:r>
              <a:rPr lang="en-IN" sz="1050" b="1" dirty="0"/>
              <a:t>(</a:t>
            </a:r>
            <a:r>
              <a:rPr lang="en-IN" sz="1050" b="1" dirty="0" err="1"/>
              <a:t>visio</a:t>
            </a:r>
            <a:r>
              <a:rPr lang="en-IN" sz="1050" b="1" dirty="0"/>
              <a:t> has some issues sir so temporarily I used this type f drawing sir)</a:t>
            </a:r>
            <a:endParaRPr lang="en-IN" sz="2800" b="1" dirty="0"/>
          </a:p>
          <a:p>
            <a:endParaRPr lang="en-IN" b="1" dirty="0"/>
          </a:p>
        </p:txBody>
      </p:sp>
      <p:sp>
        <p:nvSpPr>
          <p:cNvPr id="2" name="TextBox 1">
            <a:extLst>
              <a:ext uri="{FF2B5EF4-FFF2-40B4-BE49-F238E27FC236}">
                <a16:creationId xmlns:a16="http://schemas.microsoft.com/office/drawing/2014/main" id="{C49D782F-8E54-4809-80E7-8AE7A46138F2}"/>
              </a:ext>
            </a:extLst>
          </p:cNvPr>
          <p:cNvSpPr txBox="1"/>
          <p:nvPr/>
        </p:nvSpPr>
        <p:spPr>
          <a:xfrm>
            <a:off x="954000" y="1618565"/>
            <a:ext cx="9790200" cy="369332"/>
          </a:xfrm>
          <a:prstGeom prst="rect">
            <a:avLst/>
          </a:prstGeom>
          <a:noFill/>
        </p:spPr>
        <p:txBody>
          <a:bodyPr wrap="square" rtlCol="0">
            <a:spAutoFit/>
          </a:bodyPr>
          <a:lstStyle/>
          <a:p>
            <a:r>
              <a:rPr lang="en-US" dirty="0"/>
              <a:t>                                                                         </a:t>
            </a:r>
            <a:endParaRPr lang="en-IN" dirty="0"/>
          </a:p>
        </p:txBody>
      </p:sp>
      <p:sp>
        <p:nvSpPr>
          <p:cNvPr id="55" name="Rectangle 54">
            <a:extLst>
              <a:ext uri="{FF2B5EF4-FFF2-40B4-BE49-F238E27FC236}">
                <a16:creationId xmlns:a16="http://schemas.microsoft.com/office/drawing/2014/main" id="{7AAB4250-3F23-4E33-9972-68F737592B0F}"/>
              </a:ext>
            </a:extLst>
          </p:cNvPr>
          <p:cNvSpPr/>
          <p:nvPr/>
        </p:nvSpPr>
        <p:spPr>
          <a:xfrm>
            <a:off x="2934788" y="1618565"/>
            <a:ext cx="6322423" cy="391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a:p>
            <a:pPr algn="ctr"/>
            <a:r>
              <a:rPr lang="en-US" dirty="0">
                <a:solidFill>
                  <a:schemeClr val="tx1"/>
                </a:solidFill>
                <a:latin typeface="Times New Roman" pitchFamily="18" charset="0"/>
                <a:cs typeface="Times New Roman" pitchFamily="18" charset="0"/>
              </a:rPr>
              <a:t>Collection of input dataset from Kaggle</a:t>
            </a:r>
          </a:p>
          <a:p>
            <a:pPr algn="ctr"/>
            <a:endParaRPr lang="en-US" dirty="0"/>
          </a:p>
        </p:txBody>
      </p:sp>
      <p:sp>
        <p:nvSpPr>
          <p:cNvPr id="56" name="Rectangle 55">
            <a:extLst>
              <a:ext uri="{FF2B5EF4-FFF2-40B4-BE49-F238E27FC236}">
                <a16:creationId xmlns:a16="http://schemas.microsoft.com/office/drawing/2014/main" id="{3418FB77-E369-4C61-BEC3-FB2374D4125E}"/>
              </a:ext>
            </a:extLst>
          </p:cNvPr>
          <p:cNvSpPr/>
          <p:nvPr/>
        </p:nvSpPr>
        <p:spPr>
          <a:xfrm>
            <a:off x="2921726" y="2206394"/>
            <a:ext cx="6335486" cy="391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a:p>
            <a:pPr algn="ctr"/>
            <a:r>
              <a:rPr lang="en-US" dirty="0">
                <a:solidFill>
                  <a:schemeClr val="tx1"/>
                </a:solidFill>
                <a:latin typeface="Times New Roman" pitchFamily="18" charset="0"/>
                <a:cs typeface="Times New Roman" pitchFamily="18" charset="0"/>
              </a:rPr>
              <a:t>Preprocessing of  the collected dataset</a:t>
            </a:r>
          </a:p>
          <a:p>
            <a:pPr algn="ctr"/>
            <a:endParaRPr lang="en-US" dirty="0"/>
          </a:p>
        </p:txBody>
      </p:sp>
      <p:sp>
        <p:nvSpPr>
          <p:cNvPr id="57" name="Rectangle 56">
            <a:extLst>
              <a:ext uri="{FF2B5EF4-FFF2-40B4-BE49-F238E27FC236}">
                <a16:creationId xmlns:a16="http://schemas.microsoft.com/office/drawing/2014/main" id="{343E61CA-AEE6-47A6-A6D7-E61293F4AD0E}"/>
              </a:ext>
            </a:extLst>
          </p:cNvPr>
          <p:cNvSpPr/>
          <p:nvPr/>
        </p:nvSpPr>
        <p:spPr>
          <a:xfrm>
            <a:off x="2934789" y="2794222"/>
            <a:ext cx="6335486" cy="391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Preprocessed images are given to chosen neural network(Transfer learning)</a:t>
            </a:r>
          </a:p>
        </p:txBody>
      </p:sp>
      <p:sp>
        <p:nvSpPr>
          <p:cNvPr id="58" name="Rectangle 57">
            <a:extLst>
              <a:ext uri="{FF2B5EF4-FFF2-40B4-BE49-F238E27FC236}">
                <a16:creationId xmlns:a16="http://schemas.microsoft.com/office/drawing/2014/main" id="{395EE9AC-56FC-44E8-82C3-352591759BDA}"/>
              </a:ext>
            </a:extLst>
          </p:cNvPr>
          <p:cNvSpPr/>
          <p:nvPr/>
        </p:nvSpPr>
        <p:spPr>
          <a:xfrm>
            <a:off x="2934788" y="3395114"/>
            <a:ext cx="6335486"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Weight balancing the neural network </a:t>
            </a:r>
          </a:p>
        </p:txBody>
      </p:sp>
      <p:sp>
        <p:nvSpPr>
          <p:cNvPr id="59" name="Rectangle 58">
            <a:extLst>
              <a:ext uri="{FF2B5EF4-FFF2-40B4-BE49-F238E27FC236}">
                <a16:creationId xmlns:a16="http://schemas.microsoft.com/office/drawing/2014/main" id="{A9248966-99A1-4F03-AC81-5DAAD03F4842}"/>
              </a:ext>
            </a:extLst>
          </p:cNvPr>
          <p:cNvSpPr/>
          <p:nvPr/>
        </p:nvSpPr>
        <p:spPr>
          <a:xfrm>
            <a:off x="2921725" y="3996005"/>
            <a:ext cx="6335486" cy="3788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Train the </a:t>
            </a:r>
            <a:r>
              <a:rPr lang="en-US" dirty="0" err="1">
                <a:solidFill>
                  <a:schemeClr val="tx1"/>
                </a:solidFill>
                <a:latin typeface="Times New Roman" pitchFamily="18" charset="0"/>
                <a:cs typeface="Times New Roman" pitchFamily="18" charset="0"/>
              </a:rPr>
              <a:t>alexnet</a:t>
            </a:r>
            <a:r>
              <a:rPr lang="en-US" dirty="0">
                <a:solidFill>
                  <a:schemeClr val="tx1"/>
                </a:solidFill>
                <a:latin typeface="Times New Roman" pitchFamily="18" charset="0"/>
                <a:cs typeface="Times New Roman" pitchFamily="18" charset="0"/>
              </a:rPr>
              <a:t> using preprocessed images</a:t>
            </a:r>
          </a:p>
        </p:txBody>
      </p:sp>
      <p:sp>
        <p:nvSpPr>
          <p:cNvPr id="60" name="Rectangle 59">
            <a:extLst>
              <a:ext uri="{FF2B5EF4-FFF2-40B4-BE49-F238E27FC236}">
                <a16:creationId xmlns:a16="http://schemas.microsoft.com/office/drawing/2014/main" id="{3810A91C-41F9-4A29-A4CA-42016EAD76DB}"/>
              </a:ext>
            </a:extLst>
          </p:cNvPr>
          <p:cNvSpPr/>
          <p:nvPr/>
        </p:nvSpPr>
        <p:spPr>
          <a:xfrm>
            <a:off x="2908663" y="4583834"/>
            <a:ext cx="6322422" cy="391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Save and load the trained </a:t>
            </a:r>
            <a:r>
              <a:rPr lang="en-US" dirty="0" err="1">
                <a:solidFill>
                  <a:schemeClr val="tx1"/>
                </a:solidFill>
                <a:latin typeface="Times New Roman" pitchFamily="18" charset="0"/>
                <a:cs typeface="Times New Roman" pitchFamily="18" charset="0"/>
              </a:rPr>
              <a:t>alexnet</a:t>
            </a:r>
            <a:r>
              <a:rPr lang="en-US" dirty="0">
                <a:solidFill>
                  <a:schemeClr val="tx1"/>
                </a:solidFill>
                <a:latin typeface="Times New Roman" pitchFamily="18" charset="0"/>
                <a:cs typeface="Times New Roman" pitchFamily="18" charset="0"/>
              </a:rPr>
              <a:t> for validation</a:t>
            </a:r>
          </a:p>
        </p:txBody>
      </p:sp>
      <p:sp>
        <p:nvSpPr>
          <p:cNvPr id="61" name="Rectangle 60">
            <a:extLst>
              <a:ext uri="{FF2B5EF4-FFF2-40B4-BE49-F238E27FC236}">
                <a16:creationId xmlns:a16="http://schemas.microsoft.com/office/drawing/2014/main" id="{6117830A-99D1-46BA-B038-DA437BACE127}"/>
              </a:ext>
            </a:extLst>
          </p:cNvPr>
          <p:cNvSpPr/>
          <p:nvPr/>
        </p:nvSpPr>
        <p:spPr>
          <a:xfrm>
            <a:off x="2908663" y="5171663"/>
            <a:ext cx="6335485" cy="391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Sample image given for validation of trained network</a:t>
            </a:r>
          </a:p>
        </p:txBody>
      </p:sp>
      <p:sp>
        <p:nvSpPr>
          <p:cNvPr id="62" name="Rectangle 61">
            <a:extLst>
              <a:ext uri="{FF2B5EF4-FFF2-40B4-BE49-F238E27FC236}">
                <a16:creationId xmlns:a16="http://schemas.microsoft.com/office/drawing/2014/main" id="{AAD7E2B2-9772-443B-B020-183CDEF38E13}"/>
              </a:ext>
            </a:extLst>
          </p:cNvPr>
          <p:cNvSpPr/>
          <p:nvPr/>
        </p:nvSpPr>
        <p:spPr>
          <a:xfrm>
            <a:off x="2882537" y="5785617"/>
            <a:ext cx="6335486" cy="4441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Output is displayed</a:t>
            </a:r>
          </a:p>
        </p:txBody>
      </p:sp>
      <p:sp>
        <p:nvSpPr>
          <p:cNvPr id="63" name="Down Arrow 12">
            <a:extLst>
              <a:ext uri="{FF2B5EF4-FFF2-40B4-BE49-F238E27FC236}">
                <a16:creationId xmlns:a16="http://schemas.microsoft.com/office/drawing/2014/main" id="{65BA0C90-474E-4249-9B52-499B926A32C9}"/>
              </a:ext>
            </a:extLst>
          </p:cNvPr>
          <p:cNvSpPr/>
          <p:nvPr/>
        </p:nvSpPr>
        <p:spPr>
          <a:xfrm>
            <a:off x="6024153" y="2013794"/>
            <a:ext cx="156755" cy="16981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own Arrow 13">
            <a:extLst>
              <a:ext uri="{FF2B5EF4-FFF2-40B4-BE49-F238E27FC236}">
                <a16:creationId xmlns:a16="http://schemas.microsoft.com/office/drawing/2014/main" id="{BB538567-DD60-4EDA-B77F-AFBFEB5DDB55}"/>
              </a:ext>
            </a:extLst>
          </p:cNvPr>
          <p:cNvSpPr/>
          <p:nvPr/>
        </p:nvSpPr>
        <p:spPr>
          <a:xfrm>
            <a:off x="6030684" y="2598279"/>
            <a:ext cx="150223" cy="173389"/>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14">
            <a:extLst>
              <a:ext uri="{FF2B5EF4-FFF2-40B4-BE49-F238E27FC236}">
                <a16:creationId xmlns:a16="http://schemas.microsoft.com/office/drawing/2014/main" id="{9AF80273-B4B0-4000-A1F1-EF3B247CF69D}"/>
              </a:ext>
            </a:extLst>
          </p:cNvPr>
          <p:cNvSpPr/>
          <p:nvPr/>
        </p:nvSpPr>
        <p:spPr>
          <a:xfrm>
            <a:off x="6043748" y="3199171"/>
            <a:ext cx="143692" cy="18288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15">
            <a:extLst>
              <a:ext uri="{FF2B5EF4-FFF2-40B4-BE49-F238E27FC236}">
                <a16:creationId xmlns:a16="http://schemas.microsoft.com/office/drawing/2014/main" id="{AD4B3535-0566-403E-906B-5ABBFD1CC777}"/>
              </a:ext>
            </a:extLst>
          </p:cNvPr>
          <p:cNvSpPr/>
          <p:nvPr/>
        </p:nvSpPr>
        <p:spPr>
          <a:xfrm>
            <a:off x="6043748" y="3760874"/>
            <a:ext cx="137159" cy="19275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16">
            <a:extLst>
              <a:ext uri="{FF2B5EF4-FFF2-40B4-BE49-F238E27FC236}">
                <a16:creationId xmlns:a16="http://schemas.microsoft.com/office/drawing/2014/main" id="{6E1048E9-8989-4C7F-9158-087E5D73DFA0}"/>
              </a:ext>
            </a:extLst>
          </p:cNvPr>
          <p:cNvSpPr/>
          <p:nvPr/>
        </p:nvSpPr>
        <p:spPr>
          <a:xfrm>
            <a:off x="6056811" y="4387891"/>
            <a:ext cx="130629" cy="18288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Down Arrow 17">
            <a:extLst>
              <a:ext uri="{FF2B5EF4-FFF2-40B4-BE49-F238E27FC236}">
                <a16:creationId xmlns:a16="http://schemas.microsoft.com/office/drawing/2014/main" id="{591F9823-C2D6-4B0F-B544-673CAA783315}"/>
              </a:ext>
            </a:extLst>
          </p:cNvPr>
          <p:cNvSpPr/>
          <p:nvPr/>
        </p:nvSpPr>
        <p:spPr>
          <a:xfrm>
            <a:off x="6069875" y="4975719"/>
            <a:ext cx="117566" cy="1828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Down Arrow 18">
            <a:extLst>
              <a:ext uri="{FF2B5EF4-FFF2-40B4-BE49-F238E27FC236}">
                <a16:creationId xmlns:a16="http://schemas.microsoft.com/office/drawing/2014/main" id="{877FDDF2-6E86-4E3B-B8D7-0FCA0DDBA976}"/>
              </a:ext>
            </a:extLst>
          </p:cNvPr>
          <p:cNvSpPr/>
          <p:nvPr/>
        </p:nvSpPr>
        <p:spPr>
          <a:xfrm>
            <a:off x="6112327" y="5586102"/>
            <a:ext cx="136073" cy="17339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8638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sp>
        <p:nvSpPr>
          <p:cNvPr id="7" name="TextShape 1">
            <a:extLst>
              <a:ext uri="{FF2B5EF4-FFF2-40B4-BE49-F238E27FC236}">
                <a16:creationId xmlns:a16="http://schemas.microsoft.com/office/drawing/2014/main" id="{3EA3887C-0936-410F-9520-84C1A88AB717}"/>
              </a:ext>
            </a:extLst>
          </p:cNvPr>
          <p:cNvSpPr txBox="1"/>
          <p:nvPr/>
        </p:nvSpPr>
        <p:spPr>
          <a:xfrm>
            <a:off x="313740" y="255569"/>
            <a:ext cx="11608560" cy="534995"/>
          </a:xfrm>
          <a:prstGeom prst="rect">
            <a:avLst/>
          </a:prstGeom>
          <a:solidFill>
            <a:srgbClr val="002060"/>
          </a:solidFill>
          <a:ln>
            <a:noFill/>
          </a:ln>
        </p:spPr>
        <p:txBody>
          <a:bodyPr anchor="ctr"/>
          <a:lstStyle/>
          <a:p>
            <a:pPr algn="ctr">
              <a:lnSpc>
                <a:spcPct val="90000"/>
              </a:lnSpc>
            </a:pPr>
            <a:r>
              <a:rPr lang="en-US" sz="3200" b="1" strike="noStrike" spc="-1" dirty="0">
                <a:solidFill>
                  <a:schemeClr val="bg1"/>
                </a:solidFill>
                <a:uFill>
                  <a:solidFill>
                    <a:srgbClr val="FFFFFF"/>
                  </a:solidFill>
                </a:uFill>
                <a:latin typeface="Times New Roman" panose="02020603050405020304" charset="0"/>
                <a:cs typeface="Times New Roman" panose="02020603050405020304" charset="0"/>
              </a:rPr>
              <a:t>CNN MODEL</a:t>
            </a:r>
          </a:p>
        </p:txBody>
      </p:sp>
      <p:sp>
        <p:nvSpPr>
          <p:cNvPr id="3" name="Rectangle 2">
            <a:extLst>
              <a:ext uri="{FF2B5EF4-FFF2-40B4-BE49-F238E27FC236}">
                <a16:creationId xmlns:a16="http://schemas.microsoft.com/office/drawing/2014/main" id="{28FA4049-BDB6-4CAD-9C64-5001CB0ACA04}"/>
              </a:ext>
            </a:extLst>
          </p:cNvPr>
          <p:cNvSpPr>
            <a:spLocks noChangeArrowheads="1"/>
          </p:cNvSpPr>
          <p:nvPr/>
        </p:nvSpPr>
        <p:spPr bwMode="auto">
          <a:xfrm>
            <a:off x="2362200" y="1066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 name="Object 3">
            <a:extLst>
              <a:ext uri="{FF2B5EF4-FFF2-40B4-BE49-F238E27FC236}">
                <a16:creationId xmlns:a16="http://schemas.microsoft.com/office/drawing/2014/main" id="{E4E40D00-34A9-45E1-8937-8C5E5EE3B4EE}"/>
              </a:ext>
            </a:extLst>
          </p:cNvPr>
          <p:cNvGraphicFramePr>
            <a:graphicFrameLocks noChangeAspect="1"/>
          </p:cNvGraphicFramePr>
          <p:nvPr>
            <p:extLst>
              <p:ext uri="{D42A27DB-BD31-4B8C-83A1-F6EECF244321}">
                <p14:modId xmlns:p14="http://schemas.microsoft.com/office/powerpoint/2010/main" val="1258870215"/>
              </p:ext>
            </p:extLst>
          </p:nvPr>
        </p:nvGraphicFramePr>
        <p:xfrm>
          <a:off x="1981200" y="1066799"/>
          <a:ext cx="7239000" cy="5013649"/>
        </p:xfrm>
        <a:graphic>
          <a:graphicData uri="http://schemas.openxmlformats.org/presentationml/2006/ole">
            <mc:AlternateContent xmlns:mc="http://schemas.openxmlformats.org/markup-compatibility/2006">
              <mc:Choice xmlns:v="urn:schemas-microsoft-com:vml" Requires="v">
                <p:oleObj r:id="rId2" imgW="9719026" imgH="7377040" progId="Visio.Drawing.11">
                  <p:embed/>
                </p:oleObj>
              </mc:Choice>
              <mc:Fallback>
                <p:oleObj r:id="rId2" imgW="9719026" imgH="737704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066799"/>
                        <a:ext cx="7239000" cy="5013649"/>
                      </a:xfrm>
                      <a:prstGeom prst="rect">
                        <a:avLst/>
                      </a:prstGeom>
                      <a:noFill/>
                    </p:spPr>
                  </p:pic>
                </p:oleObj>
              </mc:Fallback>
            </mc:AlternateContent>
          </a:graphicData>
        </a:graphic>
      </p:graphicFrame>
    </p:spTree>
    <p:extLst>
      <p:ext uri="{BB962C8B-B14F-4D97-AF65-F5344CB8AC3E}">
        <p14:creationId xmlns:p14="http://schemas.microsoft.com/office/powerpoint/2010/main" val="2724510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p:cNvSpPr txBox="1"/>
          <p:nvPr/>
        </p:nvSpPr>
        <p:spPr>
          <a:xfrm>
            <a:off x="313740" y="255569"/>
            <a:ext cx="11608560" cy="534995"/>
          </a:xfrm>
          <a:prstGeom prst="rect">
            <a:avLst/>
          </a:prstGeom>
          <a:solidFill>
            <a:srgbClr val="002060"/>
          </a:solidFill>
          <a:ln>
            <a:noFill/>
          </a:ln>
        </p:spPr>
        <p:txBody>
          <a:bodyPr anchor="ctr"/>
          <a:lstStyle/>
          <a:p>
            <a:pPr algn="ctr">
              <a:lnSpc>
                <a:spcPct val="90000"/>
              </a:lnSpc>
            </a:pPr>
            <a:r>
              <a:rPr lang="en-US" sz="3200" b="1" strike="noStrike" spc="-1" dirty="0">
                <a:solidFill>
                  <a:schemeClr val="bg1"/>
                </a:solidFill>
                <a:uFill>
                  <a:solidFill>
                    <a:srgbClr val="FFFFFF"/>
                  </a:solidFill>
                </a:uFill>
                <a:latin typeface="Times New Roman" panose="02020603050405020304" charset="0"/>
                <a:cs typeface="Times New Roman" panose="02020603050405020304" charset="0"/>
              </a:rPr>
              <a:t>Flow Diagram</a:t>
            </a:r>
          </a:p>
        </p:txBody>
      </p:sp>
      <p:sp>
        <p:nvSpPr>
          <p:cNvPr id="8"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sp>
        <p:nvSpPr>
          <p:cNvPr id="4" name="TextBox 3"/>
          <p:cNvSpPr txBox="1"/>
          <p:nvPr/>
        </p:nvSpPr>
        <p:spPr>
          <a:xfrm>
            <a:off x="614040" y="986507"/>
            <a:ext cx="10668000" cy="800219"/>
          </a:xfrm>
          <a:prstGeom prst="rect">
            <a:avLst/>
          </a:prstGeom>
          <a:noFill/>
        </p:spPr>
        <p:txBody>
          <a:bodyPr wrap="square" rtlCol="0">
            <a:spAutoFit/>
          </a:bodyPr>
          <a:lstStyle/>
          <a:p>
            <a:r>
              <a:rPr lang="en-IN" sz="2800" b="1" dirty="0"/>
              <a:t>Flow Diagram using CNN:</a:t>
            </a:r>
            <a:r>
              <a:rPr lang="en-IN" sz="1050" b="1" dirty="0"/>
              <a:t>(</a:t>
            </a:r>
            <a:r>
              <a:rPr lang="en-IN" sz="1050" b="1" dirty="0" err="1"/>
              <a:t>visio</a:t>
            </a:r>
            <a:r>
              <a:rPr lang="en-IN" sz="1050" b="1" dirty="0"/>
              <a:t> has some issues sir so temporarily I used this type f drawing sir)</a:t>
            </a:r>
            <a:endParaRPr lang="en-IN" sz="2800" b="1" dirty="0"/>
          </a:p>
          <a:p>
            <a:endParaRPr lang="en-IN" b="1" dirty="0"/>
          </a:p>
        </p:txBody>
      </p:sp>
      <p:sp>
        <p:nvSpPr>
          <p:cNvPr id="2" name="TextBox 1">
            <a:extLst>
              <a:ext uri="{FF2B5EF4-FFF2-40B4-BE49-F238E27FC236}">
                <a16:creationId xmlns:a16="http://schemas.microsoft.com/office/drawing/2014/main" id="{C49D782F-8E54-4809-80E7-8AE7A46138F2}"/>
              </a:ext>
            </a:extLst>
          </p:cNvPr>
          <p:cNvSpPr txBox="1"/>
          <p:nvPr/>
        </p:nvSpPr>
        <p:spPr>
          <a:xfrm>
            <a:off x="954000" y="1618565"/>
            <a:ext cx="9790200" cy="369332"/>
          </a:xfrm>
          <a:prstGeom prst="rect">
            <a:avLst/>
          </a:prstGeom>
          <a:noFill/>
        </p:spPr>
        <p:txBody>
          <a:bodyPr wrap="square" rtlCol="0">
            <a:spAutoFit/>
          </a:bodyPr>
          <a:lstStyle/>
          <a:p>
            <a:r>
              <a:rPr lang="en-US" dirty="0"/>
              <a:t>                                                                         </a:t>
            </a:r>
            <a:endParaRPr lang="en-IN" dirty="0"/>
          </a:p>
        </p:txBody>
      </p:sp>
      <p:sp>
        <p:nvSpPr>
          <p:cNvPr id="55" name="Rectangle 54">
            <a:extLst>
              <a:ext uri="{FF2B5EF4-FFF2-40B4-BE49-F238E27FC236}">
                <a16:creationId xmlns:a16="http://schemas.microsoft.com/office/drawing/2014/main" id="{7AAB4250-3F23-4E33-9972-68F737592B0F}"/>
              </a:ext>
            </a:extLst>
          </p:cNvPr>
          <p:cNvSpPr/>
          <p:nvPr/>
        </p:nvSpPr>
        <p:spPr>
          <a:xfrm>
            <a:off x="2934788" y="1618565"/>
            <a:ext cx="6322423" cy="391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a:p>
            <a:pPr algn="ctr"/>
            <a:r>
              <a:rPr lang="en-US" dirty="0">
                <a:solidFill>
                  <a:schemeClr val="tx1"/>
                </a:solidFill>
                <a:latin typeface="Times New Roman" pitchFamily="18" charset="0"/>
                <a:cs typeface="Times New Roman" pitchFamily="18" charset="0"/>
              </a:rPr>
              <a:t>Collection of input dataset from Kaggle</a:t>
            </a:r>
          </a:p>
          <a:p>
            <a:pPr algn="ctr"/>
            <a:endParaRPr lang="en-US" dirty="0"/>
          </a:p>
        </p:txBody>
      </p:sp>
      <p:sp>
        <p:nvSpPr>
          <p:cNvPr id="56" name="Rectangle 55">
            <a:extLst>
              <a:ext uri="{FF2B5EF4-FFF2-40B4-BE49-F238E27FC236}">
                <a16:creationId xmlns:a16="http://schemas.microsoft.com/office/drawing/2014/main" id="{3418FB77-E369-4C61-BEC3-FB2374D4125E}"/>
              </a:ext>
            </a:extLst>
          </p:cNvPr>
          <p:cNvSpPr/>
          <p:nvPr/>
        </p:nvSpPr>
        <p:spPr>
          <a:xfrm>
            <a:off x="2921726" y="2206394"/>
            <a:ext cx="6335486" cy="391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a:p>
            <a:pPr algn="ctr"/>
            <a:r>
              <a:rPr lang="en-US" dirty="0">
                <a:solidFill>
                  <a:schemeClr val="tx1"/>
                </a:solidFill>
                <a:latin typeface="Times New Roman" pitchFamily="18" charset="0"/>
                <a:cs typeface="Times New Roman" pitchFamily="18" charset="0"/>
              </a:rPr>
              <a:t>Preprocessing of  the collected dataset</a:t>
            </a:r>
          </a:p>
          <a:p>
            <a:pPr algn="ctr"/>
            <a:endParaRPr lang="en-US" dirty="0"/>
          </a:p>
        </p:txBody>
      </p:sp>
      <p:sp>
        <p:nvSpPr>
          <p:cNvPr id="57" name="Rectangle 56">
            <a:extLst>
              <a:ext uri="{FF2B5EF4-FFF2-40B4-BE49-F238E27FC236}">
                <a16:creationId xmlns:a16="http://schemas.microsoft.com/office/drawing/2014/main" id="{343E61CA-AEE6-47A6-A6D7-E61293F4AD0E}"/>
              </a:ext>
            </a:extLst>
          </p:cNvPr>
          <p:cNvSpPr/>
          <p:nvPr/>
        </p:nvSpPr>
        <p:spPr>
          <a:xfrm>
            <a:off x="2934789" y="2794222"/>
            <a:ext cx="6335486" cy="391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itchFamily="18" charset="0"/>
                <a:cs typeface="Times New Roman" pitchFamily="18" charset="0"/>
              </a:rPr>
              <a:t>Preprocessed images are given to chosen neural network(Modified CNN)</a:t>
            </a:r>
          </a:p>
        </p:txBody>
      </p:sp>
      <p:sp>
        <p:nvSpPr>
          <p:cNvPr id="58" name="Rectangle 57">
            <a:extLst>
              <a:ext uri="{FF2B5EF4-FFF2-40B4-BE49-F238E27FC236}">
                <a16:creationId xmlns:a16="http://schemas.microsoft.com/office/drawing/2014/main" id="{395EE9AC-56FC-44E8-82C3-352591759BDA}"/>
              </a:ext>
            </a:extLst>
          </p:cNvPr>
          <p:cNvSpPr/>
          <p:nvPr/>
        </p:nvSpPr>
        <p:spPr>
          <a:xfrm>
            <a:off x="2934788" y="3395114"/>
            <a:ext cx="6335486" cy="3657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Weight balancing the neural network </a:t>
            </a:r>
          </a:p>
        </p:txBody>
      </p:sp>
      <p:sp>
        <p:nvSpPr>
          <p:cNvPr id="59" name="Rectangle 58">
            <a:extLst>
              <a:ext uri="{FF2B5EF4-FFF2-40B4-BE49-F238E27FC236}">
                <a16:creationId xmlns:a16="http://schemas.microsoft.com/office/drawing/2014/main" id="{A9248966-99A1-4F03-AC81-5DAAD03F4842}"/>
              </a:ext>
            </a:extLst>
          </p:cNvPr>
          <p:cNvSpPr/>
          <p:nvPr/>
        </p:nvSpPr>
        <p:spPr>
          <a:xfrm>
            <a:off x="2921725" y="3996005"/>
            <a:ext cx="6335486" cy="3788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Train the CNN using preprocessed images</a:t>
            </a:r>
          </a:p>
        </p:txBody>
      </p:sp>
      <p:sp>
        <p:nvSpPr>
          <p:cNvPr id="60" name="Rectangle 59">
            <a:extLst>
              <a:ext uri="{FF2B5EF4-FFF2-40B4-BE49-F238E27FC236}">
                <a16:creationId xmlns:a16="http://schemas.microsoft.com/office/drawing/2014/main" id="{3810A91C-41F9-4A29-A4CA-42016EAD76DB}"/>
              </a:ext>
            </a:extLst>
          </p:cNvPr>
          <p:cNvSpPr/>
          <p:nvPr/>
        </p:nvSpPr>
        <p:spPr>
          <a:xfrm>
            <a:off x="2908663" y="4583834"/>
            <a:ext cx="6322422" cy="3918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Save and load the trained CNN for validation</a:t>
            </a:r>
          </a:p>
        </p:txBody>
      </p:sp>
      <p:sp>
        <p:nvSpPr>
          <p:cNvPr id="61" name="Rectangle 60">
            <a:extLst>
              <a:ext uri="{FF2B5EF4-FFF2-40B4-BE49-F238E27FC236}">
                <a16:creationId xmlns:a16="http://schemas.microsoft.com/office/drawing/2014/main" id="{6117830A-99D1-46BA-B038-DA437BACE127}"/>
              </a:ext>
            </a:extLst>
          </p:cNvPr>
          <p:cNvSpPr/>
          <p:nvPr/>
        </p:nvSpPr>
        <p:spPr>
          <a:xfrm>
            <a:off x="2908663" y="5171663"/>
            <a:ext cx="6335485" cy="391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Sample image given for validation of trained network</a:t>
            </a:r>
          </a:p>
        </p:txBody>
      </p:sp>
      <p:sp>
        <p:nvSpPr>
          <p:cNvPr id="62" name="Rectangle 61">
            <a:extLst>
              <a:ext uri="{FF2B5EF4-FFF2-40B4-BE49-F238E27FC236}">
                <a16:creationId xmlns:a16="http://schemas.microsoft.com/office/drawing/2014/main" id="{AAD7E2B2-9772-443B-B020-183CDEF38E13}"/>
              </a:ext>
            </a:extLst>
          </p:cNvPr>
          <p:cNvSpPr/>
          <p:nvPr/>
        </p:nvSpPr>
        <p:spPr>
          <a:xfrm>
            <a:off x="2882537" y="5785617"/>
            <a:ext cx="6335486" cy="4441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itchFamily="18" charset="0"/>
                <a:cs typeface="Times New Roman" pitchFamily="18" charset="0"/>
              </a:rPr>
              <a:t>Output is displayed</a:t>
            </a:r>
          </a:p>
        </p:txBody>
      </p:sp>
      <p:sp>
        <p:nvSpPr>
          <p:cNvPr id="63" name="Down Arrow 12">
            <a:extLst>
              <a:ext uri="{FF2B5EF4-FFF2-40B4-BE49-F238E27FC236}">
                <a16:creationId xmlns:a16="http://schemas.microsoft.com/office/drawing/2014/main" id="{65BA0C90-474E-4249-9B52-499B926A32C9}"/>
              </a:ext>
            </a:extLst>
          </p:cNvPr>
          <p:cNvSpPr/>
          <p:nvPr/>
        </p:nvSpPr>
        <p:spPr>
          <a:xfrm>
            <a:off x="6024153" y="2013794"/>
            <a:ext cx="156755" cy="169817"/>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own Arrow 13">
            <a:extLst>
              <a:ext uri="{FF2B5EF4-FFF2-40B4-BE49-F238E27FC236}">
                <a16:creationId xmlns:a16="http://schemas.microsoft.com/office/drawing/2014/main" id="{BB538567-DD60-4EDA-B77F-AFBFEB5DDB55}"/>
              </a:ext>
            </a:extLst>
          </p:cNvPr>
          <p:cNvSpPr/>
          <p:nvPr/>
        </p:nvSpPr>
        <p:spPr>
          <a:xfrm>
            <a:off x="6030684" y="2598279"/>
            <a:ext cx="150223" cy="173389"/>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14">
            <a:extLst>
              <a:ext uri="{FF2B5EF4-FFF2-40B4-BE49-F238E27FC236}">
                <a16:creationId xmlns:a16="http://schemas.microsoft.com/office/drawing/2014/main" id="{9AF80273-B4B0-4000-A1F1-EF3B247CF69D}"/>
              </a:ext>
            </a:extLst>
          </p:cNvPr>
          <p:cNvSpPr/>
          <p:nvPr/>
        </p:nvSpPr>
        <p:spPr>
          <a:xfrm>
            <a:off x="6043748" y="3199171"/>
            <a:ext cx="143692" cy="18288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15">
            <a:extLst>
              <a:ext uri="{FF2B5EF4-FFF2-40B4-BE49-F238E27FC236}">
                <a16:creationId xmlns:a16="http://schemas.microsoft.com/office/drawing/2014/main" id="{AD4B3535-0566-403E-906B-5ABBFD1CC777}"/>
              </a:ext>
            </a:extLst>
          </p:cNvPr>
          <p:cNvSpPr/>
          <p:nvPr/>
        </p:nvSpPr>
        <p:spPr>
          <a:xfrm>
            <a:off x="6043748" y="3760874"/>
            <a:ext cx="137159" cy="192755"/>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16">
            <a:extLst>
              <a:ext uri="{FF2B5EF4-FFF2-40B4-BE49-F238E27FC236}">
                <a16:creationId xmlns:a16="http://schemas.microsoft.com/office/drawing/2014/main" id="{6E1048E9-8989-4C7F-9158-087E5D73DFA0}"/>
              </a:ext>
            </a:extLst>
          </p:cNvPr>
          <p:cNvSpPr/>
          <p:nvPr/>
        </p:nvSpPr>
        <p:spPr>
          <a:xfrm>
            <a:off x="6056811" y="4387891"/>
            <a:ext cx="130629" cy="18288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Down Arrow 17">
            <a:extLst>
              <a:ext uri="{FF2B5EF4-FFF2-40B4-BE49-F238E27FC236}">
                <a16:creationId xmlns:a16="http://schemas.microsoft.com/office/drawing/2014/main" id="{591F9823-C2D6-4B0F-B544-673CAA783315}"/>
              </a:ext>
            </a:extLst>
          </p:cNvPr>
          <p:cNvSpPr/>
          <p:nvPr/>
        </p:nvSpPr>
        <p:spPr>
          <a:xfrm>
            <a:off x="6069875" y="4975719"/>
            <a:ext cx="117566" cy="18288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Down Arrow 18">
            <a:extLst>
              <a:ext uri="{FF2B5EF4-FFF2-40B4-BE49-F238E27FC236}">
                <a16:creationId xmlns:a16="http://schemas.microsoft.com/office/drawing/2014/main" id="{877FDDF2-6E86-4E3B-B8D7-0FCA0DDBA976}"/>
              </a:ext>
            </a:extLst>
          </p:cNvPr>
          <p:cNvSpPr/>
          <p:nvPr/>
        </p:nvSpPr>
        <p:spPr>
          <a:xfrm>
            <a:off x="6112327" y="5586102"/>
            <a:ext cx="136073" cy="173391"/>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018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2"/>
          <p:cNvSpPr txBox="1"/>
          <p:nvPr/>
        </p:nvSpPr>
        <p:spPr>
          <a:xfrm>
            <a:off x="381000" y="1219200"/>
            <a:ext cx="9143640" cy="3382560"/>
          </a:xfrm>
          <a:prstGeom prst="rect">
            <a:avLst/>
          </a:prstGeom>
          <a:noFill/>
          <a:ln>
            <a:noFill/>
          </a:ln>
        </p:spPr>
        <p:txBody>
          <a:bodyPr/>
          <a:lstStyle/>
          <a:p>
            <a:pPr algn="ctr">
              <a:lnSpc>
                <a:spcPct val="80000"/>
              </a:lnSpc>
            </a:pPr>
            <a:endParaRPr lang="en-IN" sz="2400" b="1" strike="noStrike" spc="-1" dirty="0">
              <a:solidFill>
                <a:srgbClr val="000000"/>
              </a:solidFill>
              <a:uFill>
                <a:solidFill>
                  <a:srgbClr val="FFFFFF"/>
                </a:solidFill>
              </a:uFill>
              <a:latin typeface="Calibri" panose="020F0502020204030204"/>
            </a:endParaRPr>
          </a:p>
          <a:p>
            <a:pPr algn="ctr">
              <a:lnSpc>
                <a:spcPct val="80000"/>
              </a:lnSpc>
            </a:pPr>
            <a:r>
              <a:rPr lang="en-IN" sz="2400" b="1" strike="noStrike" spc="-1" dirty="0">
                <a:solidFill>
                  <a:srgbClr val="000000"/>
                </a:solidFill>
                <a:uFill>
                  <a:solidFill>
                    <a:srgbClr val="FFFFFF"/>
                  </a:solidFill>
                </a:uFill>
                <a:latin typeface="Calibri" panose="020F0502020204030204"/>
              </a:rPr>
              <a:t> </a:t>
            </a:r>
          </a:p>
        </p:txBody>
      </p:sp>
      <p:sp>
        <p:nvSpPr>
          <p:cNvPr id="127" name="TextShape 4"/>
          <p:cNvSpPr txBox="1"/>
          <p:nvPr/>
        </p:nvSpPr>
        <p:spPr>
          <a:xfrm>
            <a:off x="381000" y="1371600"/>
            <a:ext cx="11582400" cy="3714000"/>
          </a:xfrm>
          <a:prstGeom prst="rect">
            <a:avLst/>
          </a:prstGeom>
          <a:noFill/>
          <a:ln>
            <a:noFill/>
          </a:ln>
        </p:spPr>
        <p:txBody>
          <a:bodyPr lIns="0" tIns="0" rIns="0" bIns="0"/>
          <a:lstStyle/>
          <a:p>
            <a:pPr marL="342900" indent="-342900">
              <a:buFont typeface="Arial" panose="020B0604020202020204" pitchFamily="34" charset="0"/>
              <a:buChar char="•"/>
            </a:pPr>
            <a:r>
              <a:rPr lang="en" sz="2800" dirty="0">
                <a:latin typeface="Times New Roman"/>
                <a:ea typeface="Times New Roman"/>
                <a:cs typeface="Times New Roman"/>
                <a:sym typeface="Times New Roman"/>
              </a:rPr>
              <a:t>To detect and classify various types of Intracranial Bleeding using neural networks.</a:t>
            </a:r>
          </a:p>
          <a:p>
            <a:r>
              <a:rPr lang="en" sz="2800" dirty="0">
                <a:latin typeface="Times New Roman"/>
                <a:ea typeface="Times New Roman"/>
                <a:cs typeface="Times New Roman"/>
                <a:sym typeface="Times New Roman"/>
              </a:rPr>
              <a:t>                            </a:t>
            </a:r>
            <a:endParaRPr lang="en" sz="2800" strike="noStrike" dirty="0">
              <a:solidFill>
                <a:srgbClr val="222A35"/>
              </a:solidFill>
              <a:uFill>
                <a:solidFill>
                  <a:srgbClr val="FFFFFF"/>
                </a:solidFill>
              </a:uFill>
              <a:latin typeface="Times New Roman"/>
              <a:cs typeface="Times New Roman"/>
              <a:sym typeface="Times New Roman"/>
            </a:endParaRPr>
          </a:p>
          <a:p>
            <a:r>
              <a:rPr lang="en" sz="2800" b="1" dirty="0">
                <a:latin typeface="Times New Roman"/>
                <a:cs typeface="Times New Roman"/>
                <a:sym typeface="Times New Roman"/>
              </a:rPr>
              <a:t>PROBLEM STATEMENT:</a:t>
            </a:r>
          </a:p>
          <a:p>
            <a:pPr marL="285750" indent="-285750">
              <a:buFont typeface="Arial" panose="020B0604020202020204" pitchFamily="34" charset="0"/>
              <a:buChar char="•"/>
            </a:pPr>
            <a:r>
              <a:rPr lang="en-US" sz="2800" dirty="0">
                <a:latin typeface="Times New Roman"/>
                <a:ea typeface="Times New Roman"/>
                <a:cs typeface="Times New Roman"/>
                <a:sym typeface="Times New Roman"/>
              </a:rPr>
              <a:t>Intracranial bleeding that occurs inside the Cranium, is a serious health problem requiring rapid and often intensive medical treatment and diagnosis of this is often time consuming. The diagnosis can be done by using neural networks that can detect the bleeding in the CT scan and predict the type of the hemorrhage thereby reducing the time needed for the detection of intracranial hemorrhages in normal cases. </a:t>
            </a:r>
          </a:p>
          <a:p>
            <a:endParaRPr lang="en-US" sz="2800" strike="noStrike" dirty="0">
              <a:solidFill>
                <a:srgbClr val="222A35"/>
              </a:solidFill>
              <a:uFill>
                <a:solidFill>
                  <a:srgbClr val="FFFFFF"/>
                </a:solidFill>
              </a:uFill>
              <a:latin typeface="Times New Roman" panose="02020603050405020304" charset="0"/>
              <a:cs typeface="Times New Roman" panose="02020603050405020304" charset="0"/>
            </a:endParaRPr>
          </a:p>
        </p:txBody>
      </p:sp>
      <p:sp>
        <p:nvSpPr>
          <p:cNvPr id="5" name="TextShape 1"/>
          <p:cNvSpPr txBox="1"/>
          <p:nvPr/>
        </p:nvSpPr>
        <p:spPr>
          <a:xfrm>
            <a:off x="156509" y="624480"/>
            <a:ext cx="11451960" cy="626400"/>
          </a:xfrm>
          <a:prstGeom prst="rect">
            <a:avLst/>
          </a:prstGeom>
          <a:noFill/>
          <a:ln>
            <a:noFill/>
          </a:ln>
        </p:spPr>
        <p:txBody>
          <a:bodyPr anchor="b"/>
          <a:lstStyle/>
          <a:p>
            <a:pPr algn="ctr">
              <a:lnSpc>
                <a:spcPct val="100000"/>
              </a:lnSpc>
            </a:pPr>
            <a:r>
              <a:rPr lang="en-US" sz="5400" b="1" spc="-1" dirty="0">
                <a:solidFill>
                  <a:srgbClr val="222A35"/>
                </a:solidFill>
                <a:uFill>
                  <a:solidFill>
                    <a:srgbClr val="FFFFFF"/>
                  </a:solidFill>
                </a:uFill>
                <a:latin typeface="Times New Roman" panose="02020603050405020304" charset="0"/>
                <a:cs typeface="Times New Roman" panose="02020603050405020304" charset="0"/>
              </a:rPr>
              <a:t>Objective </a:t>
            </a:r>
            <a:endParaRPr lang="en-US" sz="5400" b="1" strike="noStrike" spc="-1" dirty="0">
              <a:solidFill>
                <a:srgbClr val="222A35"/>
              </a:solidFill>
              <a:uFill>
                <a:solidFill>
                  <a:srgbClr val="FFFFFF"/>
                </a:solidFill>
              </a:uFill>
              <a:latin typeface="Times New Roman" panose="02020603050405020304" charset="0"/>
              <a:cs typeface="Times New Roman" panose="02020603050405020304" charset="0"/>
            </a:endParaRPr>
          </a:p>
        </p:txBody>
      </p:sp>
      <p:sp>
        <p:nvSpPr>
          <p:cNvPr id="6"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p:cNvSpPr txBox="1"/>
          <p:nvPr/>
        </p:nvSpPr>
        <p:spPr>
          <a:xfrm>
            <a:off x="313740" y="255569"/>
            <a:ext cx="11608560" cy="534995"/>
          </a:xfrm>
          <a:prstGeom prst="rect">
            <a:avLst/>
          </a:prstGeom>
          <a:solidFill>
            <a:srgbClr val="002060"/>
          </a:solidFill>
          <a:ln>
            <a:noFill/>
          </a:ln>
        </p:spPr>
        <p:txBody>
          <a:bodyPr anchor="ctr"/>
          <a:lstStyle/>
          <a:p>
            <a:pPr algn="ctr">
              <a:lnSpc>
                <a:spcPct val="90000"/>
              </a:lnSpc>
            </a:pPr>
            <a:r>
              <a:rPr lang="en-US" sz="3200" b="1" spc="-1" dirty="0">
                <a:solidFill>
                  <a:schemeClr val="bg1"/>
                </a:solidFill>
                <a:uFill>
                  <a:solidFill>
                    <a:srgbClr val="FFFFFF"/>
                  </a:solidFill>
                </a:uFill>
                <a:latin typeface="Times New Roman" panose="02020603050405020304" charset="0"/>
                <a:cs typeface="Times New Roman" panose="02020603050405020304" charset="0"/>
              </a:rPr>
              <a:t>Work done &amp; Results</a:t>
            </a:r>
            <a:endParaRPr lang="en-US" sz="3200" b="1" strike="noStrike" spc="-1" dirty="0">
              <a:solidFill>
                <a:schemeClr val="bg1"/>
              </a:solidFill>
              <a:uFill>
                <a:solidFill>
                  <a:srgbClr val="FFFFFF"/>
                </a:solidFill>
              </a:uFill>
              <a:latin typeface="Times New Roman" panose="02020603050405020304" charset="0"/>
              <a:cs typeface="Times New Roman" panose="02020603050405020304" charset="0"/>
            </a:endParaRPr>
          </a:p>
        </p:txBody>
      </p:sp>
      <p:sp>
        <p:nvSpPr>
          <p:cNvPr id="8"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sp>
        <p:nvSpPr>
          <p:cNvPr id="4" name="TextBox 3"/>
          <p:cNvSpPr txBox="1"/>
          <p:nvPr/>
        </p:nvSpPr>
        <p:spPr>
          <a:xfrm>
            <a:off x="685800" y="1295400"/>
            <a:ext cx="10668000" cy="80021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Image Analysis:</a:t>
            </a:r>
          </a:p>
          <a:p>
            <a:endParaRPr lang="en-IN" b="1" dirty="0"/>
          </a:p>
        </p:txBody>
      </p:sp>
      <p:pic>
        <p:nvPicPr>
          <p:cNvPr id="11" name="Picture 10">
            <a:extLst>
              <a:ext uri="{FF2B5EF4-FFF2-40B4-BE49-F238E27FC236}">
                <a16:creationId xmlns:a16="http://schemas.microsoft.com/office/drawing/2014/main" id="{A8630196-A552-4D60-AFFB-08AFAEA8AB40}"/>
              </a:ext>
            </a:extLst>
          </p:cNvPr>
          <p:cNvPicPr/>
          <p:nvPr/>
        </p:nvPicPr>
        <p:blipFill>
          <a:blip r:embed="rId2"/>
          <a:stretch>
            <a:fillRect/>
          </a:stretch>
        </p:blipFill>
        <p:spPr>
          <a:xfrm>
            <a:off x="5715000" y="2156890"/>
            <a:ext cx="4373880" cy="2689860"/>
          </a:xfrm>
          <a:prstGeom prst="rect">
            <a:avLst/>
          </a:prstGeom>
        </p:spPr>
      </p:pic>
      <p:pic>
        <p:nvPicPr>
          <p:cNvPr id="12" name="Picture 11">
            <a:extLst>
              <a:ext uri="{FF2B5EF4-FFF2-40B4-BE49-F238E27FC236}">
                <a16:creationId xmlns:a16="http://schemas.microsoft.com/office/drawing/2014/main" id="{D1AD59E6-032F-4060-9EC5-7D39799C276F}"/>
              </a:ext>
            </a:extLst>
          </p:cNvPr>
          <p:cNvPicPr/>
          <p:nvPr/>
        </p:nvPicPr>
        <p:blipFill>
          <a:blip r:embed="rId3"/>
          <a:stretch>
            <a:fillRect/>
          </a:stretch>
        </p:blipFill>
        <p:spPr>
          <a:xfrm>
            <a:off x="12441" y="2097174"/>
            <a:ext cx="4754880" cy="2735580"/>
          </a:xfrm>
          <a:prstGeom prst="rect">
            <a:avLst/>
          </a:prstGeom>
        </p:spPr>
      </p:pic>
    </p:spTree>
    <p:extLst>
      <p:ext uri="{BB962C8B-B14F-4D97-AF65-F5344CB8AC3E}">
        <p14:creationId xmlns:p14="http://schemas.microsoft.com/office/powerpoint/2010/main" val="542730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sp>
        <p:nvSpPr>
          <p:cNvPr id="7" name="TextShape 1">
            <a:extLst>
              <a:ext uri="{FF2B5EF4-FFF2-40B4-BE49-F238E27FC236}">
                <a16:creationId xmlns:a16="http://schemas.microsoft.com/office/drawing/2014/main" id="{3EA3887C-0936-410F-9520-84C1A88AB717}"/>
              </a:ext>
            </a:extLst>
          </p:cNvPr>
          <p:cNvSpPr txBox="1"/>
          <p:nvPr/>
        </p:nvSpPr>
        <p:spPr>
          <a:xfrm>
            <a:off x="313740" y="255569"/>
            <a:ext cx="11608560" cy="534995"/>
          </a:xfrm>
          <a:prstGeom prst="rect">
            <a:avLst/>
          </a:prstGeom>
          <a:solidFill>
            <a:srgbClr val="002060"/>
          </a:solidFill>
          <a:ln>
            <a:noFill/>
          </a:ln>
        </p:spPr>
        <p:txBody>
          <a:bodyPr anchor="ctr"/>
          <a:lstStyle/>
          <a:p>
            <a:pPr algn="ctr">
              <a:lnSpc>
                <a:spcPct val="90000"/>
              </a:lnSpc>
            </a:pPr>
            <a:r>
              <a:rPr lang="en-US" sz="3200" b="1" spc="-1">
                <a:solidFill>
                  <a:schemeClr val="bg1"/>
                </a:solidFill>
                <a:uFill>
                  <a:solidFill>
                    <a:srgbClr val="FFFFFF"/>
                  </a:solidFill>
                </a:uFill>
                <a:latin typeface="Times New Roman" panose="02020603050405020304" charset="0"/>
                <a:cs typeface="Times New Roman" panose="02020603050405020304" charset="0"/>
              </a:rPr>
              <a:t>Work done &amp; Results</a:t>
            </a:r>
            <a:endParaRPr lang="en-US" sz="3200" b="1" strike="noStrike" spc="-1" dirty="0">
              <a:solidFill>
                <a:schemeClr val="bg1"/>
              </a:solidFill>
              <a:uFill>
                <a:solidFill>
                  <a:srgbClr val="FFFFFF"/>
                </a:solidFill>
              </a:uFill>
              <a:latin typeface="Times New Roman" panose="02020603050405020304" charset="0"/>
              <a:cs typeface="Times New Roman" panose="02020603050405020304" charset="0"/>
            </a:endParaRPr>
          </a:p>
        </p:txBody>
      </p:sp>
      <p:pic>
        <p:nvPicPr>
          <p:cNvPr id="4" name="Picture 3">
            <a:extLst>
              <a:ext uri="{FF2B5EF4-FFF2-40B4-BE49-F238E27FC236}">
                <a16:creationId xmlns:a16="http://schemas.microsoft.com/office/drawing/2014/main" id="{AC3262EA-27F8-4E19-9DD0-ABF39F9EEFD2}"/>
              </a:ext>
            </a:extLst>
          </p:cNvPr>
          <p:cNvPicPr>
            <a:picLocks noChangeAspect="1"/>
          </p:cNvPicPr>
          <p:nvPr/>
        </p:nvPicPr>
        <p:blipFill rotWithShape="1">
          <a:blip r:embed="rId2">
            <a:extLst>
              <a:ext uri="{28A0092B-C50C-407E-A947-70E740481C1C}">
                <a14:useLocalDpi xmlns:a14="http://schemas.microsoft.com/office/drawing/2010/main" val="0"/>
              </a:ext>
            </a:extLst>
          </a:blip>
          <a:srcRect l="7866" t="83390" r="8988" b="9077"/>
          <a:stretch/>
        </p:blipFill>
        <p:spPr>
          <a:xfrm>
            <a:off x="977327" y="2267730"/>
            <a:ext cx="5638800" cy="704070"/>
          </a:xfrm>
          <a:prstGeom prst="rect">
            <a:avLst/>
          </a:prstGeom>
        </p:spPr>
      </p:pic>
      <p:sp>
        <p:nvSpPr>
          <p:cNvPr id="6" name="TextBox 5">
            <a:extLst>
              <a:ext uri="{FF2B5EF4-FFF2-40B4-BE49-F238E27FC236}">
                <a16:creationId xmlns:a16="http://schemas.microsoft.com/office/drawing/2014/main" id="{EEF04124-CDD5-42DB-BC8F-883367DEF654}"/>
              </a:ext>
            </a:extLst>
          </p:cNvPr>
          <p:cNvSpPr txBox="1"/>
          <p:nvPr/>
        </p:nvSpPr>
        <p:spPr>
          <a:xfrm>
            <a:off x="838200" y="990600"/>
            <a:ext cx="48768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Weight Balancing</a:t>
            </a:r>
          </a:p>
        </p:txBody>
      </p:sp>
      <p:sp>
        <p:nvSpPr>
          <p:cNvPr id="8" name="TextBox 7">
            <a:extLst>
              <a:ext uri="{FF2B5EF4-FFF2-40B4-BE49-F238E27FC236}">
                <a16:creationId xmlns:a16="http://schemas.microsoft.com/office/drawing/2014/main" id="{0C77087D-D315-47C6-A450-33D5D470653C}"/>
              </a:ext>
            </a:extLst>
          </p:cNvPr>
          <p:cNvSpPr txBox="1"/>
          <p:nvPr/>
        </p:nvSpPr>
        <p:spPr>
          <a:xfrm>
            <a:off x="8382000" y="2089381"/>
            <a:ext cx="3657600" cy="3416320"/>
          </a:xfrm>
          <a:prstGeom prst="rect">
            <a:avLst/>
          </a:prstGeom>
          <a:noFill/>
        </p:spPr>
        <p:txBody>
          <a:bodyPr wrap="square" rtlCol="0">
            <a:spAutoFit/>
          </a:bodyPr>
          <a:lstStyle/>
          <a:p>
            <a:r>
              <a:rPr lang="en-US" sz="2400" dirty="0">
                <a:solidFill>
                  <a:srgbClr val="202124"/>
                </a:solidFill>
                <a:latin typeface="Times New Roman" panose="02020603050405020304" pitchFamily="18" charset="0"/>
                <a:cs typeface="Times New Roman" panose="02020603050405020304" pitchFamily="18" charset="0"/>
              </a:rPr>
              <a:t>Binary focal</a:t>
            </a:r>
            <a:r>
              <a:rPr lang="en-US" sz="2400" b="0" i="0" dirty="0">
                <a:solidFill>
                  <a:srgbClr val="202124"/>
                </a:solidFill>
                <a:effectLst/>
                <a:latin typeface="Times New Roman" panose="02020603050405020304" pitchFamily="18" charset="0"/>
                <a:cs typeface="Times New Roman" panose="02020603050405020304" pitchFamily="18" charset="0"/>
              </a:rPr>
              <a:t> </a:t>
            </a:r>
            <a:r>
              <a:rPr lang="en-US" sz="2400" i="0" dirty="0">
                <a:solidFill>
                  <a:srgbClr val="202124"/>
                </a:solidFill>
                <a:effectLst/>
                <a:latin typeface="Times New Roman" panose="02020603050405020304" pitchFamily="18" charset="0"/>
                <a:cs typeface="Times New Roman" panose="02020603050405020304" pitchFamily="18" charset="0"/>
              </a:rPr>
              <a:t>loss</a:t>
            </a:r>
            <a:r>
              <a:rPr lang="en-US" sz="2400" b="0" i="0" dirty="0">
                <a:solidFill>
                  <a:srgbClr val="202124"/>
                </a:solidFill>
                <a:effectLst/>
                <a:latin typeface="Times New Roman" panose="02020603050405020304" pitchFamily="18" charset="0"/>
                <a:cs typeface="Times New Roman" panose="02020603050405020304" pitchFamily="18" charset="0"/>
              </a:rPr>
              <a:t> function generalizes </a:t>
            </a:r>
            <a:r>
              <a:rPr lang="en-US" sz="2400" i="0" dirty="0">
                <a:solidFill>
                  <a:srgbClr val="202124"/>
                </a:solidFill>
                <a:effectLst/>
                <a:latin typeface="Times New Roman" panose="02020603050405020304" pitchFamily="18" charset="0"/>
                <a:cs typeface="Times New Roman" panose="02020603050405020304" pitchFamily="18" charset="0"/>
              </a:rPr>
              <a:t>binary</a:t>
            </a:r>
            <a:r>
              <a:rPr lang="en-US" sz="2400" b="0" i="0" dirty="0">
                <a:solidFill>
                  <a:srgbClr val="202124"/>
                </a:solidFill>
                <a:effectLst/>
                <a:latin typeface="Times New Roman" panose="02020603050405020304" pitchFamily="18" charset="0"/>
                <a:cs typeface="Times New Roman" panose="02020603050405020304" pitchFamily="18" charset="0"/>
              </a:rPr>
              <a:t> cross-entropy by introducing a hyperparameter called the focusing parameter that allows hard-to-classify examples to be penalized more heavily relative to easy-to-classify examples.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282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p:cNvSpPr txBox="1"/>
          <p:nvPr/>
        </p:nvSpPr>
        <p:spPr>
          <a:xfrm>
            <a:off x="313740" y="255569"/>
            <a:ext cx="11608560" cy="534995"/>
          </a:xfrm>
          <a:prstGeom prst="rect">
            <a:avLst/>
          </a:prstGeom>
          <a:solidFill>
            <a:srgbClr val="002060"/>
          </a:solidFill>
          <a:ln>
            <a:noFill/>
          </a:ln>
        </p:spPr>
        <p:txBody>
          <a:bodyPr anchor="ctr"/>
          <a:lstStyle/>
          <a:p>
            <a:pPr algn="ctr">
              <a:lnSpc>
                <a:spcPct val="90000"/>
              </a:lnSpc>
            </a:pPr>
            <a:r>
              <a:rPr lang="en-US" sz="3200" b="1" spc="-1" dirty="0">
                <a:solidFill>
                  <a:schemeClr val="bg1"/>
                </a:solidFill>
                <a:uFill>
                  <a:solidFill>
                    <a:srgbClr val="FFFFFF"/>
                  </a:solidFill>
                </a:uFill>
                <a:latin typeface="Times New Roman" panose="02020603050405020304" charset="0"/>
                <a:cs typeface="Times New Roman" panose="02020603050405020304" charset="0"/>
              </a:rPr>
              <a:t>Work done &amp; Results</a:t>
            </a:r>
            <a:endParaRPr lang="en-US" sz="3200" b="1" strike="noStrike" spc="-1" dirty="0">
              <a:solidFill>
                <a:schemeClr val="bg1"/>
              </a:solidFill>
              <a:uFill>
                <a:solidFill>
                  <a:srgbClr val="FFFFFF"/>
                </a:solidFill>
              </a:uFill>
              <a:latin typeface="Times New Roman" panose="02020603050405020304" charset="0"/>
              <a:cs typeface="Times New Roman" panose="02020603050405020304" charset="0"/>
            </a:endParaRPr>
          </a:p>
        </p:txBody>
      </p:sp>
      <p:sp>
        <p:nvSpPr>
          <p:cNvPr id="8"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sp>
        <p:nvSpPr>
          <p:cNvPr id="4" name="TextBox 3"/>
          <p:cNvSpPr txBox="1"/>
          <p:nvPr/>
        </p:nvSpPr>
        <p:spPr>
          <a:xfrm>
            <a:off x="442225" y="975269"/>
            <a:ext cx="106680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Accuracy using </a:t>
            </a:r>
            <a:r>
              <a:rPr lang="en-IN" sz="2800" b="1" dirty="0" err="1">
                <a:latin typeface="Times New Roman" panose="02020603050405020304" pitchFamily="18" charset="0"/>
                <a:cs typeface="Times New Roman" panose="02020603050405020304" pitchFamily="18" charset="0"/>
              </a:rPr>
              <a:t>Alexnet</a:t>
            </a:r>
            <a:r>
              <a:rPr lang="en-IN" sz="2800" b="1" dirty="0">
                <a:latin typeface="Times New Roman" panose="02020603050405020304" pitchFamily="18" charset="0"/>
                <a:cs typeface="Times New Roman" panose="02020603050405020304" pitchFamily="18" charset="0"/>
              </a:rPr>
              <a:t> (Train Set)</a:t>
            </a:r>
          </a:p>
        </p:txBody>
      </p:sp>
      <p:sp>
        <p:nvSpPr>
          <p:cNvPr id="2" name="TextBox 1">
            <a:extLst>
              <a:ext uri="{FF2B5EF4-FFF2-40B4-BE49-F238E27FC236}">
                <a16:creationId xmlns:a16="http://schemas.microsoft.com/office/drawing/2014/main" id="{9D92FF23-F50A-45B7-93DE-E37614AD56D6}"/>
              </a:ext>
            </a:extLst>
          </p:cNvPr>
          <p:cNvSpPr txBox="1"/>
          <p:nvPr/>
        </p:nvSpPr>
        <p:spPr>
          <a:xfrm>
            <a:off x="609600" y="1995902"/>
            <a:ext cx="2758175" cy="156966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Epoch : 100</a:t>
            </a:r>
          </a:p>
          <a:p>
            <a:r>
              <a:rPr lang="en-IN" sz="2400" dirty="0">
                <a:latin typeface="Times New Roman" panose="02020603050405020304" pitchFamily="18" charset="0"/>
                <a:cs typeface="Times New Roman" panose="02020603050405020304" pitchFamily="18" charset="0"/>
              </a:rPr>
              <a:t>Batch size: 35</a:t>
            </a:r>
          </a:p>
          <a:p>
            <a:r>
              <a:rPr lang="en-IN" sz="2400" dirty="0">
                <a:latin typeface="Times New Roman" panose="02020603050405020304" pitchFamily="18" charset="0"/>
                <a:cs typeface="Times New Roman" panose="02020603050405020304" pitchFamily="18" charset="0"/>
              </a:rPr>
              <a:t>Loss : 42.37%</a:t>
            </a:r>
          </a:p>
          <a:p>
            <a:r>
              <a:rPr lang="en-IN" sz="2400" dirty="0">
                <a:latin typeface="Times New Roman" panose="02020603050405020304" pitchFamily="18" charset="0"/>
                <a:cs typeface="Times New Roman" panose="02020603050405020304" pitchFamily="18" charset="0"/>
              </a:rPr>
              <a:t>Accuracy : 75.10%</a:t>
            </a:r>
          </a:p>
        </p:txBody>
      </p:sp>
      <p:pic>
        <p:nvPicPr>
          <p:cNvPr id="10" name="Picture 9">
            <a:extLst>
              <a:ext uri="{FF2B5EF4-FFF2-40B4-BE49-F238E27FC236}">
                <a16:creationId xmlns:a16="http://schemas.microsoft.com/office/drawing/2014/main" id="{AB000E44-7250-44B3-A6EA-FED3B9126A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531147"/>
            <a:ext cx="4027170" cy="2216785"/>
          </a:xfrm>
          <a:prstGeom prst="rect">
            <a:avLst/>
          </a:prstGeom>
          <a:noFill/>
          <a:ln>
            <a:noFill/>
          </a:ln>
        </p:spPr>
      </p:pic>
      <p:pic>
        <p:nvPicPr>
          <p:cNvPr id="11" name="Picture 10">
            <a:extLst>
              <a:ext uri="{FF2B5EF4-FFF2-40B4-BE49-F238E27FC236}">
                <a16:creationId xmlns:a16="http://schemas.microsoft.com/office/drawing/2014/main" id="{D6C19651-EAD1-4D6C-B171-47A471B75D6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832478"/>
            <a:ext cx="3708400" cy="2484755"/>
          </a:xfrm>
          <a:prstGeom prst="rect">
            <a:avLst/>
          </a:prstGeom>
          <a:noFill/>
          <a:ln>
            <a:noFill/>
          </a:ln>
        </p:spPr>
      </p:pic>
    </p:spTree>
    <p:extLst>
      <p:ext uri="{BB962C8B-B14F-4D97-AF65-F5344CB8AC3E}">
        <p14:creationId xmlns:p14="http://schemas.microsoft.com/office/powerpoint/2010/main" val="723224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p:cNvSpPr txBox="1"/>
          <p:nvPr/>
        </p:nvSpPr>
        <p:spPr>
          <a:xfrm>
            <a:off x="313740" y="255569"/>
            <a:ext cx="11608560" cy="534995"/>
          </a:xfrm>
          <a:prstGeom prst="rect">
            <a:avLst/>
          </a:prstGeom>
          <a:solidFill>
            <a:srgbClr val="002060"/>
          </a:solidFill>
          <a:ln>
            <a:noFill/>
          </a:ln>
        </p:spPr>
        <p:txBody>
          <a:bodyPr anchor="ctr"/>
          <a:lstStyle/>
          <a:p>
            <a:pPr algn="ctr">
              <a:lnSpc>
                <a:spcPct val="90000"/>
              </a:lnSpc>
            </a:pPr>
            <a:r>
              <a:rPr lang="en-US" sz="3200" b="1" spc="-1" dirty="0">
                <a:solidFill>
                  <a:schemeClr val="bg1"/>
                </a:solidFill>
                <a:uFill>
                  <a:solidFill>
                    <a:srgbClr val="FFFFFF"/>
                  </a:solidFill>
                </a:uFill>
                <a:latin typeface="Times New Roman" panose="02020603050405020304" charset="0"/>
                <a:cs typeface="Times New Roman" panose="02020603050405020304" charset="0"/>
              </a:rPr>
              <a:t>Work done &amp; Results</a:t>
            </a:r>
            <a:endParaRPr lang="en-US" sz="3200" b="1" strike="noStrike" spc="-1" dirty="0">
              <a:solidFill>
                <a:schemeClr val="bg1"/>
              </a:solidFill>
              <a:uFill>
                <a:solidFill>
                  <a:srgbClr val="FFFFFF"/>
                </a:solidFill>
              </a:uFill>
              <a:latin typeface="Times New Roman" panose="02020603050405020304" charset="0"/>
              <a:cs typeface="Times New Roman" panose="02020603050405020304" charset="0"/>
            </a:endParaRPr>
          </a:p>
        </p:txBody>
      </p:sp>
      <p:sp>
        <p:nvSpPr>
          <p:cNvPr id="8"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sp>
        <p:nvSpPr>
          <p:cNvPr id="4" name="TextBox 3"/>
          <p:cNvSpPr txBox="1"/>
          <p:nvPr/>
        </p:nvSpPr>
        <p:spPr>
          <a:xfrm>
            <a:off x="590550" y="936034"/>
            <a:ext cx="106680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Accuracy using </a:t>
            </a:r>
            <a:r>
              <a:rPr lang="en-IN" sz="2800" b="1" dirty="0" err="1">
                <a:latin typeface="Times New Roman" panose="02020603050405020304" pitchFamily="18" charset="0"/>
                <a:cs typeface="Times New Roman" panose="02020603050405020304" pitchFamily="18" charset="0"/>
              </a:rPr>
              <a:t>Alexnet</a:t>
            </a:r>
            <a:r>
              <a:rPr lang="en-IN" sz="2800" b="1" dirty="0">
                <a:latin typeface="Times New Roman" panose="02020603050405020304" pitchFamily="18" charset="0"/>
                <a:cs typeface="Times New Roman" panose="02020603050405020304" pitchFamily="18" charset="0"/>
              </a:rPr>
              <a:t> (Test Set)</a:t>
            </a:r>
          </a:p>
        </p:txBody>
      </p:sp>
      <p:sp>
        <p:nvSpPr>
          <p:cNvPr id="2" name="TextBox 1">
            <a:extLst>
              <a:ext uri="{FF2B5EF4-FFF2-40B4-BE49-F238E27FC236}">
                <a16:creationId xmlns:a16="http://schemas.microsoft.com/office/drawing/2014/main" id="{9D92FF23-F50A-45B7-93DE-E37614AD56D6}"/>
              </a:ext>
            </a:extLst>
          </p:cNvPr>
          <p:cNvSpPr txBox="1"/>
          <p:nvPr/>
        </p:nvSpPr>
        <p:spPr>
          <a:xfrm>
            <a:off x="1066800" y="1733646"/>
            <a:ext cx="2758175"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Loss : 55.60%</a:t>
            </a:r>
          </a:p>
          <a:p>
            <a:r>
              <a:rPr lang="en-IN" sz="2400" dirty="0">
                <a:latin typeface="Times New Roman" panose="02020603050405020304" pitchFamily="18" charset="0"/>
                <a:cs typeface="Times New Roman" panose="02020603050405020304" pitchFamily="18" charset="0"/>
              </a:rPr>
              <a:t>Accuracy : 76.21%</a:t>
            </a:r>
          </a:p>
        </p:txBody>
      </p:sp>
      <p:pic>
        <p:nvPicPr>
          <p:cNvPr id="4098" name="Picture 2">
            <a:extLst>
              <a:ext uri="{FF2B5EF4-FFF2-40B4-BE49-F238E27FC236}">
                <a16:creationId xmlns:a16="http://schemas.microsoft.com/office/drawing/2014/main" id="{310E1D6F-FA8A-4964-A60F-C5700E80B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838" t="61761" r="8813" b="20998"/>
          <a:stretch>
            <a:fillRect/>
          </a:stretch>
        </p:blipFill>
        <p:spPr bwMode="auto">
          <a:xfrm>
            <a:off x="4759500" y="1733646"/>
            <a:ext cx="7162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ADB44369-B518-4390-A368-CEF58B0C5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3527141"/>
            <a:ext cx="3657600" cy="2467723"/>
          </a:xfrm>
          <a:prstGeom prst="rect">
            <a:avLst/>
          </a:prstGeom>
        </p:spPr>
      </p:pic>
    </p:spTree>
    <p:extLst>
      <p:ext uri="{BB962C8B-B14F-4D97-AF65-F5344CB8AC3E}">
        <p14:creationId xmlns:p14="http://schemas.microsoft.com/office/powerpoint/2010/main" val="1962521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p:cNvSpPr txBox="1"/>
          <p:nvPr/>
        </p:nvSpPr>
        <p:spPr>
          <a:xfrm>
            <a:off x="313740" y="255569"/>
            <a:ext cx="11608560" cy="534995"/>
          </a:xfrm>
          <a:prstGeom prst="rect">
            <a:avLst/>
          </a:prstGeom>
          <a:solidFill>
            <a:srgbClr val="002060"/>
          </a:solidFill>
          <a:ln>
            <a:noFill/>
          </a:ln>
        </p:spPr>
        <p:txBody>
          <a:bodyPr anchor="ctr"/>
          <a:lstStyle/>
          <a:p>
            <a:pPr algn="ctr">
              <a:lnSpc>
                <a:spcPct val="90000"/>
              </a:lnSpc>
            </a:pPr>
            <a:r>
              <a:rPr lang="en-US" sz="3200" b="1" strike="noStrike" spc="-1" dirty="0">
                <a:solidFill>
                  <a:schemeClr val="bg1"/>
                </a:solidFill>
                <a:uFill>
                  <a:solidFill>
                    <a:srgbClr val="FFFFFF"/>
                  </a:solidFill>
                </a:uFill>
                <a:latin typeface="Times New Roman" panose="02020603050405020304" charset="0"/>
                <a:cs typeface="Times New Roman" panose="02020603050405020304" charset="0"/>
              </a:rPr>
              <a:t>OUTPUT</a:t>
            </a:r>
          </a:p>
        </p:txBody>
      </p:sp>
      <p:sp>
        <p:nvSpPr>
          <p:cNvPr id="8"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pic>
        <p:nvPicPr>
          <p:cNvPr id="5122" name="Picture 4">
            <a:extLst>
              <a:ext uri="{FF2B5EF4-FFF2-40B4-BE49-F238E27FC236}">
                <a16:creationId xmlns:a16="http://schemas.microsoft.com/office/drawing/2014/main" id="{63A1913F-50B6-4E1C-8F66-CF383024F2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973" t="71740" r="8667" b="6285"/>
          <a:stretch/>
        </p:blipFill>
        <p:spPr bwMode="auto">
          <a:xfrm>
            <a:off x="1219200" y="2286000"/>
            <a:ext cx="8260898" cy="140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46E9E263-E919-4BD1-A5B2-6B234C6B14A7}"/>
              </a:ext>
            </a:extLst>
          </p:cNvPr>
          <p:cNvSpPr txBox="1"/>
          <p:nvPr/>
        </p:nvSpPr>
        <p:spPr>
          <a:xfrm>
            <a:off x="685800" y="1066800"/>
            <a:ext cx="6116216"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Predicted Output using </a:t>
            </a:r>
            <a:r>
              <a:rPr lang="en-IN" sz="2800" b="1" dirty="0" err="1">
                <a:latin typeface="Times New Roman" panose="02020603050405020304" pitchFamily="18" charset="0"/>
                <a:cs typeface="Times New Roman" panose="02020603050405020304" pitchFamily="18" charset="0"/>
              </a:rPr>
              <a:t>Alexnet</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9798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p:cNvSpPr txBox="1"/>
          <p:nvPr/>
        </p:nvSpPr>
        <p:spPr>
          <a:xfrm>
            <a:off x="215520" y="129258"/>
            <a:ext cx="11608560" cy="534995"/>
          </a:xfrm>
          <a:prstGeom prst="rect">
            <a:avLst/>
          </a:prstGeom>
          <a:solidFill>
            <a:srgbClr val="002060"/>
          </a:solidFill>
          <a:ln>
            <a:noFill/>
          </a:ln>
        </p:spPr>
        <p:txBody>
          <a:bodyPr anchor="ctr"/>
          <a:lstStyle/>
          <a:p>
            <a:pPr algn="ctr">
              <a:lnSpc>
                <a:spcPct val="90000"/>
              </a:lnSpc>
            </a:pPr>
            <a:r>
              <a:rPr lang="en-US" sz="3200" b="1" spc="-1" dirty="0">
                <a:solidFill>
                  <a:schemeClr val="bg1"/>
                </a:solidFill>
                <a:uFill>
                  <a:solidFill>
                    <a:srgbClr val="FFFFFF"/>
                  </a:solidFill>
                </a:uFill>
                <a:latin typeface="Times New Roman" panose="02020603050405020304" charset="0"/>
                <a:cs typeface="Times New Roman" panose="02020603050405020304" charset="0"/>
              </a:rPr>
              <a:t>Work done &amp; Results</a:t>
            </a:r>
            <a:endParaRPr lang="en-US" sz="3200" b="1" strike="noStrike" spc="-1" dirty="0">
              <a:solidFill>
                <a:schemeClr val="bg1"/>
              </a:solidFill>
              <a:uFill>
                <a:solidFill>
                  <a:srgbClr val="FFFFFF"/>
                </a:solidFill>
              </a:uFill>
              <a:latin typeface="Times New Roman" panose="02020603050405020304" charset="0"/>
              <a:cs typeface="Times New Roman" panose="02020603050405020304" charset="0"/>
            </a:endParaRPr>
          </a:p>
        </p:txBody>
      </p:sp>
      <p:sp>
        <p:nvSpPr>
          <p:cNvPr id="8"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sp>
        <p:nvSpPr>
          <p:cNvPr id="4" name="TextBox 3"/>
          <p:cNvSpPr txBox="1"/>
          <p:nvPr/>
        </p:nvSpPr>
        <p:spPr>
          <a:xfrm>
            <a:off x="685800" y="1295400"/>
            <a:ext cx="10668000" cy="369332"/>
          </a:xfrm>
          <a:prstGeom prst="rect">
            <a:avLst/>
          </a:prstGeom>
          <a:noFill/>
        </p:spPr>
        <p:txBody>
          <a:bodyPr wrap="square" rtlCol="0">
            <a:spAutoFit/>
          </a:bodyPr>
          <a:lstStyle/>
          <a:p>
            <a:endParaRPr lang="en-IN" b="1" dirty="0"/>
          </a:p>
        </p:txBody>
      </p:sp>
      <p:sp>
        <p:nvSpPr>
          <p:cNvPr id="2" name="TextBox 1">
            <a:extLst>
              <a:ext uri="{FF2B5EF4-FFF2-40B4-BE49-F238E27FC236}">
                <a16:creationId xmlns:a16="http://schemas.microsoft.com/office/drawing/2014/main" id="{C2B16E93-6A4D-4B55-8AD0-93F71F666D4C}"/>
              </a:ext>
            </a:extLst>
          </p:cNvPr>
          <p:cNvSpPr txBox="1"/>
          <p:nvPr/>
        </p:nvSpPr>
        <p:spPr>
          <a:xfrm>
            <a:off x="964886" y="1664732"/>
            <a:ext cx="4343400" cy="156966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Epochs: 20</a:t>
            </a:r>
          </a:p>
          <a:p>
            <a:r>
              <a:rPr lang="en-IN" sz="2400" dirty="0">
                <a:latin typeface="Times New Roman" panose="02020603050405020304" pitchFamily="18" charset="0"/>
                <a:cs typeface="Times New Roman" panose="02020603050405020304" pitchFamily="18" charset="0"/>
              </a:rPr>
              <a:t>Batch size: 35</a:t>
            </a:r>
          </a:p>
          <a:p>
            <a:r>
              <a:rPr lang="en-IN" sz="2400" dirty="0">
                <a:latin typeface="Times New Roman" panose="02020603050405020304" pitchFamily="18" charset="0"/>
                <a:cs typeface="Times New Roman" panose="02020603050405020304" pitchFamily="18" charset="0"/>
              </a:rPr>
              <a:t>Loss: 41.92%</a:t>
            </a:r>
          </a:p>
          <a:p>
            <a:r>
              <a:rPr lang="en-IN" sz="2400" dirty="0">
                <a:latin typeface="Times New Roman" panose="02020603050405020304" pitchFamily="18" charset="0"/>
                <a:cs typeface="Times New Roman" panose="02020603050405020304" pitchFamily="18" charset="0"/>
              </a:rPr>
              <a:t>Accuracy:82.00% </a:t>
            </a:r>
          </a:p>
        </p:txBody>
      </p:sp>
      <p:sp>
        <p:nvSpPr>
          <p:cNvPr id="5" name="TextBox 4">
            <a:extLst>
              <a:ext uri="{FF2B5EF4-FFF2-40B4-BE49-F238E27FC236}">
                <a16:creationId xmlns:a16="http://schemas.microsoft.com/office/drawing/2014/main" id="{57F99400-1109-444E-A559-E5A901ED640F}"/>
              </a:ext>
            </a:extLst>
          </p:cNvPr>
          <p:cNvSpPr txBox="1"/>
          <p:nvPr/>
        </p:nvSpPr>
        <p:spPr>
          <a:xfrm>
            <a:off x="659362" y="887705"/>
            <a:ext cx="604623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a:t>
            </a:r>
            <a:r>
              <a:rPr lang="en-IN" sz="2800" b="1" dirty="0" err="1">
                <a:latin typeface="Times New Roman" panose="02020603050405020304" pitchFamily="18" charset="0"/>
                <a:cs typeface="Times New Roman" panose="02020603050405020304" pitchFamily="18" charset="0"/>
              </a:rPr>
              <a:t>ccuracy</a:t>
            </a:r>
            <a:r>
              <a:rPr lang="en-IN" sz="2800" b="1" dirty="0">
                <a:latin typeface="Times New Roman" panose="02020603050405020304" pitchFamily="18" charset="0"/>
                <a:cs typeface="Times New Roman" panose="02020603050405020304" pitchFamily="18" charset="0"/>
              </a:rPr>
              <a:t> using modified CNN(Train)</a:t>
            </a:r>
          </a:p>
        </p:txBody>
      </p:sp>
      <p:pic>
        <p:nvPicPr>
          <p:cNvPr id="9" name="Picture 8">
            <a:extLst>
              <a:ext uri="{FF2B5EF4-FFF2-40B4-BE49-F238E27FC236}">
                <a16:creationId xmlns:a16="http://schemas.microsoft.com/office/drawing/2014/main" id="{992718E9-F294-49B3-836C-EF563CA8A4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80907" y="1509000"/>
            <a:ext cx="4799330" cy="2493645"/>
          </a:xfrm>
          <a:prstGeom prst="rect">
            <a:avLst/>
          </a:prstGeom>
          <a:noFill/>
          <a:ln>
            <a:noFill/>
          </a:ln>
        </p:spPr>
      </p:pic>
      <p:pic>
        <p:nvPicPr>
          <p:cNvPr id="10" name="Picture 9">
            <a:extLst>
              <a:ext uri="{FF2B5EF4-FFF2-40B4-BE49-F238E27FC236}">
                <a16:creationId xmlns:a16="http://schemas.microsoft.com/office/drawing/2014/main" id="{DD493F13-7FCC-4D3D-B272-EFC4F48E4C2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901980"/>
            <a:ext cx="4149090" cy="242125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p:cNvSpPr txBox="1"/>
          <p:nvPr/>
        </p:nvSpPr>
        <p:spPr>
          <a:xfrm>
            <a:off x="313740" y="255569"/>
            <a:ext cx="11608560" cy="534995"/>
          </a:xfrm>
          <a:prstGeom prst="rect">
            <a:avLst/>
          </a:prstGeom>
          <a:solidFill>
            <a:srgbClr val="002060"/>
          </a:solidFill>
          <a:ln>
            <a:noFill/>
          </a:ln>
        </p:spPr>
        <p:txBody>
          <a:bodyPr anchor="ctr"/>
          <a:lstStyle/>
          <a:p>
            <a:pPr algn="ctr">
              <a:lnSpc>
                <a:spcPct val="90000"/>
              </a:lnSpc>
            </a:pPr>
            <a:r>
              <a:rPr lang="en-US" sz="3200" b="1" spc="-1" dirty="0">
                <a:solidFill>
                  <a:schemeClr val="bg1"/>
                </a:solidFill>
                <a:uFill>
                  <a:solidFill>
                    <a:srgbClr val="FFFFFF"/>
                  </a:solidFill>
                </a:uFill>
                <a:latin typeface="Times New Roman" panose="02020603050405020304" charset="0"/>
                <a:cs typeface="Times New Roman" panose="02020603050405020304" charset="0"/>
              </a:rPr>
              <a:t>Work done &amp; Results</a:t>
            </a:r>
            <a:endParaRPr lang="en-US" sz="3200" b="1" strike="noStrike" spc="-1" dirty="0">
              <a:solidFill>
                <a:schemeClr val="bg1"/>
              </a:solidFill>
              <a:uFill>
                <a:solidFill>
                  <a:srgbClr val="FFFFFF"/>
                </a:solidFill>
              </a:uFill>
              <a:latin typeface="Times New Roman" panose="02020603050405020304" charset="0"/>
              <a:cs typeface="Times New Roman" panose="02020603050405020304" charset="0"/>
            </a:endParaRPr>
          </a:p>
        </p:txBody>
      </p:sp>
      <p:sp>
        <p:nvSpPr>
          <p:cNvPr id="8"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sp>
        <p:nvSpPr>
          <p:cNvPr id="4" name="TextBox 3"/>
          <p:cNvSpPr txBox="1"/>
          <p:nvPr/>
        </p:nvSpPr>
        <p:spPr>
          <a:xfrm>
            <a:off x="685800" y="1295400"/>
            <a:ext cx="10668000" cy="369332"/>
          </a:xfrm>
          <a:prstGeom prst="rect">
            <a:avLst/>
          </a:prstGeom>
          <a:noFill/>
        </p:spPr>
        <p:txBody>
          <a:bodyPr wrap="square" rtlCol="0">
            <a:spAutoFit/>
          </a:bodyPr>
          <a:lstStyle/>
          <a:p>
            <a:endParaRPr lang="en-IN" b="1" dirty="0"/>
          </a:p>
        </p:txBody>
      </p:sp>
      <p:pic>
        <p:nvPicPr>
          <p:cNvPr id="5" name="Picture 4">
            <a:extLst>
              <a:ext uri="{FF2B5EF4-FFF2-40B4-BE49-F238E27FC236}">
                <a16:creationId xmlns:a16="http://schemas.microsoft.com/office/drawing/2014/main" id="{F57A5EC9-AB0F-4BE9-9F0B-BEBFBC9ACCA8}"/>
              </a:ext>
            </a:extLst>
          </p:cNvPr>
          <p:cNvPicPr>
            <a:picLocks noChangeAspect="1"/>
          </p:cNvPicPr>
          <p:nvPr/>
        </p:nvPicPr>
        <p:blipFill rotWithShape="1">
          <a:blip r:embed="rId2">
            <a:extLst>
              <a:ext uri="{28A0092B-C50C-407E-A947-70E740481C1C}">
                <a14:useLocalDpi xmlns:a14="http://schemas.microsoft.com/office/drawing/2010/main" val="0"/>
              </a:ext>
            </a:extLst>
          </a:blip>
          <a:srcRect l="8949" t="78126" r="8275" b="6249"/>
          <a:stretch/>
        </p:blipFill>
        <p:spPr>
          <a:xfrm>
            <a:off x="6019800" y="1768275"/>
            <a:ext cx="5638800" cy="1447800"/>
          </a:xfrm>
          <a:prstGeom prst="rect">
            <a:avLst/>
          </a:prstGeom>
        </p:spPr>
      </p:pic>
      <p:sp>
        <p:nvSpPr>
          <p:cNvPr id="10" name="TextBox 9">
            <a:extLst>
              <a:ext uri="{FF2B5EF4-FFF2-40B4-BE49-F238E27FC236}">
                <a16:creationId xmlns:a16="http://schemas.microsoft.com/office/drawing/2014/main" id="{0F497A16-8FB7-473E-80FD-A23DD902EF7E}"/>
              </a:ext>
            </a:extLst>
          </p:cNvPr>
          <p:cNvSpPr txBox="1"/>
          <p:nvPr/>
        </p:nvSpPr>
        <p:spPr>
          <a:xfrm>
            <a:off x="457200" y="1642569"/>
            <a:ext cx="3276600" cy="1384995"/>
          </a:xfrm>
          <a:prstGeom prst="rect">
            <a:avLst/>
          </a:prstGeom>
          <a:noFill/>
        </p:spPr>
        <p:txBody>
          <a:bodyPr wrap="square" rtlCol="0">
            <a:spAutoFit/>
          </a:bodyPr>
          <a:lstStyle/>
          <a:p>
            <a:pPr algn="ct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Loss: 26.10%</a:t>
            </a:r>
          </a:p>
          <a:p>
            <a:r>
              <a:rPr lang="en-IN" sz="2800" dirty="0">
                <a:latin typeface="Times New Roman" panose="02020603050405020304" pitchFamily="18" charset="0"/>
                <a:cs typeface="Times New Roman" panose="02020603050405020304" pitchFamily="18" charset="0"/>
              </a:rPr>
              <a:t>Accuracy: 88.45%</a:t>
            </a:r>
          </a:p>
        </p:txBody>
      </p:sp>
      <p:sp>
        <p:nvSpPr>
          <p:cNvPr id="2" name="TextBox 1">
            <a:extLst>
              <a:ext uri="{FF2B5EF4-FFF2-40B4-BE49-F238E27FC236}">
                <a16:creationId xmlns:a16="http://schemas.microsoft.com/office/drawing/2014/main" id="{97B100AE-F49F-4A41-AE67-4AE9EF0E8DBB}"/>
              </a:ext>
            </a:extLst>
          </p:cNvPr>
          <p:cNvSpPr txBox="1"/>
          <p:nvPr/>
        </p:nvSpPr>
        <p:spPr>
          <a:xfrm>
            <a:off x="313740" y="968056"/>
            <a:ext cx="6544260" cy="80021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Accuracy using Modified CNN (Test Set)</a:t>
            </a:r>
          </a:p>
          <a:p>
            <a:endParaRPr lang="en-IN" dirty="0"/>
          </a:p>
        </p:txBody>
      </p:sp>
      <p:pic>
        <p:nvPicPr>
          <p:cNvPr id="6" name="Picture 5">
            <a:extLst>
              <a:ext uri="{FF2B5EF4-FFF2-40B4-BE49-F238E27FC236}">
                <a16:creationId xmlns:a16="http://schemas.microsoft.com/office/drawing/2014/main" id="{94481996-0706-4666-AF16-3BA3524AA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461333"/>
            <a:ext cx="3829296" cy="2760178"/>
          </a:xfrm>
          <a:prstGeom prst="rect">
            <a:avLst/>
          </a:prstGeom>
        </p:spPr>
      </p:pic>
    </p:spTree>
    <p:extLst>
      <p:ext uri="{BB962C8B-B14F-4D97-AF65-F5344CB8AC3E}">
        <p14:creationId xmlns:p14="http://schemas.microsoft.com/office/powerpoint/2010/main" val="2511720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p:cNvSpPr txBox="1"/>
          <p:nvPr/>
        </p:nvSpPr>
        <p:spPr>
          <a:xfrm>
            <a:off x="314119" y="227256"/>
            <a:ext cx="11608560" cy="534995"/>
          </a:xfrm>
          <a:prstGeom prst="rect">
            <a:avLst/>
          </a:prstGeom>
          <a:solidFill>
            <a:srgbClr val="002060"/>
          </a:solidFill>
          <a:ln>
            <a:noFill/>
          </a:ln>
        </p:spPr>
        <p:txBody>
          <a:bodyPr anchor="ctr"/>
          <a:lstStyle/>
          <a:p>
            <a:pPr algn="ctr">
              <a:lnSpc>
                <a:spcPct val="90000"/>
              </a:lnSpc>
            </a:pPr>
            <a:r>
              <a:rPr lang="en-US" sz="3200" b="1" strike="noStrike" spc="-1" dirty="0">
                <a:solidFill>
                  <a:schemeClr val="bg1"/>
                </a:solidFill>
                <a:uFill>
                  <a:solidFill>
                    <a:srgbClr val="FFFFFF"/>
                  </a:solidFill>
                </a:uFill>
                <a:latin typeface="Times New Roman" panose="02020603050405020304" charset="0"/>
                <a:cs typeface="Times New Roman" panose="02020603050405020304" charset="0"/>
              </a:rPr>
              <a:t>OUTPUT</a:t>
            </a:r>
          </a:p>
        </p:txBody>
      </p:sp>
      <p:sp>
        <p:nvSpPr>
          <p:cNvPr id="8" name="TextShape 3"/>
          <p:cNvSpPr txBox="1"/>
          <p:nvPr/>
        </p:nvSpPr>
        <p:spPr>
          <a:xfrm>
            <a:off x="954379" y="6312247"/>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sp>
        <p:nvSpPr>
          <p:cNvPr id="4" name="TextBox 3"/>
          <p:cNvSpPr txBox="1"/>
          <p:nvPr/>
        </p:nvSpPr>
        <p:spPr>
          <a:xfrm>
            <a:off x="686179" y="1267087"/>
            <a:ext cx="10668000" cy="369332"/>
          </a:xfrm>
          <a:prstGeom prst="rect">
            <a:avLst/>
          </a:prstGeom>
          <a:noFill/>
        </p:spPr>
        <p:txBody>
          <a:bodyPr wrap="square" rtlCol="0">
            <a:spAutoFit/>
          </a:bodyPr>
          <a:lstStyle/>
          <a:p>
            <a:endParaRPr lang="en-IN" b="1" dirty="0"/>
          </a:p>
        </p:txBody>
      </p:sp>
      <p:pic>
        <p:nvPicPr>
          <p:cNvPr id="6146" name="Picture 2">
            <a:extLst>
              <a:ext uri="{FF2B5EF4-FFF2-40B4-BE49-F238E27FC236}">
                <a16:creationId xmlns:a16="http://schemas.microsoft.com/office/drawing/2014/main" id="{B2247881-479D-46E5-A4B4-2898C01443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66" t="64722" r="9087" b="11433"/>
          <a:stretch/>
        </p:blipFill>
        <p:spPr bwMode="auto">
          <a:xfrm>
            <a:off x="838200" y="2068812"/>
            <a:ext cx="8726474" cy="153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F00B7471-E99F-477A-95B6-13E2CF3D886C}"/>
              </a:ext>
            </a:extLst>
          </p:cNvPr>
          <p:cNvSpPr txBox="1"/>
          <p:nvPr/>
        </p:nvSpPr>
        <p:spPr>
          <a:xfrm>
            <a:off x="457200" y="1043866"/>
            <a:ext cx="6116216"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Predicted Output using Modified CNN</a:t>
            </a:r>
          </a:p>
        </p:txBody>
      </p:sp>
    </p:spTree>
    <p:extLst>
      <p:ext uri="{BB962C8B-B14F-4D97-AF65-F5344CB8AC3E}">
        <p14:creationId xmlns:p14="http://schemas.microsoft.com/office/powerpoint/2010/main" val="811557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Shape 1"/>
          <p:cNvSpPr txBox="1"/>
          <p:nvPr/>
        </p:nvSpPr>
        <p:spPr>
          <a:xfrm>
            <a:off x="313740" y="255569"/>
            <a:ext cx="11608560" cy="534995"/>
          </a:xfrm>
          <a:prstGeom prst="rect">
            <a:avLst/>
          </a:prstGeom>
          <a:solidFill>
            <a:srgbClr val="002060"/>
          </a:solidFill>
          <a:ln>
            <a:noFill/>
          </a:ln>
        </p:spPr>
        <p:txBody>
          <a:bodyPr anchor="ctr"/>
          <a:lstStyle/>
          <a:p>
            <a:pPr algn="ctr">
              <a:lnSpc>
                <a:spcPct val="90000"/>
              </a:lnSpc>
            </a:pPr>
            <a:r>
              <a:rPr lang="en-US" sz="3200" b="1" spc="-1" dirty="0">
                <a:solidFill>
                  <a:schemeClr val="bg1"/>
                </a:solidFill>
                <a:uFill>
                  <a:solidFill>
                    <a:srgbClr val="FFFFFF"/>
                  </a:solidFill>
                </a:uFill>
                <a:latin typeface="Times New Roman" panose="02020603050405020304" charset="0"/>
                <a:cs typeface="Times New Roman" panose="02020603050405020304" charset="0"/>
              </a:rPr>
              <a:t>Roles &amp; Responsibilities</a:t>
            </a:r>
            <a:endParaRPr lang="en-US" sz="3200" b="1" strike="noStrike" spc="-1" dirty="0">
              <a:solidFill>
                <a:schemeClr val="bg1"/>
              </a:solidFill>
              <a:uFill>
                <a:solidFill>
                  <a:srgbClr val="FFFFFF"/>
                </a:solidFill>
              </a:uFill>
              <a:latin typeface="Times New Roman" panose="02020603050405020304" charset="0"/>
              <a:cs typeface="Times New Roman" panose="02020603050405020304" charset="0"/>
            </a:endParaRPr>
          </a:p>
        </p:txBody>
      </p:sp>
      <p:sp>
        <p:nvSpPr>
          <p:cNvPr id="8"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graphicFrame>
        <p:nvGraphicFramePr>
          <p:cNvPr id="2" name="Table 1"/>
          <p:cNvGraphicFramePr>
            <a:graphicFrameLocks noGrp="1"/>
          </p:cNvGraphicFramePr>
          <p:nvPr>
            <p:extLst>
              <p:ext uri="{D42A27DB-BD31-4B8C-83A1-F6EECF244321}">
                <p14:modId xmlns:p14="http://schemas.microsoft.com/office/powerpoint/2010/main" val="1341148755"/>
              </p:ext>
            </p:extLst>
          </p:nvPr>
        </p:nvGraphicFramePr>
        <p:xfrm>
          <a:off x="1905000" y="1752600"/>
          <a:ext cx="8128000" cy="4028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en-IN" dirty="0"/>
                        <a:t>Student Name</a:t>
                      </a:r>
                    </a:p>
                  </a:txBody>
                  <a:tcPr>
                    <a:solidFill>
                      <a:schemeClr val="tx2"/>
                    </a:solidFill>
                  </a:tcPr>
                </a:tc>
                <a:tc>
                  <a:txBody>
                    <a:bodyPr/>
                    <a:lstStyle/>
                    <a:p>
                      <a:pPr algn="ctr"/>
                      <a:r>
                        <a:rPr lang="en-IN" dirty="0"/>
                        <a:t>Contribution</a:t>
                      </a:r>
                    </a:p>
                  </a:txBody>
                  <a:tcPr>
                    <a:solidFill>
                      <a:schemeClr val="tx2"/>
                    </a:solidFill>
                  </a:tcPr>
                </a:tc>
                <a:extLst>
                  <a:ext uri="{0D108BD9-81ED-4DB2-BD59-A6C34878D82A}">
                    <a16:rowId xmlns:a16="http://schemas.microsoft.com/office/drawing/2014/main" val="10000"/>
                  </a:ext>
                </a:extLst>
              </a:tr>
              <a:tr h="370840">
                <a:tc>
                  <a:txBody>
                    <a:bodyPr/>
                    <a:lstStyle/>
                    <a:p>
                      <a:pPr algn="l"/>
                      <a:r>
                        <a:rPr lang="en-IN" dirty="0"/>
                        <a:t>Teressa Alphonsa Dominic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Calibri"/>
                          <a:ea typeface="Calibri"/>
                          <a:cs typeface="Calibri"/>
                          <a:sym typeface="Calibri"/>
                        </a:rPr>
                        <a:t>Concepts, Literature Survey, Paper, PPT, Code, Debugging, Thesis</a:t>
                      </a:r>
                    </a:p>
                    <a:p>
                      <a:pPr algn="l"/>
                      <a:endParaRPr lang="en-IN" dirty="0"/>
                    </a:p>
                  </a:txBody>
                  <a:tcPr/>
                </a:tc>
                <a:extLst>
                  <a:ext uri="{0D108BD9-81ED-4DB2-BD59-A6C34878D82A}">
                    <a16:rowId xmlns:a16="http://schemas.microsoft.com/office/drawing/2014/main" val="10001"/>
                  </a:ext>
                </a:extLst>
              </a:tr>
              <a:tr h="370840">
                <a:tc>
                  <a:txBody>
                    <a:bodyPr/>
                    <a:lstStyle/>
                    <a:p>
                      <a:pPr algn="l"/>
                      <a:r>
                        <a:rPr lang="en-IN" dirty="0"/>
                        <a:t>Karthikeyan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Calibri"/>
                          <a:ea typeface="Calibri"/>
                          <a:cs typeface="Calibri"/>
                          <a:sym typeface="Calibri"/>
                        </a:rPr>
                        <a:t>Concepts, Literature Survey, Paper, PPT, Code, Debugging, Thesis</a:t>
                      </a:r>
                    </a:p>
                    <a:p>
                      <a:pPr algn="l"/>
                      <a:endParaRPr lang="en-IN" dirty="0"/>
                    </a:p>
                  </a:txBody>
                  <a:tcPr/>
                </a:tc>
                <a:extLst>
                  <a:ext uri="{0D108BD9-81ED-4DB2-BD59-A6C34878D82A}">
                    <a16:rowId xmlns:a16="http://schemas.microsoft.com/office/drawing/2014/main" val="10002"/>
                  </a:ext>
                </a:extLst>
              </a:tr>
              <a:tr h="370840">
                <a:tc>
                  <a:txBody>
                    <a:bodyPr/>
                    <a:lstStyle/>
                    <a:p>
                      <a:pPr algn="l"/>
                      <a:r>
                        <a:rPr lang="en-IN" dirty="0"/>
                        <a:t>Sanjay Roy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Calibri"/>
                          <a:ea typeface="Calibri"/>
                          <a:cs typeface="Calibri"/>
                          <a:sym typeface="Calibri"/>
                        </a:rPr>
                        <a:t>Concepts, Literature Survey, Paper, PPT, Code, Debugging, Thesis</a:t>
                      </a:r>
                    </a:p>
                    <a:p>
                      <a:pPr algn="l"/>
                      <a:endParaRPr lang="en-IN" dirty="0"/>
                    </a:p>
                  </a:txBody>
                  <a:tcPr/>
                </a:tc>
                <a:extLst>
                  <a:ext uri="{0D108BD9-81ED-4DB2-BD59-A6C34878D82A}">
                    <a16:rowId xmlns:a16="http://schemas.microsoft.com/office/drawing/2014/main" val="10003"/>
                  </a:ext>
                </a:extLst>
              </a:tr>
              <a:tr h="370840">
                <a:tc>
                  <a:txBody>
                    <a:bodyPr/>
                    <a:lstStyle/>
                    <a:p>
                      <a:pPr algn="l"/>
                      <a:r>
                        <a:rPr lang="en-IN" dirty="0" err="1"/>
                        <a:t>Suriya</a:t>
                      </a:r>
                      <a:r>
                        <a:rPr lang="en-IN" dirty="0"/>
                        <a:t> </a:t>
                      </a:r>
                      <a:r>
                        <a:rPr lang="en-IN" dirty="0" err="1"/>
                        <a:t>kumar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Calibri"/>
                          <a:ea typeface="Calibri"/>
                          <a:cs typeface="Calibri"/>
                          <a:sym typeface="Calibri"/>
                        </a:rPr>
                        <a:t>Concepts, Literature Survey, Paper, PPT, Code, Debugging, Thesis</a:t>
                      </a:r>
                    </a:p>
                    <a:p>
                      <a:pPr algn="l"/>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15198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2"/>
          <p:cNvSpPr txBox="1"/>
          <p:nvPr/>
        </p:nvSpPr>
        <p:spPr>
          <a:xfrm>
            <a:off x="313740" y="255569"/>
            <a:ext cx="11608560" cy="53499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IN" sz="3200" b="1">
                <a:solidFill>
                  <a:schemeClr val="lt1"/>
                </a:solidFill>
                <a:latin typeface="Calibri"/>
                <a:ea typeface="Calibri"/>
                <a:cs typeface="Calibri"/>
                <a:sym typeface="Calibri"/>
              </a:rPr>
              <a:t>Work Plan</a:t>
            </a:r>
            <a:endParaRPr sz="3200" b="1" strike="noStrike">
              <a:solidFill>
                <a:schemeClr val="lt1"/>
              </a:solidFill>
              <a:latin typeface="Calibri"/>
              <a:ea typeface="Calibri"/>
              <a:cs typeface="Calibri"/>
              <a:sym typeface="Calibri"/>
            </a:endParaRPr>
          </a:p>
        </p:txBody>
      </p:sp>
      <p:sp>
        <p:nvSpPr>
          <p:cNvPr id="273" name="Google Shape;273;p12"/>
          <p:cNvSpPr txBox="1"/>
          <p:nvPr/>
        </p:nvSpPr>
        <p:spPr>
          <a:xfrm>
            <a:off x="954000" y="6340560"/>
            <a:ext cx="10328040" cy="364680"/>
          </a:xfrm>
          <a:prstGeom prst="rect">
            <a:avLst/>
          </a:prstGeom>
          <a:noFill/>
          <a:ln>
            <a:noFill/>
          </a:ln>
        </p:spPr>
        <p:txBody>
          <a:bodyPr spcFirstLastPara="1" wrap="square" lIns="91425" tIns="45700" rIns="91425" bIns="45700" anchor="ctr" anchorCtr="0">
            <a:noAutofit/>
          </a:bodyPr>
          <a:lstStyle/>
          <a:p>
            <a:pPr algn="ctr"/>
            <a:r>
              <a:rPr lang="en-IN" sz="1600" b="1" i="1" strike="noStrike" dirty="0">
                <a:solidFill>
                  <a:srgbClr val="FF0000"/>
                </a:solidFill>
                <a:latin typeface="Calibri"/>
                <a:ea typeface="Calibri"/>
                <a:cs typeface="Calibri"/>
                <a:sym typeface="Calibri"/>
              </a:rPr>
              <a:t>“</a:t>
            </a:r>
            <a:r>
              <a:rPr lang="en-IN" sz="1600" b="1" i="1" strike="noStrike" spc="-1" dirty="0">
                <a:solidFill>
                  <a:srgbClr val="FF0000"/>
                </a:solidFill>
                <a:uFill>
                  <a:solidFill>
                    <a:srgbClr val="FFFFFF"/>
                  </a:solidFill>
                </a:uFill>
                <a:latin typeface="Calibri" panose="020F0502020204030204"/>
              </a:rPr>
              <a:t>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marL="0" marR="0" lvl="0" indent="0" algn="ctr" rtl="0">
              <a:lnSpc>
                <a:spcPct val="100000"/>
              </a:lnSpc>
              <a:spcBef>
                <a:spcPts val="0"/>
              </a:spcBef>
              <a:spcAft>
                <a:spcPts val="0"/>
              </a:spcAft>
              <a:buNone/>
            </a:pPr>
            <a:endParaRPr sz="1600" b="1" i="1" strike="noStrike" dirty="0">
              <a:solidFill>
                <a:srgbClr val="FF0000"/>
              </a:solidFill>
              <a:latin typeface="Calibri"/>
              <a:ea typeface="Calibri"/>
              <a:cs typeface="Calibri"/>
              <a:sym typeface="Calibri"/>
            </a:endParaRPr>
          </a:p>
        </p:txBody>
      </p:sp>
      <p:graphicFrame>
        <p:nvGraphicFramePr>
          <p:cNvPr id="274" name="Google Shape;274;p12"/>
          <p:cNvGraphicFramePr/>
          <p:nvPr>
            <p:extLst>
              <p:ext uri="{D42A27DB-BD31-4B8C-83A1-F6EECF244321}">
                <p14:modId xmlns:p14="http://schemas.microsoft.com/office/powerpoint/2010/main" val="2666383903"/>
              </p:ext>
            </p:extLst>
          </p:nvPr>
        </p:nvGraphicFramePr>
        <p:xfrm>
          <a:off x="1376040" y="1246675"/>
          <a:ext cx="9906000" cy="4572100"/>
        </p:xfrm>
        <a:graphic>
          <a:graphicData uri="http://schemas.openxmlformats.org/drawingml/2006/table">
            <a:tbl>
              <a:tblPr firstRow="1" bandRow="1">
                <a:noFill/>
              </a:tblPr>
              <a:tblGrid>
                <a:gridCol w="2362200">
                  <a:extLst>
                    <a:ext uri="{9D8B030D-6E8A-4147-A177-3AD203B41FA5}">
                      <a16:colId xmlns:a16="http://schemas.microsoft.com/office/drawing/2014/main" val="20000"/>
                    </a:ext>
                  </a:extLst>
                </a:gridCol>
                <a:gridCol w="7543800">
                  <a:extLst>
                    <a:ext uri="{9D8B030D-6E8A-4147-A177-3AD203B41FA5}">
                      <a16:colId xmlns:a16="http://schemas.microsoft.com/office/drawing/2014/main" val="20001"/>
                    </a:ext>
                  </a:extLst>
                </a:gridCol>
              </a:tblGrid>
              <a:tr h="370850">
                <a:tc>
                  <a:txBody>
                    <a:bodyPr/>
                    <a:lstStyle/>
                    <a:p>
                      <a:pPr marL="0" lvl="0" indent="0" algn="ctr" rtl="0">
                        <a:spcBef>
                          <a:spcPts val="0"/>
                        </a:spcBef>
                        <a:spcAft>
                          <a:spcPts val="0"/>
                        </a:spcAft>
                        <a:buNone/>
                      </a:pPr>
                      <a:r>
                        <a:rPr lang="en-IN" sz="2400">
                          <a:latin typeface="Calibri"/>
                          <a:ea typeface="Calibri"/>
                          <a:cs typeface="Calibri"/>
                          <a:sym typeface="Calibri"/>
                        </a:rPr>
                        <a:t>Month / Week</a:t>
                      </a:r>
                      <a:endParaRPr sz="2400">
                        <a:latin typeface="Calibri"/>
                        <a:ea typeface="Calibri"/>
                        <a:cs typeface="Calibri"/>
                        <a:sym typeface="Calibri"/>
                      </a:endParaRPr>
                    </a:p>
                  </a:txBody>
                  <a:tcPr marL="91450" marR="91450" marT="45725" marB="45725">
                    <a:solidFill>
                      <a:schemeClr val="dk2"/>
                    </a:solidFill>
                  </a:tcPr>
                </a:tc>
                <a:tc>
                  <a:txBody>
                    <a:bodyPr/>
                    <a:lstStyle/>
                    <a:p>
                      <a:pPr marL="0" lvl="0" indent="0" algn="ctr" rtl="0">
                        <a:spcBef>
                          <a:spcPts val="0"/>
                        </a:spcBef>
                        <a:spcAft>
                          <a:spcPts val="0"/>
                        </a:spcAft>
                        <a:buNone/>
                      </a:pPr>
                      <a:r>
                        <a:rPr lang="en-IN" sz="2400">
                          <a:latin typeface="Calibri"/>
                          <a:ea typeface="Calibri"/>
                          <a:cs typeface="Calibri"/>
                          <a:sym typeface="Calibri"/>
                        </a:rPr>
                        <a:t>Plan</a:t>
                      </a:r>
                      <a:endParaRPr sz="2400">
                        <a:latin typeface="Calibri"/>
                        <a:ea typeface="Calibri"/>
                        <a:cs typeface="Calibri"/>
                        <a:sym typeface="Calibri"/>
                      </a:endParaRPr>
                    </a:p>
                  </a:txBody>
                  <a:tcPr marL="91450" marR="91450" marT="45725" marB="45725">
                    <a:solidFill>
                      <a:schemeClr val="dk2"/>
                    </a:solidFill>
                  </a:tcPr>
                </a:tc>
                <a:extLst>
                  <a:ext uri="{0D108BD9-81ED-4DB2-BD59-A6C34878D82A}">
                    <a16:rowId xmlns:a16="http://schemas.microsoft.com/office/drawing/2014/main" val="10000"/>
                  </a:ext>
                </a:extLst>
              </a:tr>
              <a:tr h="370850">
                <a:tc>
                  <a:txBody>
                    <a:bodyPr/>
                    <a:lstStyle/>
                    <a:p>
                      <a:pPr marL="0" lvl="0" indent="0" algn="l" rtl="0">
                        <a:spcBef>
                          <a:spcPts val="0"/>
                        </a:spcBef>
                        <a:spcAft>
                          <a:spcPts val="0"/>
                        </a:spcAft>
                        <a:buNone/>
                      </a:pPr>
                      <a:r>
                        <a:rPr lang="en-IN" sz="2400" dirty="0">
                          <a:latin typeface="Calibri"/>
                          <a:ea typeface="Calibri"/>
                          <a:cs typeface="Calibri"/>
                          <a:sym typeface="Calibri"/>
                        </a:rPr>
                        <a:t>Dec / (1 - 2)</a:t>
                      </a:r>
                      <a:endParaRPr sz="2400" dirty="0">
                        <a:latin typeface="Calibri"/>
                        <a:ea typeface="Calibri"/>
                        <a:cs typeface="Calibri"/>
                        <a:sym typeface="Calibri"/>
                      </a:endParaRPr>
                    </a:p>
                  </a:txBody>
                  <a:tcPr marL="91450" marR="91450" marT="45725" marB="45725"/>
                </a:tc>
                <a:tc>
                  <a:txBody>
                    <a:bodyPr/>
                    <a:lstStyle/>
                    <a:p>
                      <a:pPr marL="0" lvl="0" indent="0" algn="l" rtl="0">
                        <a:spcBef>
                          <a:spcPts val="0"/>
                        </a:spcBef>
                        <a:spcAft>
                          <a:spcPts val="0"/>
                        </a:spcAft>
                        <a:buNone/>
                      </a:pPr>
                      <a:r>
                        <a:rPr lang="en-IN" sz="2400" dirty="0">
                          <a:latin typeface="Calibri"/>
                          <a:ea typeface="Calibri"/>
                          <a:cs typeface="Calibri"/>
                          <a:sym typeface="Calibri"/>
                        </a:rPr>
                        <a:t>Literature Survey / Zeroth Review / Project Approval</a:t>
                      </a:r>
                      <a:endParaRPr sz="2400" dirty="0">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370850">
                <a:tc>
                  <a:txBody>
                    <a:bodyPr/>
                    <a:lstStyle/>
                    <a:p>
                      <a:pPr marL="0" lvl="0" indent="0" algn="l" rtl="0">
                        <a:spcBef>
                          <a:spcPts val="0"/>
                        </a:spcBef>
                        <a:spcAft>
                          <a:spcPts val="0"/>
                        </a:spcAft>
                        <a:buNone/>
                      </a:pPr>
                      <a:r>
                        <a:rPr lang="en-IN" sz="2400">
                          <a:latin typeface="Calibri"/>
                          <a:ea typeface="Calibri"/>
                          <a:cs typeface="Calibri"/>
                          <a:sym typeface="Calibri"/>
                        </a:rPr>
                        <a:t>Dec / (3 - 4)</a:t>
                      </a:r>
                      <a:endParaRPr sz="2400">
                        <a:latin typeface="Calibri"/>
                        <a:ea typeface="Calibri"/>
                        <a:cs typeface="Calibri"/>
                        <a:sym typeface="Calibri"/>
                      </a:endParaRPr>
                    </a:p>
                  </a:txBody>
                  <a:tcPr marL="91450" marR="91450" marT="45725" marB="45725"/>
                </a:tc>
                <a:tc>
                  <a:txBody>
                    <a:bodyPr/>
                    <a:lstStyle/>
                    <a:p>
                      <a:pPr marL="0" lvl="0" indent="0" algn="l" rtl="0">
                        <a:spcBef>
                          <a:spcPts val="0"/>
                        </a:spcBef>
                        <a:spcAft>
                          <a:spcPts val="0"/>
                        </a:spcAft>
                        <a:buNone/>
                      </a:pPr>
                      <a:r>
                        <a:rPr lang="en-IN" sz="2400">
                          <a:latin typeface="Calibri"/>
                          <a:ea typeface="Calibri"/>
                          <a:cs typeface="Calibri"/>
                          <a:sym typeface="Calibri"/>
                        </a:rPr>
                        <a:t>Basic concepts /  Dataset collection / Code</a:t>
                      </a:r>
                      <a:endParaRPr sz="2400">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370850">
                <a:tc>
                  <a:txBody>
                    <a:bodyPr/>
                    <a:lstStyle/>
                    <a:p>
                      <a:pPr marL="0" lvl="0" indent="0" algn="l" rtl="0">
                        <a:spcBef>
                          <a:spcPts val="0"/>
                        </a:spcBef>
                        <a:spcAft>
                          <a:spcPts val="0"/>
                        </a:spcAft>
                        <a:buNone/>
                      </a:pPr>
                      <a:r>
                        <a:rPr lang="en-IN" sz="2400">
                          <a:latin typeface="Calibri"/>
                          <a:ea typeface="Calibri"/>
                          <a:cs typeface="Calibri"/>
                          <a:sym typeface="Calibri"/>
                        </a:rPr>
                        <a:t>Jan / (1 - 2)</a:t>
                      </a:r>
                      <a:endParaRPr sz="2400">
                        <a:latin typeface="Calibri"/>
                        <a:ea typeface="Calibri"/>
                        <a:cs typeface="Calibri"/>
                        <a:sym typeface="Calibri"/>
                      </a:endParaRPr>
                    </a:p>
                  </a:txBody>
                  <a:tcPr marL="91450" marR="91450" marT="45725" marB="45725"/>
                </a:tc>
                <a:tc>
                  <a:txBody>
                    <a:bodyPr/>
                    <a:lstStyle/>
                    <a:p>
                      <a:pPr marL="0" lvl="0" indent="0" algn="l" rtl="0">
                        <a:spcBef>
                          <a:spcPts val="0"/>
                        </a:spcBef>
                        <a:spcAft>
                          <a:spcPts val="0"/>
                        </a:spcAft>
                        <a:buNone/>
                      </a:pPr>
                      <a:r>
                        <a:rPr lang="en-IN" sz="2400" dirty="0">
                          <a:latin typeface="Calibri"/>
                          <a:ea typeface="Calibri"/>
                          <a:cs typeface="Calibri"/>
                          <a:sym typeface="Calibri"/>
                        </a:rPr>
                        <a:t>CNN / </a:t>
                      </a:r>
                      <a:r>
                        <a:rPr lang="en-IN" sz="2400" dirty="0" err="1">
                          <a:latin typeface="Calibri"/>
                          <a:ea typeface="Calibri"/>
                          <a:cs typeface="Calibri"/>
                          <a:sym typeface="Calibri"/>
                        </a:rPr>
                        <a:t>Analyzing</a:t>
                      </a:r>
                      <a:r>
                        <a:rPr lang="en-IN" sz="2400" dirty="0">
                          <a:latin typeface="Calibri"/>
                          <a:ea typeface="Calibri"/>
                          <a:cs typeface="Calibri"/>
                          <a:sym typeface="Calibri"/>
                        </a:rPr>
                        <a:t> the code </a:t>
                      </a:r>
                      <a:endParaRPr sz="2400" dirty="0">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r h="370850">
                <a:tc>
                  <a:txBody>
                    <a:bodyPr/>
                    <a:lstStyle/>
                    <a:p>
                      <a:pPr marL="0" lvl="0" indent="0" algn="l" rtl="0">
                        <a:spcBef>
                          <a:spcPts val="0"/>
                        </a:spcBef>
                        <a:spcAft>
                          <a:spcPts val="0"/>
                        </a:spcAft>
                        <a:buNone/>
                      </a:pPr>
                      <a:r>
                        <a:rPr lang="en-IN" sz="2400">
                          <a:latin typeface="Calibri"/>
                          <a:ea typeface="Calibri"/>
                          <a:cs typeface="Calibri"/>
                          <a:sym typeface="Calibri"/>
                        </a:rPr>
                        <a:t>Jan  / (3 - 4)</a:t>
                      </a:r>
                      <a:endParaRPr sz="2400">
                        <a:latin typeface="Calibri"/>
                        <a:ea typeface="Calibri"/>
                        <a:cs typeface="Calibri"/>
                        <a:sym typeface="Calibri"/>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IN" sz="2400" dirty="0">
                          <a:latin typeface="Calibri"/>
                          <a:ea typeface="Calibri"/>
                          <a:cs typeface="Calibri"/>
                          <a:sym typeface="Calibri"/>
                        </a:rPr>
                        <a:t>Debugging </a:t>
                      </a:r>
                      <a:endParaRPr sz="2400" dirty="0">
                        <a:latin typeface="Calibri"/>
                        <a:ea typeface="Calibri"/>
                        <a:cs typeface="Calibri"/>
                        <a:sym typeface="Calibri"/>
                      </a:endParaRPr>
                    </a:p>
                  </a:txBody>
                  <a:tcPr marL="91450" marR="91450" marT="45725" marB="45725"/>
                </a:tc>
                <a:extLst>
                  <a:ext uri="{0D108BD9-81ED-4DB2-BD59-A6C34878D82A}">
                    <a16:rowId xmlns:a16="http://schemas.microsoft.com/office/drawing/2014/main" val="10004"/>
                  </a:ext>
                </a:extLst>
              </a:tr>
              <a:tr h="370850">
                <a:tc>
                  <a:txBody>
                    <a:bodyPr/>
                    <a:lstStyle/>
                    <a:p>
                      <a:pPr marL="0" lvl="0" indent="0" algn="l" rtl="0">
                        <a:spcBef>
                          <a:spcPts val="0"/>
                        </a:spcBef>
                        <a:spcAft>
                          <a:spcPts val="0"/>
                        </a:spcAft>
                        <a:buNone/>
                      </a:pPr>
                      <a:r>
                        <a:rPr lang="en-IN" sz="2400">
                          <a:latin typeface="Calibri"/>
                          <a:ea typeface="Calibri"/>
                          <a:cs typeface="Calibri"/>
                          <a:sym typeface="Calibri"/>
                        </a:rPr>
                        <a:t>Feb  / (3 - 4)</a:t>
                      </a:r>
                      <a:endParaRPr sz="2400">
                        <a:latin typeface="Calibri"/>
                        <a:ea typeface="Calibri"/>
                        <a:cs typeface="Calibri"/>
                        <a:sym typeface="Calibri"/>
                      </a:endParaRPr>
                    </a:p>
                  </a:txBody>
                  <a:tcPr marL="91450" marR="91450" marT="45725" marB="45725"/>
                </a:tc>
                <a:tc>
                  <a:txBody>
                    <a:bodyPr/>
                    <a:lstStyle/>
                    <a:p>
                      <a:pPr marL="0" lvl="0" indent="0" algn="l" rtl="0">
                        <a:spcBef>
                          <a:spcPts val="0"/>
                        </a:spcBef>
                        <a:spcAft>
                          <a:spcPts val="0"/>
                        </a:spcAft>
                        <a:buNone/>
                      </a:pPr>
                      <a:r>
                        <a:rPr lang="en-IN" sz="2400" dirty="0" err="1">
                          <a:latin typeface="Calibri"/>
                          <a:ea typeface="Calibri"/>
                          <a:cs typeface="Calibri"/>
                          <a:sym typeface="Calibri"/>
                        </a:rPr>
                        <a:t>AlexNet</a:t>
                      </a:r>
                      <a:r>
                        <a:rPr lang="en-IN" sz="2400" dirty="0">
                          <a:latin typeface="Calibri"/>
                          <a:ea typeface="Calibri"/>
                          <a:cs typeface="Calibri"/>
                          <a:sym typeface="Calibri"/>
                        </a:rPr>
                        <a:t> / Debugging / optimizing code for accuracy</a:t>
                      </a:r>
                      <a:endParaRPr sz="2400" dirty="0">
                        <a:latin typeface="Calibri"/>
                        <a:ea typeface="Calibri"/>
                        <a:cs typeface="Calibri"/>
                        <a:sym typeface="Calibri"/>
                      </a:endParaRPr>
                    </a:p>
                  </a:txBody>
                  <a:tcPr marL="91450" marR="91450" marT="45725" marB="45725"/>
                </a:tc>
                <a:extLst>
                  <a:ext uri="{0D108BD9-81ED-4DB2-BD59-A6C34878D82A}">
                    <a16:rowId xmlns:a16="http://schemas.microsoft.com/office/drawing/2014/main" val="10005"/>
                  </a:ext>
                </a:extLst>
              </a:tr>
              <a:tr h="370850">
                <a:tc>
                  <a:txBody>
                    <a:bodyPr/>
                    <a:lstStyle/>
                    <a:p>
                      <a:pPr marL="0" lvl="0" indent="0" algn="l" rtl="0">
                        <a:spcBef>
                          <a:spcPts val="0"/>
                        </a:spcBef>
                        <a:spcAft>
                          <a:spcPts val="0"/>
                        </a:spcAft>
                        <a:buNone/>
                      </a:pPr>
                      <a:r>
                        <a:rPr lang="en-IN" sz="2400" dirty="0">
                          <a:latin typeface="Calibri"/>
                          <a:ea typeface="Calibri"/>
                          <a:cs typeface="Calibri"/>
                          <a:sym typeface="Calibri"/>
                        </a:rPr>
                        <a:t>Mar  / (1-2)</a:t>
                      </a:r>
                      <a:endParaRPr sz="2400" dirty="0">
                        <a:latin typeface="Calibri"/>
                        <a:ea typeface="Calibri"/>
                        <a:cs typeface="Calibri"/>
                        <a:sym typeface="Calibri"/>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IN" sz="2400" dirty="0">
                          <a:latin typeface="Calibri"/>
                          <a:ea typeface="Calibri"/>
                          <a:cs typeface="Calibri"/>
                          <a:sym typeface="Calibri"/>
                        </a:rPr>
                        <a:t>Enhancing </a:t>
                      </a:r>
                      <a:r>
                        <a:rPr lang="en-IN" sz="2400" dirty="0" err="1">
                          <a:latin typeface="Calibri"/>
                          <a:ea typeface="Calibri"/>
                          <a:cs typeface="Calibri"/>
                          <a:sym typeface="Calibri"/>
                        </a:rPr>
                        <a:t>AlexNet</a:t>
                      </a:r>
                      <a:r>
                        <a:rPr lang="en-IN" sz="2400" dirty="0">
                          <a:latin typeface="Calibri"/>
                          <a:ea typeface="Calibri"/>
                          <a:cs typeface="Calibri"/>
                          <a:sym typeface="Calibri"/>
                        </a:rPr>
                        <a:t> code / Work on paper</a:t>
                      </a:r>
                      <a:endParaRPr sz="2400" dirty="0">
                        <a:latin typeface="Calibri"/>
                        <a:ea typeface="Calibri"/>
                        <a:cs typeface="Calibri"/>
                        <a:sym typeface="Calibri"/>
                      </a:endParaRPr>
                    </a:p>
                  </a:txBody>
                  <a:tcPr marL="91450" marR="91450" marT="45725" marB="45725"/>
                </a:tc>
                <a:extLst>
                  <a:ext uri="{0D108BD9-81ED-4DB2-BD59-A6C34878D82A}">
                    <a16:rowId xmlns:a16="http://schemas.microsoft.com/office/drawing/2014/main" val="10006"/>
                  </a:ext>
                </a:extLst>
              </a:tr>
              <a:tr h="370850">
                <a:tc>
                  <a:txBody>
                    <a:bodyPr/>
                    <a:lstStyle/>
                    <a:p>
                      <a:pPr marL="0" lvl="0" indent="0" algn="l" rtl="0">
                        <a:spcBef>
                          <a:spcPts val="0"/>
                        </a:spcBef>
                        <a:spcAft>
                          <a:spcPts val="0"/>
                        </a:spcAft>
                        <a:buNone/>
                      </a:pPr>
                      <a:r>
                        <a:rPr lang="en-IN" sz="2400" dirty="0">
                          <a:latin typeface="Calibri"/>
                          <a:ea typeface="Calibri"/>
                          <a:cs typeface="Calibri"/>
                          <a:sym typeface="Calibri"/>
                        </a:rPr>
                        <a:t>Mar  / (3-4)</a:t>
                      </a:r>
                      <a:endParaRPr sz="2400" dirty="0">
                        <a:latin typeface="Calibri"/>
                        <a:ea typeface="Calibri"/>
                        <a:cs typeface="Calibri"/>
                        <a:sym typeface="Calibri"/>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IN" sz="2400">
                          <a:latin typeface="Calibri"/>
                          <a:ea typeface="Calibri"/>
                          <a:cs typeface="Calibri"/>
                          <a:sym typeface="Calibri"/>
                        </a:rPr>
                        <a:t>To use other DL architectures / Work on paper  </a:t>
                      </a:r>
                      <a:endParaRPr sz="2400">
                        <a:latin typeface="Calibri"/>
                        <a:ea typeface="Calibri"/>
                        <a:cs typeface="Calibri"/>
                        <a:sym typeface="Calibri"/>
                      </a:endParaRPr>
                    </a:p>
                  </a:txBody>
                  <a:tcPr marL="91450" marR="91450" marT="45725" marB="45725"/>
                </a:tc>
                <a:extLst>
                  <a:ext uri="{0D108BD9-81ED-4DB2-BD59-A6C34878D82A}">
                    <a16:rowId xmlns:a16="http://schemas.microsoft.com/office/drawing/2014/main" val="10007"/>
                  </a:ext>
                </a:extLst>
              </a:tr>
              <a:tr h="370850">
                <a:tc>
                  <a:txBody>
                    <a:bodyPr/>
                    <a:lstStyle/>
                    <a:p>
                      <a:pPr marL="0" lvl="0" indent="0" algn="l" rtl="0">
                        <a:spcBef>
                          <a:spcPts val="0"/>
                        </a:spcBef>
                        <a:spcAft>
                          <a:spcPts val="0"/>
                        </a:spcAft>
                        <a:buNone/>
                      </a:pPr>
                      <a:r>
                        <a:rPr lang="en-IN" sz="2400" dirty="0">
                          <a:latin typeface="Calibri"/>
                          <a:ea typeface="Calibri"/>
                          <a:cs typeface="Calibri"/>
                          <a:sym typeface="Calibri"/>
                        </a:rPr>
                        <a:t>Apr / (1-2)</a:t>
                      </a:r>
                      <a:endParaRPr sz="2400" dirty="0">
                        <a:latin typeface="Calibri"/>
                        <a:ea typeface="Calibri"/>
                        <a:cs typeface="Calibri"/>
                        <a:sym typeface="Calibri"/>
                      </a:endParaRPr>
                    </a:p>
                  </a:txBody>
                  <a:tcPr marL="91450" marR="91450" marT="45725" marB="45725"/>
                </a:tc>
                <a:tc>
                  <a:txBody>
                    <a:bodyPr/>
                    <a:lstStyle/>
                    <a:p>
                      <a:pPr marL="0" lvl="0" indent="0" algn="l" rtl="0">
                        <a:spcBef>
                          <a:spcPts val="0"/>
                        </a:spcBef>
                        <a:spcAft>
                          <a:spcPts val="0"/>
                        </a:spcAft>
                        <a:buClr>
                          <a:schemeClr val="dk1"/>
                        </a:buClr>
                        <a:buSzPts val="1100"/>
                        <a:buFont typeface="Arial"/>
                        <a:buNone/>
                      </a:pPr>
                      <a:r>
                        <a:rPr lang="en-IN" sz="2400">
                          <a:latin typeface="Calibri"/>
                          <a:ea typeface="Calibri"/>
                          <a:cs typeface="Calibri"/>
                          <a:sym typeface="Calibri"/>
                        </a:rPr>
                        <a:t>Work on paper / Thesis</a:t>
                      </a:r>
                    </a:p>
                  </a:txBody>
                  <a:tcPr marL="91450" marR="91450" marT="45725" marB="45725"/>
                </a:tc>
                <a:extLst>
                  <a:ext uri="{0D108BD9-81ED-4DB2-BD59-A6C34878D82A}">
                    <a16:rowId xmlns:a16="http://schemas.microsoft.com/office/drawing/2014/main" val="10008"/>
                  </a:ext>
                </a:extLst>
              </a:tr>
              <a:tr h="370850">
                <a:tc>
                  <a:txBody>
                    <a:bodyPr/>
                    <a:lstStyle/>
                    <a:p>
                      <a:pPr marL="0" lvl="0" indent="0" algn="l" rtl="0">
                        <a:spcBef>
                          <a:spcPts val="0"/>
                        </a:spcBef>
                        <a:spcAft>
                          <a:spcPts val="0"/>
                        </a:spcAft>
                        <a:buNone/>
                      </a:pPr>
                      <a:r>
                        <a:rPr lang="en-IN" sz="2400" dirty="0">
                          <a:latin typeface="Calibri"/>
                          <a:ea typeface="Calibri"/>
                          <a:cs typeface="Calibri"/>
                          <a:sym typeface="Calibri"/>
                        </a:rPr>
                        <a:t>Apr / (1-2)</a:t>
                      </a:r>
                      <a:endParaRPr sz="2400" dirty="0">
                        <a:latin typeface="Calibri"/>
                        <a:ea typeface="Calibri"/>
                        <a:cs typeface="Calibri"/>
                        <a:sym typeface="Calibri"/>
                      </a:endParaRPr>
                    </a:p>
                  </a:txBody>
                  <a:tcPr marL="91450" marR="91450" marT="45725" marB="45725"/>
                </a:tc>
                <a:tc>
                  <a:txBody>
                    <a:bodyPr/>
                    <a:lstStyle/>
                    <a:p>
                      <a:pPr marL="0" lvl="0" indent="0" algn="l" rtl="0">
                        <a:spcBef>
                          <a:spcPts val="0"/>
                        </a:spcBef>
                        <a:spcAft>
                          <a:spcPts val="0"/>
                        </a:spcAft>
                        <a:buNone/>
                      </a:pPr>
                      <a:r>
                        <a:rPr lang="en-IN" sz="2400" dirty="0">
                          <a:latin typeface="Calibri"/>
                          <a:ea typeface="Calibri"/>
                          <a:cs typeface="Calibri"/>
                          <a:sym typeface="Calibri"/>
                        </a:rPr>
                        <a:t>Project &amp; Paper submission</a:t>
                      </a:r>
                      <a:endParaRPr sz="2400" dirty="0">
                        <a:latin typeface="Calibri"/>
                        <a:ea typeface="Calibri"/>
                        <a:cs typeface="Calibri"/>
                        <a:sym typeface="Calibri"/>
                      </a:endParaRPr>
                    </a:p>
                  </a:txBody>
                  <a:tcPr marL="91450" marR="91450" marT="45725" marB="45725"/>
                </a:tc>
                <a:extLst>
                  <a:ext uri="{0D108BD9-81ED-4DB2-BD59-A6C34878D82A}">
                    <a16:rowId xmlns:a16="http://schemas.microsoft.com/office/drawing/2014/main" val="1000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887" y="472655"/>
            <a:ext cx="11360800" cy="763600"/>
          </a:xfrm>
        </p:spPr>
        <p:txBody>
          <a:bodyPr/>
          <a:lstStyle/>
          <a:p>
            <a:r>
              <a:rPr lang="en-GB" sz="3200" b="1" dirty="0">
                <a:latin typeface="Times New Roman" pitchFamily="18" charset="0"/>
                <a:cs typeface="Times New Roman" pitchFamily="18" charset="0"/>
              </a:rPr>
              <a:t>Types of Intracranial Bleeding</a:t>
            </a:r>
          </a:p>
        </p:txBody>
      </p:sp>
      <p:sp>
        <p:nvSpPr>
          <p:cNvPr id="3" name="Content Placeholder 2"/>
          <p:cNvSpPr>
            <a:spLocks noGrp="1"/>
          </p:cNvSpPr>
          <p:nvPr>
            <p:ph idx="1"/>
          </p:nvPr>
        </p:nvSpPr>
        <p:spPr/>
        <p:txBody>
          <a:bodyPr/>
          <a:lstStyle/>
          <a:p>
            <a:endParaRPr lang="en-GB" sz="1500" dirty="0">
              <a:latin typeface="Times New Roman" pitchFamily="18" charset="0"/>
              <a:cs typeface="Times New Roman" pitchFamily="18" charset="0"/>
            </a:endParaRPr>
          </a:p>
          <a:p>
            <a:endParaRPr lang="en-GB" sz="1500" dirty="0">
              <a:latin typeface="Times New Roman" pitchFamily="18" charset="0"/>
              <a:cs typeface="Times New Roman" pitchFamily="18" charset="0"/>
            </a:endParaRPr>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endParaRPr lang="en-GB" dirty="0">
              <a:latin typeface="Times New Roman" pitchFamily="18" charset="0"/>
              <a:cs typeface="Times New Roman" pitchFamily="18" charset="0"/>
            </a:endParaRPr>
          </a:p>
          <a:p>
            <a:endParaRPr lang="en-GB" sz="1500" dirty="0">
              <a:latin typeface="Times New Roman" pitchFamily="18" charset="0"/>
              <a:cs typeface="Times New Roman" pitchFamily="18" charset="0"/>
            </a:endParaRPr>
          </a:p>
          <a:p>
            <a:endParaRPr lang="en-GB" sz="1500" dirty="0">
              <a:latin typeface="Times New Roman" pitchFamily="18" charset="0"/>
              <a:cs typeface="Times New Roman" pitchFamily="18" charset="0"/>
            </a:endParaRPr>
          </a:p>
          <a:p>
            <a:endParaRPr lang="en-GB" sz="1500" dirty="0">
              <a:latin typeface="Times New Roman" pitchFamily="18" charset="0"/>
              <a:cs typeface="Times New Roman" pitchFamily="18" charset="0"/>
            </a:endParaRPr>
          </a:p>
          <a:p>
            <a:endParaRPr lang="en-GB" sz="1500" dirty="0">
              <a:latin typeface="Times New Roman" pitchFamily="18" charset="0"/>
              <a:cs typeface="Times New Roman" pitchFamily="18" charset="0"/>
            </a:endParaRPr>
          </a:p>
          <a:p>
            <a:endParaRPr lang="en-GB" sz="1500" dirty="0">
              <a:latin typeface="Times New Roman" pitchFamily="18" charset="0"/>
              <a:cs typeface="Times New Roman" pitchFamily="18" charset="0"/>
            </a:endParaRPr>
          </a:p>
          <a:p>
            <a:endParaRPr lang="en-GB" sz="1500" dirty="0">
              <a:latin typeface="Times New Roman" pitchFamily="18" charset="0"/>
              <a:cs typeface="Times New Roman" pitchFamily="18" charset="0"/>
            </a:endParaRPr>
          </a:p>
          <a:p>
            <a:pPr>
              <a:buNone/>
            </a:pPr>
            <a:r>
              <a:rPr lang="en-US" sz="1500" dirty="0"/>
              <a:t>               </a:t>
            </a:r>
          </a:p>
          <a:p>
            <a:pPr>
              <a:buNone/>
            </a:pPr>
            <a:r>
              <a:rPr lang="en-US" sz="1500" dirty="0"/>
              <a:t>  </a:t>
            </a:r>
            <a:endParaRPr lang="en-GB" sz="1500" dirty="0">
              <a:latin typeface="Times New Roman" pitchFamily="18" charset="0"/>
              <a:cs typeface="Times New Roman" pitchFamily="18" charset="0"/>
            </a:endParaRPr>
          </a:p>
        </p:txBody>
      </p:sp>
      <p:sp>
        <p:nvSpPr>
          <p:cNvPr id="7" name="TextBox 6">
            <a:extLst>
              <a:ext uri="{FF2B5EF4-FFF2-40B4-BE49-F238E27FC236}">
                <a16:creationId xmlns:a16="http://schemas.microsoft.com/office/drawing/2014/main" id="{D8E17EB1-7E84-4BE4-957C-8DEEAC340E09}"/>
              </a:ext>
            </a:extLst>
          </p:cNvPr>
          <p:cNvSpPr txBox="1"/>
          <p:nvPr/>
        </p:nvSpPr>
        <p:spPr>
          <a:xfrm>
            <a:off x="294887" y="1404553"/>
            <a:ext cx="11012031" cy="502766"/>
          </a:xfrm>
          <a:prstGeom prst="rect">
            <a:avLst/>
          </a:prstGeom>
          <a:noFill/>
        </p:spPr>
        <p:txBody>
          <a:bodyPr wrap="square">
            <a:spAutoFit/>
          </a:bodyPr>
          <a:lstStyle/>
          <a:p>
            <a:r>
              <a:rPr lang="en-US" sz="2667" dirty="0"/>
              <a:t> </a:t>
            </a:r>
          </a:p>
        </p:txBody>
      </p:sp>
      <p:pic>
        <p:nvPicPr>
          <p:cNvPr id="15" name="Picture 14">
            <a:extLst>
              <a:ext uri="{FF2B5EF4-FFF2-40B4-BE49-F238E27FC236}">
                <a16:creationId xmlns:a16="http://schemas.microsoft.com/office/drawing/2014/main" id="{A9A3928B-6AB8-4F8D-BCFD-3EC46ABCE1F9}"/>
              </a:ext>
            </a:extLst>
          </p:cNvPr>
          <p:cNvPicPr>
            <a:picLocks noChangeAspect="1"/>
          </p:cNvPicPr>
          <p:nvPr/>
        </p:nvPicPr>
        <p:blipFill>
          <a:blip r:embed="rId2"/>
          <a:stretch>
            <a:fillRect/>
          </a:stretch>
        </p:blipFill>
        <p:spPr>
          <a:xfrm>
            <a:off x="1443102" y="1404552"/>
            <a:ext cx="3356281" cy="5234656"/>
          </a:xfrm>
          <a:prstGeom prst="rect">
            <a:avLst/>
          </a:prstGeom>
        </p:spPr>
      </p:pic>
      <p:pic>
        <p:nvPicPr>
          <p:cNvPr id="17" name="Picture 16">
            <a:extLst>
              <a:ext uri="{FF2B5EF4-FFF2-40B4-BE49-F238E27FC236}">
                <a16:creationId xmlns:a16="http://schemas.microsoft.com/office/drawing/2014/main" id="{0D3558B8-B5F6-4090-BEE6-7CCDBFF5E0DF}"/>
              </a:ext>
            </a:extLst>
          </p:cNvPr>
          <p:cNvPicPr>
            <a:picLocks noChangeAspect="1"/>
          </p:cNvPicPr>
          <p:nvPr/>
        </p:nvPicPr>
        <p:blipFill>
          <a:blip r:embed="rId3"/>
          <a:stretch>
            <a:fillRect/>
          </a:stretch>
        </p:blipFill>
        <p:spPr>
          <a:xfrm>
            <a:off x="5446888" y="1318652"/>
            <a:ext cx="3536787" cy="5320556"/>
          </a:xfrm>
          <a:prstGeom prst="rect">
            <a:avLst/>
          </a:prstGeom>
        </p:spPr>
      </p:pic>
      <p:sp>
        <p:nvSpPr>
          <p:cNvPr id="18" name="TextBox 17">
            <a:extLst>
              <a:ext uri="{FF2B5EF4-FFF2-40B4-BE49-F238E27FC236}">
                <a16:creationId xmlns:a16="http://schemas.microsoft.com/office/drawing/2014/main" id="{9BAC39A4-45E9-4176-A07D-A1FA9EB79527}"/>
              </a:ext>
            </a:extLst>
          </p:cNvPr>
          <p:cNvSpPr txBox="1"/>
          <p:nvPr/>
        </p:nvSpPr>
        <p:spPr>
          <a:xfrm>
            <a:off x="9144000" y="4059616"/>
            <a:ext cx="2933323" cy="1200329"/>
          </a:xfrm>
          <a:prstGeom prst="rect">
            <a:avLst/>
          </a:prstGeom>
          <a:noFill/>
        </p:spPr>
        <p:txBody>
          <a:bodyPr wrap="square" rtlCol="0">
            <a:spAutoFit/>
          </a:bodyPr>
          <a:lstStyle/>
          <a:p>
            <a:r>
              <a:rPr lang="en-US" sz="2400" dirty="0"/>
              <a:t>Source: https://www.grepmed.com</a:t>
            </a:r>
          </a:p>
        </p:txBody>
      </p:sp>
    </p:spTree>
    <p:extLst>
      <p:ext uri="{BB962C8B-B14F-4D97-AF65-F5344CB8AC3E}">
        <p14:creationId xmlns:p14="http://schemas.microsoft.com/office/powerpoint/2010/main" val="3154644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273600"/>
            <a:ext cx="10972440" cy="564600"/>
          </a:xfrm>
        </p:spPr>
        <p:txBody>
          <a:bodyPr/>
          <a:lstStyle/>
          <a:p>
            <a:pPr algn="ctr"/>
            <a:r>
              <a:rPr lang="en-IN" sz="3200" b="1" strike="noStrike" dirty="0">
                <a:solidFill>
                  <a:srgbClr val="222A35"/>
                </a:solidFill>
                <a:uFill>
                  <a:solidFill>
                    <a:srgbClr val="FFFFFF"/>
                  </a:solidFill>
                </a:uFill>
                <a:latin typeface="Times New Roman" panose="02020603050405020304" charset="0"/>
                <a:cs typeface="Times New Roman" panose="02020603050405020304" charset="0"/>
                <a:sym typeface="+mn-ea"/>
              </a:rPr>
              <a:t>Conclusion</a:t>
            </a:r>
          </a:p>
        </p:txBody>
      </p:sp>
      <p:sp>
        <p:nvSpPr>
          <p:cNvPr id="5"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sp>
        <p:nvSpPr>
          <p:cNvPr id="4" name="TextBox 3"/>
          <p:cNvSpPr txBox="1"/>
          <p:nvPr/>
        </p:nvSpPr>
        <p:spPr>
          <a:xfrm>
            <a:off x="909480" y="1371600"/>
            <a:ext cx="10672440" cy="2092881"/>
          </a:xfrm>
          <a:prstGeom prst="rect">
            <a:avLst/>
          </a:prstGeom>
          <a:noFill/>
        </p:spPr>
        <p:txBody>
          <a:bodyPr wrap="square" rtlCol="0">
            <a:spAutoFit/>
          </a:bodyPr>
          <a:lstStyle/>
          <a:p>
            <a:r>
              <a:rPr lang="en-US" sz="2800" dirty="0">
                <a:solidFill>
                  <a:schemeClr val="tx1"/>
                </a:solidFill>
                <a:latin typeface="Times New Roman" panose="02020603050405020304" pitchFamily="18" charset="0"/>
                <a:cs typeface="Times New Roman" pitchFamily="18" charset="0"/>
              </a:rPr>
              <a:t>Detection of Intracranial bleed at their early stage increases the survival rate of patients. The main reason for many dying of this Intracranial bleeding is because doctors can not diagnose this at a early stage The proposed system  will help doctors to find the bleed at early stage.</a:t>
            </a: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273600"/>
            <a:ext cx="10972440" cy="564600"/>
          </a:xfrm>
        </p:spPr>
        <p:txBody>
          <a:bodyPr/>
          <a:lstStyle/>
          <a:p>
            <a:pPr algn="ctr"/>
            <a:r>
              <a:rPr lang="en-IN" sz="2800" b="1" strike="noStrike" dirty="0">
                <a:solidFill>
                  <a:srgbClr val="222A35"/>
                </a:solidFill>
                <a:uFill>
                  <a:solidFill>
                    <a:srgbClr val="FFFFFF"/>
                  </a:solidFill>
                </a:uFill>
                <a:latin typeface="Times New Roman" panose="02020603050405020304" charset="0"/>
                <a:cs typeface="Times New Roman" panose="02020603050405020304" charset="0"/>
                <a:sym typeface="+mn-ea"/>
              </a:rPr>
              <a:t>References</a:t>
            </a:r>
          </a:p>
        </p:txBody>
      </p:sp>
      <p:sp>
        <p:nvSpPr>
          <p:cNvPr id="5"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sp>
        <p:nvSpPr>
          <p:cNvPr id="4" name="TextBox 3"/>
          <p:cNvSpPr txBox="1"/>
          <p:nvPr/>
        </p:nvSpPr>
        <p:spPr>
          <a:xfrm>
            <a:off x="1143000" y="708249"/>
            <a:ext cx="10672440" cy="5632311"/>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1] M. Li, L. </a:t>
            </a:r>
            <a:r>
              <a:rPr lang="en-US" sz="1800" dirty="0" err="1">
                <a:effectLst/>
                <a:latin typeface="Times New Roman" panose="02020603050405020304" pitchFamily="18" charset="0"/>
                <a:ea typeface="Times New Roman" panose="02020603050405020304" pitchFamily="18" charset="0"/>
              </a:rPr>
              <a:t>Kuang</a:t>
            </a:r>
            <a:r>
              <a:rPr lang="en-US" sz="1800" dirty="0">
                <a:effectLst/>
                <a:latin typeface="Times New Roman" panose="02020603050405020304" pitchFamily="18" charset="0"/>
                <a:ea typeface="Times New Roman" panose="02020603050405020304" pitchFamily="18" charset="0"/>
              </a:rPr>
              <a:t>, S. Xu and Z. Sha, "Brain Tumor Detection Based on Multimodal Information Fusion and Convolutional Neural Network," in </a:t>
            </a:r>
            <a:r>
              <a:rPr lang="en-US" sz="1800" i="1" dirty="0">
                <a:effectLst/>
                <a:latin typeface="Times New Roman" panose="02020603050405020304" pitchFamily="18" charset="0"/>
                <a:ea typeface="Times New Roman" panose="02020603050405020304" pitchFamily="18" charset="0"/>
              </a:rPr>
              <a:t>IEEE Access</a:t>
            </a:r>
            <a:r>
              <a:rPr lang="en-US" sz="1800" dirty="0">
                <a:effectLst/>
                <a:latin typeface="Times New Roman" panose="02020603050405020304" pitchFamily="18" charset="0"/>
                <a:ea typeface="Times New Roman" panose="02020603050405020304" pitchFamily="18" charset="0"/>
              </a:rPr>
              <a:t>, vol. 7, pp. 180134-180146, 2019, </a:t>
            </a:r>
            <a:br>
              <a:rPr lang="en-US" sz="1800" dirty="0">
                <a:effectLst/>
                <a:latin typeface="Times New Roman" panose="02020603050405020304" pitchFamily="18" charset="0"/>
                <a:ea typeface="Times New Roman" panose="02020603050405020304" pitchFamily="18" charset="0"/>
              </a:rPr>
            </a:b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10.1109/ACCESS.2019.2958370.</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 </a:t>
            </a:r>
          </a:p>
          <a:p>
            <a:r>
              <a:rPr lang="en-US" sz="1800" dirty="0">
                <a:effectLst/>
                <a:latin typeface="Times New Roman" panose="02020603050405020304" pitchFamily="18" charset="0"/>
                <a:ea typeface="Times New Roman" panose="02020603050405020304" pitchFamily="18" charset="0"/>
              </a:rPr>
              <a:t>2] Y. Liu </a:t>
            </a:r>
            <a:r>
              <a:rPr lang="en-US" sz="1800" i="1" dirty="0">
                <a:effectLst/>
                <a:latin typeface="Times New Roman" panose="02020603050405020304" pitchFamily="18" charset="0"/>
                <a:ea typeface="Times New Roman" panose="02020603050405020304" pitchFamily="18" charset="0"/>
              </a:rPr>
              <a:t>et al</a:t>
            </a:r>
            <a:r>
              <a:rPr lang="en-US" sz="1800" dirty="0">
                <a:effectLst/>
                <a:latin typeface="Times New Roman" panose="02020603050405020304" pitchFamily="18" charset="0"/>
                <a:ea typeface="Times New Roman" panose="02020603050405020304" pitchFamily="18" charset="0"/>
              </a:rPr>
              <a:t>., "Deep C-LSTM Neural Network for Epileptic Seizure and Tumor Detection Using High-Dimension EEG Signals," in </a:t>
            </a:r>
            <a:r>
              <a:rPr lang="en-US" sz="1800" i="1" dirty="0">
                <a:effectLst/>
                <a:latin typeface="Times New Roman" panose="02020603050405020304" pitchFamily="18" charset="0"/>
                <a:ea typeface="Times New Roman" panose="02020603050405020304" pitchFamily="18" charset="0"/>
              </a:rPr>
              <a:t>IEEE Access</a:t>
            </a:r>
            <a:r>
              <a:rPr lang="en-US" sz="1800" dirty="0">
                <a:effectLst/>
                <a:latin typeface="Times New Roman" panose="02020603050405020304" pitchFamily="18" charset="0"/>
                <a:ea typeface="Times New Roman" panose="02020603050405020304" pitchFamily="18" charset="0"/>
              </a:rPr>
              <a:t>, vol. 8, pp. 37495-37504, 2020, </a:t>
            </a:r>
            <a:br>
              <a:rPr lang="en-US" sz="1800" dirty="0">
                <a:effectLst/>
                <a:latin typeface="Times New Roman" panose="02020603050405020304" pitchFamily="18" charset="0"/>
                <a:ea typeface="Times New Roman" panose="02020603050405020304" pitchFamily="18" charset="0"/>
              </a:rPr>
            </a:b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10.1109/ACCESS.2020.2976156.</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 </a:t>
            </a:r>
          </a:p>
          <a:p>
            <a:r>
              <a:rPr lang="en-US" sz="1800" dirty="0">
                <a:effectLst/>
                <a:latin typeface="Times New Roman" panose="02020603050405020304" pitchFamily="18" charset="0"/>
                <a:ea typeface="Times New Roman" panose="02020603050405020304" pitchFamily="18" charset="0"/>
              </a:rPr>
              <a:t>3] P. Kumar Mallick, S. H. Ryu, S. K. </a:t>
            </a:r>
            <a:r>
              <a:rPr lang="en-US" sz="1800" dirty="0" err="1">
                <a:effectLst/>
                <a:latin typeface="Times New Roman" panose="02020603050405020304" pitchFamily="18" charset="0"/>
                <a:ea typeface="Times New Roman" panose="02020603050405020304" pitchFamily="18" charset="0"/>
              </a:rPr>
              <a:t>Satapathy</a:t>
            </a:r>
            <a:r>
              <a:rPr lang="en-US" sz="1800" dirty="0">
                <a:effectLst/>
                <a:latin typeface="Times New Roman" panose="02020603050405020304" pitchFamily="18" charset="0"/>
                <a:ea typeface="Times New Roman" panose="02020603050405020304" pitchFamily="18" charset="0"/>
              </a:rPr>
              <a:t>, S. Mishra, G. N. Nguyen and P. Tiwari, "Brain MRI Image Classification for Cancer Detection Using Deep Wavelet Autoencoder-Based Deep Neural Network," in IEEE Access, vol. 7, pp. 46278-46287, 2019,</a:t>
            </a:r>
            <a:br>
              <a:rPr lang="en-US" sz="1800" dirty="0">
                <a:effectLst/>
                <a:latin typeface="Times New Roman" panose="02020603050405020304" pitchFamily="18" charset="0"/>
                <a:ea typeface="Times New Roman" panose="02020603050405020304" pitchFamily="18" charset="0"/>
              </a:rPr>
            </a:b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10.1109/ACCESS.2019.2902252.</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4] H. H. Sultan, N. M. Salem and W. Al-</a:t>
            </a:r>
            <a:r>
              <a:rPr lang="en-US" sz="1800" dirty="0" err="1">
                <a:effectLst/>
                <a:latin typeface="Times New Roman" panose="02020603050405020304" pitchFamily="18" charset="0"/>
                <a:ea typeface="Times New Roman" panose="02020603050405020304" pitchFamily="18" charset="0"/>
              </a:rPr>
              <a:t>Atabany</a:t>
            </a:r>
            <a:r>
              <a:rPr lang="en-US" sz="1800" dirty="0">
                <a:effectLst/>
                <a:latin typeface="Times New Roman" panose="02020603050405020304" pitchFamily="18" charset="0"/>
                <a:ea typeface="Times New Roman" panose="02020603050405020304" pitchFamily="18" charset="0"/>
              </a:rPr>
              <a:t>, "Multi-Classification of Brain Tumor Images Using Deep Neural Network," in </a:t>
            </a:r>
            <a:r>
              <a:rPr lang="en-US" sz="1800" i="1" dirty="0">
                <a:effectLst/>
                <a:latin typeface="Times New Roman" panose="02020603050405020304" pitchFamily="18" charset="0"/>
                <a:ea typeface="Times New Roman" panose="02020603050405020304" pitchFamily="18" charset="0"/>
              </a:rPr>
              <a:t>IEEE Access</a:t>
            </a:r>
            <a:r>
              <a:rPr lang="en-US" sz="1800" dirty="0">
                <a:effectLst/>
                <a:latin typeface="Times New Roman" panose="02020603050405020304" pitchFamily="18" charset="0"/>
                <a:ea typeface="Times New Roman" panose="02020603050405020304" pitchFamily="18" charset="0"/>
              </a:rPr>
              <a:t>, vol. 7, pp. 69215-69225, 2019, </a:t>
            </a:r>
            <a:br>
              <a:rPr lang="en-US" sz="1800" dirty="0">
                <a:effectLst/>
                <a:latin typeface="Times New Roman" panose="02020603050405020304" pitchFamily="18" charset="0"/>
                <a:ea typeface="Times New Roman" panose="02020603050405020304" pitchFamily="18" charset="0"/>
              </a:rPr>
            </a:b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10.1109/ACCESS.2019.2919122.</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 </a:t>
            </a:r>
          </a:p>
          <a:p>
            <a:r>
              <a:rPr lang="en-US" sz="1800" dirty="0">
                <a:effectLst/>
                <a:latin typeface="Times New Roman" panose="02020603050405020304" pitchFamily="18" charset="0"/>
                <a:ea typeface="Times New Roman" panose="02020603050405020304" pitchFamily="18" charset="0"/>
              </a:rPr>
              <a:t>5] J. Zheng, D. Lin, Z. Gao, S. Wang, M. He and J. Fan, "Deep Learning Assisted Efficient AdaBoost Algorithm for Breast Cancer Detection and Early Diagnosis," in </a:t>
            </a:r>
            <a:r>
              <a:rPr lang="en-US" sz="1800" i="1" dirty="0">
                <a:effectLst/>
                <a:latin typeface="Times New Roman" panose="02020603050405020304" pitchFamily="18" charset="0"/>
                <a:ea typeface="Times New Roman" panose="02020603050405020304" pitchFamily="18" charset="0"/>
              </a:rPr>
              <a:t>IEEE Access</a:t>
            </a:r>
            <a:r>
              <a:rPr lang="en-US" sz="1800" dirty="0">
                <a:effectLst/>
                <a:latin typeface="Times New Roman" panose="02020603050405020304" pitchFamily="18" charset="0"/>
                <a:ea typeface="Times New Roman" panose="02020603050405020304" pitchFamily="18" charset="0"/>
              </a:rPr>
              <a:t>, vol. 8, pp. 96946-96954, 2020,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doi:10.1109/ACCESS.2020.2993536.</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70699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273600"/>
            <a:ext cx="10972440" cy="564600"/>
          </a:xfrm>
        </p:spPr>
        <p:txBody>
          <a:bodyPr/>
          <a:lstStyle/>
          <a:p>
            <a:pPr algn="ctr"/>
            <a:r>
              <a:rPr lang="en-IN" sz="2800" b="1" strike="noStrike" dirty="0">
                <a:solidFill>
                  <a:srgbClr val="222A35"/>
                </a:solidFill>
                <a:uFill>
                  <a:solidFill>
                    <a:srgbClr val="FFFFFF"/>
                  </a:solidFill>
                </a:uFill>
                <a:latin typeface="Times New Roman" panose="02020603050405020304" charset="0"/>
                <a:cs typeface="Times New Roman" panose="02020603050405020304" charset="0"/>
                <a:sym typeface="+mn-ea"/>
              </a:rPr>
              <a:t>References</a:t>
            </a:r>
          </a:p>
        </p:txBody>
      </p:sp>
      <p:sp>
        <p:nvSpPr>
          <p:cNvPr id="5"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sp>
        <p:nvSpPr>
          <p:cNvPr id="4" name="TextBox 3"/>
          <p:cNvSpPr txBox="1"/>
          <p:nvPr/>
        </p:nvSpPr>
        <p:spPr>
          <a:xfrm>
            <a:off x="1143000" y="708249"/>
            <a:ext cx="10672440" cy="5796459"/>
          </a:xfrm>
          <a:prstGeom prst="rect">
            <a:avLst/>
          </a:prstGeom>
          <a:noFill/>
        </p:spPr>
        <p:txBody>
          <a:bodyPr wrap="square" rtlCol="0">
            <a:spAutoFit/>
          </a:bodyPr>
          <a:lstStyle/>
          <a:p>
            <a:pPr>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8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Singh SP, Wang L, Gupta S,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Goli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 Padmanabhan P,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Gulyás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 3D Deep Learning on Medical Images: A Review. Sensors (Basel). 2020 Sep 7;20(18):5097.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10.3390/s20185097. PMID: 32906819; PMCID: PMC7570704.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7]</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Woźniak</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M.,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Siłka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J. &amp;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Wieczorek</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M. Deep neural network correlation learning mechanism for CT brain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tumor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detection. Neural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Comput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&amp;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Applic</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(2021). </a:t>
            </a:r>
          </a:p>
          <a:p>
            <a:pPr>
              <a:spcAft>
                <a:spcPts val="800"/>
              </a:spcAft>
            </a:pP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8] T. Hossain, F. S. Shishir, M. Ashraf, M. A. Al Nasim and F. Muhammad Shah, "Brain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Tumor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Detection Using Convolutional Neural Network," 2019 1st International Conference on Advances in Science, Engineering and Robotics Technology (ICASERT), Dhaka, Bangladesh, 2019, pp. 1-6,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10.1109/ICASERT.2019.8934561.</a:t>
            </a:r>
          </a:p>
          <a:p>
            <a:pPr>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9]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Gumaei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M. M. Hassan, M. R. Hassan, 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Alelaiwi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G.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Fortino</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 Hybrid Feature Extraction Method With Regularized Extreme Learning Machine for Brain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Tumor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Classification," in IEEE Access, vol. 7, pp. 36266-36273, 2019,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10.1109/ACCESS.2019.2904145.</a:t>
            </a:r>
          </a:p>
          <a:p>
            <a:pPr>
              <a:spcAft>
                <a:spcPts val="800"/>
              </a:spcAft>
            </a:pP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8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Gurbină</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 Lascu and D. Lascu, "Tumor Detection and Classification of MRI Brain Image using Different Wavelet Transforms and SVMs," 2019 42nd International Conference on Telecommunications and Signal Processing (TSP), Budapest, Hungary, 2019, pp. 505-508,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10.1109/TSP.2019.8769040.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80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675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273600"/>
            <a:ext cx="10972440" cy="564600"/>
          </a:xfrm>
        </p:spPr>
        <p:txBody>
          <a:bodyPr/>
          <a:lstStyle/>
          <a:p>
            <a:pPr algn="ctr"/>
            <a:r>
              <a:rPr lang="en-IN" sz="2800" b="1" strike="noStrike" dirty="0">
                <a:solidFill>
                  <a:srgbClr val="222A35"/>
                </a:solidFill>
                <a:uFill>
                  <a:solidFill>
                    <a:srgbClr val="FFFFFF"/>
                  </a:solidFill>
                </a:uFill>
                <a:latin typeface="Times New Roman" panose="02020603050405020304" charset="0"/>
                <a:cs typeface="Times New Roman" panose="02020603050405020304" charset="0"/>
                <a:sym typeface="+mn-ea"/>
              </a:rPr>
              <a:t>References</a:t>
            </a:r>
          </a:p>
        </p:txBody>
      </p:sp>
      <p:sp>
        <p:nvSpPr>
          <p:cNvPr id="5"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sp>
        <p:nvSpPr>
          <p:cNvPr id="4" name="TextBox 3"/>
          <p:cNvSpPr txBox="1"/>
          <p:nvPr/>
        </p:nvSpPr>
        <p:spPr>
          <a:xfrm>
            <a:off x="1143000" y="728479"/>
            <a:ext cx="10672440" cy="6001643"/>
          </a:xfrm>
          <a:prstGeom prst="rect">
            <a:avLst/>
          </a:prstGeom>
          <a:noFill/>
        </p:spPr>
        <p:txBody>
          <a:bodyPr wrap="square" rtlCol="0">
            <a:spAutoFit/>
          </a:bodyPr>
          <a:lstStyle/>
          <a:p>
            <a:pPr>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11]</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 Han </a:t>
            </a: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et al</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"Combining Noise-to-Image and Image-to-Image GANs: Brain MR Image Augmentation for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Tumor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Detection," in </a:t>
            </a:r>
            <a:r>
              <a:rPr lang="en-IN"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IEEE Access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vol. 7, pp. 156966-156977, 2019,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10.1109/ACCESS.2019.2947606.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80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12] W. Wang, F. Bu, Z. Lin and S.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Zhai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"Learning Methods of Convolutional Neural Network Combined With Image Feature Extraction in Brain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Tumor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Detection," in IEEE Access, vol. 8, pp. 152659-152668, 2020,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10.1109/ACCESS.2020.3016282.</a:t>
            </a:r>
          </a:p>
          <a:p>
            <a:pPr>
              <a:spcAft>
                <a:spcPts val="80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13]</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Manogaran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 M. Shakeel, A. S.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Hassanein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Malarvizhi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Kumar and G. Chandra Babu, "Machine Learning Approach-Based Gamma Distribution for Brain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Tumor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Detection and Data Sample Imbalance Analysis," in IEEE Access, vol. 7, pp. 12-19, 2019,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10.1109/ACCESS.2018.2878276.</a:t>
            </a:r>
          </a:p>
          <a:p>
            <a:pPr>
              <a:spcAft>
                <a:spcPts val="80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14] Ye, H., Gao, F., Yin, Y. et al. Precise diagnosis of intracranial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hemorrhage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subtypes using a three-dimensional joint convolutional and recurrent neural network. Eur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Radiol</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29, 6191–6201 (2019). </a:t>
            </a:r>
          </a:p>
          <a:p>
            <a:pPr>
              <a:spcAft>
                <a:spcPts val="80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15]Patel, Ajay &amp; van de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Leemput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Sil &amp; Prokop, Mathias &amp;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Ginneken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Bram &amp;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Manniesing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Rashindra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(2019). Image Level Training and Prediction: Intracranial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Hemorrhage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Identification in 3D Non-Contrast CT. IEEE Access. PP. 1-1. 10.1109/ACCESS.2019.2927792.</a:t>
            </a:r>
          </a:p>
          <a:p>
            <a:pPr>
              <a:spcAft>
                <a:spcPts val="80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117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2400" y="2485164"/>
            <a:ext cx="4419600" cy="1107996"/>
          </a:xfrm>
          <a:prstGeom prst="rect">
            <a:avLst/>
          </a:prstGeom>
          <a:noFill/>
        </p:spPr>
        <p:txBody>
          <a:bodyPr wrap="square" rtlCol="0">
            <a:spAutoFit/>
          </a:bodyPr>
          <a:lstStyle/>
          <a:p>
            <a:r>
              <a:rPr lang="en-IN" sz="6600" dirty="0"/>
              <a:t>Thank You</a:t>
            </a:r>
          </a:p>
        </p:txBody>
      </p:sp>
      <p:sp>
        <p:nvSpPr>
          <p:cNvPr id="6" name="TextShape 3"/>
          <p:cNvSpPr txBox="1"/>
          <p:nvPr/>
        </p:nvSpPr>
        <p:spPr>
          <a:xfrm>
            <a:off x="954000" y="6340560"/>
            <a:ext cx="10328040" cy="364680"/>
          </a:xfrm>
          <a:prstGeom prst="rect">
            <a:avLst/>
          </a:prstGeom>
          <a:noFill/>
          <a:ln>
            <a:noFill/>
          </a:ln>
        </p:spPr>
        <p:txBody>
          <a:bodyPr anchor="ctr"/>
          <a:lstStyle/>
          <a:p>
            <a:pPr algn="ctr">
              <a:lnSpc>
                <a:spcPct val="100000"/>
              </a:lnSpc>
            </a:pPr>
            <a:r>
              <a:rPr lang="en-IN" sz="1600" b="1" i="1" strike="noStrike" spc="-1" dirty="0">
                <a:solidFill>
                  <a:srgbClr val="FF0000"/>
                </a:solidFill>
                <a:uFill>
                  <a:solidFill>
                    <a:srgbClr val="FFFFFF"/>
                  </a:solidFill>
                </a:uFill>
                <a:latin typeface="Calibri" panose="020F0502020204030204"/>
              </a:rPr>
              <a:t>“ Project Title”,  Group Name : “</a:t>
            </a:r>
            <a:r>
              <a:rPr lang="en-IN" sz="1600" b="1" i="1" strike="noStrike" spc="-1" dirty="0" err="1">
                <a:solidFill>
                  <a:srgbClr val="FF0000"/>
                </a:solidFill>
                <a:uFill>
                  <a:solidFill>
                    <a:srgbClr val="FFFFFF"/>
                  </a:solidFill>
                </a:uFill>
                <a:latin typeface="Calibri" panose="020F0502020204030204"/>
              </a:rPr>
              <a:t>xxxxxx</a:t>
            </a:r>
            <a:r>
              <a:rPr lang="en-IN" sz="1600" b="1" i="1" strike="noStrike" spc="-1" dirty="0">
                <a:solidFill>
                  <a:srgbClr val="FF0000"/>
                </a:solidFill>
                <a:uFill>
                  <a:solidFill>
                    <a:srgbClr val="FFFFFF"/>
                  </a:solidFill>
                </a:uFill>
                <a:latin typeface="Calibri" panose="020F0502020204030204"/>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2"/>
          <p:cNvSpPr txBox="1"/>
          <p:nvPr/>
        </p:nvSpPr>
        <p:spPr>
          <a:xfrm>
            <a:off x="380999" y="1219200"/>
            <a:ext cx="11227469" cy="4724400"/>
          </a:xfrm>
          <a:prstGeom prst="rect">
            <a:avLst/>
          </a:prstGeom>
          <a:noFill/>
          <a:ln>
            <a:noFill/>
          </a:ln>
        </p:spPr>
        <p:txBody>
          <a:bodyPr/>
          <a:lstStyle/>
          <a:p>
            <a:pPr algn="ctr">
              <a:lnSpc>
                <a:spcPct val="80000"/>
              </a:lnSpc>
            </a:pPr>
            <a:endParaRPr lang="en-IN" sz="2400" b="1" strike="noStrike" spc="-1" dirty="0">
              <a:solidFill>
                <a:srgbClr val="000000"/>
              </a:solidFill>
              <a:uFill>
                <a:solidFill>
                  <a:srgbClr val="FFFFFF"/>
                </a:solidFill>
              </a:uFill>
              <a:latin typeface="Calibri" panose="020F0502020204030204"/>
            </a:endParaRPr>
          </a:p>
          <a:p>
            <a:pPr algn="ctr">
              <a:lnSpc>
                <a:spcPct val="80000"/>
              </a:lnSpc>
            </a:pPr>
            <a:r>
              <a:rPr lang="en-IN" sz="2400" b="1" strike="noStrike" spc="-1" dirty="0">
                <a:solidFill>
                  <a:srgbClr val="000000"/>
                </a:solidFill>
                <a:uFill>
                  <a:solidFill>
                    <a:srgbClr val="FFFFFF"/>
                  </a:solidFill>
                </a:uFill>
                <a:latin typeface="Calibri" panose="020F0502020204030204"/>
              </a:rPr>
              <a:t> </a:t>
            </a:r>
          </a:p>
        </p:txBody>
      </p:sp>
      <p:sp>
        <p:nvSpPr>
          <p:cNvPr id="127" name="TextShape 4"/>
          <p:cNvSpPr txBox="1"/>
          <p:nvPr/>
        </p:nvSpPr>
        <p:spPr>
          <a:xfrm>
            <a:off x="522597" y="967177"/>
            <a:ext cx="11049000" cy="1447800"/>
          </a:xfrm>
          <a:prstGeom prst="rect">
            <a:avLst/>
          </a:prstGeom>
          <a:noFill/>
          <a:ln>
            <a:noFill/>
          </a:ln>
        </p:spPr>
        <p:txBody>
          <a:bodyPr lIns="0" tIns="0" rIns="0" bIns="0"/>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2800" b="0" dirty="0">
                <a:solidFill>
                  <a:srgbClr val="000000"/>
                </a:solidFill>
                <a:latin typeface="Times New Roman" panose="02020603050405020304" pitchFamily="18" charset="0"/>
                <a:ea typeface="Times New Roman"/>
                <a:cs typeface="Times New Roman" panose="02020603050405020304" pitchFamily="18" charset="0"/>
                <a:sym typeface="Times New Roman"/>
              </a:rPr>
              <a:t>System with much better accuracy for detecting the various types of Intracranial bleeding by comparing with two neural networks.</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sz="2800" b="0" dirty="0">
                <a:solidFill>
                  <a:srgbClr val="000000"/>
                </a:solidFill>
                <a:latin typeface="Times New Roman" panose="02020603050405020304" pitchFamily="18" charset="0"/>
                <a:cs typeface="Times New Roman" panose="02020603050405020304" pitchFamily="18" charset="0"/>
                <a:sym typeface="Times New Roman"/>
              </a:rPr>
              <a:t>                   </a:t>
            </a:r>
            <a:r>
              <a:rPr lang="en-US" sz="2800" b="0" dirty="0" err="1">
                <a:solidFill>
                  <a:srgbClr val="000000"/>
                </a:solidFill>
                <a:latin typeface="Times New Roman" panose="02020603050405020304" pitchFamily="18" charset="0"/>
                <a:cs typeface="Times New Roman" panose="02020603050405020304" pitchFamily="18" charset="0"/>
                <a:sym typeface="Times New Roman"/>
              </a:rPr>
              <a:t>Alexnet</a:t>
            </a:r>
            <a:endParaRPr lang="en-US" sz="2800" b="0" dirty="0">
              <a:solidFill>
                <a:srgbClr val="000000"/>
              </a:solidFill>
              <a:latin typeface="Times New Roman" panose="02020603050405020304" pitchFamily="18" charset="0"/>
              <a:cs typeface="Times New Roman" panose="02020603050405020304" pitchFamily="18" charset="0"/>
              <a:sym typeface="Times New Roman"/>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sz="2800" strike="noStrike" dirty="0">
                <a:solidFill>
                  <a:srgbClr val="000000"/>
                </a:solidFill>
                <a:uFill>
                  <a:solidFill>
                    <a:srgbClr val="FFFFFF"/>
                  </a:solidFill>
                </a:uFill>
                <a:latin typeface="Times New Roman" panose="02020603050405020304" pitchFamily="18" charset="0"/>
                <a:cs typeface="Times New Roman" panose="02020603050405020304" pitchFamily="18" charset="0"/>
                <a:sym typeface="Times New Roman"/>
              </a:rPr>
              <a:t>                  </a:t>
            </a:r>
            <a:r>
              <a:rPr lang="en-US" sz="2800" dirty="0">
                <a:solidFill>
                  <a:srgbClr val="000000"/>
                </a:solidFill>
                <a:uFill>
                  <a:solidFill>
                    <a:srgbClr val="FFFFFF"/>
                  </a:solidFill>
                </a:uFill>
                <a:latin typeface="Times New Roman" panose="02020603050405020304" pitchFamily="18" charset="0"/>
                <a:cs typeface="Times New Roman" panose="02020603050405020304" pitchFamily="18" charset="0"/>
                <a:sym typeface="Times New Roman"/>
              </a:rPr>
              <a:t>Modified CNN</a:t>
            </a:r>
            <a:endParaRPr lang="en-US" sz="2800" strike="noStrike" dirty="0">
              <a:solidFill>
                <a:srgbClr val="222A35"/>
              </a:solidFill>
              <a:uFill>
                <a:solidFill>
                  <a:srgbClr val="FFFFFF"/>
                </a:solidFill>
              </a:uFill>
              <a:latin typeface="Times New Roman" panose="02020603050405020304" charset="0"/>
              <a:cs typeface="Times New Roman" panose="02020603050405020304" charset="0"/>
            </a:endParaRPr>
          </a:p>
        </p:txBody>
      </p:sp>
      <p:sp>
        <p:nvSpPr>
          <p:cNvPr id="5" name="TextShape 1"/>
          <p:cNvSpPr txBox="1"/>
          <p:nvPr/>
        </p:nvSpPr>
        <p:spPr>
          <a:xfrm>
            <a:off x="255720" y="311280"/>
            <a:ext cx="11451960" cy="626400"/>
          </a:xfrm>
          <a:prstGeom prst="rect">
            <a:avLst/>
          </a:prstGeom>
          <a:noFill/>
          <a:ln>
            <a:noFill/>
          </a:ln>
        </p:spPr>
        <p:txBody>
          <a:bodyPr anchor="b"/>
          <a:lstStyle/>
          <a:p>
            <a:pPr algn="ctr">
              <a:lnSpc>
                <a:spcPct val="100000"/>
              </a:lnSpc>
            </a:pPr>
            <a:r>
              <a:rPr lang="en-US" sz="3200" b="1" strike="noStrike" spc="-1" dirty="0">
                <a:solidFill>
                  <a:srgbClr val="222A35"/>
                </a:solidFill>
                <a:uFill>
                  <a:solidFill>
                    <a:srgbClr val="FFFFFF"/>
                  </a:solidFill>
                </a:uFill>
                <a:latin typeface="Times New Roman" panose="02020603050405020304" charset="0"/>
                <a:cs typeface="Times New Roman" panose="02020603050405020304" charset="0"/>
              </a:rPr>
              <a:t>Proposed Solution</a:t>
            </a:r>
          </a:p>
        </p:txBody>
      </p:sp>
      <p:sp>
        <p:nvSpPr>
          <p:cNvPr id="6"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sp>
        <p:nvSpPr>
          <p:cNvPr id="7" name="TextShape 1"/>
          <p:cNvSpPr txBox="1"/>
          <p:nvPr/>
        </p:nvSpPr>
        <p:spPr>
          <a:xfrm>
            <a:off x="457200" y="2955000"/>
            <a:ext cx="11451960" cy="626400"/>
          </a:xfrm>
          <a:prstGeom prst="rect">
            <a:avLst/>
          </a:prstGeom>
          <a:noFill/>
          <a:ln>
            <a:noFill/>
          </a:ln>
        </p:spPr>
        <p:txBody>
          <a:bodyPr anchor="b"/>
          <a:lstStyle/>
          <a:p>
            <a:pPr algn="ctr">
              <a:lnSpc>
                <a:spcPct val="100000"/>
              </a:lnSpc>
            </a:pPr>
            <a:endParaRPr lang="en-US" sz="3200" b="1" strike="noStrike" spc="-1" dirty="0">
              <a:solidFill>
                <a:srgbClr val="222A35"/>
              </a:solidFill>
              <a:uFill>
                <a:solidFill>
                  <a:srgbClr val="FFFFFF"/>
                </a:solidFill>
              </a:uFill>
              <a:latin typeface="Times New Roman" panose="02020603050405020304" charset="0"/>
              <a:cs typeface="Times New Roman" panose="02020603050405020304" charset="0"/>
            </a:endParaRPr>
          </a:p>
        </p:txBody>
      </p:sp>
      <p:sp>
        <p:nvSpPr>
          <p:cNvPr id="8" name="TextShape 4"/>
          <p:cNvSpPr txBox="1"/>
          <p:nvPr/>
        </p:nvSpPr>
        <p:spPr>
          <a:xfrm>
            <a:off x="470233" y="3733800"/>
            <a:ext cx="11049000" cy="1447800"/>
          </a:xfrm>
          <a:prstGeom prst="rect">
            <a:avLst/>
          </a:prstGeom>
          <a:noFill/>
          <a:ln>
            <a:noFill/>
          </a:ln>
        </p:spPr>
        <p:txBody>
          <a:bodyPr lIns="0" tIns="0" rIns="0" bIns="0"/>
          <a:lstStyle/>
          <a:p>
            <a:pPr algn="just">
              <a:lnSpc>
                <a:spcPct val="150000"/>
              </a:lnSpc>
            </a:pPr>
            <a:endParaRPr lang="en-US" sz="2800" strike="noStrike" dirty="0">
              <a:solidFill>
                <a:srgbClr val="222A35"/>
              </a:solidFill>
              <a:uFill>
                <a:solidFill>
                  <a:srgbClr val="FFFFFF"/>
                </a:solidFill>
              </a:u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1694522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p:cNvSpPr txBox="1"/>
          <p:nvPr/>
        </p:nvSpPr>
        <p:spPr>
          <a:xfrm>
            <a:off x="313560" y="109577"/>
            <a:ext cx="11608920" cy="1058400"/>
          </a:xfrm>
          <a:prstGeom prst="rect">
            <a:avLst/>
          </a:prstGeom>
          <a:noFill/>
          <a:ln>
            <a:noFill/>
          </a:ln>
        </p:spPr>
        <p:txBody>
          <a:bodyPr anchor="ctr"/>
          <a:lstStyle/>
          <a:p>
            <a:pPr algn="ctr">
              <a:lnSpc>
                <a:spcPct val="90000"/>
              </a:lnSpc>
            </a:pPr>
            <a:r>
              <a:rPr lang="en-US" sz="4800" b="1" spc="-1" dirty="0">
                <a:solidFill>
                  <a:srgbClr val="222A35"/>
                </a:solidFill>
                <a:uFill>
                  <a:solidFill>
                    <a:srgbClr val="FFFFFF"/>
                  </a:solidFill>
                </a:uFill>
                <a:latin typeface="Cambria" panose="02040503050406030204"/>
              </a:rPr>
              <a:t>Literature survey </a:t>
            </a:r>
            <a:r>
              <a:rPr lang="en-US" sz="4800" b="1" strike="noStrike" spc="-1" dirty="0">
                <a:solidFill>
                  <a:srgbClr val="222A35"/>
                </a:solidFill>
                <a:uFill>
                  <a:solidFill>
                    <a:srgbClr val="FFFFFF"/>
                  </a:solidFill>
                </a:uFill>
                <a:latin typeface="Cambria" panose="02040503050406030204"/>
              </a:rPr>
              <a:t>
</a:t>
            </a:r>
          </a:p>
        </p:txBody>
      </p:sp>
      <p:graphicFrame>
        <p:nvGraphicFramePr>
          <p:cNvPr id="4" name="Table 2"/>
          <p:cNvGraphicFramePr/>
          <p:nvPr>
            <p:extLst>
              <p:ext uri="{D42A27DB-BD31-4B8C-83A1-F6EECF244321}">
                <p14:modId xmlns:p14="http://schemas.microsoft.com/office/powerpoint/2010/main" val="1678905889"/>
              </p:ext>
            </p:extLst>
          </p:nvPr>
        </p:nvGraphicFramePr>
        <p:xfrm>
          <a:off x="260189" y="638777"/>
          <a:ext cx="11608920" cy="4114800"/>
        </p:xfrm>
        <a:graphic>
          <a:graphicData uri="http://schemas.openxmlformats.org/drawingml/2006/table">
            <a:tbl>
              <a:tblPr firstRow="1">
                <a:tableStyleId>{0660B408-B3CF-4A94-85FC-2B1E0A45F4A2}</a:tableStyleId>
              </a:tblPr>
              <a:tblGrid>
                <a:gridCol w="930301">
                  <a:extLst>
                    <a:ext uri="{9D8B030D-6E8A-4147-A177-3AD203B41FA5}">
                      <a16:colId xmlns:a16="http://schemas.microsoft.com/office/drawing/2014/main" val="20000"/>
                    </a:ext>
                  </a:extLst>
                </a:gridCol>
                <a:gridCol w="3131325">
                  <a:extLst>
                    <a:ext uri="{9D8B030D-6E8A-4147-A177-3AD203B41FA5}">
                      <a16:colId xmlns:a16="http://schemas.microsoft.com/office/drawing/2014/main" val="20001"/>
                    </a:ext>
                  </a:extLst>
                </a:gridCol>
                <a:gridCol w="2716024">
                  <a:extLst>
                    <a:ext uri="{9D8B030D-6E8A-4147-A177-3AD203B41FA5}">
                      <a16:colId xmlns:a16="http://schemas.microsoft.com/office/drawing/2014/main" val="20002"/>
                    </a:ext>
                  </a:extLst>
                </a:gridCol>
                <a:gridCol w="1812525">
                  <a:extLst>
                    <a:ext uri="{9D8B030D-6E8A-4147-A177-3AD203B41FA5}">
                      <a16:colId xmlns:a16="http://schemas.microsoft.com/office/drawing/2014/main" val="20003"/>
                    </a:ext>
                  </a:extLst>
                </a:gridCol>
                <a:gridCol w="3018745">
                  <a:extLst>
                    <a:ext uri="{9D8B030D-6E8A-4147-A177-3AD203B41FA5}">
                      <a16:colId xmlns:a16="http://schemas.microsoft.com/office/drawing/2014/main" val="20004"/>
                    </a:ext>
                  </a:extLst>
                </a:gridCol>
              </a:tblGrid>
              <a:tr h="659003">
                <a:tc>
                  <a:txBody>
                    <a:bodyPr/>
                    <a:lstStyle/>
                    <a:p>
                      <a:pPr algn="ctr">
                        <a:lnSpc>
                          <a:spcPct val="100000"/>
                        </a:lnSpc>
                      </a:pPr>
                      <a:endParaRPr lang="en-IN" sz="1800" strike="noStrike" spc="0" dirty="0">
                        <a:solidFill>
                          <a:schemeClr val="tx1"/>
                        </a:solidFill>
                        <a:uFillTx/>
                      </a:endParaRPr>
                    </a:p>
                    <a:p>
                      <a:pPr algn="ctr">
                        <a:lnSpc>
                          <a:spcPct val="100000"/>
                        </a:lnSpc>
                      </a:pPr>
                      <a:r>
                        <a:rPr lang="en-IN" sz="1800" strike="noStrike" spc="-1" dirty="0" err="1">
                          <a:solidFill>
                            <a:schemeClr val="tx1"/>
                          </a:solidFill>
                          <a:uFill>
                            <a:solidFill>
                              <a:srgbClr val="FFFFFF"/>
                            </a:solidFill>
                          </a:uFill>
                        </a:rPr>
                        <a:t>S.No</a:t>
                      </a:r>
                      <a:endParaRPr lang="en-IN" sz="1800" strike="noStrike" spc="-1" dirty="0">
                        <a:solidFill>
                          <a:schemeClr val="tx1"/>
                        </a:solidFill>
                        <a:uFill>
                          <a:solidFill>
                            <a:srgbClr val="FFFFFF"/>
                          </a:solidFill>
                        </a:uFill>
                      </a:endParaRP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lnSpc>
                          <a:spcPct val="100000"/>
                        </a:lnSpc>
                      </a:pPr>
                      <a:r>
                        <a:rPr lang="en-IN" sz="1800" strike="noStrike" spc="-1" dirty="0">
                          <a:solidFill>
                            <a:schemeClr val="tx1"/>
                          </a:solidFill>
                          <a:uFill>
                            <a:solidFill>
                              <a:srgbClr val="FFFFFF"/>
                            </a:solidFill>
                          </a:uFill>
                        </a:rPr>
                        <a:t>  </a:t>
                      </a:r>
                    </a:p>
                    <a:p>
                      <a:pPr algn="ctr">
                        <a:lnSpc>
                          <a:spcPct val="100000"/>
                        </a:lnSpc>
                      </a:pPr>
                      <a:r>
                        <a:rPr lang="en-IN" sz="1800" strike="noStrike" spc="-1" dirty="0">
                          <a:solidFill>
                            <a:schemeClr val="tx1"/>
                          </a:solidFill>
                          <a:uFill>
                            <a:solidFill>
                              <a:srgbClr val="FFFFFF"/>
                            </a:solidFill>
                          </a:uFill>
                        </a:rPr>
                        <a:t>Authors</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lnSpc>
                          <a:spcPct val="100000"/>
                        </a:lnSpc>
                      </a:pPr>
                      <a:endParaRPr dirty="0">
                        <a:solidFill>
                          <a:schemeClr val="tx1"/>
                        </a:solidFill>
                      </a:endParaRPr>
                    </a:p>
                    <a:p>
                      <a:pPr algn="ctr">
                        <a:lnSpc>
                          <a:spcPct val="100000"/>
                        </a:lnSpc>
                      </a:pPr>
                      <a:r>
                        <a:rPr lang="en-IN" sz="1800" strike="noStrike" spc="-1" dirty="0">
                          <a:solidFill>
                            <a:schemeClr val="tx1"/>
                          </a:solidFill>
                          <a:uFill>
                            <a:solidFill>
                              <a:srgbClr val="FFFFFF"/>
                            </a:solidFill>
                          </a:uFill>
                        </a:rPr>
                        <a:t>Title of the research work</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lnSpc>
                          <a:spcPct val="100000"/>
                        </a:lnSpc>
                      </a:pPr>
                      <a:endParaRPr dirty="0">
                        <a:solidFill>
                          <a:schemeClr val="tx1"/>
                        </a:solidFill>
                      </a:endParaRPr>
                    </a:p>
                    <a:p>
                      <a:pPr algn="ctr">
                        <a:lnSpc>
                          <a:spcPct val="100000"/>
                        </a:lnSpc>
                      </a:pPr>
                      <a:r>
                        <a:rPr lang="en-IN" sz="1800" strike="noStrike" spc="-1" dirty="0">
                          <a:solidFill>
                            <a:schemeClr val="tx1"/>
                          </a:solidFill>
                          <a:uFill>
                            <a:solidFill>
                              <a:srgbClr val="FFFFFF"/>
                            </a:solidFill>
                          </a:uFill>
                        </a:rPr>
                        <a:t>  Journal Name / Year</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lnSpc>
                          <a:spcPct val="100000"/>
                        </a:lnSpc>
                      </a:pPr>
                      <a:endParaRPr dirty="0">
                        <a:solidFill>
                          <a:schemeClr val="tx1"/>
                        </a:solidFill>
                      </a:endParaRPr>
                    </a:p>
                    <a:p>
                      <a:pPr algn="ctr">
                        <a:lnSpc>
                          <a:spcPct val="100000"/>
                        </a:lnSpc>
                      </a:pPr>
                      <a:r>
                        <a:rPr lang="en-IN" sz="1800" strike="noStrike" spc="-1" dirty="0">
                          <a:solidFill>
                            <a:schemeClr val="tx1"/>
                          </a:solidFill>
                          <a:uFill>
                            <a:solidFill>
                              <a:srgbClr val="FFFFFF"/>
                            </a:solidFill>
                          </a:uFill>
                        </a:rPr>
                        <a:t> Inference</a:t>
                      </a:r>
                    </a:p>
                  </a:txBody>
                  <a:tcPr>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1252106">
                <a:tc>
                  <a:txBody>
                    <a:bodyPr/>
                    <a:lstStyle/>
                    <a:p>
                      <a:pPr algn="ctr">
                        <a:lnSpc>
                          <a:spcPct val="100000"/>
                        </a:lnSpc>
                      </a:pPr>
                      <a:endParaRPr dirty="0"/>
                    </a:p>
                    <a:p>
                      <a:pPr algn="ctr">
                        <a:lnSpc>
                          <a:spcPct val="100000"/>
                        </a:lnSpc>
                      </a:pPr>
                      <a:r>
                        <a:rPr lang="en-IN" sz="1800" strike="noStrike" spc="-1" dirty="0">
                          <a:uFill>
                            <a:solidFill>
                              <a:srgbClr val="FFFFFF"/>
                            </a:solidFill>
                          </a:uFill>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M. Li, L. </a:t>
                      </a:r>
                      <a:r>
                        <a:rPr lang="en-US" sz="18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Kuang</a:t>
                      </a: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S. Xu and Z. Sha</a:t>
                      </a:r>
                      <a:endParaRPr lang="en-IN" sz="1800" b="0" i="0" strike="noStrike" spc="-1" dirty="0">
                        <a:uFill>
                          <a:solidFill>
                            <a:srgbClr val="FFFFFF"/>
                          </a:solidFill>
                        </a:u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Brain Tumor Detection Based on Multimodal Information Fusion and Convolutional Neural Network</a:t>
                      </a:r>
                      <a:endParaRPr lang="en-IN" sz="1800" b="0" i="0" strike="noStrike" spc="-1" dirty="0">
                        <a:uFill>
                          <a:solidFill>
                            <a:srgbClr val="FFFFFF"/>
                          </a:solidFill>
                        </a:u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IEEE Access</a:t>
                      </a:r>
                      <a:r>
                        <a:rPr lang="en-IN" sz="1800" b="0" i="0" strike="noStrike" spc="-1" dirty="0">
                          <a:uFill>
                            <a:solidFill>
                              <a:srgbClr val="FFFFFF"/>
                            </a:solidFill>
                          </a:uFill>
                          <a:latin typeface="Times New Roman" panose="02020603050405020304" pitchFamily="18" charset="0"/>
                          <a:cs typeface="Times New Roman" panose="02020603050405020304" pitchFamily="18" charset="0"/>
                        </a:rPr>
                        <a:t>/ 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The system that extends 2D-CNN to 3D-CNN to extract better difference in the modalities. </a:t>
                      </a:r>
                      <a:endParaRPr lang="en-IN" sz="1800" b="0" i="0" strike="noStrike" spc="-1" dirty="0">
                        <a:uFill>
                          <a:solidFill>
                            <a:srgbClr val="FFFFFF"/>
                          </a:solidFill>
                        </a:u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449807">
                <a:tc>
                  <a:txBody>
                    <a:bodyPr/>
                    <a:lstStyle/>
                    <a:p>
                      <a:pPr algn="ctr">
                        <a:lnSpc>
                          <a:spcPct val="100000"/>
                        </a:lnSpc>
                      </a:pPr>
                      <a:r>
                        <a:rPr lang="en-IN" sz="1800" strike="noStrike" spc="-1" dirty="0">
                          <a:uFill>
                            <a:solidFill>
                              <a:srgbClr val="FFFFFF"/>
                            </a:solidFill>
                          </a:u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Y. Liu et al</a:t>
                      </a:r>
                      <a:endParaRPr lang="en-IN" sz="1800" b="0" i="0" strike="noStrike" spc="-1" dirty="0">
                        <a:uFill>
                          <a:solidFill>
                            <a:srgbClr val="FFFFFF"/>
                          </a:solidFill>
                        </a:u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Deep C-LSTM Neural Network for Epileptic Seizure and Tumor Detection Using High-Dimension EEG Signals</a:t>
                      </a:r>
                      <a:endParaRPr lang="en-IN" sz="1800" b="0" i="0" strike="noStrike" spc="-1" dirty="0">
                        <a:uFill>
                          <a:solidFill>
                            <a:srgbClr val="FFFFFF"/>
                          </a:solidFill>
                        </a:u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IEEE Access</a:t>
                      </a:r>
                      <a:r>
                        <a:rPr lang="en-IN" sz="1800" b="0" i="0" strike="noStrike" spc="-1" dirty="0">
                          <a:uFill>
                            <a:solidFill>
                              <a:srgbClr val="FFFFFF"/>
                            </a:solidFill>
                          </a:uFill>
                          <a:latin typeface="Times New Roman" panose="02020603050405020304" pitchFamily="18" charset="0"/>
                          <a:cs typeface="Times New Roman" panose="02020603050405020304" pitchFamily="18" charset="0"/>
                        </a:rPr>
                        <a:t>/ 2020</a:t>
                      </a:r>
                    </a:p>
                    <a:p>
                      <a:pPr>
                        <a:lnSpc>
                          <a:spcPct val="100000"/>
                        </a:lnSpc>
                      </a:pPr>
                      <a:endParaRPr lang="en-IN" sz="1800" b="0" i="0" strike="noStrike" spc="-1" dirty="0">
                        <a:uFill>
                          <a:solidFill>
                            <a:srgbClr val="FFFFFF"/>
                          </a:solidFill>
                        </a:u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 system uses convolutional long short-term memory (C-LSTM) neural network to obtain better recognition of seizures and tumors in the case of epilepsy</a:t>
                      </a:r>
                      <a:endParaRPr lang="en-IN" sz="1800" b="0" i="0" strike="noStrike" spc="-1" dirty="0">
                        <a:uFill>
                          <a:solidFill>
                            <a:srgbClr val="FFFFFF"/>
                          </a:solidFill>
                        </a:u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Shape 3"/>
          <p:cNvSpPr txBox="1"/>
          <p:nvPr/>
        </p:nvSpPr>
        <p:spPr>
          <a:xfrm>
            <a:off x="954000" y="6340560"/>
            <a:ext cx="10328040" cy="364680"/>
          </a:xfrm>
          <a:prstGeom prst="rect">
            <a:avLst/>
          </a:prstGeom>
          <a:noFill/>
          <a:ln>
            <a:noFill/>
          </a:ln>
        </p:spPr>
        <p:txBody>
          <a:bodyPr anchor="ctr"/>
          <a:lstStyle/>
          <a:p>
            <a:pPr algn="ctr">
              <a:lnSpc>
                <a:spcPct val="100000"/>
              </a:lnSpc>
            </a:pPr>
            <a:r>
              <a:rPr lang="en-IN" sz="1600" b="1" i="1" strike="noStrike" spc="-1" dirty="0">
                <a:solidFill>
                  <a:srgbClr val="FF0000"/>
                </a:solidFill>
                <a:uFill>
                  <a:solidFill>
                    <a:srgbClr val="FFFFFF"/>
                  </a:solidFill>
                </a:uFill>
                <a:latin typeface="Calibri" panose="020F0502020204030204"/>
              </a:rPr>
              <a:t>“ Project Title”,  Group Name : “</a:t>
            </a:r>
            <a:r>
              <a:rPr lang="en-IN" sz="1600" b="1" i="1" strike="noStrike" spc="-1" dirty="0" err="1">
                <a:solidFill>
                  <a:srgbClr val="FF0000"/>
                </a:solidFill>
                <a:uFill>
                  <a:solidFill>
                    <a:srgbClr val="FFFFFF"/>
                  </a:solidFill>
                </a:uFill>
                <a:latin typeface="Calibri" panose="020F0502020204030204"/>
              </a:rPr>
              <a:t>xxxxxx</a:t>
            </a:r>
            <a:r>
              <a:rPr lang="en-IN" sz="1600" b="1" i="1" strike="noStrike" spc="-1" dirty="0">
                <a:solidFill>
                  <a:srgbClr val="FF0000"/>
                </a:solidFill>
                <a:uFill>
                  <a:solidFill>
                    <a:srgbClr val="FFFFFF"/>
                  </a:solidFill>
                </a:uFill>
                <a:latin typeface="Calibri" panose="020F0502020204030204"/>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p:cNvSpPr txBox="1"/>
          <p:nvPr/>
        </p:nvSpPr>
        <p:spPr>
          <a:xfrm>
            <a:off x="349200" y="228600"/>
            <a:ext cx="11608920" cy="1058400"/>
          </a:xfrm>
          <a:prstGeom prst="rect">
            <a:avLst/>
          </a:prstGeom>
          <a:noFill/>
          <a:ln>
            <a:noFill/>
          </a:ln>
        </p:spPr>
        <p:txBody>
          <a:bodyPr anchor="ctr"/>
          <a:lstStyle/>
          <a:p>
            <a:pPr algn="ctr">
              <a:lnSpc>
                <a:spcPct val="90000"/>
              </a:lnSpc>
            </a:pPr>
            <a:r>
              <a:rPr lang="en-US" sz="4800" b="1" spc="-1" dirty="0">
                <a:solidFill>
                  <a:srgbClr val="222A35"/>
                </a:solidFill>
                <a:uFill>
                  <a:solidFill>
                    <a:srgbClr val="FFFFFF"/>
                  </a:solidFill>
                </a:uFill>
                <a:latin typeface="Cambria" panose="02040503050406030204"/>
              </a:rPr>
              <a:t>Literature survey </a:t>
            </a:r>
            <a:r>
              <a:rPr lang="en-US" sz="4800" b="1" strike="noStrike" spc="-1" dirty="0">
                <a:solidFill>
                  <a:srgbClr val="222A35"/>
                </a:solidFill>
                <a:uFill>
                  <a:solidFill>
                    <a:srgbClr val="FFFFFF"/>
                  </a:solidFill>
                </a:uFill>
                <a:latin typeface="Cambria" panose="02040503050406030204"/>
              </a:rPr>
              <a:t>
</a:t>
            </a:r>
          </a:p>
        </p:txBody>
      </p:sp>
      <p:sp>
        <p:nvSpPr>
          <p:cNvPr id="6" name="TextShape 3"/>
          <p:cNvSpPr txBox="1"/>
          <p:nvPr/>
        </p:nvSpPr>
        <p:spPr>
          <a:xfrm>
            <a:off x="954000" y="6340560"/>
            <a:ext cx="10328040" cy="364680"/>
          </a:xfrm>
          <a:prstGeom prst="rect">
            <a:avLst/>
          </a:prstGeom>
          <a:noFill/>
          <a:ln>
            <a:noFill/>
          </a:ln>
        </p:spPr>
        <p:txBody>
          <a:bodyPr anchor="ctr"/>
          <a:lstStyle/>
          <a:p>
            <a:pPr algn="ctr">
              <a:lnSpc>
                <a:spcPct val="100000"/>
              </a:lnSpc>
            </a:pPr>
            <a:r>
              <a:rPr lang="en-IN" sz="1600" b="1" i="1" strike="noStrike" spc="-1" dirty="0">
                <a:solidFill>
                  <a:srgbClr val="FF0000"/>
                </a:solidFill>
                <a:uFill>
                  <a:solidFill>
                    <a:srgbClr val="FFFFFF"/>
                  </a:solidFill>
                </a:uFill>
                <a:latin typeface="Calibri" panose="020F0502020204030204"/>
              </a:rPr>
              <a:t>“ Project Title”,  Group Name : “</a:t>
            </a:r>
            <a:r>
              <a:rPr lang="en-IN" sz="1600" b="1" i="1" strike="noStrike" spc="-1" dirty="0" err="1">
                <a:solidFill>
                  <a:srgbClr val="FF0000"/>
                </a:solidFill>
                <a:uFill>
                  <a:solidFill>
                    <a:srgbClr val="FFFFFF"/>
                  </a:solidFill>
                </a:uFill>
                <a:latin typeface="Calibri" panose="020F0502020204030204"/>
              </a:rPr>
              <a:t>xxxxxx</a:t>
            </a:r>
            <a:r>
              <a:rPr lang="en-IN" sz="1600" b="1" i="1" strike="noStrike" spc="-1" dirty="0">
                <a:solidFill>
                  <a:srgbClr val="FF0000"/>
                </a:solidFill>
                <a:uFill>
                  <a:solidFill>
                    <a:srgbClr val="FFFFFF"/>
                  </a:solidFill>
                </a:uFill>
                <a:latin typeface="Calibri" panose="020F0502020204030204"/>
              </a:rPr>
              <a:t>”</a:t>
            </a:r>
          </a:p>
        </p:txBody>
      </p:sp>
      <p:graphicFrame>
        <p:nvGraphicFramePr>
          <p:cNvPr id="7" name="Table 2">
            <a:extLst>
              <a:ext uri="{FF2B5EF4-FFF2-40B4-BE49-F238E27FC236}">
                <a16:creationId xmlns:a16="http://schemas.microsoft.com/office/drawing/2014/main" id="{E6ABA5C6-89CF-4E4E-836E-89EBA27BDBF2}"/>
              </a:ext>
            </a:extLst>
          </p:cNvPr>
          <p:cNvGraphicFramePr/>
          <p:nvPr>
            <p:extLst>
              <p:ext uri="{D42A27DB-BD31-4B8C-83A1-F6EECF244321}">
                <p14:modId xmlns:p14="http://schemas.microsoft.com/office/powerpoint/2010/main" val="4070306686"/>
              </p:ext>
            </p:extLst>
          </p:nvPr>
        </p:nvGraphicFramePr>
        <p:xfrm>
          <a:off x="533400" y="734724"/>
          <a:ext cx="11209177" cy="4663440"/>
        </p:xfrm>
        <a:graphic>
          <a:graphicData uri="http://schemas.openxmlformats.org/drawingml/2006/table">
            <a:tbl>
              <a:tblPr firstRow="1">
                <a:tableStyleId>{0660B408-B3CF-4A94-85FC-2B1E0A45F4A2}</a:tableStyleId>
              </a:tblPr>
              <a:tblGrid>
                <a:gridCol w="1057316">
                  <a:extLst>
                    <a:ext uri="{9D8B030D-6E8A-4147-A177-3AD203B41FA5}">
                      <a16:colId xmlns:a16="http://schemas.microsoft.com/office/drawing/2014/main" val="20000"/>
                    </a:ext>
                  </a:extLst>
                </a:gridCol>
                <a:gridCol w="2798887">
                  <a:extLst>
                    <a:ext uri="{9D8B030D-6E8A-4147-A177-3AD203B41FA5}">
                      <a16:colId xmlns:a16="http://schemas.microsoft.com/office/drawing/2014/main" val="20001"/>
                    </a:ext>
                  </a:extLst>
                </a:gridCol>
                <a:gridCol w="2646094">
                  <a:extLst>
                    <a:ext uri="{9D8B030D-6E8A-4147-A177-3AD203B41FA5}">
                      <a16:colId xmlns:a16="http://schemas.microsoft.com/office/drawing/2014/main" val="20002"/>
                    </a:ext>
                  </a:extLst>
                </a:gridCol>
                <a:gridCol w="2097032">
                  <a:extLst>
                    <a:ext uri="{9D8B030D-6E8A-4147-A177-3AD203B41FA5}">
                      <a16:colId xmlns:a16="http://schemas.microsoft.com/office/drawing/2014/main" val="20003"/>
                    </a:ext>
                  </a:extLst>
                </a:gridCol>
                <a:gridCol w="2609848">
                  <a:extLst>
                    <a:ext uri="{9D8B030D-6E8A-4147-A177-3AD203B41FA5}">
                      <a16:colId xmlns:a16="http://schemas.microsoft.com/office/drawing/2014/main" val="20004"/>
                    </a:ext>
                  </a:extLst>
                </a:gridCol>
              </a:tblGrid>
              <a:tr h="668983">
                <a:tc>
                  <a:txBody>
                    <a:bodyPr/>
                    <a:lstStyle/>
                    <a:p>
                      <a:pPr algn="ctr">
                        <a:lnSpc>
                          <a:spcPct val="100000"/>
                        </a:lnSpc>
                      </a:pPr>
                      <a:endParaRPr dirty="0">
                        <a:solidFill>
                          <a:schemeClr val="tx1"/>
                        </a:solidFill>
                      </a:endParaRPr>
                    </a:p>
                    <a:p>
                      <a:pPr algn="ctr">
                        <a:lnSpc>
                          <a:spcPct val="100000"/>
                        </a:lnSpc>
                      </a:pPr>
                      <a:r>
                        <a:rPr lang="en-IN" sz="1800" strike="noStrike" spc="-1" dirty="0">
                          <a:solidFill>
                            <a:schemeClr val="tx1"/>
                          </a:solidFill>
                          <a:uFill>
                            <a:solidFill>
                              <a:srgbClr val="FFFFFF"/>
                            </a:solidFill>
                          </a:uFill>
                        </a:rPr>
                        <a:t>   S.No</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lnSpc>
                          <a:spcPct val="100000"/>
                        </a:lnSpc>
                      </a:pPr>
                      <a:r>
                        <a:rPr lang="en-IN" sz="1800" strike="noStrike" spc="-1" dirty="0">
                          <a:solidFill>
                            <a:schemeClr val="tx1"/>
                          </a:solidFill>
                          <a:uFill>
                            <a:solidFill>
                              <a:srgbClr val="FFFFFF"/>
                            </a:solidFill>
                          </a:uFill>
                        </a:rPr>
                        <a:t>  </a:t>
                      </a:r>
                    </a:p>
                    <a:p>
                      <a:pPr algn="ctr">
                        <a:lnSpc>
                          <a:spcPct val="100000"/>
                        </a:lnSpc>
                      </a:pPr>
                      <a:r>
                        <a:rPr lang="en-IN" sz="1800" strike="noStrike" spc="-1" dirty="0">
                          <a:solidFill>
                            <a:schemeClr val="tx1"/>
                          </a:solidFill>
                          <a:uFill>
                            <a:solidFill>
                              <a:srgbClr val="FFFFFF"/>
                            </a:solidFill>
                          </a:uFill>
                        </a:rPr>
                        <a:t>Authors</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lnSpc>
                          <a:spcPct val="100000"/>
                        </a:lnSpc>
                      </a:pPr>
                      <a:endParaRPr dirty="0">
                        <a:solidFill>
                          <a:schemeClr val="tx1"/>
                        </a:solidFill>
                      </a:endParaRPr>
                    </a:p>
                    <a:p>
                      <a:pPr algn="ctr">
                        <a:lnSpc>
                          <a:spcPct val="100000"/>
                        </a:lnSpc>
                      </a:pPr>
                      <a:r>
                        <a:rPr lang="en-IN" sz="1800" strike="noStrike" spc="-1" dirty="0">
                          <a:solidFill>
                            <a:schemeClr val="tx1"/>
                          </a:solidFill>
                          <a:uFill>
                            <a:solidFill>
                              <a:srgbClr val="FFFFFF"/>
                            </a:solidFill>
                          </a:uFill>
                        </a:rPr>
                        <a:t>Title of the paper</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lnSpc>
                          <a:spcPct val="100000"/>
                        </a:lnSpc>
                      </a:pPr>
                      <a:endParaRPr dirty="0">
                        <a:solidFill>
                          <a:schemeClr val="tx1"/>
                        </a:solidFill>
                      </a:endParaRPr>
                    </a:p>
                    <a:p>
                      <a:pPr algn="ctr">
                        <a:lnSpc>
                          <a:spcPct val="100000"/>
                        </a:lnSpc>
                      </a:pPr>
                      <a:r>
                        <a:rPr lang="en-IN" sz="1800" strike="noStrike" spc="-1" dirty="0">
                          <a:solidFill>
                            <a:schemeClr val="tx1"/>
                          </a:solidFill>
                          <a:uFill>
                            <a:solidFill>
                              <a:srgbClr val="FFFFFF"/>
                            </a:solidFill>
                          </a:uFill>
                        </a:rPr>
                        <a:t>  Journal Name / Year</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lnSpc>
                          <a:spcPct val="100000"/>
                        </a:lnSpc>
                      </a:pPr>
                      <a:endParaRPr dirty="0">
                        <a:solidFill>
                          <a:schemeClr val="tx1"/>
                        </a:solidFill>
                      </a:endParaRPr>
                    </a:p>
                    <a:p>
                      <a:pPr algn="ctr">
                        <a:lnSpc>
                          <a:spcPct val="100000"/>
                        </a:lnSpc>
                      </a:pPr>
                      <a:r>
                        <a:rPr lang="en-IN" sz="1800" strike="noStrike" spc="-1" dirty="0">
                          <a:solidFill>
                            <a:schemeClr val="tx1"/>
                          </a:solidFill>
                          <a:uFill>
                            <a:solidFill>
                              <a:srgbClr val="FFFFFF"/>
                            </a:solidFill>
                          </a:uFill>
                        </a:rPr>
                        <a:t> Inference</a:t>
                      </a:r>
                    </a:p>
                  </a:txBody>
                  <a:tcPr>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1471763">
                <a:tc>
                  <a:txBody>
                    <a:bodyPr/>
                    <a:lstStyle/>
                    <a:p>
                      <a:pPr algn="ctr">
                        <a:lnSpc>
                          <a:spcPct val="100000"/>
                        </a:lnSpc>
                      </a:pPr>
                      <a:r>
                        <a:rPr lang="en-IN" sz="1800" strike="noStrike" spc="-1" dirty="0">
                          <a:uFill>
                            <a:solidFill>
                              <a:srgbClr val="FFFFFF"/>
                            </a:solidFill>
                          </a:u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H. H. Sultan, N. M. Salem and W. Al-</a:t>
                      </a:r>
                      <a:r>
                        <a:rPr lang="en-US" sz="18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Atabany</a:t>
                      </a:r>
                      <a:endParaRPr lang="en-IN" sz="1800" b="0" i="0" strike="noStrike" spc="-1" dirty="0">
                        <a:uFill>
                          <a:solidFill>
                            <a:srgbClr val="FFFFFF"/>
                          </a:solidFill>
                        </a:u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Multi-Classification of Brain Tumor Images Using Deep Neural Network</a:t>
                      </a:r>
                      <a:endParaRPr lang="en-IN" sz="1800" b="0" i="0" strike="noStrike" spc="-1" dirty="0">
                        <a:uFill>
                          <a:solidFill>
                            <a:srgbClr val="FFFFFF"/>
                          </a:solidFill>
                        </a:u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IEEE Access/2019</a:t>
                      </a:r>
                      <a:endParaRPr lang="en-IN" sz="1800" b="0" i="0" strike="noStrike" spc="-1" dirty="0">
                        <a:uFill>
                          <a:solidFill>
                            <a:srgbClr val="FFFFFF"/>
                          </a:solidFill>
                        </a:u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Deep Learning model based on a convolutional neural network is proposed to classify different brain tumor types using two publicly available datasets</a:t>
                      </a:r>
                      <a:endParaRPr lang="en-IN" sz="1800" b="0" i="0" strike="noStrike" spc="-1" dirty="0">
                        <a:uFill>
                          <a:solidFill>
                            <a:srgbClr val="FFFFFF"/>
                          </a:solidFill>
                        </a:u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672458">
                <a:tc>
                  <a:txBody>
                    <a:bodyPr/>
                    <a:lstStyle/>
                    <a:p>
                      <a:pPr algn="ctr">
                        <a:lnSpc>
                          <a:spcPct val="100000"/>
                        </a:lnSpc>
                      </a:pPr>
                      <a:r>
                        <a:rPr lang="en-IN" sz="1800" strike="noStrike" spc="-1" dirty="0">
                          <a:uFill>
                            <a:solidFill>
                              <a:srgbClr val="FFFFFF"/>
                            </a:solidFill>
                          </a:u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IN"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Ye, H., Gao, F., Yin, Y. et al.</a:t>
                      </a:r>
                      <a:endParaRPr lang="en-IN" sz="1800" b="0" i="0" strike="noStrike" spc="-1" dirty="0">
                        <a:uFill>
                          <a:solidFill>
                            <a:srgbClr val="FFFFFF"/>
                          </a:solidFill>
                        </a:u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IN"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Precise diagnosis of intracranial </a:t>
                      </a:r>
                      <a:r>
                        <a:rPr lang="en-IN" sz="18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hemorrhage</a:t>
                      </a:r>
                      <a:r>
                        <a:rPr lang="en-IN"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and subtypes using a three-dimensional joint convolutional and recurrent neural network</a:t>
                      </a:r>
                      <a:endParaRPr lang="en-IN" sz="1800" b="0" i="0" strike="noStrike" spc="-1" dirty="0">
                        <a:uFill>
                          <a:solidFill>
                            <a:srgbClr val="FFFFFF"/>
                          </a:solidFill>
                        </a:u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IN"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Eur </a:t>
                      </a:r>
                      <a:r>
                        <a:rPr lang="en-IN" sz="18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Radiol</a:t>
                      </a:r>
                      <a:r>
                        <a:rPr lang="en-IN"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/2019</a:t>
                      </a:r>
                      <a:endParaRPr lang="en-IN" sz="1800" b="0" i="0" strike="noStrike" spc="-1" dirty="0">
                        <a:uFill>
                          <a:solidFill>
                            <a:srgbClr val="FFFFFF"/>
                          </a:solidFill>
                        </a:u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kumimoji="0" lang="en-GB"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 joint CNN-RNN classification framework is proposed with flexibility to train when subject level or slice level labels are available.</a:t>
                      </a:r>
                      <a:endParaRPr lang="en-IN" sz="1800" b="0" i="0" strike="noStrike" spc="-1" dirty="0">
                        <a:uFill>
                          <a:solidFill>
                            <a:srgbClr val="FFFFFF"/>
                          </a:solidFill>
                        </a:u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TextShape 3">
            <a:extLst>
              <a:ext uri="{FF2B5EF4-FFF2-40B4-BE49-F238E27FC236}">
                <a16:creationId xmlns:a16="http://schemas.microsoft.com/office/drawing/2014/main" id="{0E6C7CBA-7CBD-461D-ADA7-EE04A07D14F4}"/>
              </a:ext>
            </a:extLst>
          </p:cNvPr>
          <p:cNvSpPr txBox="1"/>
          <p:nvPr/>
        </p:nvSpPr>
        <p:spPr>
          <a:xfrm>
            <a:off x="961776" y="6312568"/>
            <a:ext cx="10328040" cy="364680"/>
          </a:xfrm>
          <a:prstGeom prst="rect">
            <a:avLst/>
          </a:prstGeom>
          <a:noFill/>
          <a:ln>
            <a:noFill/>
          </a:ln>
        </p:spPr>
        <p:txBody>
          <a:bodyPr anchor="ctr"/>
          <a:lstStyle/>
          <a:p>
            <a:pPr algn="ctr">
              <a:lnSpc>
                <a:spcPct val="100000"/>
              </a:lnSpc>
            </a:pPr>
            <a:r>
              <a:rPr lang="en-IN" sz="1600" b="1" i="1" strike="noStrike" spc="-1" dirty="0">
                <a:solidFill>
                  <a:srgbClr val="FF0000"/>
                </a:solidFill>
                <a:uFill>
                  <a:solidFill>
                    <a:srgbClr val="FFFFFF"/>
                  </a:solidFill>
                </a:uFill>
                <a:latin typeface="Calibri" panose="020F0502020204030204"/>
              </a:rPr>
              <a:t>”</a:t>
            </a:r>
          </a:p>
        </p:txBody>
      </p:sp>
    </p:spTree>
    <p:extLst>
      <p:ext uri="{BB962C8B-B14F-4D97-AF65-F5344CB8AC3E}">
        <p14:creationId xmlns:p14="http://schemas.microsoft.com/office/powerpoint/2010/main" val="1647750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p:cNvSpPr txBox="1"/>
          <p:nvPr/>
        </p:nvSpPr>
        <p:spPr>
          <a:xfrm>
            <a:off x="321336" y="140431"/>
            <a:ext cx="11608920" cy="1058400"/>
          </a:xfrm>
          <a:prstGeom prst="rect">
            <a:avLst/>
          </a:prstGeom>
          <a:noFill/>
          <a:ln>
            <a:noFill/>
          </a:ln>
        </p:spPr>
        <p:txBody>
          <a:bodyPr anchor="ctr"/>
          <a:lstStyle/>
          <a:p>
            <a:pPr algn="ctr">
              <a:lnSpc>
                <a:spcPct val="90000"/>
              </a:lnSpc>
            </a:pPr>
            <a:r>
              <a:rPr lang="en-US" sz="4800" b="1" spc="-1" dirty="0">
                <a:solidFill>
                  <a:srgbClr val="222A35"/>
                </a:solidFill>
                <a:uFill>
                  <a:solidFill>
                    <a:srgbClr val="FFFFFF"/>
                  </a:solidFill>
                </a:uFill>
                <a:latin typeface="Cambria" panose="02040503050406030204"/>
              </a:rPr>
              <a:t>Literature survey </a:t>
            </a:r>
            <a:r>
              <a:rPr lang="en-US" sz="4800" b="1" strike="noStrike" spc="-1" dirty="0">
                <a:solidFill>
                  <a:srgbClr val="222A35"/>
                </a:solidFill>
                <a:uFill>
                  <a:solidFill>
                    <a:srgbClr val="FFFFFF"/>
                  </a:solidFill>
                </a:uFill>
                <a:latin typeface="Cambria" panose="02040503050406030204"/>
              </a:rPr>
              <a:t>
</a:t>
            </a:r>
          </a:p>
        </p:txBody>
      </p:sp>
      <p:graphicFrame>
        <p:nvGraphicFramePr>
          <p:cNvPr id="4" name="Table 2"/>
          <p:cNvGraphicFramePr/>
          <p:nvPr/>
        </p:nvGraphicFramePr>
        <p:xfrm>
          <a:off x="815532" y="762716"/>
          <a:ext cx="10919268" cy="2926080"/>
        </p:xfrm>
        <a:graphic>
          <a:graphicData uri="http://schemas.openxmlformats.org/drawingml/2006/table">
            <a:tbl>
              <a:tblPr firstRow="1">
                <a:tableStyleId>{0660B408-B3CF-4A94-85FC-2B1E0A45F4A2}</a:tableStyleId>
              </a:tblPr>
              <a:tblGrid>
                <a:gridCol w="1029970">
                  <a:extLst>
                    <a:ext uri="{9D8B030D-6E8A-4147-A177-3AD203B41FA5}">
                      <a16:colId xmlns:a16="http://schemas.microsoft.com/office/drawing/2014/main" val="20000"/>
                    </a:ext>
                  </a:extLst>
                </a:gridCol>
                <a:gridCol w="2726498">
                  <a:extLst>
                    <a:ext uri="{9D8B030D-6E8A-4147-A177-3AD203B41FA5}">
                      <a16:colId xmlns:a16="http://schemas.microsoft.com/office/drawing/2014/main" val="20001"/>
                    </a:ext>
                  </a:extLst>
                </a:gridCol>
                <a:gridCol w="2577657">
                  <a:extLst>
                    <a:ext uri="{9D8B030D-6E8A-4147-A177-3AD203B41FA5}">
                      <a16:colId xmlns:a16="http://schemas.microsoft.com/office/drawing/2014/main" val="20002"/>
                    </a:ext>
                  </a:extLst>
                </a:gridCol>
                <a:gridCol w="2042795">
                  <a:extLst>
                    <a:ext uri="{9D8B030D-6E8A-4147-A177-3AD203B41FA5}">
                      <a16:colId xmlns:a16="http://schemas.microsoft.com/office/drawing/2014/main" val="20003"/>
                    </a:ext>
                  </a:extLst>
                </a:gridCol>
                <a:gridCol w="2542348">
                  <a:extLst>
                    <a:ext uri="{9D8B030D-6E8A-4147-A177-3AD203B41FA5}">
                      <a16:colId xmlns:a16="http://schemas.microsoft.com/office/drawing/2014/main" val="20004"/>
                    </a:ext>
                  </a:extLst>
                </a:gridCol>
              </a:tblGrid>
              <a:tr h="914400">
                <a:tc>
                  <a:txBody>
                    <a:bodyPr/>
                    <a:lstStyle/>
                    <a:p>
                      <a:pPr algn="ctr">
                        <a:lnSpc>
                          <a:spcPct val="100000"/>
                        </a:lnSpc>
                      </a:pPr>
                      <a:endParaRPr dirty="0">
                        <a:solidFill>
                          <a:schemeClr val="tx1"/>
                        </a:solidFill>
                      </a:endParaRPr>
                    </a:p>
                    <a:p>
                      <a:pPr algn="ctr">
                        <a:lnSpc>
                          <a:spcPct val="100000"/>
                        </a:lnSpc>
                      </a:pPr>
                      <a:r>
                        <a:rPr lang="en-IN" sz="1800" strike="noStrike" spc="-1" dirty="0">
                          <a:solidFill>
                            <a:schemeClr val="tx1"/>
                          </a:solidFill>
                          <a:uFill>
                            <a:solidFill>
                              <a:srgbClr val="FFFFFF"/>
                            </a:solidFill>
                          </a:uFill>
                        </a:rPr>
                        <a:t>   S.No</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lnSpc>
                          <a:spcPct val="100000"/>
                        </a:lnSpc>
                      </a:pPr>
                      <a:r>
                        <a:rPr lang="en-IN" sz="1800" strike="noStrike" spc="-1" dirty="0">
                          <a:solidFill>
                            <a:schemeClr val="tx1"/>
                          </a:solidFill>
                          <a:uFill>
                            <a:solidFill>
                              <a:srgbClr val="FFFFFF"/>
                            </a:solidFill>
                          </a:uFill>
                        </a:rPr>
                        <a:t>  </a:t>
                      </a:r>
                    </a:p>
                    <a:p>
                      <a:pPr algn="ctr">
                        <a:lnSpc>
                          <a:spcPct val="100000"/>
                        </a:lnSpc>
                      </a:pPr>
                      <a:r>
                        <a:rPr lang="en-IN" sz="1800" strike="noStrike" spc="-1" dirty="0">
                          <a:solidFill>
                            <a:schemeClr val="tx1"/>
                          </a:solidFill>
                          <a:uFill>
                            <a:solidFill>
                              <a:srgbClr val="FFFFFF"/>
                            </a:solidFill>
                          </a:uFill>
                        </a:rPr>
                        <a:t>Authors</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lnSpc>
                          <a:spcPct val="100000"/>
                        </a:lnSpc>
                      </a:pPr>
                      <a:endParaRPr dirty="0">
                        <a:solidFill>
                          <a:schemeClr val="tx1"/>
                        </a:solidFill>
                      </a:endParaRPr>
                    </a:p>
                    <a:p>
                      <a:pPr algn="ctr">
                        <a:lnSpc>
                          <a:spcPct val="100000"/>
                        </a:lnSpc>
                      </a:pPr>
                      <a:r>
                        <a:rPr lang="en-IN" sz="1800" strike="noStrike" spc="-1" dirty="0">
                          <a:solidFill>
                            <a:schemeClr val="tx1"/>
                          </a:solidFill>
                          <a:uFill>
                            <a:solidFill>
                              <a:srgbClr val="FFFFFF"/>
                            </a:solidFill>
                          </a:uFill>
                        </a:rPr>
                        <a:t>Title of the paper</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lnSpc>
                          <a:spcPct val="100000"/>
                        </a:lnSpc>
                      </a:pPr>
                      <a:endParaRPr dirty="0">
                        <a:solidFill>
                          <a:schemeClr val="tx1"/>
                        </a:solidFill>
                      </a:endParaRPr>
                    </a:p>
                    <a:p>
                      <a:pPr algn="ctr">
                        <a:lnSpc>
                          <a:spcPct val="100000"/>
                        </a:lnSpc>
                      </a:pPr>
                      <a:r>
                        <a:rPr lang="en-IN" sz="1800" strike="noStrike" spc="-1" dirty="0">
                          <a:solidFill>
                            <a:schemeClr val="tx1"/>
                          </a:solidFill>
                          <a:uFill>
                            <a:solidFill>
                              <a:srgbClr val="FFFFFF"/>
                            </a:solidFill>
                          </a:uFill>
                        </a:rPr>
                        <a:t>  Journal Name / Year</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lnSpc>
                          <a:spcPct val="100000"/>
                        </a:lnSpc>
                      </a:pPr>
                      <a:endParaRPr dirty="0">
                        <a:solidFill>
                          <a:schemeClr val="tx1"/>
                        </a:solidFill>
                      </a:endParaRPr>
                    </a:p>
                    <a:p>
                      <a:pPr algn="ctr">
                        <a:lnSpc>
                          <a:spcPct val="100000"/>
                        </a:lnSpc>
                      </a:pPr>
                      <a:r>
                        <a:rPr lang="en-IN" sz="1800" strike="noStrike" spc="-1" dirty="0">
                          <a:solidFill>
                            <a:schemeClr val="tx1"/>
                          </a:solidFill>
                          <a:uFill>
                            <a:solidFill>
                              <a:srgbClr val="FFFFFF"/>
                            </a:solidFill>
                          </a:uFill>
                        </a:rPr>
                        <a:t> Inference</a:t>
                      </a:r>
                    </a:p>
                  </a:txBody>
                  <a:tcPr>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761284">
                <a:tc>
                  <a:txBody>
                    <a:bodyPr/>
                    <a:lstStyle/>
                    <a:p>
                      <a:pPr algn="ctr">
                        <a:lnSpc>
                          <a:spcPct val="100000"/>
                        </a:lnSpc>
                      </a:pPr>
                      <a:r>
                        <a:rPr lang="en-IN" sz="1800" strike="noStrike" spc="-1" dirty="0">
                          <a:uFill>
                            <a:solidFill>
                              <a:srgbClr val="FFFFFF"/>
                            </a:solidFill>
                          </a:u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H. H. Sultan, N. M. Salem and W. Al-</a:t>
                      </a:r>
                      <a:r>
                        <a:rPr lang="en-US" sz="1800" b="1"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Atabany</a:t>
                      </a:r>
                      <a:endParaRPr lang="en-IN" sz="1800" strike="noStrike" spc="-1" dirty="0">
                        <a:uFill>
                          <a:solidFill>
                            <a:srgbClr val="FFFFFF"/>
                          </a:solidFill>
                        </a:u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Multi-Classification of Brain Tumor Images Using Deep Neural Network</a:t>
                      </a:r>
                      <a:endParaRPr lang="en-IN" sz="1800" strike="noStrike" spc="-1" dirty="0">
                        <a:uFill>
                          <a:solidFill>
                            <a:srgbClr val="FFFFFF"/>
                          </a:solidFill>
                        </a:u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1" i="1"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IEEE Access/2019</a:t>
                      </a:r>
                      <a:endParaRPr lang="en-IN" sz="1800" strike="noStrike" spc="-1" dirty="0">
                        <a:uFill>
                          <a:solidFill>
                            <a:srgbClr val="FFFFFF"/>
                          </a:solidFill>
                        </a:u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Deep Learning model based on a convolutional neural network is proposed to classify different brain tumor types using two publicly available datasets</a:t>
                      </a:r>
                      <a:endParaRPr lang="en-IN" sz="1800" strike="noStrike" spc="-1" dirty="0">
                        <a:uFill>
                          <a:solidFill>
                            <a:srgbClr val="FFFFFF"/>
                          </a:solidFill>
                        </a:u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TextShape 3"/>
          <p:cNvSpPr txBox="1"/>
          <p:nvPr/>
        </p:nvSpPr>
        <p:spPr>
          <a:xfrm>
            <a:off x="954000" y="6340560"/>
            <a:ext cx="10328040" cy="364680"/>
          </a:xfrm>
          <a:prstGeom prst="rect">
            <a:avLst/>
          </a:prstGeom>
          <a:noFill/>
          <a:ln>
            <a:noFill/>
          </a:ln>
        </p:spPr>
        <p:txBody>
          <a:bodyPr anchor="ctr"/>
          <a:lstStyle/>
          <a:p>
            <a:pPr algn="ctr">
              <a:lnSpc>
                <a:spcPct val="100000"/>
              </a:lnSpc>
            </a:pPr>
            <a:r>
              <a:rPr lang="en-IN" sz="1600" b="1" i="1" strike="noStrike" spc="-1" dirty="0">
                <a:solidFill>
                  <a:srgbClr val="FF0000"/>
                </a:solidFill>
                <a:uFill>
                  <a:solidFill>
                    <a:srgbClr val="FFFFFF"/>
                  </a:solidFill>
                </a:uFill>
                <a:latin typeface="Calibri" panose="020F0502020204030204"/>
              </a:rPr>
              <a:t>“ Project Title”,  Group Name : “</a:t>
            </a:r>
            <a:r>
              <a:rPr lang="en-IN" sz="1600" b="1" i="1" strike="noStrike" spc="-1" dirty="0" err="1">
                <a:solidFill>
                  <a:srgbClr val="FF0000"/>
                </a:solidFill>
                <a:uFill>
                  <a:solidFill>
                    <a:srgbClr val="FFFFFF"/>
                  </a:solidFill>
                </a:uFill>
                <a:latin typeface="Calibri" panose="020F0502020204030204"/>
              </a:rPr>
              <a:t>xxxxxx</a:t>
            </a:r>
            <a:r>
              <a:rPr lang="en-IN" sz="1600" b="1" i="1" strike="noStrike" spc="-1" dirty="0">
                <a:solidFill>
                  <a:srgbClr val="FF0000"/>
                </a:solidFill>
                <a:uFill>
                  <a:solidFill>
                    <a:srgbClr val="FFFFFF"/>
                  </a:solidFill>
                </a:uFill>
                <a:latin typeface="Calibri" panose="020F0502020204030204"/>
              </a:rPr>
              <a:t>”</a:t>
            </a:r>
          </a:p>
        </p:txBody>
      </p:sp>
      <p:graphicFrame>
        <p:nvGraphicFramePr>
          <p:cNvPr id="7" name="Table 2">
            <a:extLst>
              <a:ext uri="{FF2B5EF4-FFF2-40B4-BE49-F238E27FC236}">
                <a16:creationId xmlns:a16="http://schemas.microsoft.com/office/drawing/2014/main" id="{E6ABA5C6-89CF-4E4E-836E-89EBA27BDBF2}"/>
              </a:ext>
            </a:extLst>
          </p:cNvPr>
          <p:cNvGraphicFramePr/>
          <p:nvPr>
            <p:extLst>
              <p:ext uri="{D42A27DB-BD31-4B8C-83A1-F6EECF244321}">
                <p14:modId xmlns:p14="http://schemas.microsoft.com/office/powerpoint/2010/main" val="2046407129"/>
              </p:ext>
            </p:extLst>
          </p:nvPr>
        </p:nvGraphicFramePr>
        <p:xfrm>
          <a:off x="815532" y="697623"/>
          <a:ext cx="11216292" cy="4921746"/>
        </p:xfrm>
        <a:graphic>
          <a:graphicData uri="http://schemas.openxmlformats.org/drawingml/2006/table">
            <a:tbl>
              <a:tblPr firstRow="1">
                <a:tableStyleId>{0660B408-B3CF-4A94-85FC-2B1E0A45F4A2}</a:tableStyleId>
              </a:tblPr>
              <a:tblGrid>
                <a:gridCol w="1022049">
                  <a:extLst>
                    <a:ext uri="{9D8B030D-6E8A-4147-A177-3AD203B41FA5}">
                      <a16:colId xmlns:a16="http://schemas.microsoft.com/office/drawing/2014/main" val="20000"/>
                    </a:ext>
                  </a:extLst>
                </a:gridCol>
                <a:gridCol w="2705530">
                  <a:extLst>
                    <a:ext uri="{9D8B030D-6E8A-4147-A177-3AD203B41FA5}">
                      <a16:colId xmlns:a16="http://schemas.microsoft.com/office/drawing/2014/main" val="20001"/>
                    </a:ext>
                  </a:extLst>
                </a:gridCol>
                <a:gridCol w="2557833">
                  <a:extLst>
                    <a:ext uri="{9D8B030D-6E8A-4147-A177-3AD203B41FA5}">
                      <a16:colId xmlns:a16="http://schemas.microsoft.com/office/drawing/2014/main" val="20002"/>
                    </a:ext>
                  </a:extLst>
                </a:gridCol>
                <a:gridCol w="1882880">
                  <a:extLst>
                    <a:ext uri="{9D8B030D-6E8A-4147-A177-3AD203B41FA5}">
                      <a16:colId xmlns:a16="http://schemas.microsoft.com/office/drawing/2014/main" val="20003"/>
                    </a:ext>
                  </a:extLst>
                </a:gridCol>
                <a:gridCol w="3048000">
                  <a:extLst>
                    <a:ext uri="{9D8B030D-6E8A-4147-A177-3AD203B41FA5}">
                      <a16:colId xmlns:a16="http://schemas.microsoft.com/office/drawing/2014/main" val="20004"/>
                    </a:ext>
                  </a:extLst>
                </a:gridCol>
              </a:tblGrid>
              <a:tr h="873645">
                <a:tc>
                  <a:txBody>
                    <a:bodyPr/>
                    <a:lstStyle/>
                    <a:p>
                      <a:pPr algn="ctr">
                        <a:lnSpc>
                          <a:spcPct val="100000"/>
                        </a:lnSpc>
                      </a:pPr>
                      <a:endParaRPr dirty="0">
                        <a:solidFill>
                          <a:schemeClr val="tx1"/>
                        </a:solidFill>
                      </a:endParaRPr>
                    </a:p>
                    <a:p>
                      <a:pPr algn="ctr">
                        <a:lnSpc>
                          <a:spcPct val="100000"/>
                        </a:lnSpc>
                      </a:pPr>
                      <a:r>
                        <a:rPr lang="en-IN" sz="1800" strike="noStrike" spc="-1" dirty="0">
                          <a:solidFill>
                            <a:schemeClr val="tx1"/>
                          </a:solidFill>
                          <a:uFill>
                            <a:solidFill>
                              <a:srgbClr val="FFFFFF"/>
                            </a:solidFill>
                          </a:uFill>
                        </a:rPr>
                        <a:t>   S.No</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lnSpc>
                          <a:spcPct val="100000"/>
                        </a:lnSpc>
                      </a:pPr>
                      <a:r>
                        <a:rPr lang="en-IN" sz="1800" strike="noStrike" spc="-1" dirty="0">
                          <a:solidFill>
                            <a:schemeClr val="tx1"/>
                          </a:solidFill>
                          <a:uFill>
                            <a:solidFill>
                              <a:srgbClr val="FFFFFF"/>
                            </a:solidFill>
                          </a:uFill>
                        </a:rPr>
                        <a:t>  </a:t>
                      </a:r>
                    </a:p>
                    <a:p>
                      <a:pPr algn="ctr">
                        <a:lnSpc>
                          <a:spcPct val="100000"/>
                        </a:lnSpc>
                      </a:pPr>
                      <a:r>
                        <a:rPr lang="en-IN" sz="1800" strike="noStrike" spc="-1" dirty="0">
                          <a:solidFill>
                            <a:schemeClr val="tx1"/>
                          </a:solidFill>
                          <a:uFill>
                            <a:solidFill>
                              <a:srgbClr val="FFFFFF"/>
                            </a:solidFill>
                          </a:uFill>
                        </a:rPr>
                        <a:t>Authors</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lnSpc>
                          <a:spcPct val="100000"/>
                        </a:lnSpc>
                      </a:pPr>
                      <a:endParaRPr dirty="0">
                        <a:solidFill>
                          <a:schemeClr val="tx1"/>
                        </a:solidFill>
                      </a:endParaRPr>
                    </a:p>
                    <a:p>
                      <a:pPr algn="ctr">
                        <a:lnSpc>
                          <a:spcPct val="100000"/>
                        </a:lnSpc>
                      </a:pPr>
                      <a:r>
                        <a:rPr lang="en-IN" sz="1800" strike="noStrike" spc="-1" dirty="0">
                          <a:solidFill>
                            <a:schemeClr val="tx1"/>
                          </a:solidFill>
                          <a:uFill>
                            <a:solidFill>
                              <a:srgbClr val="FFFFFF"/>
                            </a:solidFill>
                          </a:uFill>
                        </a:rPr>
                        <a:t>Title of the paper</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lnSpc>
                          <a:spcPct val="100000"/>
                        </a:lnSpc>
                      </a:pPr>
                      <a:endParaRPr dirty="0">
                        <a:solidFill>
                          <a:schemeClr val="tx1"/>
                        </a:solidFill>
                      </a:endParaRPr>
                    </a:p>
                    <a:p>
                      <a:pPr algn="ctr">
                        <a:lnSpc>
                          <a:spcPct val="100000"/>
                        </a:lnSpc>
                      </a:pPr>
                      <a:r>
                        <a:rPr lang="en-IN" sz="1800" strike="noStrike" spc="-1" dirty="0">
                          <a:solidFill>
                            <a:schemeClr val="tx1"/>
                          </a:solidFill>
                          <a:uFill>
                            <a:solidFill>
                              <a:srgbClr val="FFFFFF"/>
                            </a:solidFill>
                          </a:uFill>
                        </a:rPr>
                        <a:t>  Journal Name / Year</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lnSpc>
                          <a:spcPct val="100000"/>
                        </a:lnSpc>
                      </a:pPr>
                      <a:endParaRPr dirty="0">
                        <a:solidFill>
                          <a:schemeClr val="tx1"/>
                        </a:solidFill>
                      </a:endParaRPr>
                    </a:p>
                    <a:p>
                      <a:pPr algn="ctr">
                        <a:lnSpc>
                          <a:spcPct val="100000"/>
                        </a:lnSpc>
                      </a:pPr>
                      <a:r>
                        <a:rPr lang="en-IN" sz="1800" strike="noStrike" spc="-1" dirty="0">
                          <a:solidFill>
                            <a:schemeClr val="tx1"/>
                          </a:solidFill>
                          <a:uFill>
                            <a:solidFill>
                              <a:srgbClr val="FFFFFF"/>
                            </a:solidFill>
                          </a:uFill>
                        </a:rPr>
                        <a:t> Inference</a:t>
                      </a:r>
                    </a:p>
                  </a:txBody>
                  <a:tcPr>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1995666">
                <a:tc>
                  <a:txBody>
                    <a:bodyPr/>
                    <a:lstStyle/>
                    <a:p>
                      <a:pPr algn="ctr">
                        <a:lnSpc>
                          <a:spcPct val="100000"/>
                        </a:lnSpc>
                      </a:pPr>
                      <a:r>
                        <a:rPr lang="en-IN" sz="1800" strike="noStrike" spc="-1" dirty="0">
                          <a:uFill>
                            <a:solidFill>
                              <a:srgbClr val="FFFFFF"/>
                            </a:solidFill>
                          </a:u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IN" sz="1800" b="0" strike="noStrike" spc="-1" dirty="0">
                          <a:uFill>
                            <a:solidFill>
                              <a:srgbClr val="FFFFFF"/>
                            </a:solidFill>
                          </a:uFill>
                          <a:latin typeface="Times New Roman" panose="02020603050405020304" pitchFamily="18" charset="0"/>
                          <a:cs typeface="Times New Roman" panose="02020603050405020304" pitchFamily="18" charset="0"/>
                        </a:rPr>
                        <a:t>Satya Singh, </a:t>
                      </a:r>
                      <a:r>
                        <a:rPr lang="en-IN" sz="1800" b="0" strike="noStrike" spc="-1" dirty="0" err="1">
                          <a:uFill>
                            <a:solidFill>
                              <a:srgbClr val="FFFFFF"/>
                            </a:solidFill>
                          </a:uFill>
                          <a:latin typeface="Times New Roman" panose="02020603050405020304" pitchFamily="18" charset="0"/>
                          <a:cs typeface="Times New Roman" panose="02020603050405020304" pitchFamily="18" charset="0"/>
                        </a:rPr>
                        <a:t>Lipo</a:t>
                      </a:r>
                      <a:r>
                        <a:rPr lang="en-IN" sz="1800" b="0" strike="noStrike" spc="-1" dirty="0">
                          <a:uFill>
                            <a:solidFill>
                              <a:srgbClr val="FFFFFF"/>
                            </a:solidFill>
                          </a:uFill>
                          <a:latin typeface="Times New Roman" panose="02020603050405020304" pitchFamily="18" charset="0"/>
                          <a:cs typeface="Times New Roman" panose="02020603050405020304" pitchFamily="18" charset="0"/>
                        </a:rPr>
                        <a:t> Wang, </a:t>
                      </a:r>
                      <a:r>
                        <a:rPr lang="en-IN" sz="1800" b="0" strike="noStrike" spc="-1" dirty="0" err="1">
                          <a:uFill>
                            <a:solidFill>
                              <a:srgbClr val="FFFFFF"/>
                            </a:solidFill>
                          </a:uFill>
                          <a:latin typeface="Times New Roman" panose="02020603050405020304" pitchFamily="18" charset="0"/>
                          <a:cs typeface="Times New Roman" panose="02020603050405020304" pitchFamily="18" charset="0"/>
                        </a:rPr>
                        <a:t>Sukrit</a:t>
                      </a:r>
                      <a:r>
                        <a:rPr lang="en-IN" sz="1800" b="0" strike="noStrike" spc="-1" dirty="0">
                          <a:uFill>
                            <a:solidFill>
                              <a:srgbClr val="FFFFFF"/>
                            </a:solidFill>
                          </a:uFill>
                          <a:latin typeface="Times New Roman" panose="02020603050405020304" pitchFamily="18" charset="0"/>
                          <a:cs typeface="Times New Roman" panose="02020603050405020304" pitchFamily="18" charset="0"/>
                        </a:rPr>
                        <a:t> Gupta, </a:t>
                      </a:r>
                      <a:r>
                        <a:rPr lang="en-IN" sz="1800" b="0" strike="noStrike" spc="-1" dirty="0" err="1">
                          <a:uFill>
                            <a:solidFill>
                              <a:srgbClr val="FFFFFF"/>
                            </a:solidFill>
                          </a:uFill>
                          <a:latin typeface="Times New Roman" panose="02020603050405020304" pitchFamily="18" charset="0"/>
                          <a:cs typeface="Times New Roman" panose="02020603050405020304" pitchFamily="18" charset="0"/>
                        </a:rPr>
                        <a:t>Haveesh</a:t>
                      </a:r>
                      <a:r>
                        <a:rPr lang="en-IN" sz="1800" b="0" strike="noStrike" spc="-1" dirty="0">
                          <a:uFill>
                            <a:solidFill>
                              <a:srgbClr val="FFFFFF"/>
                            </a:solidFill>
                          </a:uFill>
                          <a:latin typeface="Times New Roman" panose="02020603050405020304" pitchFamily="18" charset="0"/>
                          <a:cs typeface="Times New Roman" panose="02020603050405020304" pitchFamily="18" charset="0"/>
                        </a:rPr>
                        <a:t> </a:t>
                      </a:r>
                      <a:r>
                        <a:rPr lang="en-IN" sz="1800" b="0" strike="noStrike" spc="-1" dirty="0" err="1">
                          <a:uFill>
                            <a:solidFill>
                              <a:srgbClr val="FFFFFF"/>
                            </a:solidFill>
                          </a:uFill>
                          <a:latin typeface="Times New Roman" panose="02020603050405020304" pitchFamily="18" charset="0"/>
                          <a:cs typeface="Times New Roman" panose="02020603050405020304" pitchFamily="18" charset="0"/>
                        </a:rPr>
                        <a:t>Goli</a:t>
                      </a:r>
                      <a:r>
                        <a:rPr lang="en-IN" sz="1800" b="0" strike="noStrike" spc="-1" dirty="0">
                          <a:uFill>
                            <a:solidFill>
                              <a:srgbClr val="FFFFFF"/>
                            </a:solidFill>
                          </a:uFill>
                          <a:latin typeface="Times New Roman" panose="02020603050405020304" pitchFamily="18" charset="0"/>
                          <a:cs typeface="Times New Roman" panose="02020603050405020304" pitchFamily="18" charset="0"/>
                        </a:rPr>
                        <a:t>, Parasuraman</a:t>
                      </a:r>
                    </a:p>
                    <a:p>
                      <a:pPr>
                        <a:lnSpc>
                          <a:spcPct val="100000"/>
                        </a:lnSpc>
                      </a:pPr>
                      <a:r>
                        <a:rPr lang="en-IN" sz="1800" b="0" strike="noStrike" spc="-1" dirty="0">
                          <a:uFill>
                            <a:solidFill>
                              <a:srgbClr val="FFFFFF"/>
                            </a:solidFill>
                          </a:uFill>
                          <a:latin typeface="Times New Roman" panose="02020603050405020304" pitchFamily="18" charset="0"/>
                          <a:cs typeface="Times New Roman" panose="02020603050405020304" pitchFamily="18" charset="0"/>
                        </a:rPr>
                        <a:t>Padmanabhan, and </a:t>
                      </a:r>
                      <a:r>
                        <a:rPr lang="en-IN" sz="1800" b="0" strike="noStrike" spc="-1" dirty="0" err="1">
                          <a:uFill>
                            <a:solidFill>
                              <a:srgbClr val="FFFFFF"/>
                            </a:solidFill>
                          </a:uFill>
                          <a:latin typeface="Times New Roman" panose="02020603050405020304" pitchFamily="18" charset="0"/>
                          <a:cs typeface="Times New Roman" panose="02020603050405020304" pitchFamily="18" charset="0"/>
                        </a:rPr>
                        <a:t>Balazs</a:t>
                      </a:r>
                      <a:r>
                        <a:rPr lang="en-IN" sz="1800" b="0" strike="noStrike" spc="-1" dirty="0">
                          <a:uFill>
                            <a:solidFill>
                              <a:srgbClr val="FFFFFF"/>
                            </a:solidFill>
                          </a:uFill>
                          <a:latin typeface="Times New Roman" panose="02020603050405020304" pitchFamily="18" charset="0"/>
                          <a:cs typeface="Times New Roman" panose="02020603050405020304" pitchFamily="18" charset="0"/>
                        </a:rPr>
                        <a:t> Gulyas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0" strike="noStrike" spc="-1" dirty="0">
                          <a:uFill>
                            <a:solidFill>
                              <a:srgbClr val="FFFFFF"/>
                            </a:solidFill>
                          </a:uFill>
                          <a:latin typeface="Times New Roman" panose="02020603050405020304" pitchFamily="18" charset="0"/>
                          <a:cs typeface="Times New Roman" panose="02020603050405020304" pitchFamily="18" charset="0"/>
                        </a:rPr>
                        <a:t>Deep Learning on Medical</a:t>
                      </a:r>
                    </a:p>
                    <a:p>
                      <a:pPr>
                        <a:lnSpc>
                          <a:spcPct val="100000"/>
                        </a:lnSpc>
                      </a:pPr>
                      <a:r>
                        <a:rPr lang="en-US" sz="1800" b="0" strike="noStrike" spc="-1" dirty="0">
                          <a:uFill>
                            <a:solidFill>
                              <a:srgbClr val="FFFFFF"/>
                            </a:solidFill>
                          </a:uFill>
                          <a:latin typeface="Times New Roman" panose="02020603050405020304" pitchFamily="18" charset="0"/>
                          <a:cs typeface="Times New Roman" panose="02020603050405020304" pitchFamily="18" charset="0"/>
                        </a:rPr>
                        <a:t>Images: A Review</a:t>
                      </a:r>
                      <a:endParaRPr lang="en-IN" sz="1800" b="0" strike="noStrike" spc="-1" dirty="0">
                        <a:uFill>
                          <a:solidFill>
                            <a:srgbClr val="FFFFFF"/>
                          </a:solidFill>
                        </a:u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IEEE Access</a:t>
                      </a:r>
                      <a:r>
                        <a:rPr lang="en-US" sz="1800" b="0" i="1"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/2020</a:t>
                      </a:r>
                      <a:endParaRPr lang="en-IN" sz="1800" b="0" strike="noStrike" spc="-1" dirty="0">
                        <a:uFill>
                          <a:solidFill>
                            <a:srgbClr val="FFFFFF"/>
                          </a:solidFill>
                        </a:u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0" i="0" u="none" strike="noStrike" dirty="0">
                          <a:solidFill>
                            <a:schemeClr val="dk1"/>
                          </a:solidFill>
                          <a:effectLst/>
                          <a:latin typeface="Times New Roman" panose="02020603050405020304" pitchFamily="18" charset="0"/>
                          <a:ea typeface="+mn-ea"/>
                          <a:cs typeface="Times New Roman" panose="02020603050405020304" pitchFamily="18" charset="0"/>
                        </a:rPr>
                        <a:t>Two model variants are proposed, one of which is the 3D </a:t>
                      </a:r>
                      <a:r>
                        <a:rPr lang="en-US" sz="1800" b="0" i="0" u="none" strike="noStrike" dirty="0" err="1">
                          <a:solidFill>
                            <a:schemeClr val="dk1"/>
                          </a:solidFill>
                          <a:effectLst/>
                          <a:latin typeface="Times New Roman" panose="02020603050405020304" pitchFamily="18" charset="0"/>
                          <a:ea typeface="+mn-ea"/>
                          <a:cs typeface="Times New Roman" panose="02020603050405020304" pitchFamily="18" charset="0"/>
                        </a:rPr>
                        <a:t>VGGNet</a:t>
                      </a:r>
                      <a:r>
                        <a:rPr lang="en-US" sz="1800" b="0" i="0" u="none" strike="noStrike" dirty="0">
                          <a:solidFill>
                            <a:schemeClr val="dk1"/>
                          </a:solidFill>
                          <a:effectLst/>
                          <a:latin typeface="Times New Roman" panose="02020603050405020304" pitchFamily="18" charset="0"/>
                          <a:ea typeface="+mn-ea"/>
                          <a:cs typeface="Times New Roman" panose="02020603050405020304" pitchFamily="18" charset="0"/>
                        </a:rPr>
                        <a:t> architectures, Resnet, and the proposed method enhances classification performance significantly</a:t>
                      </a:r>
                      <a:endParaRPr lang="en-US" sz="1800" b="0" strike="noStrike" spc="-1" dirty="0">
                        <a:uFill>
                          <a:solidFill>
                            <a:srgbClr val="FFFFFF"/>
                          </a:solidFill>
                        </a:u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95666">
                <a:tc>
                  <a:txBody>
                    <a:bodyPr/>
                    <a:lstStyle/>
                    <a:p>
                      <a:pPr algn="ctr">
                        <a:lnSpc>
                          <a:spcPct val="100000"/>
                        </a:lnSpc>
                      </a:pPr>
                      <a:r>
                        <a:rPr lang="en-IN" sz="1800" strike="noStrike" spc="-1" dirty="0">
                          <a:uFill>
                            <a:solidFill>
                              <a:srgbClr val="FFFFFF"/>
                            </a:solidFill>
                          </a:u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pl-PL" sz="1800" b="0" i="0" u="none" strike="noStrike" dirty="0">
                          <a:solidFill>
                            <a:schemeClr val="dk1"/>
                          </a:solidFill>
                          <a:effectLst/>
                          <a:latin typeface="Times New Roman" panose="02020603050405020304" pitchFamily="18" charset="0"/>
                          <a:ea typeface="+mn-ea"/>
                          <a:cs typeface="Times New Roman" panose="02020603050405020304" pitchFamily="18" charset="0"/>
                        </a:rPr>
                        <a:t>Woniak, M., Sika, J., and Wieczorek,</a:t>
                      </a:r>
                      <a:r>
                        <a:rPr lang="en-US" sz="1800" b="0" i="0" u="none" strike="noStrike" dirty="0">
                          <a:solidFill>
                            <a:schemeClr val="dk1"/>
                          </a:solidFill>
                          <a:effectLst/>
                          <a:latin typeface="Times New Roman" panose="02020603050405020304" pitchFamily="18" charset="0"/>
                          <a:ea typeface="+mn-ea"/>
                          <a:cs typeface="Times New Roman" panose="02020603050405020304" pitchFamily="18" charset="0"/>
                        </a:rPr>
                        <a:t>M.</a:t>
                      </a:r>
                      <a:r>
                        <a:rPr lang="pl-PL" sz="1800" b="0" i="0" u="none" strike="noStrike" dirty="0">
                          <a:solidFill>
                            <a:schemeClr val="dk1"/>
                          </a:solidFill>
                          <a:effectLst/>
                          <a:latin typeface="Times New Roman" panose="02020603050405020304" pitchFamily="18" charset="0"/>
                          <a:ea typeface="+mn-ea"/>
                          <a:cs typeface="Times New Roman" panose="02020603050405020304" pitchFamily="18" charset="0"/>
                        </a:rPr>
                        <a:t> </a:t>
                      </a:r>
                      <a:endParaRPr lang="en-IN" sz="1800" b="0" strike="noStrike" spc="-1" dirty="0">
                        <a:uFill>
                          <a:solidFill>
                            <a:srgbClr val="FFFFFF"/>
                          </a:solidFill>
                        </a:u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0" i="0" u="none" strike="noStrike" dirty="0">
                          <a:solidFill>
                            <a:schemeClr val="dk1"/>
                          </a:solidFill>
                          <a:effectLst/>
                          <a:latin typeface="Times New Roman" panose="02020603050405020304" pitchFamily="18" charset="0"/>
                          <a:ea typeface="+mn-ea"/>
                          <a:cs typeface="Times New Roman" panose="02020603050405020304" pitchFamily="18" charset="0"/>
                        </a:rPr>
                        <a:t>Deep neural network correlation learning mechanism for CT brain </a:t>
                      </a:r>
                      <a:r>
                        <a:rPr lang="en-US" sz="1800" b="0" i="0" u="none" strike="noStrike" dirty="0" err="1">
                          <a:solidFill>
                            <a:schemeClr val="dk1"/>
                          </a:solidFill>
                          <a:effectLst/>
                          <a:latin typeface="Times New Roman" panose="02020603050405020304" pitchFamily="18" charset="0"/>
                          <a:ea typeface="+mn-ea"/>
                          <a:cs typeface="Times New Roman" panose="02020603050405020304" pitchFamily="18" charset="0"/>
                        </a:rPr>
                        <a:t>tumour</a:t>
                      </a:r>
                      <a:r>
                        <a:rPr lang="en-US" sz="1800" b="0" i="0" u="none" strike="noStrike" dirty="0">
                          <a:solidFill>
                            <a:schemeClr val="dk1"/>
                          </a:solidFill>
                          <a:effectLst/>
                          <a:latin typeface="Times New Roman" panose="02020603050405020304" pitchFamily="18" charset="0"/>
                          <a:ea typeface="+mn-ea"/>
                          <a:cs typeface="Times New Roman" panose="02020603050405020304" pitchFamily="18" charset="0"/>
                        </a:rPr>
                        <a:t> detection</a:t>
                      </a:r>
                      <a:endParaRPr lang="en-IN" sz="1800" b="0" strike="noStrike" spc="-1" dirty="0">
                        <a:uFill>
                          <a:solidFill>
                            <a:srgbClr val="FFFFFF"/>
                          </a:solidFill>
                        </a:u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b="0" i="0" u="none" strike="noStrike" dirty="0">
                          <a:solidFill>
                            <a:schemeClr val="dk1"/>
                          </a:solidFill>
                          <a:effectLst/>
                          <a:latin typeface="Times New Roman" panose="02020603050405020304" pitchFamily="18" charset="0"/>
                          <a:ea typeface="+mn-ea"/>
                          <a:cs typeface="Times New Roman" panose="02020603050405020304" pitchFamily="18" charset="0"/>
                        </a:rPr>
                        <a:t>Applicative Neural Computing </a:t>
                      </a:r>
                      <a:endParaRPr lang="en-IN" sz="1800" b="0" strike="noStrike" spc="-1" dirty="0">
                        <a:uFill>
                          <a:solidFill>
                            <a:srgbClr val="FFFFFF"/>
                          </a:solidFill>
                        </a:uFill>
                        <a:latin typeface="Times New Roman" panose="02020603050405020304" pitchFamily="18" charset="0"/>
                        <a:cs typeface="Times New Roman" panose="02020603050405020304" pitchFamily="18" charset="0"/>
                      </a:endParaRPr>
                    </a:p>
                    <a:p>
                      <a:pPr>
                        <a:lnSpc>
                          <a:spcPct val="100000"/>
                        </a:lnSpc>
                      </a:pPr>
                      <a:r>
                        <a:rPr lang="en-IN"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/2021</a:t>
                      </a:r>
                      <a:endParaRPr lang="en-IN" sz="1800" b="0" strike="noStrike" spc="-1" dirty="0">
                        <a:uFill>
                          <a:solidFill>
                            <a:srgbClr val="FFFFFF"/>
                          </a:solidFill>
                        </a:u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0" i="0" u="none" strike="noStrike" dirty="0">
                          <a:solidFill>
                            <a:schemeClr val="dk1"/>
                          </a:solidFill>
                          <a:effectLst/>
                          <a:latin typeface="Times New Roman" panose="02020603050405020304" pitchFamily="18" charset="0"/>
                          <a:ea typeface="+mn-ea"/>
                          <a:cs typeface="Times New Roman" panose="02020603050405020304" pitchFamily="18" charset="0"/>
                        </a:rPr>
                        <a:t>The support neural network aids CNN in deciding which filers are best for pooling and convolution layers. As a result, the main neural classifier learns faster and is more effective</a:t>
                      </a:r>
                      <a:endParaRPr lang="en-IN" sz="1800" b="0" strike="noStrike" spc="-1" dirty="0">
                        <a:uFill>
                          <a:solidFill>
                            <a:srgbClr val="FFFFFF"/>
                          </a:solidFill>
                        </a:u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TextShape 3">
            <a:extLst>
              <a:ext uri="{FF2B5EF4-FFF2-40B4-BE49-F238E27FC236}">
                <a16:creationId xmlns:a16="http://schemas.microsoft.com/office/drawing/2014/main" id="{0E6C7CBA-7CBD-461D-ADA7-EE04A07D14F4}"/>
              </a:ext>
            </a:extLst>
          </p:cNvPr>
          <p:cNvSpPr txBox="1"/>
          <p:nvPr/>
        </p:nvSpPr>
        <p:spPr>
          <a:xfrm>
            <a:off x="961776" y="6312568"/>
            <a:ext cx="10328040" cy="364680"/>
          </a:xfrm>
          <a:prstGeom prst="rect">
            <a:avLst/>
          </a:prstGeom>
          <a:noFill/>
          <a:ln>
            <a:noFill/>
          </a:ln>
        </p:spPr>
        <p:txBody>
          <a:bodyPr anchor="ctr"/>
          <a:lstStyle/>
          <a:p>
            <a:pPr algn="ctr">
              <a:lnSpc>
                <a:spcPct val="100000"/>
              </a:lnSpc>
            </a:pPr>
            <a:r>
              <a:rPr lang="en-IN" sz="1600" b="1" i="1" strike="noStrike" spc="-1" dirty="0">
                <a:solidFill>
                  <a:srgbClr val="FF0000"/>
                </a:solidFill>
                <a:uFill>
                  <a:solidFill>
                    <a:srgbClr val="FFFFFF"/>
                  </a:solidFill>
                </a:uFill>
                <a:latin typeface="Calibri" panose="020F0502020204030204"/>
              </a:rPr>
              <a:t>”</a:t>
            </a:r>
          </a:p>
        </p:txBody>
      </p:sp>
    </p:spTree>
    <p:extLst>
      <p:ext uri="{BB962C8B-B14F-4D97-AF65-F5344CB8AC3E}">
        <p14:creationId xmlns:p14="http://schemas.microsoft.com/office/powerpoint/2010/main" val="3606384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p:cNvSpPr txBox="1"/>
          <p:nvPr/>
        </p:nvSpPr>
        <p:spPr>
          <a:xfrm>
            <a:off x="321336" y="140431"/>
            <a:ext cx="11608920" cy="1058400"/>
          </a:xfrm>
          <a:prstGeom prst="rect">
            <a:avLst/>
          </a:prstGeom>
          <a:noFill/>
          <a:ln>
            <a:noFill/>
          </a:ln>
        </p:spPr>
        <p:txBody>
          <a:bodyPr anchor="ctr"/>
          <a:lstStyle/>
          <a:p>
            <a:pPr algn="ctr">
              <a:lnSpc>
                <a:spcPct val="90000"/>
              </a:lnSpc>
            </a:pPr>
            <a:r>
              <a:rPr lang="en-US" sz="4800" b="1" spc="-1" dirty="0">
                <a:solidFill>
                  <a:srgbClr val="222A35"/>
                </a:solidFill>
                <a:uFill>
                  <a:solidFill>
                    <a:srgbClr val="FFFFFF"/>
                  </a:solidFill>
                </a:uFill>
                <a:latin typeface="Cambria" panose="02040503050406030204"/>
              </a:rPr>
              <a:t>Literature survey </a:t>
            </a:r>
            <a:r>
              <a:rPr lang="en-US" sz="4800" b="1" strike="noStrike" spc="-1" dirty="0">
                <a:solidFill>
                  <a:srgbClr val="222A35"/>
                </a:solidFill>
                <a:uFill>
                  <a:solidFill>
                    <a:srgbClr val="FFFFFF"/>
                  </a:solidFill>
                </a:uFill>
                <a:latin typeface="Cambria" panose="02040503050406030204"/>
              </a:rPr>
              <a:t>
</a:t>
            </a:r>
          </a:p>
        </p:txBody>
      </p:sp>
      <p:sp>
        <p:nvSpPr>
          <p:cNvPr id="6" name="TextShape 3"/>
          <p:cNvSpPr txBox="1"/>
          <p:nvPr/>
        </p:nvSpPr>
        <p:spPr>
          <a:xfrm>
            <a:off x="954000" y="6340560"/>
            <a:ext cx="10328040" cy="364680"/>
          </a:xfrm>
          <a:prstGeom prst="rect">
            <a:avLst/>
          </a:prstGeom>
          <a:noFill/>
          <a:ln>
            <a:noFill/>
          </a:ln>
        </p:spPr>
        <p:txBody>
          <a:bodyPr anchor="ctr"/>
          <a:lstStyle/>
          <a:p>
            <a:pPr algn="ctr">
              <a:lnSpc>
                <a:spcPct val="100000"/>
              </a:lnSpc>
            </a:pPr>
            <a:r>
              <a:rPr lang="en-IN" sz="1600" b="1" i="1" strike="noStrike" spc="-1" dirty="0">
                <a:solidFill>
                  <a:srgbClr val="FF0000"/>
                </a:solidFill>
                <a:uFill>
                  <a:solidFill>
                    <a:srgbClr val="FFFFFF"/>
                  </a:solidFill>
                </a:uFill>
                <a:latin typeface="Calibri" panose="020F0502020204030204"/>
              </a:rPr>
              <a:t>“ Project Title”,  Group Name : “</a:t>
            </a:r>
            <a:r>
              <a:rPr lang="en-IN" sz="1600" b="1" i="1" strike="noStrike" spc="-1" dirty="0" err="1">
                <a:solidFill>
                  <a:srgbClr val="FF0000"/>
                </a:solidFill>
                <a:uFill>
                  <a:solidFill>
                    <a:srgbClr val="FFFFFF"/>
                  </a:solidFill>
                </a:uFill>
                <a:latin typeface="Calibri" panose="020F0502020204030204"/>
              </a:rPr>
              <a:t>xxxxxx</a:t>
            </a:r>
            <a:r>
              <a:rPr lang="en-IN" sz="1600" b="1" i="1" strike="noStrike" spc="-1" dirty="0">
                <a:solidFill>
                  <a:srgbClr val="FF0000"/>
                </a:solidFill>
                <a:uFill>
                  <a:solidFill>
                    <a:srgbClr val="FFFFFF"/>
                  </a:solidFill>
                </a:uFill>
                <a:latin typeface="Calibri" panose="020F0502020204030204"/>
              </a:rPr>
              <a:t>”</a:t>
            </a:r>
          </a:p>
        </p:txBody>
      </p:sp>
      <p:graphicFrame>
        <p:nvGraphicFramePr>
          <p:cNvPr id="7" name="Table 2">
            <a:extLst>
              <a:ext uri="{FF2B5EF4-FFF2-40B4-BE49-F238E27FC236}">
                <a16:creationId xmlns:a16="http://schemas.microsoft.com/office/drawing/2014/main" id="{E6ABA5C6-89CF-4E4E-836E-89EBA27BDBF2}"/>
              </a:ext>
            </a:extLst>
          </p:cNvPr>
          <p:cNvGraphicFramePr/>
          <p:nvPr>
            <p:extLst>
              <p:ext uri="{D42A27DB-BD31-4B8C-83A1-F6EECF244321}">
                <p14:modId xmlns:p14="http://schemas.microsoft.com/office/powerpoint/2010/main" val="1111699984"/>
              </p:ext>
            </p:extLst>
          </p:nvPr>
        </p:nvGraphicFramePr>
        <p:xfrm>
          <a:off x="961776" y="697622"/>
          <a:ext cx="11070048" cy="3200400"/>
        </p:xfrm>
        <a:graphic>
          <a:graphicData uri="http://schemas.openxmlformats.org/drawingml/2006/table">
            <a:tbl>
              <a:tblPr firstRow="1">
                <a:tableStyleId>{0660B408-B3CF-4A94-85FC-2B1E0A45F4A2}</a:tableStyleId>
              </a:tblPr>
              <a:tblGrid>
                <a:gridCol w="1008723">
                  <a:extLst>
                    <a:ext uri="{9D8B030D-6E8A-4147-A177-3AD203B41FA5}">
                      <a16:colId xmlns:a16="http://schemas.microsoft.com/office/drawing/2014/main" val="20000"/>
                    </a:ext>
                  </a:extLst>
                </a:gridCol>
                <a:gridCol w="2670254">
                  <a:extLst>
                    <a:ext uri="{9D8B030D-6E8A-4147-A177-3AD203B41FA5}">
                      <a16:colId xmlns:a16="http://schemas.microsoft.com/office/drawing/2014/main" val="20001"/>
                    </a:ext>
                  </a:extLst>
                </a:gridCol>
                <a:gridCol w="2524482">
                  <a:extLst>
                    <a:ext uri="{9D8B030D-6E8A-4147-A177-3AD203B41FA5}">
                      <a16:colId xmlns:a16="http://schemas.microsoft.com/office/drawing/2014/main" val="20002"/>
                    </a:ext>
                  </a:extLst>
                </a:gridCol>
                <a:gridCol w="1858331">
                  <a:extLst>
                    <a:ext uri="{9D8B030D-6E8A-4147-A177-3AD203B41FA5}">
                      <a16:colId xmlns:a16="http://schemas.microsoft.com/office/drawing/2014/main" val="20003"/>
                    </a:ext>
                  </a:extLst>
                </a:gridCol>
                <a:gridCol w="3008258">
                  <a:extLst>
                    <a:ext uri="{9D8B030D-6E8A-4147-A177-3AD203B41FA5}">
                      <a16:colId xmlns:a16="http://schemas.microsoft.com/office/drawing/2014/main" val="20004"/>
                    </a:ext>
                  </a:extLst>
                </a:gridCol>
              </a:tblGrid>
              <a:tr h="330750">
                <a:tc>
                  <a:txBody>
                    <a:bodyPr/>
                    <a:lstStyle/>
                    <a:p>
                      <a:pPr algn="ctr">
                        <a:lnSpc>
                          <a:spcPct val="100000"/>
                        </a:lnSpc>
                      </a:pPr>
                      <a:endParaRPr dirty="0">
                        <a:solidFill>
                          <a:schemeClr val="tx1"/>
                        </a:solidFill>
                      </a:endParaRPr>
                    </a:p>
                    <a:p>
                      <a:pPr algn="ctr">
                        <a:lnSpc>
                          <a:spcPct val="100000"/>
                        </a:lnSpc>
                      </a:pPr>
                      <a:r>
                        <a:rPr lang="en-IN" sz="1800" strike="noStrike" spc="-1" dirty="0">
                          <a:solidFill>
                            <a:schemeClr val="tx1"/>
                          </a:solidFill>
                          <a:uFill>
                            <a:solidFill>
                              <a:srgbClr val="FFFFFF"/>
                            </a:solidFill>
                          </a:uFill>
                        </a:rPr>
                        <a:t>   S.No</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lnSpc>
                          <a:spcPct val="100000"/>
                        </a:lnSpc>
                      </a:pPr>
                      <a:r>
                        <a:rPr lang="en-IN" sz="1800" strike="noStrike" spc="-1" dirty="0">
                          <a:solidFill>
                            <a:schemeClr val="tx1"/>
                          </a:solidFill>
                          <a:uFill>
                            <a:solidFill>
                              <a:srgbClr val="FFFFFF"/>
                            </a:solidFill>
                          </a:uFill>
                        </a:rPr>
                        <a:t>  </a:t>
                      </a:r>
                    </a:p>
                    <a:p>
                      <a:pPr algn="ctr">
                        <a:lnSpc>
                          <a:spcPct val="100000"/>
                        </a:lnSpc>
                      </a:pPr>
                      <a:r>
                        <a:rPr lang="en-IN" sz="1800" strike="noStrike" spc="-1" dirty="0">
                          <a:solidFill>
                            <a:schemeClr val="tx1"/>
                          </a:solidFill>
                          <a:uFill>
                            <a:solidFill>
                              <a:srgbClr val="FFFFFF"/>
                            </a:solidFill>
                          </a:uFill>
                        </a:rPr>
                        <a:t>Authors</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lnSpc>
                          <a:spcPct val="100000"/>
                        </a:lnSpc>
                      </a:pPr>
                      <a:endParaRPr dirty="0">
                        <a:solidFill>
                          <a:schemeClr val="tx1"/>
                        </a:solidFill>
                      </a:endParaRPr>
                    </a:p>
                    <a:p>
                      <a:pPr algn="ctr">
                        <a:lnSpc>
                          <a:spcPct val="100000"/>
                        </a:lnSpc>
                      </a:pPr>
                      <a:r>
                        <a:rPr lang="en-IN" sz="1800" strike="noStrike" spc="-1" dirty="0">
                          <a:solidFill>
                            <a:schemeClr val="tx1"/>
                          </a:solidFill>
                          <a:uFill>
                            <a:solidFill>
                              <a:srgbClr val="FFFFFF"/>
                            </a:solidFill>
                          </a:uFill>
                        </a:rPr>
                        <a:t>Title of the paper</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lnSpc>
                          <a:spcPct val="100000"/>
                        </a:lnSpc>
                      </a:pPr>
                      <a:endParaRPr dirty="0">
                        <a:solidFill>
                          <a:schemeClr val="tx1"/>
                        </a:solidFill>
                      </a:endParaRPr>
                    </a:p>
                    <a:p>
                      <a:pPr algn="ctr">
                        <a:lnSpc>
                          <a:spcPct val="100000"/>
                        </a:lnSpc>
                      </a:pPr>
                      <a:r>
                        <a:rPr lang="en-IN" sz="1800" strike="noStrike" spc="-1" dirty="0">
                          <a:solidFill>
                            <a:schemeClr val="tx1"/>
                          </a:solidFill>
                          <a:uFill>
                            <a:solidFill>
                              <a:srgbClr val="FFFFFF"/>
                            </a:solidFill>
                          </a:uFill>
                        </a:rPr>
                        <a:t>  Journal Name / Year</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lnSpc>
                          <a:spcPct val="100000"/>
                        </a:lnSpc>
                      </a:pPr>
                      <a:endParaRPr dirty="0">
                        <a:solidFill>
                          <a:schemeClr val="tx1"/>
                        </a:solidFill>
                      </a:endParaRPr>
                    </a:p>
                    <a:p>
                      <a:pPr algn="ctr">
                        <a:lnSpc>
                          <a:spcPct val="100000"/>
                        </a:lnSpc>
                      </a:pPr>
                      <a:r>
                        <a:rPr lang="en-IN" sz="1800" strike="noStrike" spc="-1" dirty="0">
                          <a:solidFill>
                            <a:schemeClr val="tx1"/>
                          </a:solidFill>
                          <a:uFill>
                            <a:solidFill>
                              <a:srgbClr val="FFFFFF"/>
                            </a:solidFill>
                          </a:uFill>
                        </a:rPr>
                        <a:t> Inference</a:t>
                      </a:r>
                    </a:p>
                  </a:txBody>
                  <a:tcPr>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727651">
                <a:tc>
                  <a:txBody>
                    <a:bodyPr/>
                    <a:lstStyle/>
                    <a:p>
                      <a:pPr algn="ctr">
                        <a:lnSpc>
                          <a:spcPct val="100000"/>
                        </a:lnSpc>
                      </a:pPr>
                      <a:r>
                        <a:rPr lang="en-IN" sz="1800" b="0" strike="noStrike" spc="-1" dirty="0">
                          <a:uFill>
                            <a:solidFill>
                              <a:srgbClr val="FFFFFF"/>
                            </a:solidFill>
                          </a:uFill>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 Kumar Mallick, S. H. Ryu, S. K. </a:t>
                      </a:r>
                      <a:r>
                        <a:rPr lang="en-US" sz="18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Satapathy</a:t>
                      </a:r>
                      <a:r>
                        <a:rPr lang="en-US"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S. Mishra, G. N. Nguyen and P. Tiwari</a:t>
                      </a:r>
                      <a:endParaRPr lang="en-IN" sz="1800" b="0" strike="noStrike" spc="-1" dirty="0">
                        <a:uFill>
                          <a:solidFill>
                            <a:srgbClr val="FFFFFF"/>
                          </a:solidFill>
                        </a:u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Brain MRI Image Classification for Cancer Detection Using Deep Wavelet Autoencoder-Based Deep Neural Network</a:t>
                      </a:r>
                      <a:endParaRPr lang="en-IN" sz="1800" b="0" strike="noStrike" spc="-1" dirty="0">
                        <a:uFill>
                          <a:solidFill>
                            <a:srgbClr val="FFFFFF"/>
                          </a:solidFill>
                        </a:u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IEEE Access/2019</a:t>
                      </a:r>
                      <a:endParaRPr lang="en-IN" sz="1800" b="0" i="0" strike="noStrike" spc="-1" dirty="0">
                        <a:uFill>
                          <a:solidFill>
                            <a:srgbClr val="FFFFFF"/>
                          </a:solidFill>
                        </a:u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performance criterion for the Deep Wavelet Autoencoder-Deep Neural Network classifier was compared with other existing classifiers like Autoencoder-</a:t>
                      </a:r>
                      <a:r>
                        <a:rPr lang="en-US" sz="18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DeepNeuralNetwork</a:t>
                      </a:r>
                      <a:r>
                        <a:rPr lang="en-US"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or Deep Neural Network</a:t>
                      </a:r>
                      <a:endParaRPr lang="en-IN" sz="1800" strike="noStrike" spc="-1" dirty="0">
                        <a:uFill>
                          <a:solidFill>
                            <a:srgbClr val="FFFFFF"/>
                          </a:solidFill>
                        </a:u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Shape 3">
            <a:extLst>
              <a:ext uri="{FF2B5EF4-FFF2-40B4-BE49-F238E27FC236}">
                <a16:creationId xmlns:a16="http://schemas.microsoft.com/office/drawing/2014/main" id="{0E6C7CBA-7CBD-461D-ADA7-EE04A07D14F4}"/>
              </a:ext>
            </a:extLst>
          </p:cNvPr>
          <p:cNvSpPr txBox="1"/>
          <p:nvPr/>
        </p:nvSpPr>
        <p:spPr>
          <a:xfrm>
            <a:off x="961776" y="6312568"/>
            <a:ext cx="10328040" cy="364680"/>
          </a:xfrm>
          <a:prstGeom prst="rect">
            <a:avLst/>
          </a:prstGeom>
          <a:noFill/>
          <a:ln>
            <a:noFill/>
          </a:ln>
        </p:spPr>
        <p:txBody>
          <a:bodyPr anchor="ctr"/>
          <a:lstStyle/>
          <a:p>
            <a:pPr algn="ctr">
              <a:lnSpc>
                <a:spcPct val="100000"/>
              </a:lnSpc>
            </a:pPr>
            <a:r>
              <a:rPr lang="en-IN" sz="1600" b="1" i="1" strike="noStrike" spc="-1" dirty="0">
                <a:solidFill>
                  <a:srgbClr val="FF0000"/>
                </a:solidFill>
                <a:uFill>
                  <a:solidFill>
                    <a:srgbClr val="FFFFFF"/>
                  </a:solidFill>
                </a:uFill>
                <a:latin typeface="Calibri" panose="020F0502020204030204"/>
              </a:rPr>
              <a:t>”</a:t>
            </a:r>
          </a:p>
        </p:txBody>
      </p:sp>
    </p:spTree>
    <p:extLst>
      <p:ext uri="{BB962C8B-B14F-4D97-AF65-F5344CB8AC3E}">
        <p14:creationId xmlns:p14="http://schemas.microsoft.com/office/powerpoint/2010/main" val="281368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3"/>
          <p:cNvSpPr txBox="1"/>
          <p:nvPr/>
        </p:nvSpPr>
        <p:spPr>
          <a:xfrm>
            <a:off x="954000" y="6340560"/>
            <a:ext cx="10328040" cy="364680"/>
          </a:xfrm>
          <a:prstGeom prst="rect">
            <a:avLst/>
          </a:prstGeom>
          <a:noFill/>
          <a:ln>
            <a:noFill/>
          </a:ln>
        </p:spPr>
        <p:txBody>
          <a:bodyPr anchor="ctr"/>
          <a:lstStyle/>
          <a:p>
            <a:pPr algn="ctr"/>
            <a:r>
              <a:rPr lang="en-IN" sz="1600" b="1" i="1" strike="noStrike" spc="-1" dirty="0">
                <a:solidFill>
                  <a:srgbClr val="FF0000"/>
                </a:solidFill>
                <a:uFill>
                  <a:solidFill>
                    <a:srgbClr val="FFFFFF"/>
                  </a:solidFill>
                </a:uFill>
                <a:latin typeface="Calibri" panose="020F0502020204030204"/>
              </a:rPr>
              <a:t>“ D</a:t>
            </a:r>
            <a:r>
              <a:rPr lang="en-IN" sz="1600" b="1" i="1" spc="-1" dirty="0">
                <a:solidFill>
                  <a:srgbClr val="FF0000"/>
                </a:solidFill>
                <a:uFill>
                  <a:solidFill>
                    <a:srgbClr val="FFFFFF"/>
                  </a:solidFill>
                </a:uFill>
                <a:latin typeface="Calibri" panose="020F0502020204030204"/>
              </a:rPr>
              <a:t>etection of intracranial bleeding using an effective neural network </a:t>
            </a:r>
            <a:r>
              <a:rPr lang="en-IN" sz="1600" b="1" i="1" strike="noStrike" spc="-1" dirty="0">
                <a:solidFill>
                  <a:srgbClr val="FF0000"/>
                </a:solidFill>
                <a:uFill>
                  <a:solidFill>
                    <a:srgbClr val="FFFFFF"/>
                  </a:solidFill>
                </a:uFill>
                <a:latin typeface="Calibri" panose="020F0502020204030204"/>
              </a:rPr>
              <a:t>”,  Group Name : “</a:t>
            </a:r>
            <a:r>
              <a:rPr lang="en-IN" sz="1600" b="1" i="1" spc="-1" dirty="0" err="1">
                <a:solidFill>
                  <a:srgbClr val="FF0000"/>
                </a:solidFill>
                <a:uFill>
                  <a:solidFill>
                    <a:srgbClr val="FFFFFF"/>
                  </a:solidFill>
                </a:uFill>
                <a:latin typeface="Calibri" panose="020F0502020204030204"/>
              </a:rPr>
              <a:t>Kingsmen</a:t>
            </a:r>
            <a:r>
              <a:rPr lang="en-IN" sz="1600" b="1" i="1" strike="noStrike" spc="-1" dirty="0">
                <a:solidFill>
                  <a:srgbClr val="FF0000"/>
                </a:solidFill>
                <a:uFill>
                  <a:solidFill>
                    <a:srgbClr val="FFFFFF"/>
                  </a:solidFill>
                </a:uFill>
                <a:latin typeface="Calibri" panose="020F0502020204030204"/>
              </a:rPr>
              <a:t>”</a:t>
            </a:r>
          </a:p>
          <a:p>
            <a:pPr algn="ctr">
              <a:lnSpc>
                <a:spcPct val="100000"/>
              </a:lnSpc>
            </a:pPr>
            <a:endParaRPr lang="en-IN" sz="1600" b="1" i="1" strike="noStrike" spc="-1" dirty="0">
              <a:solidFill>
                <a:srgbClr val="FF0000"/>
              </a:solidFill>
              <a:uFill>
                <a:solidFill>
                  <a:srgbClr val="FFFFFF"/>
                </a:solidFill>
              </a:uFill>
              <a:latin typeface="Calibri" panose="020F0502020204030204"/>
            </a:endParaRPr>
          </a:p>
        </p:txBody>
      </p:sp>
      <p:sp>
        <p:nvSpPr>
          <p:cNvPr id="8" name="TextShape 1"/>
          <p:cNvSpPr txBox="1"/>
          <p:nvPr/>
        </p:nvSpPr>
        <p:spPr>
          <a:xfrm>
            <a:off x="313740" y="255569"/>
            <a:ext cx="11608560" cy="534995"/>
          </a:xfrm>
          <a:prstGeom prst="rect">
            <a:avLst/>
          </a:prstGeom>
          <a:solidFill>
            <a:srgbClr val="002060"/>
          </a:solidFill>
          <a:ln>
            <a:noFill/>
          </a:ln>
        </p:spPr>
        <p:txBody>
          <a:bodyPr anchor="ctr"/>
          <a:lstStyle/>
          <a:p>
            <a:pPr algn="ctr">
              <a:lnSpc>
                <a:spcPct val="90000"/>
              </a:lnSpc>
            </a:pPr>
            <a:r>
              <a:rPr lang="en-GB" sz="3200" b="1" dirty="0">
                <a:solidFill>
                  <a:schemeClr val="bg1"/>
                </a:solidFill>
                <a:latin typeface="Times New Roman" pitchFamily="18" charset="0"/>
                <a:cs typeface="Times New Roman" pitchFamily="18" charset="0"/>
              </a:rPr>
              <a:t>Existing Solution vs Proposed Solution</a:t>
            </a:r>
            <a:endParaRPr lang="en-US" sz="3200" b="1" strike="noStrike" spc="-1" dirty="0">
              <a:solidFill>
                <a:schemeClr val="bg1"/>
              </a:solidFill>
              <a:uFill>
                <a:solidFill>
                  <a:srgbClr val="FFFFFF"/>
                </a:solidFill>
              </a:uFill>
              <a:latin typeface="Times New Roman" panose="02020603050405020304" charset="0"/>
              <a:cs typeface="Times New Roman" panose="02020603050405020304" charset="0"/>
            </a:endParaRPr>
          </a:p>
        </p:txBody>
      </p:sp>
      <p:graphicFrame>
        <p:nvGraphicFramePr>
          <p:cNvPr id="7" name="Table 4">
            <a:extLst>
              <a:ext uri="{FF2B5EF4-FFF2-40B4-BE49-F238E27FC236}">
                <a16:creationId xmlns:a16="http://schemas.microsoft.com/office/drawing/2014/main" id="{86FDFA30-17DC-4AD2-98E1-90856E237978}"/>
              </a:ext>
            </a:extLst>
          </p:cNvPr>
          <p:cNvGraphicFramePr>
            <a:graphicFrameLocks noGrp="1"/>
          </p:cNvGraphicFramePr>
          <p:nvPr>
            <p:extLst>
              <p:ext uri="{D42A27DB-BD31-4B8C-83A1-F6EECF244321}">
                <p14:modId xmlns:p14="http://schemas.microsoft.com/office/powerpoint/2010/main" val="3584623308"/>
              </p:ext>
            </p:extLst>
          </p:nvPr>
        </p:nvGraphicFramePr>
        <p:xfrm>
          <a:off x="474980" y="1676400"/>
          <a:ext cx="11242039" cy="2209800"/>
        </p:xfrm>
        <a:graphic>
          <a:graphicData uri="http://schemas.openxmlformats.org/drawingml/2006/table">
            <a:tbl>
              <a:tblPr firstRow="1" bandRow="1">
                <a:tableStyleId>{5C22544A-7EE6-4342-B048-85BDC9FD1C3A}</a:tableStyleId>
              </a:tblPr>
              <a:tblGrid>
                <a:gridCol w="5633570">
                  <a:extLst>
                    <a:ext uri="{9D8B030D-6E8A-4147-A177-3AD203B41FA5}">
                      <a16:colId xmlns:a16="http://schemas.microsoft.com/office/drawing/2014/main" val="2321954526"/>
                    </a:ext>
                  </a:extLst>
                </a:gridCol>
                <a:gridCol w="5608469">
                  <a:extLst>
                    <a:ext uri="{9D8B030D-6E8A-4147-A177-3AD203B41FA5}">
                      <a16:colId xmlns:a16="http://schemas.microsoft.com/office/drawing/2014/main" val="2259331793"/>
                    </a:ext>
                  </a:extLst>
                </a:gridCol>
              </a:tblGrid>
              <a:tr h="2209800">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2700" b="0" dirty="0">
                          <a:solidFill>
                            <a:srgbClr val="000000"/>
                          </a:solidFill>
                          <a:latin typeface="Times New Roman"/>
                          <a:ea typeface="Times New Roman"/>
                          <a:cs typeface="Times New Roman"/>
                          <a:sym typeface="Times New Roman"/>
                        </a:rPr>
                        <a:t>Similar medical related problems have been addressed using deep learning and Machine learning. </a:t>
                      </a:r>
                    </a:p>
                    <a:p>
                      <a:endParaRPr lang="en-US" sz="2400" dirty="0"/>
                    </a:p>
                  </a:txBody>
                  <a:tcPr marL="121920" marR="121920" marT="60960" marB="60960">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2700" b="0" dirty="0">
                          <a:solidFill>
                            <a:srgbClr val="000000"/>
                          </a:solidFill>
                          <a:latin typeface="Times New Roman" panose="02020603050405020304" pitchFamily="18" charset="0"/>
                          <a:ea typeface="Times New Roman"/>
                          <a:cs typeface="Times New Roman" panose="02020603050405020304" pitchFamily="18" charset="0"/>
                          <a:sym typeface="Times New Roman"/>
                        </a:rPr>
                        <a:t>System with much better accuracy for detecting the various types of Intracranial bleeding by comparing with two neural networks.</a:t>
                      </a:r>
                      <a:endParaRPr lang="en-US" sz="2700" b="0" dirty="0">
                        <a:latin typeface="Times New Roman" panose="02020603050405020304" pitchFamily="18" charset="0"/>
                        <a:cs typeface="Times New Roman" panose="02020603050405020304" pitchFamily="18" charset="0"/>
                      </a:endParaRPr>
                    </a:p>
                    <a:p>
                      <a:endParaRPr lang="en-US" sz="2400" dirty="0"/>
                    </a:p>
                  </a:txBody>
                  <a:tcPr marL="121920" marR="121920" marT="60960" marB="60960">
                    <a:solidFill>
                      <a:schemeClr val="bg1"/>
                    </a:solidFill>
                  </a:tcPr>
                </a:tc>
                <a:extLst>
                  <a:ext uri="{0D108BD9-81ED-4DB2-BD59-A6C34878D82A}">
                    <a16:rowId xmlns:a16="http://schemas.microsoft.com/office/drawing/2014/main" val="1248065818"/>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3025</Words>
  <Application>Microsoft Office PowerPoint</Application>
  <PresentationFormat>Widescreen</PresentationFormat>
  <Paragraphs>351</Paragraphs>
  <Slides>34</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Arial</vt:lpstr>
      <vt:lpstr>Calibri</vt:lpstr>
      <vt:lpstr>Cambria</vt:lpstr>
      <vt:lpstr>StarSymbol</vt:lpstr>
      <vt:lpstr>Times New Roman</vt:lpstr>
      <vt:lpstr>Office Theme</vt:lpstr>
      <vt:lpstr>Visio.Drawing.11</vt:lpstr>
      <vt:lpstr>PowerPoint Presentation</vt:lpstr>
      <vt:lpstr>PowerPoint Presentation</vt:lpstr>
      <vt:lpstr>Types of Intracranial Bleeding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ANALYSIS</dc:title>
  <dc:creator>Administrator</dc:creator>
  <cp:lastModifiedBy>Sweths s</cp:lastModifiedBy>
  <cp:revision>142</cp:revision>
  <dcterms:created xsi:type="dcterms:W3CDTF">2014-06-27T09:03:00Z</dcterms:created>
  <dcterms:modified xsi:type="dcterms:W3CDTF">2021-04-11T09:11:13Z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1033-10.2.0.7635</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ies>
</file>