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266" r:id="rId32"/>
    <p:sldId id="267" r:id="rId33"/>
    <p:sldId id="268" r:id="rId34"/>
    <p:sldId id="269" r:id="rId35"/>
    <p:sldId id="270" r:id="rId36"/>
    <p:sldId id="271" r:id="rId37"/>
    <p:sldId id="272" r:id="rId38"/>
    <p:sldId id="273" r:id="rId39"/>
    <p:sldId id="274" r:id="rId40"/>
    <p:sldId id="275" r:id="rId41"/>
    <p:sldId id="276" r:id="rId42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ITC Avant Garde Gothic" charset="1" panose="020B0502020202020204"/>
      <p:regular r:id="rId10"/>
    </p:embeddedFont>
    <p:embeddedFont>
      <p:font typeface="ITC Avant Garde Gothic Bold" charset="1" panose="020B0802020202020204"/>
      <p:regular r:id="rId11"/>
    </p:embeddedFont>
    <p:embeddedFont>
      <p:font typeface="ITC Avant Garde Gothic Italics" charset="1" panose="020B0502020202090204"/>
      <p:regular r:id="rId12"/>
    </p:embeddedFont>
    <p:embeddedFont>
      <p:font typeface="ITC Avant Garde Gothic Bold Italics" charset="1" panose="020B0802020202090204"/>
      <p:regular r:id="rId13"/>
    </p:embeddedFont>
    <p:embeddedFont>
      <p:font typeface="Open Sans" charset="1" panose="020B0606030504020204"/>
      <p:regular r:id="rId14"/>
    </p:embeddedFont>
    <p:embeddedFont>
      <p:font typeface="Open Sans Bold" charset="1" panose="020B0806030504020204"/>
      <p:regular r:id="rId15"/>
    </p:embeddedFont>
    <p:embeddedFont>
      <p:font typeface="Open Sans Italics" charset="1" panose="020B0606030504020204"/>
      <p:regular r:id="rId16"/>
    </p:embeddedFont>
    <p:embeddedFont>
      <p:font typeface="Open Sans Bold Italics" charset="1" panose="020B0806030504020204"/>
      <p:regular r:id="rId17"/>
    </p:embeddedFont>
    <p:embeddedFont>
      <p:font typeface="Open Sans Light" charset="1" panose="020B0306030504020204"/>
      <p:regular r:id="rId18"/>
    </p:embeddedFont>
    <p:embeddedFont>
      <p:font typeface="Open Sans Light Italics" charset="1" panose="020B0306030504020204"/>
      <p:regular r:id="rId19"/>
    </p:embeddedFont>
    <p:embeddedFont>
      <p:font typeface="Open Sans Ultra-Bold" charset="1" panose="00000000000000000000"/>
      <p:regular r:id="rId20"/>
    </p:embeddedFont>
    <p:embeddedFont>
      <p:font typeface="Open Sans Ultra-Bold Italics" charset="1" panose="000000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27" Target="slides/slide6.xml" Type="http://schemas.openxmlformats.org/officeDocument/2006/relationships/slide"/><Relationship Id="rId28" Target="slides/slide7.xml" Type="http://schemas.openxmlformats.org/officeDocument/2006/relationships/slide"/><Relationship Id="rId29" Target="slides/slide8.xml" Type="http://schemas.openxmlformats.org/officeDocument/2006/relationships/slide"/><Relationship Id="rId3" Target="viewProps.xml" Type="http://schemas.openxmlformats.org/officeDocument/2006/relationships/viewProps"/><Relationship Id="rId30" Target="slides/slide9.xml" Type="http://schemas.openxmlformats.org/officeDocument/2006/relationships/slide"/><Relationship Id="rId31" Target="slides/slide10.xml" Type="http://schemas.openxmlformats.org/officeDocument/2006/relationships/slide"/><Relationship Id="rId32" Target="slides/slide11.xml" Type="http://schemas.openxmlformats.org/officeDocument/2006/relationships/slide"/><Relationship Id="rId33" Target="slides/slide12.xml" Type="http://schemas.openxmlformats.org/officeDocument/2006/relationships/slide"/><Relationship Id="rId34" Target="slides/slide13.xml" Type="http://schemas.openxmlformats.org/officeDocument/2006/relationships/slide"/><Relationship Id="rId35" Target="slides/slide14.xml" Type="http://schemas.openxmlformats.org/officeDocument/2006/relationships/slide"/><Relationship Id="rId36" Target="slides/slide15.xml" Type="http://schemas.openxmlformats.org/officeDocument/2006/relationships/slide"/><Relationship Id="rId37" Target="slides/slide16.xml" Type="http://schemas.openxmlformats.org/officeDocument/2006/relationships/slide"/><Relationship Id="rId38" Target="slides/slide17.xml" Type="http://schemas.openxmlformats.org/officeDocument/2006/relationships/slide"/><Relationship Id="rId39" Target="slides/slide18.xml" Type="http://schemas.openxmlformats.org/officeDocument/2006/relationships/slide"/><Relationship Id="rId4" Target="theme/theme1.xml" Type="http://schemas.openxmlformats.org/officeDocument/2006/relationships/theme"/><Relationship Id="rId40" Target="slides/slide19.xml" Type="http://schemas.openxmlformats.org/officeDocument/2006/relationships/slide"/><Relationship Id="rId41" Target="slides/slide20.xml" Type="http://schemas.openxmlformats.org/officeDocument/2006/relationships/slide"/><Relationship Id="rId42" Target="slides/slide21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5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0.png" Type="http://schemas.openxmlformats.org/officeDocument/2006/relationships/image"/><Relationship Id="rId5" Target="../media/image31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0E7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146968" y="7204276"/>
            <a:ext cx="5206615" cy="5011367"/>
          </a:xfrm>
          <a:custGeom>
            <a:avLst/>
            <a:gdLst/>
            <a:ahLst/>
            <a:cxnLst/>
            <a:rect r="r" b="b" t="t" l="l"/>
            <a:pathLst>
              <a:path h="5011367" w="5206615">
                <a:moveTo>
                  <a:pt x="0" y="0"/>
                </a:moveTo>
                <a:lnTo>
                  <a:pt x="5206615" y="0"/>
                </a:lnTo>
                <a:lnTo>
                  <a:pt x="5206615" y="5011367"/>
                </a:lnTo>
                <a:lnTo>
                  <a:pt x="0" y="50113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9679753">
            <a:off x="13678067" y="-1780621"/>
            <a:ext cx="5206615" cy="5011367"/>
          </a:xfrm>
          <a:custGeom>
            <a:avLst/>
            <a:gdLst/>
            <a:ahLst/>
            <a:cxnLst/>
            <a:rect r="r" b="b" t="t" l="l"/>
            <a:pathLst>
              <a:path h="5011367" w="5206615">
                <a:moveTo>
                  <a:pt x="0" y="0"/>
                </a:moveTo>
                <a:lnTo>
                  <a:pt x="5206615" y="0"/>
                </a:lnTo>
                <a:lnTo>
                  <a:pt x="5206615" y="5011367"/>
                </a:lnTo>
                <a:lnTo>
                  <a:pt x="0" y="50113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509269" y="-1235736"/>
            <a:ext cx="4746507" cy="4568513"/>
          </a:xfrm>
          <a:custGeom>
            <a:avLst/>
            <a:gdLst/>
            <a:ahLst/>
            <a:cxnLst/>
            <a:rect r="r" b="b" t="t" l="l"/>
            <a:pathLst>
              <a:path h="4568513" w="4746507">
                <a:moveTo>
                  <a:pt x="0" y="0"/>
                </a:moveTo>
                <a:lnTo>
                  <a:pt x="4746507" y="0"/>
                </a:lnTo>
                <a:lnTo>
                  <a:pt x="4746507" y="4568512"/>
                </a:lnTo>
                <a:lnTo>
                  <a:pt x="0" y="45685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144000" y="1858287"/>
            <a:ext cx="8428713" cy="8428713"/>
          </a:xfrm>
          <a:custGeom>
            <a:avLst/>
            <a:gdLst/>
            <a:ahLst/>
            <a:cxnLst/>
            <a:rect r="r" b="b" t="t" l="l"/>
            <a:pathLst>
              <a:path h="8428713" w="8428713">
                <a:moveTo>
                  <a:pt x="0" y="0"/>
                </a:moveTo>
                <a:lnTo>
                  <a:pt x="8428713" y="0"/>
                </a:lnTo>
                <a:lnTo>
                  <a:pt x="8428713" y="8428713"/>
                </a:lnTo>
                <a:lnTo>
                  <a:pt x="0" y="84287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28700" y="2456082"/>
            <a:ext cx="7595319" cy="5671268"/>
            <a:chOff x="0" y="0"/>
            <a:chExt cx="10127092" cy="7561691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152400"/>
              <a:ext cx="10127092" cy="68417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9877"/>
                </a:lnSpc>
              </a:pPr>
              <a:r>
                <a:rPr lang="en-US" sz="8370" spc="326">
                  <a:solidFill>
                    <a:srgbClr val="FFC857"/>
                  </a:solidFill>
                  <a:latin typeface="ITC Avant Garde Gothic Bold"/>
                </a:rPr>
                <a:t>Modelo de clasificación de homínidos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6858703"/>
              <a:ext cx="10127092" cy="7029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776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8700" y="8712716"/>
            <a:ext cx="4636553" cy="5760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24"/>
              </a:lnSpc>
            </a:pPr>
            <a:r>
              <a:rPr lang="en-US" sz="1800" spc="70">
                <a:solidFill>
                  <a:srgbClr val="C7C2EF"/>
                </a:solidFill>
                <a:latin typeface="ITC Avant Garde Gothic"/>
              </a:rPr>
              <a:t>Teresa Terol Díez.</a:t>
            </a:r>
          </a:p>
          <a:p>
            <a:pPr>
              <a:lnSpc>
                <a:spcPts val="2124"/>
              </a:lnSpc>
            </a:pPr>
            <a:r>
              <a:rPr lang="en-US" sz="1800" spc="70">
                <a:solidFill>
                  <a:srgbClr val="C7C2EF"/>
                </a:solidFill>
                <a:latin typeface="ITC Avant Garde Gothic"/>
              </a:rPr>
              <a:t>Bootcamp Data Science. THE BRIDGE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0E7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891061" y="377103"/>
            <a:ext cx="8945840" cy="9470507"/>
          </a:xfrm>
          <a:custGeom>
            <a:avLst/>
            <a:gdLst/>
            <a:ahLst/>
            <a:cxnLst/>
            <a:rect r="r" b="b" t="t" l="l"/>
            <a:pathLst>
              <a:path h="9470507" w="8945840">
                <a:moveTo>
                  <a:pt x="0" y="0"/>
                </a:moveTo>
                <a:lnTo>
                  <a:pt x="8945839" y="0"/>
                </a:lnTo>
                <a:lnTo>
                  <a:pt x="8945839" y="9470507"/>
                </a:lnTo>
                <a:lnTo>
                  <a:pt x="0" y="94705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31031" y="2896222"/>
            <a:ext cx="6497868" cy="3944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4"/>
              </a:lnSpc>
            </a:pPr>
            <a:r>
              <a:rPr lang="en-US" sz="2803">
                <a:solidFill>
                  <a:srgbClr val="C7C2EF"/>
                </a:solidFill>
                <a:latin typeface="Open Sans"/>
              </a:rPr>
              <a:t>Tras convertir todas las variables a valores numéricas, vemos que la matriz de correlación de nuestras variables es mucho más compleja y se puede observar una alta multicolinealidad entre nuestras variables, sin haberlas relacionado con nuestro target.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0E7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48186" y="2055411"/>
            <a:ext cx="5449270" cy="3861024"/>
            <a:chOff x="0" y="0"/>
            <a:chExt cx="1435199" cy="101689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35199" cy="1016895"/>
            </a:xfrm>
            <a:custGeom>
              <a:avLst/>
              <a:gdLst/>
              <a:ahLst/>
              <a:cxnLst/>
              <a:rect r="r" b="b" t="t" l="l"/>
              <a:pathLst>
                <a:path h="1016895" w="1435199">
                  <a:moveTo>
                    <a:pt x="72457" y="0"/>
                  </a:moveTo>
                  <a:lnTo>
                    <a:pt x="1362742" y="0"/>
                  </a:lnTo>
                  <a:cubicBezTo>
                    <a:pt x="1402759" y="0"/>
                    <a:pt x="1435199" y="32440"/>
                    <a:pt x="1435199" y="72457"/>
                  </a:cubicBezTo>
                  <a:lnTo>
                    <a:pt x="1435199" y="944438"/>
                  </a:lnTo>
                  <a:cubicBezTo>
                    <a:pt x="1435199" y="984455"/>
                    <a:pt x="1402759" y="1016895"/>
                    <a:pt x="1362742" y="1016895"/>
                  </a:cubicBezTo>
                  <a:lnTo>
                    <a:pt x="72457" y="1016895"/>
                  </a:lnTo>
                  <a:cubicBezTo>
                    <a:pt x="32440" y="1016895"/>
                    <a:pt x="0" y="984455"/>
                    <a:pt x="0" y="944438"/>
                  </a:cubicBezTo>
                  <a:lnTo>
                    <a:pt x="0" y="72457"/>
                  </a:lnTo>
                  <a:cubicBezTo>
                    <a:pt x="0" y="32440"/>
                    <a:pt x="32440" y="0"/>
                    <a:pt x="72457" y="0"/>
                  </a:cubicBezTo>
                  <a:close/>
                </a:path>
              </a:pathLst>
            </a:custGeom>
            <a:solidFill>
              <a:srgbClr val="1A0E79"/>
            </a:solidFill>
            <a:ln w="38100" cap="rnd">
              <a:solidFill>
                <a:srgbClr val="FFC857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1435199" cy="10740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952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374334" y="2055411"/>
            <a:ext cx="5449270" cy="3861024"/>
            <a:chOff x="0" y="0"/>
            <a:chExt cx="1435199" cy="101689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35199" cy="1016895"/>
            </a:xfrm>
            <a:custGeom>
              <a:avLst/>
              <a:gdLst/>
              <a:ahLst/>
              <a:cxnLst/>
              <a:rect r="r" b="b" t="t" l="l"/>
              <a:pathLst>
                <a:path h="1016895" w="1435199">
                  <a:moveTo>
                    <a:pt x="72457" y="0"/>
                  </a:moveTo>
                  <a:lnTo>
                    <a:pt x="1362742" y="0"/>
                  </a:lnTo>
                  <a:cubicBezTo>
                    <a:pt x="1402759" y="0"/>
                    <a:pt x="1435199" y="32440"/>
                    <a:pt x="1435199" y="72457"/>
                  </a:cubicBezTo>
                  <a:lnTo>
                    <a:pt x="1435199" y="944438"/>
                  </a:lnTo>
                  <a:cubicBezTo>
                    <a:pt x="1435199" y="984455"/>
                    <a:pt x="1402759" y="1016895"/>
                    <a:pt x="1362742" y="1016895"/>
                  </a:cubicBezTo>
                  <a:lnTo>
                    <a:pt x="72457" y="1016895"/>
                  </a:lnTo>
                  <a:cubicBezTo>
                    <a:pt x="32440" y="1016895"/>
                    <a:pt x="0" y="984455"/>
                    <a:pt x="0" y="944438"/>
                  </a:cubicBezTo>
                  <a:lnTo>
                    <a:pt x="0" y="72457"/>
                  </a:lnTo>
                  <a:cubicBezTo>
                    <a:pt x="0" y="32440"/>
                    <a:pt x="32440" y="0"/>
                    <a:pt x="72457" y="0"/>
                  </a:cubicBezTo>
                  <a:close/>
                </a:path>
              </a:pathLst>
            </a:custGeom>
            <a:solidFill>
              <a:srgbClr val="1A0E79"/>
            </a:solidFill>
            <a:ln w="38100" cap="rnd">
              <a:solidFill>
                <a:srgbClr val="FFC857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1435199" cy="10740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952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632467">
            <a:off x="14807885" y="-97622"/>
            <a:ext cx="4267488" cy="4107457"/>
          </a:xfrm>
          <a:custGeom>
            <a:avLst/>
            <a:gdLst/>
            <a:ahLst/>
            <a:cxnLst/>
            <a:rect r="r" b="b" t="t" l="l"/>
            <a:pathLst>
              <a:path h="4107457" w="4267488">
                <a:moveTo>
                  <a:pt x="0" y="0"/>
                </a:moveTo>
                <a:lnTo>
                  <a:pt x="4267488" y="0"/>
                </a:lnTo>
                <a:lnTo>
                  <a:pt x="4267488" y="4107457"/>
                </a:lnTo>
                <a:lnTo>
                  <a:pt x="0" y="41074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16513" y="2392840"/>
            <a:ext cx="3497100" cy="878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10"/>
              </a:lnSpc>
              <a:spcBef>
                <a:spcPct val="0"/>
              </a:spcBef>
            </a:pPr>
            <a:r>
              <a:rPr lang="en-US" sz="3000">
                <a:solidFill>
                  <a:srgbClr val="FFC857"/>
                </a:solidFill>
                <a:latin typeface="ITC Avant Garde Gothic Ultra-Bold"/>
              </a:rPr>
              <a:t>Random Forest Classifier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16513" y="537761"/>
            <a:ext cx="12396227" cy="869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799"/>
              </a:lnSpc>
              <a:spcBef>
                <a:spcPct val="0"/>
              </a:spcBef>
            </a:pPr>
            <a:r>
              <a:rPr lang="en-US" sz="3999" spc="235">
                <a:solidFill>
                  <a:srgbClr val="FFC857"/>
                </a:solidFill>
                <a:latin typeface="ITC Avant Garde Gothic Bold"/>
              </a:rPr>
              <a:t>4.</a:t>
            </a:r>
            <a:r>
              <a:rPr lang="en-US" sz="3999" spc="235">
                <a:solidFill>
                  <a:srgbClr val="C7C2EF"/>
                </a:solidFill>
                <a:latin typeface="ITC Avant Garde Gothic Bold"/>
              </a:rPr>
              <a:t>MODELOS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28309" y="3351431"/>
            <a:ext cx="5269147" cy="2323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10218" indent="-205109" lvl="1">
              <a:lnSpc>
                <a:spcPts val="2660"/>
              </a:lnSpc>
              <a:buFont typeface="Arial"/>
              <a:buChar char="•"/>
            </a:pPr>
            <a:r>
              <a:rPr lang="en-US" sz="1900">
                <a:solidFill>
                  <a:srgbClr val="FFFFFF"/>
                </a:solidFill>
                <a:latin typeface="Open Sans"/>
              </a:rPr>
              <a:t>Es altamente interpretable</a:t>
            </a:r>
          </a:p>
          <a:p>
            <a:pPr marL="410218" indent="-205109" lvl="1">
              <a:lnSpc>
                <a:spcPts val="2660"/>
              </a:lnSpc>
              <a:buFont typeface="Arial"/>
              <a:buChar char="•"/>
            </a:pPr>
            <a:r>
              <a:rPr lang="en-US" sz="1900">
                <a:solidFill>
                  <a:srgbClr val="FFFFFF"/>
                </a:solidFill>
                <a:latin typeface="Open Sans"/>
              </a:rPr>
              <a:t>Menos propenso al sobreajuste en comparación con un solo árbol de decisión.</a:t>
            </a:r>
          </a:p>
          <a:p>
            <a:pPr marL="410218" indent="-205109" lvl="1">
              <a:lnSpc>
                <a:spcPts val="2660"/>
              </a:lnSpc>
              <a:buFont typeface="Arial"/>
              <a:buChar char="•"/>
            </a:pPr>
            <a:r>
              <a:rPr lang="en-US" sz="1900">
                <a:solidFill>
                  <a:srgbClr val="FFFFFF"/>
                </a:solidFill>
                <a:latin typeface="Open Sans"/>
              </a:rPr>
              <a:t>Capaz de manejar automáticamente las características más importantes para la clasificación.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832784" y="2392840"/>
            <a:ext cx="3497100" cy="878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10"/>
              </a:lnSpc>
              <a:spcBef>
                <a:spcPct val="0"/>
              </a:spcBef>
            </a:pPr>
            <a:r>
              <a:rPr lang="en-US" sz="3000">
                <a:solidFill>
                  <a:srgbClr val="FFC857"/>
                </a:solidFill>
                <a:latin typeface="ITC Avant Garde Gothic Ultra-Bold"/>
              </a:rPr>
              <a:t>Linear Regressor Classifier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509426" y="3457407"/>
            <a:ext cx="5269147" cy="2656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10218" indent="-205109" lvl="1">
              <a:lnSpc>
                <a:spcPts val="2660"/>
              </a:lnSpc>
              <a:buFont typeface="Arial"/>
              <a:buChar char="•"/>
            </a:pPr>
            <a:r>
              <a:rPr lang="en-US" sz="1900">
                <a:solidFill>
                  <a:srgbClr val="FFFFFF"/>
                </a:solidFill>
                <a:latin typeface="Open Sans"/>
              </a:rPr>
              <a:t>Es simple y eficaz, trabaja como un modelo de función sigmoide.</a:t>
            </a:r>
          </a:p>
          <a:p>
            <a:pPr marL="410218" indent="-205109" lvl="1">
              <a:lnSpc>
                <a:spcPts val="2660"/>
              </a:lnSpc>
              <a:buFont typeface="Arial"/>
              <a:buChar char="•"/>
            </a:pPr>
            <a:r>
              <a:rPr lang="en-US" sz="1900">
                <a:solidFill>
                  <a:srgbClr val="FFFFFF"/>
                </a:solidFill>
                <a:latin typeface="Open Sans"/>
              </a:rPr>
              <a:t>Aun que es más usado como un modelo de clasificación binaria tiene parámetros para trabajar con problemas multiclase (One vs. Rest, One vs. One).</a:t>
            </a:r>
          </a:p>
          <a:p>
            <a:pPr>
              <a:lnSpc>
                <a:spcPts val="2660"/>
              </a:lnSpc>
            </a:pPr>
          </a:p>
          <a:p>
            <a:pPr>
              <a:lnSpc>
                <a:spcPts val="2660"/>
              </a:lnSpc>
            </a:pPr>
          </a:p>
        </p:txBody>
      </p:sp>
      <p:grpSp>
        <p:nvGrpSpPr>
          <p:cNvPr name="Group 14" id="14"/>
          <p:cNvGrpSpPr/>
          <p:nvPr/>
        </p:nvGrpSpPr>
        <p:grpSpPr>
          <a:xfrm rot="0">
            <a:off x="548186" y="6114246"/>
            <a:ext cx="5449270" cy="3861024"/>
            <a:chOff x="0" y="0"/>
            <a:chExt cx="1435199" cy="101689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435199" cy="1016895"/>
            </a:xfrm>
            <a:custGeom>
              <a:avLst/>
              <a:gdLst/>
              <a:ahLst/>
              <a:cxnLst/>
              <a:rect r="r" b="b" t="t" l="l"/>
              <a:pathLst>
                <a:path h="1016895" w="1435199">
                  <a:moveTo>
                    <a:pt x="72457" y="0"/>
                  </a:moveTo>
                  <a:lnTo>
                    <a:pt x="1362742" y="0"/>
                  </a:lnTo>
                  <a:cubicBezTo>
                    <a:pt x="1402759" y="0"/>
                    <a:pt x="1435199" y="32440"/>
                    <a:pt x="1435199" y="72457"/>
                  </a:cubicBezTo>
                  <a:lnTo>
                    <a:pt x="1435199" y="944438"/>
                  </a:lnTo>
                  <a:cubicBezTo>
                    <a:pt x="1435199" y="984455"/>
                    <a:pt x="1402759" y="1016895"/>
                    <a:pt x="1362742" y="1016895"/>
                  </a:cubicBezTo>
                  <a:lnTo>
                    <a:pt x="72457" y="1016895"/>
                  </a:lnTo>
                  <a:cubicBezTo>
                    <a:pt x="32440" y="1016895"/>
                    <a:pt x="0" y="984455"/>
                    <a:pt x="0" y="944438"/>
                  </a:cubicBezTo>
                  <a:lnTo>
                    <a:pt x="0" y="72457"/>
                  </a:lnTo>
                  <a:cubicBezTo>
                    <a:pt x="0" y="32440"/>
                    <a:pt x="32440" y="0"/>
                    <a:pt x="72457" y="0"/>
                  </a:cubicBezTo>
                  <a:close/>
                </a:path>
              </a:pathLst>
            </a:custGeom>
            <a:solidFill>
              <a:srgbClr val="1A0E79"/>
            </a:solidFill>
            <a:ln w="38100" cap="rnd">
              <a:solidFill>
                <a:srgbClr val="FFC857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1435199" cy="10740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952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638248" y="7453185"/>
            <a:ext cx="5269147" cy="1656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10218" indent="-205109" lvl="1">
              <a:lnSpc>
                <a:spcPts val="2660"/>
              </a:lnSpc>
              <a:buFont typeface="Arial"/>
              <a:buChar char="•"/>
            </a:pPr>
            <a:r>
              <a:rPr lang="en-US" sz="1900">
                <a:solidFill>
                  <a:srgbClr val="FFFFFF"/>
                </a:solidFill>
                <a:latin typeface="Open Sans"/>
              </a:rPr>
              <a:t>Es simple.</a:t>
            </a:r>
          </a:p>
          <a:p>
            <a:pPr marL="410218" indent="-205109" lvl="1">
              <a:lnSpc>
                <a:spcPts val="2660"/>
              </a:lnSpc>
              <a:buFont typeface="Arial"/>
              <a:buChar char="•"/>
            </a:pPr>
            <a:r>
              <a:rPr lang="en-US" sz="1900">
                <a:solidFill>
                  <a:srgbClr val="FFFFFF"/>
                </a:solidFill>
                <a:latin typeface="Open Sans"/>
              </a:rPr>
              <a:t>No es tan influenciable por valores atípicos</a:t>
            </a:r>
          </a:p>
          <a:p>
            <a:pPr marL="410218" indent="-205109" lvl="1">
              <a:lnSpc>
                <a:spcPts val="2660"/>
              </a:lnSpc>
              <a:buFont typeface="Arial"/>
              <a:buChar char="•"/>
            </a:pPr>
            <a:r>
              <a:rPr lang="en-US" sz="1900">
                <a:solidFill>
                  <a:srgbClr val="FFFFFF"/>
                </a:solidFill>
                <a:latin typeface="Open Sans"/>
              </a:rPr>
              <a:t>Tiende al overfitting cuando hay muchas características.</a:t>
            </a:r>
          </a:p>
          <a:p>
            <a:pPr marL="410218" indent="-205109" lvl="1">
              <a:lnSpc>
                <a:spcPts val="2660"/>
              </a:lnSpc>
              <a:buFont typeface="Arial"/>
              <a:buChar char="•"/>
            </a:pPr>
            <a:r>
              <a:rPr lang="en-US" sz="1900">
                <a:solidFill>
                  <a:srgbClr val="FFFFFF"/>
                </a:solidFill>
                <a:latin typeface="Open Sans"/>
              </a:rPr>
              <a:t>Sensibilidad a la dimensionalidad.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16513" y="6298755"/>
            <a:ext cx="3737264" cy="878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10"/>
              </a:lnSpc>
              <a:spcBef>
                <a:spcPct val="0"/>
              </a:spcBef>
            </a:pPr>
            <a:r>
              <a:rPr lang="en-US" sz="3000">
                <a:solidFill>
                  <a:srgbClr val="FFC857"/>
                </a:solidFill>
                <a:latin typeface="ITC Avant Garde Gothic Ultra-Bold"/>
              </a:rPr>
              <a:t>K-Nearest Neighbors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6374334" y="6114246"/>
            <a:ext cx="5449270" cy="3861024"/>
            <a:chOff x="0" y="0"/>
            <a:chExt cx="1435199" cy="1016895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435199" cy="1016895"/>
            </a:xfrm>
            <a:custGeom>
              <a:avLst/>
              <a:gdLst/>
              <a:ahLst/>
              <a:cxnLst/>
              <a:rect r="r" b="b" t="t" l="l"/>
              <a:pathLst>
                <a:path h="1016895" w="1435199">
                  <a:moveTo>
                    <a:pt x="72457" y="0"/>
                  </a:moveTo>
                  <a:lnTo>
                    <a:pt x="1362742" y="0"/>
                  </a:lnTo>
                  <a:cubicBezTo>
                    <a:pt x="1402759" y="0"/>
                    <a:pt x="1435199" y="32440"/>
                    <a:pt x="1435199" y="72457"/>
                  </a:cubicBezTo>
                  <a:lnTo>
                    <a:pt x="1435199" y="944438"/>
                  </a:lnTo>
                  <a:cubicBezTo>
                    <a:pt x="1435199" y="984455"/>
                    <a:pt x="1402759" y="1016895"/>
                    <a:pt x="1362742" y="1016895"/>
                  </a:cubicBezTo>
                  <a:lnTo>
                    <a:pt x="72457" y="1016895"/>
                  </a:lnTo>
                  <a:cubicBezTo>
                    <a:pt x="32440" y="1016895"/>
                    <a:pt x="0" y="984455"/>
                    <a:pt x="0" y="944438"/>
                  </a:cubicBezTo>
                  <a:lnTo>
                    <a:pt x="0" y="72457"/>
                  </a:lnTo>
                  <a:cubicBezTo>
                    <a:pt x="0" y="32440"/>
                    <a:pt x="32440" y="0"/>
                    <a:pt x="72457" y="0"/>
                  </a:cubicBezTo>
                  <a:close/>
                </a:path>
              </a:pathLst>
            </a:custGeom>
            <a:solidFill>
              <a:srgbClr val="1A0E79"/>
            </a:solidFill>
            <a:ln w="38100" cap="rnd">
              <a:solidFill>
                <a:srgbClr val="FFC857"/>
              </a:solidFill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57150"/>
              <a:ext cx="1435199" cy="10740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952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6464396" y="7453185"/>
            <a:ext cx="5269147" cy="1656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10218" indent="-205109" lvl="1">
              <a:lnSpc>
                <a:spcPts val="2660"/>
              </a:lnSpc>
              <a:buFont typeface="Arial"/>
              <a:buChar char="•"/>
            </a:pPr>
            <a:r>
              <a:rPr lang="en-US" sz="1900">
                <a:solidFill>
                  <a:srgbClr val="FFFFFF"/>
                </a:solidFill>
                <a:latin typeface="Open Sans"/>
              </a:rPr>
              <a:t>Más costoso computacionalmente en comparación con algunos otros algoritmos de aprendizaje supervisado.</a:t>
            </a:r>
          </a:p>
          <a:p>
            <a:pPr marL="410218" indent="-205109" lvl="1">
              <a:lnSpc>
                <a:spcPts val="2660"/>
              </a:lnSpc>
              <a:buFont typeface="Arial"/>
              <a:buChar char="•"/>
            </a:pPr>
            <a:r>
              <a:rPr lang="en-US" sz="1900">
                <a:solidFill>
                  <a:srgbClr val="FFFFFF"/>
                </a:solidFill>
                <a:latin typeface="Open Sans"/>
              </a:rPr>
              <a:t>Modelo robusto.</a:t>
            </a:r>
          </a:p>
          <a:p>
            <a:pPr marL="410218" indent="-205109" lvl="1">
              <a:lnSpc>
                <a:spcPts val="2660"/>
              </a:lnSpc>
              <a:buFont typeface="Arial"/>
              <a:buChar char="•"/>
            </a:pPr>
            <a:r>
              <a:rPr lang="en-US" sz="1900">
                <a:solidFill>
                  <a:srgbClr val="FFFFFF"/>
                </a:solidFill>
                <a:latin typeface="Open Sans"/>
              </a:rPr>
              <a:t>Menos sensible a datos atípicos.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832784" y="6298755"/>
            <a:ext cx="3497100" cy="878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10"/>
              </a:lnSpc>
              <a:spcBef>
                <a:spcPct val="0"/>
              </a:spcBef>
            </a:pPr>
            <a:r>
              <a:rPr lang="en-US" sz="3000">
                <a:solidFill>
                  <a:srgbClr val="FFC857"/>
                </a:solidFill>
                <a:latin typeface="ITC Avant Garde Gothic Ultra-Bold"/>
              </a:rPr>
              <a:t>Support Vector Machine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12290329" y="3744384"/>
            <a:ext cx="5449270" cy="3861024"/>
            <a:chOff x="0" y="0"/>
            <a:chExt cx="1435199" cy="101689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435199" cy="1016895"/>
            </a:xfrm>
            <a:custGeom>
              <a:avLst/>
              <a:gdLst/>
              <a:ahLst/>
              <a:cxnLst/>
              <a:rect r="r" b="b" t="t" l="l"/>
              <a:pathLst>
                <a:path h="1016895" w="1435199">
                  <a:moveTo>
                    <a:pt x="72457" y="0"/>
                  </a:moveTo>
                  <a:lnTo>
                    <a:pt x="1362742" y="0"/>
                  </a:lnTo>
                  <a:cubicBezTo>
                    <a:pt x="1402759" y="0"/>
                    <a:pt x="1435199" y="32440"/>
                    <a:pt x="1435199" y="72457"/>
                  </a:cubicBezTo>
                  <a:lnTo>
                    <a:pt x="1435199" y="944438"/>
                  </a:lnTo>
                  <a:cubicBezTo>
                    <a:pt x="1435199" y="984455"/>
                    <a:pt x="1402759" y="1016895"/>
                    <a:pt x="1362742" y="1016895"/>
                  </a:cubicBezTo>
                  <a:lnTo>
                    <a:pt x="72457" y="1016895"/>
                  </a:lnTo>
                  <a:cubicBezTo>
                    <a:pt x="32440" y="1016895"/>
                    <a:pt x="0" y="984455"/>
                    <a:pt x="0" y="944438"/>
                  </a:cubicBezTo>
                  <a:lnTo>
                    <a:pt x="0" y="72457"/>
                  </a:lnTo>
                  <a:cubicBezTo>
                    <a:pt x="0" y="32440"/>
                    <a:pt x="32440" y="0"/>
                    <a:pt x="72457" y="0"/>
                  </a:cubicBezTo>
                  <a:close/>
                </a:path>
              </a:pathLst>
            </a:custGeom>
            <a:solidFill>
              <a:srgbClr val="1A0E79"/>
            </a:solidFill>
            <a:ln w="38100" cap="rnd">
              <a:solidFill>
                <a:srgbClr val="FFC857"/>
              </a:solidFill>
              <a:prstDash val="solid"/>
              <a:round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57150"/>
              <a:ext cx="1435199" cy="10740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952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12661804" y="3957348"/>
            <a:ext cx="4221996" cy="878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10"/>
              </a:lnSpc>
              <a:spcBef>
                <a:spcPct val="0"/>
              </a:spcBef>
            </a:pPr>
            <a:r>
              <a:rPr lang="en-US" sz="3000">
                <a:solidFill>
                  <a:srgbClr val="FFC857"/>
                </a:solidFill>
                <a:latin typeface="ITC Avant Garde Gothic Ultra-Bold"/>
              </a:rPr>
              <a:t>Gradient Boosting Classifier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2661804" y="4902340"/>
            <a:ext cx="5269147" cy="1990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10218" indent="-205109" lvl="1">
              <a:lnSpc>
                <a:spcPts val="2660"/>
              </a:lnSpc>
              <a:buFont typeface="Arial"/>
              <a:buChar char="•"/>
            </a:pPr>
            <a:r>
              <a:rPr lang="en-US" sz="1900">
                <a:solidFill>
                  <a:srgbClr val="FFFFFF"/>
                </a:solidFill>
                <a:latin typeface="Open Sans"/>
              </a:rPr>
              <a:t>Puede manejar automáticamente la importancia de las características.</a:t>
            </a:r>
          </a:p>
          <a:p>
            <a:pPr marL="410218" indent="-205109" lvl="1">
              <a:lnSpc>
                <a:spcPts val="2660"/>
              </a:lnSpc>
              <a:buFont typeface="Arial"/>
              <a:buChar char="•"/>
            </a:pPr>
            <a:r>
              <a:rPr lang="en-US" sz="1900">
                <a:solidFill>
                  <a:srgbClr val="FFFFFF"/>
                </a:solidFill>
                <a:latin typeface="Open Sans"/>
              </a:rPr>
              <a:t> Modelo robusto.</a:t>
            </a:r>
          </a:p>
          <a:p>
            <a:pPr marL="410218" indent="-205109" lvl="1">
              <a:lnSpc>
                <a:spcPts val="2660"/>
              </a:lnSpc>
              <a:buFont typeface="Arial"/>
              <a:buChar char="•"/>
            </a:pPr>
            <a:r>
              <a:rPr lang="en-US" sz="1900">
                <a:solidFill>
                  <a:srgbClr val="FFFFFF"/>
                </a:solidFill>
                <a:latin typeface="Open Sans"/>
              </a:rPr>
              <a:t>Puede ser más costoso computacionalmente y requerir más tiempo de entrenamiento 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0E7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737125" y="-371733"/>
            <a:ext cx="5206615" cy="5011367"/>
          </a:xfrm>
          <a:custGeom>
            <a:avLst/>
            <a:gdLst/>
            <a:ahLst/>
            <a:cxnLst/>
            <a:rect r="r" b="b" t="t" l="l"/>
            <a:pathLst>
              <a:path h="5011367" w="5206615">
                <a:moveTo>
                  <a:pt x="0" y="0"/>
                </a:moveTo>
                <a:lnTo>
                  <a:pt x="5206615" y="0"/>
                </a:lnTo>
                <a:lnTo>
                  <a:pt x="5206615" y="5011367"/>
                </a:lnTo>
                <a:lnTo>
                  <a:pt x="0" y="50113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544062">
            <a:off x="-987459" y="5541249"/>
            <a:ext cx="5206615" cy="5011367"/>
          </a:xfrm>
          <a:custGeom>
            <a:avLst/>
            <a:gdLst/>
            <a:ahLst/>
            <a:cxnLst/>
            <a:rect r="r" b="b" t="t" l="l"/>
            <a:pathLst>
              <a:path h="5011367" w="5206615">
                <a:moveTo>
                  <a:pt x="0" y="0"/>
                </a:moveTo>
                <a:lnTo>
                  <a:pt x="5206615" y="0"/>
                </a:lnTo>
                <a:lnTo>
                  <a:pt x="5206615" y="5011367"/>
                </a:lnTo>
                <a:lnTo>
                  <a:pt x="0" y="50113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660405" y="2660312"/>
            <a:ext cx="10967189" cy="5971797"/>
            <a:chOff x="0" y="0"/>
            <a:chExt cx="2888478" cy="157281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88478" cy="1572819"/>
            </a:xfrm>
            <a:custGeom>
              <a:avLst/>
              <a:gdLst/>
              <a:ahLst/>
              <a:cxnLst/>
              <a:rect r="r" b="b" t="t" l="l"/>
              <a:pathLst>
                <a:path h="1572819" w="2888478">
                  <a:moveTo>
                    <a:pt x="36002" y="0"/>
                  </a:moveTo>
                  <a:lnTo>
                    <a:pt x="2852476" y="0"/>
                  </a:lnTo>
                  <a:cubicBezTo>
                    <a:pt x="2862024" y="0"/>
                    <a:pt x="2871182" y="3793"/>
                    <a:pt x="2877933" y="10545"/>
                  </a:cubicBezTo>
                  <a:cubicBezTo>
                    <a:pt x="2884685" y="17296"/>
                    <a:pt x="2888478" y="26453"/>
                    <a:pt x="2888478" y="36002"/>
                  </a:cubicBezTo>
                  <a:lnTo>
                    <a:pt x="2888478" y="1536817"/>
                  </a:lnTo>
                  <a:cubicBezTo>
                    <a:pt x="2888478" y="1546365"/>
                    <a:pt x="2884685" y="1555522"/>
                    <a:pt x="2877933" y="1562274"/>
                  </a:cubicBezTo>
                  <a:cubicBezTo>
                    <a:pt x="2871182" y="1569026"/>
                    <a:pt x="2862024" y="1572819"/>
                    <a:pt x="2852476" y="1572819"/>
                  </a:cubicBezTo>
                  <a:lnTo>
                    <a:pt x="36002" y="1572819"/>
                  </a:lnTo>
                  <a:cubicBezTo>
                    <a:pt x="26453" y="1572819"/>
                    <a:pt x="17296" y="1569026"/>
                    <a:pt x="10545" y="1562274"/>
                  </a:cubicBezTo>
                  <a:cubicBezTo>
                    <a:pt x="3793" y="1555522"/>
                    <a:pt x="0" y="1546365"/>
                    <a:pt x="0" y="1536817"/>
                  </a:cubicBezTo>
                  <a:lnTo>
                    <a:pt x="0" y="36002"/>
                  </a:lnTo>
                  <a:cubicBezTo>
                    <a:pt x="0" y="26453"/>
                    <a:pt x="3793" y="17296"/>
                    <a:pt x="10545" y="10545"/>
                  </a:cubicBezTo>
                  <a:cubicBezTo>
                    <a:pt x="17296" y="3793"/>
                    <a:pt x="26453" y="0"/>
                    <a:pt x="36002" y="0"/>
                  </a:cubicBezTo>
                  <a:close/>
                </a:path>
              </a:pathLst>
            </a:custGeom>
            <a:solidFill>
              <a:srgbClr val="1A0E79"/>
            </a:solidFill>
            <a:ln w="38100" cap="rnd">
              <a:solidFill>
                <a:srgbClr val="FFC857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2888478" cy="16299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952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8038750" y="449812"/>
            <a:ext cx="2210500" cy="2210500"/>
          </a:xfrm>
          <a:custGeom>
            <a:avLst/>
            <a:gdLst/>
            <a:ahLst/>
            <a:cxnLst/>
            <a:rect r="r" b="b" t="t" l="l"/>
            <a:pathLst>
              <a:path h="2210500" w="2210500">
                <a:moveTo>
                  <a:pt x="0" y="0"/>
                </a:moveTo>
                <a:lnTo>
                  <a:pt x="2210500" y="0"/>
                </a:lnTo>
                <a:lnTo>
                  <a:pt x="2210500" y="2210500"/>
                </a:lnTo>
                <a:lnTo>
                  <a:pt x="0" y="22105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311486" y="3121682"/>
            <a:ext cx="7665029" cy="1460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C7C2EF"/>
                </a:solidFill>
                <a:latin typeface="ITC Avant Garde Gothic Bold"/>
              </a:rPr>
              <a:t>PREPROCESADO: PCA Y ESCALADO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660405" y="4897674"/>
            <a:ext cx="10967189" cy="3329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C7C2EF"/>
                </a:solidFill>
                <a:latin typeface="Open Sans"/>
              </a:rPr>
              <a:t>He incluido como pre-procesado en todos los pipelines de mis modelos el Análisis de los componentes principales (PCA) para ver si podía reducir la multicolinealidad y la dimensionalidad de mis variables.</a:t>
            </a:r>
          </a:p>
          <a:p>
            <a:pPr algn="ctr">
              <a:lnSpc>
                <a:spcPts val="3360"/>
              </a:lnSpc>
            </a:pPr>
          </a:p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C7C2EF"/>
                </a:solidFill>
                <a:latin typeface="Open Sans"/>
              </a:rPr>
              <a:t>También he incluido un paso para el escalado de los datos de manera que estén en las unidades estandarizadas para ayudar a los modelos a encontrar patrones.</a:t>
            </a:r>
          </a:p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C7C2EF"/>
                </a:solidFill>
                <a:latin typeface="Open Sans"/>
              </a:rPr>
              <a:t>RandomizeSearch para hiperparametrizar mi modelo de manera óptima.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0E7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28358" y="1028700"/>
            <a:ext cx="16431285" cy="8096790"/>
          </a:xfrm>
          <a:custGeom>
            <a:avLst/>
            <a:gdLst/>
            <a:ahLst/>
            <a:cxnLst/>
            <a:rect r="r" b="b" t="t" l="l"/>
            <a:pathLst>
              <a:path h="8096790" w="16431285">
                <a:moveTo>
                  <a:pt x="0" y="0"/>
                </a:moveTo>
                <a:lnTo>
                  <a:pt x="16431284" y="0"/>
                </a:lnTo>
                <a:lnTo>
                  <a:pt x="16431284" y="8096790"/>
                </a:lnTo>
                <a:lnTo>
                  <a:pt x="0" y="80967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0E7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737125" y="-371733"/>
            <a:ext cx="5206615" cy="5011367"/>
          </a:xfrm>
          <a:custGeom>
            <a:avLst/>
            <a:gdLst/>
            <a:ahLst/>
            <a:cxnLst/>
            <a:rect r="r" b="b" t="t" l="l"/>
            <a:pathLst>
              <a:path h="5011367" w="5206615">
                <a:moveTo>
                  <a:pt x="0" y="0"/>
                </a:moveTo>
                <a:lnTo>
                  <a:pt x="5206615" y="0"/>
                </a:lnTo>
                <a:lnTo>
                  <a:pt x="5206615" y="5011367"/>
                </a:lnTo>
                <a:lnTo>
                  <a:pt x="0" y="50113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544062">
            <a:off x="-987459" y="5541249"/>
            <a:ext cx="5206615" cy="5011367"/>
          </a:xfrm>
          <a:custGeom>
            <a:avLst/>
            <a:gdLst/>
            <a:ahLst/>
            <a:cxnLst/>
            <a:rect r="r" b="b" t="t" l="l"/>
            <a:pathLst>
              <a:path h="5011367" w="5206615">
                <a:moveTo>
                  <a:pt x="0" y="0"/>
                </a:moveTo>
                <a:lnTo>
                  <a:pt x="5206615" y="0"/>
                </a:lnTo>
                <a:lnTo>
                  <a:pt x="5206615" y="5011367"/>
                </a:lnTo>
                <a:lnTo>
                  <a:pt x="0" y="50113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660405" y="2660312"/>
            <a:ext cx="10967189" cy="5971797"/>
            <a:chOff x="0" y="0"/>
            <a:chExt cx="2888478" cy="157281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88478" cy="1572819"/>
            </a:xfrm>
            <a:custGeom>
              <a:avLst/>
              <a:gdLst/>
              <a:ahLst/>
              <a:cxnLst/>
              <a:rect r="r" b="b" t="t" l="l"/>
              <a:pathLst>
                <a:path h="1572819" w="2888478">
                  <a:moveTo>
                    <a:pt x="36002" y="0"/>
                  </a:moveTo>
                  <a:lnTo>
                    <a:pt x="2852476" y="0"/>
                  </a:lnTo>
                  <a:cubicBezTo>
                    <a:pt x="2862024" y="0"/>
                    <a:pt x="2871182" y="3793"/>
                    <a:pt x="2877933" y="10545"/>
                  </a:cubicBezTo>
                  <a:cubicBezTo>
                    <a:pt x="2884685" y="17296"/>
                    <a:pt x="2888478" y="26453"/>
                    <a:pt x="2888478" y="36002"/>
                  </a:cubicBezTo>
                  <a:lnTo>
                    <a:pt x="2888478" y="1536817"/>
                  </a:lnTo>
                  <a:cubicBezTo>
                    <a:pt x="2888478" y="1546365"/>
                    <a:pt x="2884685" y="1555522"/>
                    <a:pt x="2877933" y="1562274"/>
                  </a:cubicBezTo>
                  <a:cubicBezTo>
                    <a:pt x="2871182" y="1569026"/>
                    <a:pt x="2862024" y="1572819"/>
                    <a:pt x="2852476" y="1572819"/>
                  </a:cubicBezTo>
                  <a:lnTo>
                    <a:pt x="36002" y="1572819"/>
                  </a:lnTo>
                  <a:cubicBezTo>
                    <a:pt x="26453" y="1572819"/>
                    <a:pt x="17296" y="1569026"/>
                    <a:pt x="10545" y="1562274"/>
                  </a:cubicBezTo>
                  <a:cubicBezTo>
                    <a:pt x="3793" y="1555522"/>
                    <a:pt x="0" y="1546365"/>
                    <a:pt x="0" y="1536817"/>
                  </a:cubicBezTo>
                  <a:lnTo>
                    <a:pt x="0" y="36002"/>
                  </a:lnTo>
                  <a:cubicBezTo>
                    <a:pt x="0" y="26453"/>
                    <a:pt x="3793" y="17296"/>
                    <a:pt x="10545" y="10545"/>
                  </a:cubicBezTo>
                  <a:cubicBezTo>
                    <a:pt x="17296" y="3793"/>
                    <a:pt x="26453" y="0"/>
                    <a:pt x="36002" y="0"/>
                  </a:cubicBezTo>
                  <a:close/>
                </a:path>
              </a:pathLst>
            </a:custGeom>
            <a:solidFill>
              <a:srgbClr val="1A0E79"/>
            </a:solidFill>
            <a:ln w="38100" cap="rnd">
              <a:solidFill>
                <a:srgbClr val="FFC857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2888478" cy="16299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952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4716097" y="5545033"/>
            <a:ext cx="8855807" cy="2854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54">
                <a:solidFill>
                  <a:srgbClr val="C7C2EF"/>
                </a:solidFill>
                <a:latin typeface="ITC Avant Garde Gothic"/>
              </a:rPr>
              <a:t>He optado por este modelo por su buena interpretabilidad, por su relativamente bajo costo computacional, y sus buenos resultados en las métricas de evaluación.</a:t>
            </a:r>
          </a:p>
          <a:p>
            <a:pPr algn="ctr">
              <a:lnSpc>
                <a:spcPts val="2800"/>
              </a:lnSpc>
            </a:pPr>
          </a:p>
          <a:p>
            <a:pPr algn="ctr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 spc="154">
                <a:solidFill>
                  <a:srgbClr val="C7C2EF"/>
                </a:solidFill>
                <a:latin typeface="ITC Avant Garde Gothic"/>
              </a:rPr>
              <a:t>Todos los modelos han tenido unas métricas muy altas debido a que el problema que estamos abordando es altamente determinista y el conjunto de datos es muy limpio y está bien estructurado.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716097" y="3495079"/>
            <a:ext cx="8855807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C857"/>
                </a:solidFill>
                <a:latin typeface="Open Sans Bold"/>
              </a:rPr>
              <a:t>Modelo final: Random Forest Classifier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0E7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3007149"/>
            <a:ext cx="7806482" cy="4272703"/>
          </a:xfrm>
          <a:custGeom>
            <a:avLst/>
            <a:gdLst/>
            <a:ahLst/>
            <a:cxnLst/>
            <a:rect r="r" b="b" t="t" l="l"/>
            <a:pathLst>
              <a:path h="4272703" w="7806482">
                <a:moveTo>
                  <a:pt x="0" y="0"/>
                </a:moveTo>
                <a:lnTo>
                  <a:pt x="7806482" y="0"/>
                </a:lnTo>
                <a:lnTo>
                  <a:pt x="7806482" y="4272702"/>
                </a:lnTo>
                <a:lnTo>
                  <a:pt x="0" y="42727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5000"/>
            </a:blip>
            <a:stretch>
              <a:fillRect l="0" t="0" r="0" b="-10206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144000" y="3193074"/>
            <a:ext cx="7570589" cy="4856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42259" indent="-371130" lvl="1">
              <a:lnSpc>
                <a:spcPts val="4813"/>
              </a:lnSpc>
              <a:buFont typeface="Arial"/>
              <a:buChar char="•"/>
            </a:pPr>
            <a:r>
              <a:rPr lang="en-US" sz="3437">
                <a:solidFill>
                  <a:srgbClr val="C7C2EF"/>
                </a:solidFill>
                <a:latin typeface="Open Sans"/>
              </a:rPr>
              <a:t>classifier: RandomForestClassifier</a:t>
            </a:r>
          </a:p>
          <a:p>
            <a:pPr marL="742259" indent="-371130" lvl="1">
              <a:lnSpc>
                <a:spcPts val="4813"/>
              </a:lnSpc>
              <a:buFont typeface="Arial"/>
              <a:buChar char="•"/>
            </a:pPr>
            <a:r>
              <a:rPr lang="en-US" sz="3437">
                <a:solidFill>
                  <a:srgbClr val="C7C2EF"/>
                </a:solidFill>
                <a:latin typeface="Open Sans"/>
              </a:rPr>
              <a:t>classifier__max_depth: 5</a:t>
            </a:r>
          </a:p>
          <a:p>
            <a:pPr marL="742259" indent="-371130" lvl="1">
              <a:lnSpc>
                <a:spcPts val="4813"/>
              </a:lnSpc>
              <a:buFont typeface="Arial"/>
              <a:buChar char="•"/>
            </a:pPr>
            <a:r>
              <a:rPr lang="en-US" sz="3437">
                <a:solidFill>
                  <a:srgbClr val="C7C2EF"/>
                </a:solidFill>
                <a:latin typeface="Open Sans"/>
              </a:rPr>
              <a:t>classifier__max_leaf_nodes: 18</a:t>
            </a:r>
          </a:p>
          <a:p>
            <a:pPr marL="742259" indent="-371130" lvl="1">
              <a:lnSpc>
                <a:spcPts val="4813"/>
              </a:lnSpc>
              <a:buFont typeface="Arial"/>
              <a:buChar char="•"/>
            </a:pPr>
            <a:r>
              <a:rPr lang="en-US" sz="3437">
                <a:solidFill>
                  <a:srgbClr val="C7C2EF"/>
                </a:solidFill>
                <a:latin typeface="Open Sans"/>
              </a:rPr>
              <a:t>classifier__n_estimators: 500</a:t>
            </a:r>
          </a:p>
          <a:p>
            <a:pPr marL="742259" indent="-371130" lvl="1">
              <a:lnSpc>
                <a:spcPts val="4813"/>
              </a:lnSpc>
              <a:buFont typeface="Arial"/>
              <a:buChar char="•"/>
            </a:pPr>
            <a:r>
              <a:rPr lang="en-US" sz="3437">
                <a:solidFill>
                  <a:srgbClr val="C7C2EF"/>
                </a:solidFill>
                <a:latin typeface="Open Sans"/>
              </a:rPr>
              <a:t>pca__n_components: 25</a:t>
            </a:r>
          </a:p>
          <a:p>
            <a:pPr marL="742259" indent="-371130" lvl="1">
              <a:lnSpc>
                <a:spcPts val="4813"/>
              </a:lnSpc>
              <a:buFont typeface="Arial"/>
              <a:buChar char="•"/>
            </a:pPr>
            <a:r>
              <a:rPr lang="en-US" sz="3437">
                <a:solidFill>
                  <a:srgbClr val="C7C2EF"/>
                </a:solidFill>
                <a:latin typeface="Open Sans"/>
              </a:rPr>
              <a:t>scaler: StandardScaler()</a:t>
            </a:r>
          </a:p>
          <a:p>
            <a:pPr algn="ctr">
              <a:lnSpc>
                <a:spcPts val="4813"/>
              </a:lnSpc>
            </a:pPr>
          </a:p>
          <a:p>
            <a:pPr algn="ctr">
              <a:lnSpc>
                <a:spcPts val="4813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5358705" y="933450"/>
            <a:ext cx="757058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C857"/>
                </a:solidFill>
                <a:latin typeface="Open Sans Bold"/>
              </a:rPr>
              <a:t>Mejores parámetros: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0E7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90837" y="1233230"/>
            <a:ext cx="5711266" cy="7820540"/>
          </a:xfrm>
          <a:custGeom>
            <a:avLst/>
            <a:gdLst/>
            <a:ahLst/>
            <a:cxnLst/>
            <a:rect r="r" b="b" t="t" l="l"/>
            <a:pathLst>
              <a:path h="7820540" w="5711266">
                <a:moveTo>
                  <a:pt x="0" y="0"/>
                </a:moveTo>
                <a:lnTo>
                  <a:pt x="5711266" y="0"/>
                </a:lnTo>
                <a:lnTo>
                  <a:pt x="5711266" y="7820540"/>
                </a:lnTo>
                <a:lnTo>
                  <a:pt x="0" y="78205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1492214"/>
            <a:ext cx="7208710" cy="7302573"/>
          </a:xfrm>
          <a:custGeom>
            <a:avLst/>
            <a:gdLst/>
            <a:ahLst/>
            <a:cxnLst/>
            <a:rect r="r" b="b" t="t" l="l"/>
            <a:pathLst>
              <a:path h="7302573" w="7208710">
                <a:moveTo>
                  <a:pt x="0" y="0"/>
                </a:moveTo>
                <a:lnTo>
                  <a:pt x="7208710" y="0"/>
                </a:lnTo>
                <a:lnTo>
                  <a:pt x="7208710" y="7302572"/>
                </a:lnTo>
                <a:lnTo>
                  <a:pt x="0" y="73025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0E7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676225" y="2156567"/>
            <a:ext cx="9583075" cy="5973865"/>
          </a:xfrm>
          <a:custGeom>
            <a:avLst/>
            <a:gdLst/>
            <a:ahLst/>
            <a:cxnLst/>
            <a:rect r="r" b="b" t="t" l="l"/>
            <a:pathLst>
              <a:path h="5973865" w="9583075">
                <a:moveTo>
                  <a:pt x="0" y="0"/>
                </a:moveTo>
                <a:lnTo>
                  <a:pt x="9583075" y="0"/>
                </a:lnTo>
                <a:lnTo>
                  <a:pt x="9583075" y="5973866"/>
                </a:lnTo>
                <a:lnTo>
                  <a:pt x="0" y="59738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233230"/>
            <a:ext cx="5711266" cy="7820540"/>
          </a:xfrm>
          <a:custGeom>
            <a:avLst/>
            <a:gdLst/>
            <a:ahLst/>
            <a:cxnLst/>
            <a:rect r="r" b="b" t="t" l="l"/>
            <a:pathLst>
              <a:path h="7820540" w="5711266">
                <a:moveTo>
                  <a:pt x="0" y="0"/>
                </a:moveTo>
                <a:lnTo>
                  <a:pt x="5711266" y="0"/>
                </a:lnTo>
                <a:lnTo>
                  <a:pt x="5711266" y="7820540"/>
                </a:lnTo>
                <a:lnTo>
                  <a:pt x="0" y="78205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0E7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530688" y="-423594"/>
            <a:ext cx="5206615" cy="5011367"/>
          </a:xfrm>
          <a:custGeom>
            <a:avLst/>
            <a:gdLst/>
            <a:ahLst/>
            <a:cxnLst/>
            <a:rect r="r" b="b" t="t" l="l"/>
            <a:pathLst>
              <a:path h="5011367" w="5206615">
                <a:moveTo>
                  <a:pt x="0" y="0"/>
                </a:moveTo>
                <a:lnTo>
                  <a:pt x="5206615" y="0"/>
                </a:lnTo>
                <a:lnTo>
                  <a:pt x="5206615" y="5011367"/>
                </a:lnTo>
                <a:lnTo>
                  <a:pt x="0" y="50113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758003">
            <a:off x="-528994" y="5799927"/>
            <a:ext cx="5206615" cy="5011367"/>
          </a:xfrm>
          <a:custGeom>
            <a:avLst/>
            <a:gdLst/>
            <a:ahLst/>
            <a:cxnLst/>
            <a:rect r="r" b="b" t="t" l="l"/>
            <a:pathLst>
              <a:path h="5011367" w="5206615">
                <a:moveTo>
                  <a:pt x="0" y="0"/>
                </a:moveTo>
                <a:lnTo>
                  <a:pt x="5206614" y="0"/>
                </a:lnTo>
                <a:lnTo>
                  <a:pt x="5206614" y="5011367"/>
                </a:lnTo>
                <a:lnTo>
                  <a:pt x="0" y="50113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6481029" y="3564477"/>
            <a:ext cx="9969115" cy="5971797"/>
            <a:chOff x="0" y="0"/>
            <a:chExt cx="2625610" cy="157281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625610" cy="1572819"/>
            </a:xfrm>
            <a:custGeom>
              <a:avLst/>
              <a:gdLst/>
              <a:ahLst/>
              <a:cxnLst/>
              <a:rect r="r" b="b" t="t" l="l"/>
              <a:pathLst>
                <a:path h="1572819" w="2625610">
                  <a:moveTo>
                    <a:pt x="39606" y="0"/>
                  </a:moveTo>
                  <a:lnTo>
                    <a:pt x="2586004" y="0"/>
                  </a:lnTo>
                  <a:cubicBezTo>
                    <a:pt x="2596509" y="0"/>
                    <a:pt x="2606583" y="4173"/>
                    <a:pt x="2614010" y="11600"/>
                  </a:cubicBezTo>
                  <a:cubicBezTo>
                    <a:pt x="2621438" y="19028"/>
                    <a:pt x="2625610" y="29102"/>
                    <a:pt x="2625610" y="39606"/>
                  </a:cubicBezTo>
                  <a:lnTo>
                    <a:pt x="2625610" y="1533213"/>
                  </a:lnTo>
                  <a:cubicBezTo>
                    <a:pt x="2625610" y="1543717"/>
                    <a:pt x="2621438" y="1553791"/>
                    <a:pt x="2614010" y="1561218"/>
                  </a:cubicBezTo>
                  <a:cubicBezTo>
                    <a:pt x="2606583" y="1568646"/>
                    <a:pt x="2596509" y="1572819"/>
                    <a:pt x="2586004" y="1572819"/>
                  </a:cubicBezTo>
                  <a:lnTo>
                    <a:pt x="39606" y="1572819"/>
                  </a:lnTo>
                  <a:cubicBezTo>
                    <a:pt x="29102" y="1572819"/>
                    <a:pt x="19028" y="1568646"/>
                    <a:pt x="11600" y="1561218"/>
                  </a:cubicBezTo>
                  <a:cubicBezTo>
                    <a:pt x="4173" y="1553791"/>
                    <a:pt x="0" y="1543717"/>
                    <a:pt x="0" y="1533213"/>
                  </a:cubicBezTo>
                  <a:lnTo>
                    <a:pt x="0" y="39606"/>
                  </a:lnTo>
                  <a:cubicBezTo>
                    <a:pt x="0" y="29102"/>
                    <a:pt x="4173" y="19028"/>
                    <a:pt x="11600" y="11600"/>
                  </a:cubicBezTo>
                  <a:cubicBezTo>
                    <a:pt x="19028" y="4173"/>
                    <a:pt x="29102" y="0"/>
                    <a:pt x="39606" y="0"/>
                  </a:cubicBezTo>
                  <a:close/>
                </a:path>
              </a:pathLst>
            </a:custGeom>
            <a:solidFill>
              <a:srgbClr val="1A0E79"/>
            </a:solidFill>
            <a:ln w="38100" cap="rnd">
              <a:solidFill>
                <a:srgbClr val="FFC857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2625610" cy="16299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952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6882326" y="4291103"/>
            <a:ext cx="8806276" cy="63896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2"/>
              </a:lnSpc>
            </a:pPr>
          </a:p>
          <a:p>
            <a:pPr marL="437651" indent="-218825" lvl="1">
              <a:lnSpc>
                <a:spcPts val="2837"/>
              </a:lnSpc>
              <a:buFont typeface="Arial"/>
              <a:buChar char="•"/>
            </a:pPr>
            <a:r>
              <a:rPr lang="en-US" sz="2027" spc="156">
                <a:solidFill>
                  <a:srgbClr val="C7C2EF"/>
                </a:solidFill>
                <a:latin typeface="ITC Avant Garde Gothic Bold"/>
              </a:rPr>
              <a:t>Precision</a:t>
            </a:r>
            <a:r>
              <a:rPr lang="en-US" sz="2027" spc="156">
                <a:solidFill>
                  <a:srgbClr val="C7C2EF"/>
                </a:solidFill>
                <a:latin typeface="ITC Avant Garde Gothic"/>
              </a:rPr>
              <a:t>: de todas las instancias clasificadas como positivas, ¿cuántas realmente lo son?</a:t>
            </a:r>
          </a:p>
          <a:p>
            <a:pPr>
              <a:lnSpc>
                <a:spcPts val="2837"/>
              </a:lnSpc>
            </a:pPr>
          </a:p>
          <a:p>
            <a:pPr marL="437651" indent="-218825" lvl="1">
              <a:lnSpc>
                <a:spcPts val="2837"/>
              </a:lnSpc>
              <a:buFont typeface="Arial"/>
              <a:buChar char="•"/>
            </a:pPr>
            <a:r>
              <a:rPr lang="en-US" sz="2027" spc="156">
                <a:solidFill>
                  <a:srgbClr val="C7C2EF"/>
                </a:solidFill>
                <a:latin typeface="ITC Avant Garde Gothic Bold"/>
              </a:rPr>
              <a:t>Recall</a:t>
            </a:r>
            <a:r>
              <a:rPr lang="en-US" sz="2027" spc="156">
                <a:solidFill>
                  <a:srgbClr val="C7C2EF"/>
                </a:solidFill>
                <a:latin typeface="ITC Avant Garde Gothic"/>
              </a:rPr>
              <a:t>: De todas las instancias que son realmente positivas, ¿Cuántas fueron identificadas correctamente por el modelo?</a:t>
            </a:r>
          </a:p>
          <a:p>
            <a:pPr marL="437651" indent="-218825" lvl="1">
              <a:lnSpc>
                <a:spcPts val="2837"/>
              </a:lnSpc>
              <a:buFont typeface="Arial"/>
              <a:buChar char="•"/>
            </a:pPr>
          </a:p>
          <a:p>
            <a:pPr marL="437651" indent="-218825" lvl="1">
              <a:lnSpc>
                <a:spcPts val="2837"/>
              </a:lnSpc>
              <a:buFont typeface="Arial"/>
              <a:buChar char="•"/>
            </a:pPr>
            <a:r>
              <a:rPr lang="en-US" sz="2027" spc="156">
                <a:solidFill>
                  <a:srgbClr val="C7C2EF"/>
                </a:solidFill>
                <a:latin typeface="ITC Avant Garde Gothic Bold"/>
              </a:rPr>
              <a:t>Accuracy</a:t>
            </a:r>
            <a:r>
              <a:rPr lang="en-US" sz="2027" spc="156">
                <a:solidFill>
                  <a:srgbClr val="C7C2EF"/>
                </a:solidFill>
                <a:latin typeface="ITC Avant Garde Gothic"/>
              </a:rPr>
              <a:t>: Es la proporción de todas las predicciones que son correctas</a:t>
            </a:r>
          </a:p>
          <a:p>
            <a:pPr marL="437651" indent="-218825" lvl="1">
              <a:lnSpc>
                <a:spcPts val="2837"/>
              </a:lnSpc>
              <a:buFont typeface="Arial"/>
              <a:buChar char="•"/>
            </a:pPr>
          </a:p>
          <a:p>
            <a:pPr marL="437651" indent="-218825" lvl="1">
              <a:lnSpc>
                <a:spcPts val="2837"/>
              </a:lnSpc>
              <a:buFont typeface="Arial"/>
              <a:buChar char="•"/>
            </a:pPr>
            <a:r>
              <a:rPr lang="en-US" sz="2027" spc="156">
                <a:solidFill>
                  <a:srgbClr val="C7C2EF"/>
                </a:solidFill>
                <a:latin typeface="ITC Avant Garde Gothic Bold"/>
              </a:rPr>
              <a:t>F1-score</a:t>
            </a:r>
            <a:r>
              <a:rPr lang="en-US" sz="2027" spc="156">
                <a:solidFill>
                  <a:srgbClr val="C7C2EF"/>
                </a:solidFill>
                <a:latin typeface="ITC Avant Garde Gothic"/>
              </a:rPr>
              <a:t>: Métrica de evaluación de modelos de clasificación que combina la precisión y el recall en un solo valor.</a:t>
            </a:r>
          </a:p>
          <a:p>
            <a:pPr algn="ctr">
              <a:lnSpc>
                <a:spcPts val="2702"/>
              </a:lnSpc>
            </a:pPr>
          </a:p>
          <a:p>
            <a:pPr algn="ctr">
              <a:lnSpc>
                <a:spcPts val="2702"/>
              </a:lnSpc>
            </a:pPr>
          </a:p>
          <a:p>
            <a:pPr algn="ctr">
              <a:lnSpc>
                <a:spcPts val="2702"/>
              </a:lnSpc>
            </a:pPr>
          </a:p>
          <a:p>
            <a:pPr algn="ctr">
              <a:lnSpc>
                <a:spcPts val="2702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6882326" y="3632594"/>
            <a:ext cx="8806276" cy="734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5"/>
              </a:lnSpc>
            </a:pPr>
            <a:r>
              <a:rPr lang="en-US" sz="3861">
                <a:solidFill>
                  <a:srgbClr val="FFC857"/>
                </a:solidFill>
                <a:latin typeface="ITC Avant Garde Gothic Bold"/>
              </a:rPr>
              <a:t>3.</a:t>
            </a:r>
            <a:r>
              <a:rPr lang="en-US" sz="3861">
                <a:solidFill>
                  <a:srgbClr val="C7C2EF"/>
                </a:solidFill>
                <a:latin typeface="ITC Avant Garde Gothic Bold"/>
              </a:rPr>
              <a:t>EVALUACIÓN DEL MODELO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-519617" y="-423594"/>
            <a:ext cx="4927334" cy="4927334"/>
          </a:xfrm>
          <a:custGeom>
            <a:avLst/>
            <a:gdLst/>
            <a:ahLst/>
            <a:cxnLst/>
            <a:rect r="r" b="b" t="t" l="l"/>
            <a:pathLst>
              <a:path h="4927334" w="4927334">
                <a:moveTo>
                  <a:pt x="0" y="0"/>
                </a:moveTo>
                <a:lnTo>
                  <a:pt x="4927334" y="0"/>
                </a:lnTo>
                <a:lnTo>
                  <a:pt x="4927334" y="4927334"/>
                </a:lnTo>
                <a:lnTo>
                  <a:pt x="0" y="49273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0E7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220267" y="4293801"/>
            <a:ext cx="3213640" cy="4056050"/>
          </a:xfrm>
          <a:custGeom>
            <a:avLst/>
            <a:gdLst/>
            <a:ahLst/>
            <a:cxnLst/>
            <a:rect r="r" b="b" t="t" l="l"/>
            <a:pathLst>
              <a:path h="4056050" w="3213640">
                <a:moveTo>
                  <a:pt x="0" y="0"/>
                </a:moveTo>
                <a:lnTo>
                  <a:pt x="3213639" y="0"/>
                </a:lnTo>
                <a:lnTo>
                  <a:pt x="3213639" y="4056050"/>
                </a:lnTo>
                <a:lnTo>
                  <a:pt x="0" y="40560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086610" y="4410418"/>
            <a:ext cx="4433376" cy="3822817"/>
          </a:xfrm>
          <a:custGeom>
            <a:avLst/>
            <a:gdLst/>
            <a:ahLst/>
            <a:cxnLst/>
            <a:rect r="r" b="b" t="t" l="l"/>
            <a:pathLst>
              <a:path h="3822817" w="4433376">
                <a:moveTo>
                  <a:pt x="0" y="0"/>
                </a:moveTo>
                <a:lnTo>
                  <a:pt x="4433376" y="0"/>
                </a:lnTo>
                <a:lnTo>
                  <a:pt x="4433376" y="3822817"/>
                </a:lnTo>
                <a:lnTo>
                  <a:pt x="0" y="38228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14" t="0" r="-1814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585023" y="2045902"/>
            <a:ext cx="5436550" cy="1752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90"/>
              </a:lnSpc>
            </a:pPr>
            <a:r>
              <a:rPr lang="en-US" sz="2700" spc="159">
                <a:solidFill>
                  <a:srgbClr val="FFC857"/>
                </a:solidFill>
                <a:latin typeface="ITC Avant Garde Gothic Bold"/>
              </a:rPr>
              <a:t>METRICAS CON 6 COMPONENTES PRINCIPALES: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268447" y="5753501"/>
            <a:ext cx="983621" cy="869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799"/>
              </a:lnSpc>
              <a:spcBef>
                <a:spcPct val="0"/>
              </a:spcBef>
            </a:pPr>
            <a:r>
              <a:rPr lang="en-US" sz="3999" spc="235" u="none">
                <a:solidFill>
                  <a:srgbClr val="FFC857"/>
                </a:solidFill>
                <a:latin typeface="ITC Avant Garde Gothic Bold"/>
              </a:rPr>
              <a:t>VS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108811" y="2336415"/>
            <a:ext cx="5436550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90"/>
              </a:lnSpc>
            </a:pPr>
            <a:r>
              <a:rPr lang="en-US" sz="2700" spc="159">
                <a:solidFill>
                  <a:srgbClr val="FFC857"/>
                </a:solidFill>
                <a:latin typeface="ITC Avant Garde Gothic Bold"/>
              </a:rPr>
              <a:t>MÉTRICAS CON TODAS LAS VARIABLES: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0E7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402793">
            <a:off x="171364" y="-667348"/>
            <a:ext cx="5206615" cy="5011367"/>
          </a:xfrm>
          <a:custGeom>
            <a:avLst/>
            <a:gdLst/>
            <a:ahLst/>
            <a:cxnLst/>
            <a:rect r="r" b="b" t="t" l="l"/>
            <a:pathLst>
              <a:path h="5011367" w="5206615">
                <a:moveTo>
                  <a:pt x="0" y="0"/>
                </a:moveTo>
                <a:lnTo>
                  <a:pt x="5206615" y="0"/>
                </a:lnTo>
                <a:lnTo>
                  <a:pt x="5206615" y="5011367"/>
                </a:lnTo>
                <a:lnTo>
                  <a:pt x="0" y="50113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681570"/>
            <a:ext cx="7605430" cy="7605430"/>
          </a:xfrm>
          <a:custGeom>
            <a:avLst/>
            <a:gdLst/>
            <a:ahLst/>
            <a:cxnLst/>
            <a:rect r="r" b="b" t="t" l="l"/>
            <a:pathLst>
              <a:path h="7605430" w="7605430">
                <a:moveTo>
                  <a:pt x="0" y="0"/>
                </a:moveTo>
                <a:lnTo>
                  <a:pt x="7605430" y="0"/>
                </a:lnTo>
                <a:lnTo>
                  <a:pt x="7605430" y="7605430"/>
                </a:lnTo>
                <a:lnTo>
                  <a:pt x="0" y="76054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084063" y="1500489"/>
            <a:ext cx="6777589" cy="75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C7C2EF"/>
                </a:solidFill>
                <a:latin typeface="ITC Avant Garde Gothic Bold"/>
              </a:rPr>
              <a:t>Índice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870311" y="2510120"/>
            <a:ext cx="979569" cy="5427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4740"/>
              </a:lnSpc>
              <a:spcBef>
                <a:spcPct val="0"/>
              </a:spcBef>
            </a:pPr>
            <a:r>
              <a:rPr lang="en-US" sz="3000" strike="noStrike" u="none">
                <a:solidFill>
                  <a:srgbClr val="FFC857"/>
                </a:solidFill>
                <a:latin typeface="ITC Avant Garde Gothic Bold"/>
              </a:rPr>
              <a:t>01.</a:t>
            </a:r>
          </a:p>
          <a:p>
            <a:pPr algn="r" marL="0" indent="0" lvl="0">
              <a:lnSpc>
                <a:spcPts val="4740"/>
              </a:lnSpc>
              <a:spcBef>
                <a:spcPct val="0"/>
              </a:spcBef>
            </a:pPr>
            <a:r>
              <a:rPr lang="en-US" sz="3000" strike="noStrike" u="none">
                <a:solidFill>
                  <a:srgbClr val="FFC857"/>
                </a:solidFill>
                <a:latin typeface="ITC Avant Garde Gothic Bold"/>
              </a:rPr>
              <a:t>02.</a:t>
            </a:r>
          </a:p>
          <a:p>
            <a:pPr algn="r" marL="0" indent="0" lvl="0">
              <a:lnSpc>
                <a:spcPts val="4740"/>
              </a:lnSpc>
              <a:spcBef>
                <a:spcPct val="0"/>
              </a:spcBef>
            </a:pPr>
            <a:r>
              <a:rPr lang="en-US" sz="3000" strike="noStrike" u="none">
                <a:solidFill>
                  <a:srgbClr val="FFC857"/>
                </a:solidFill>
                <a:latin typeface="ITC Avant Garde Gothic Bold"/>
              </a:rPr>
              <a:t>03.</a:t>
            </a:r>
          </a:p>
          <a:p>
            <a:pPr algn="r" marL="0" indent="0" lvl="0">
              <a:lnSpc>
                <a:spcPts val="4740"/>
              </a:lnSpc>
              <a:spcBef>
                <a:spcPct val="0"/>
              </a:spcBef>
            </a:pPr>
            <a:r>
              <a:rPr lang="en-US" sz="3000" strike="noStrike" u="none">
                <a:solidFill>
                  <a:srgbClr val="FFC857"/>
                </a:solidFill>
                <a:latin typeface="ITC Avant Garde Gothic Bold"/>
              </a:rPr>
              <a:t>04.</a:t>
            </a:r>
          </a:p>
          <a:p>
            <a:pPr algn="r" marL="0" indent="0" lvl="0">
              <a:lnSpc>
                <a:spcPts val="4740"/>
              </a:lnSpc>
              <a:spcBef>
                <a:spcPct val="0"/>
              </a:spcBef>
            </a:pPr>
            <a:r>
              <a:rPr lang="en-US" sz="3000" strike="noStrike" u="none">
                <a:solidFill>
                  <a:srgbClr val="FFC857"/>
                </a:solidFill>
                <a:latin typeface="ITC Avant Garde Gothic Bold"/>
              </a:rPr>
              <a:t>05.</a:t>
            </a:r>
          </a:p>
          <a:p>
            <a:pPr algn="r" marL="0" indent="0" lvl="0">
              <a:lnSpc>
                <a:spcPts val="4740"/>
              </a:lnSpc>
              <a:spcBef>
                <a:spcPct val="0"/>
              </a:spcBef>
            </a:pPr>
            <a:r>
              <a:rPr lang="en-US" sz="3000" strike="noStrike" u="none">
                <a:solidFill>
                  <a:srgbClr val="FFC857"/>
                </a:solidFill>
                <a:latin typeface="ITC Avant Garde Gothic Bold"/>
              </a:rPr>
              <a:t>06.</a:t>
            </a:r>
          </a:p>
          <a:p>
            <a:pPr algn="r" marL="0" indent="0" lvl="0">
              <a:lnSpc>
                <a:spcPts val="4740"/>
              </a:lnSpc>
              <a:spcBef>
                <a:spcPct val="0"/>
              </a:spcBef>
            </a:pPr>
            <a:r>
              <a:rPr lang="en-US" sz="3000" strike="noStrike" u="none">
                <a:solidFill>
                  <a:srgbClr val="FFC857"/>
                </a:solidFill>
                <a:latin typeface="ITC Avant Garde Gothic Bold"/>
              </a:rPr>
              <a:t>08.</a:t>
            </a:r>
          </a:p>
          <a:p>
            <a:pPr algn="r" marL="0" indent="0" lvl="0">
              <a:lnSpc>
                <a:spcPts val="4740"/>
              </a:lnSpc>
              <a:spcBef>
                <a:spcPct val="0"/>
              </a:spcBef>
            </a:pPr>
          </a:p>
          <a:p>
            <a:pPr algn="r" marL="0" indent="0" lvl="0">
              <a:lnSpc>
                <a:spcPts val="4740"/>
              </a:lnSpc>
              <a:spcBef>
                <a:spcPct val="0"/>
              </a:spcBef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-8100000">
            <a:off x="14258345" y="6537780"/>
            <a:ext cx="5206615" cy="5011367"/>
          </a:xfrm>
          <a:custGeom>
            <a:avLst/>
            <a:gdLst/>
            <a:ahLst/>
            <a:cxnLst/>
            <a:rect r="r" b="b" t="t" l="l"/>
            <a:pathLst>
              <a:path h="5011367" w="5206615">
                <a:moveTo>
                  <a:pt x="0" y="0"/>
                </a:moveTo>
                <a:lnTo>
                  <a:pt x="5206615" y="0"/>
                </a:lnTo>
                <a:lnTo>
                  <a:pt x="5206615" y="5011367"/>
                </a:lnTo>
                <a:lnTo>
                  <a:pt x="0" y="50113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1206261" y="2510120"/>
            <a:ext cx="5495078" cy="5427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740"/>
              </a:lnSpc>
              <a:spcBef>
                <a:spcPct val="0"/>
              </a:spcBef>
            </a:pPr>
            <a:r>
              <a:rPr lang="en-US" sz="3000" strike="noStrike" u="none">
                <a:solidFill>
                  <a:srgbClr val="C7C2EF"/>
                </a:solidFill>
                <a:latin typeface="ITC Avant Garde Gothic"/>
              </a:rPr>
              <a:t>Introducción</a:t>
            </a:r>
          </a:p>
          <a:p>
            <a:pPr algn="l" marL="0" indent="0" lvl="0">
              <a:lnSpc>
                <a:spcPts val="4740"/>
              </a:lnSpc>
              <a:spcBef>
                <a:spcPct val="0"/>
              </a:spcBef>
            </a:pPr>
            <a:r>
              <a:rPr lang="en-US" sz="3000" strike="noStrike" u="none">
                <a:solidFill>
                  <a:srgbClr val="C7C2EF"/>
                </a:solidFill>
                <a:latin typeface="ITC Avant Garde Gothic"/>
              </a:rPr>
              <a:t>EDA</a:t>
            </a:r>
          </a:p>
          <a:p>
            <a:pPr algn="l" marL="0" indent="0" lvl="0">
              <a:lnSpc>
                <a:spcPts val="4740"/>
              </a:lnSpc>
              <a:spcBef>
                <a:spcPct val="0"/>
              </a:spcBef>
            </a:pPr>
            <a:r>
              <a:rPr lang="en-US" sz="3000" strike="noStrike" u="none">
                <a:solidFill>
                  <a:srgbClr val="C7C2EF"/>
                </a:solidFill>
                <a:latin typeface="ITC Avant Garde Gothic"/>
              </a:rPr>
              <a:t>Feature engineering</a:t>
            </a:r>
          </a:p>
          <a:p>
            <a:pPr algn="l" marL="0" indent="0" lvl="0">
              <a:lnSpc>
                <a:spcPts val="4740"/>
              </a:lnSpc>
              <a:spcBef>
                <a:spcPct val="0"/>
              </a:spcBef>
            </a:pPr>
            <a:r>
              <a:rPr lang="en-US" sz="3000" strike="noStrike" u="none">
                <a:solidFill>
                  <a:srgbClr val="C7C2EF"/>
                </a:solidFill>
                <a:latin typeface="ITC Avant Garde Gothic"/>
              </a:rPr>
              <a:t>Modelos</a:t>
            </a:r>
          </a:p>
          <a:p>
            <a:pPr algn="l" marL="0" indent="0" lvl="0">
              <a:lnSpc>
                <a:spcPts val="4740"/>
              </a:lnSpc>
              <a:spcBef>
                <a:spcPct val="0"/>
              </a:spcBef>
            </a:pPr>
            <a:r>
              <a:rPr lang="en-US" sz="3000" strike="noStrike" u="none">
                <a:solidFill>
                  <a:srgbClr val="C7C2EF"/>
                </a:solidFill>
                <a:latin typeface="ITC Avant Garde Gothic"/>
              </a:rPr>
              <a:t>Modelo final</a:t>
            </a:r>
          </a:p>
          <a:p>
            <a:pPr algn="l" marL="0" indent="0" lvl="0">
              <a:lnSpc>
                <a:spcPts val="4740"/>
              </a:lnSpc>
              <a:spcBef>
                <a:spcPct val="0"/>
              </a:spcBef>
            </a:pPr>
            <a:r>
              <a:rPr lang="en-US" sz="3000" strike="noStrike" u="none">
                <a:solidFill>
                  <a:srgbClr val="C7C2EF"/>
                </a:solidFill>
                <a:latin typeface="ITC Avant Garde Gothic"/>
              </a:rPr>
              <a:t>Evaluación del modelo</a:t>
            </a:r>
          </a:p>
          <a:p>
            <a:pPr algn="l" marL="0" indent="0" lvl="0">
              <a:lnSpc>
                <a:spcPts val="4740"/>
              </a:lnSpc>
              <a:spcBef>
                <a:spcPct val="0"/>
              </a:spcBef>
            </a:pPr>
            <a:r>
              <a:rPr lang="en-US" sz="3000" strike="noStrike" u="none">
                <a:solidFill>
                  <a:srgbClr val="C7C2EF"/>
                </a:solidFill>
                <a:latin typeface="ITC Avant Garde Gothic"/>
              </a:rPr>
              <a:t>Conclusiones</a:t>
            </a:r>
          </a:p>
          <a:p>
            <a:pPr algn="l" marL="0" indent="0" lvl="0">
              <a:lnSpc>
                <a:spcPts val="4740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47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0E7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081385" y="-358854"/>
            <a:ext cx="5206615" cy="5011367"/>
          </a:xfrm>
          <a:custGeom>
            <a:avLst/>
            <a:gdLst/>
            <a:ahLst/>
            <a:cxnLst/>
            <a:rect r="r" b="b" t="t" l="l"/>
            <a:pathLst>
              <a:path h="5011367" w="5206615">
                <a:moveTo>
                  <a:pt x="0" y="0"/>
                </a:moveTo>
                <a:lnTo>
                  <a:pt x="5206615" y="0"/>
                </a:lnTo>
                <a:lnTo>
                  <a:pt x="5206615" y="5011366"/>
                </a:lnTo>
                <a:lnTo>
                  <a:pt x="0" y="5011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892398" y="2696592"/>
            <a:ext cx="7366902" cy="6055642"/>
            <a:chOff x="0" y="0"/>
            <a:chExt cx="1940254" cy="159490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40254" cy="1594901"/>
            </a:xfrm>
            <a:custGeom>
              <a:avLst/>
              <a:gdLst/>
              <a:ahLst/>
              <a:cxnLst/>
              <a:rect r="r" b="b" t="t" l="l"/>
              <a:pathLst>
                <a:path h="1594901" w="1940254">
                  <a:moveTo>
                    <a:pt x="53596" y="0"/>
                  </a:moveTo>
                  <a:lnTo>
                    <a:pt x="1886658" y="0"/>
                  </a:lnTo>
                  <a:cubicBezTo>
                    <a:pt x="1916258" y="0"/>
                    <a:pt x="1940254" y="23996"/>
                    <a:pt x="1940254" y="53596"/>
                  </a:cubicBezTo>
                  <a:lnTo>
                    <a:pt x="1940254" y="1541305"/>
                  </a:lnTo>
                  <a:cubicBezTo>
                    <a:pt x="1940254" y="1555520"/>
                    <a:pt x="1934607" y="1569152"/>
                    <a:pt x="1924556" y="1579204"/>
                  </a:cubicBezTo>
                  <a:cubicBezTo>
                    <a:pt x="1914505" y="1589255"/>
                    <a:pt x="1900873" y="1594901"/>
                    <a:pt x="1886658" y="1594901"/>
                  </a:cubicBezTo>
                  <a:lnTo>
                    <a:pt x="53596" y="1594901"/>
                  </a:lnTo>
                  <a:cubicBezTo>
                    <a:pt x="39382" y="1594901"/>
                    <a:pt x="25749" y="1589255"/>
                    <a:pt x="15698" y="1579204"/>
                  </a:cubicBezTo>
                  <a:cubicBezTo>
                    <a:pt x="5647" y="1569152"/>
                    <a:pt x="0" y="1555520"/>
                    <a:pt x="0" y="1541305"/>
                  </a:cubicBezTo>
                  <a:lnTo>
                    <a:pt x="0" y="53596"/>
                  </a:lnTo>
                  <a:cubicBezTo>
                    <a:pt x="0" y="39382"/>
                    <a:pt x="5647" y="25749"/>
                    <a:pt x="15698" y="15698"/>
                  </a:cubicBezTo>
                  <a:cubicBezTo>
                    <a:pt x="25749" y="5647"/>
                    <a:pt x="39382" y="0"/>
                    <a:pt x="53596" y="0"/>
                  </a:cubicBezTo>
                  <a:close/>
                </a:path>
              </a:pathLst>
            </a:custGeom>
            <a:solidFill>
              <a:srgbClr val="1A0E79"/>
            </a:solidFill>
            <a:ln w="38100" cap="rnd">
              <a:solidFill>
                <a:srgbClr val="FFC857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940254" cy="16520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952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96109" y="2696592"/>
            <a:ext cx="7366902" cy="6055642"/>
            <a:chOff x="0" y="0"/>
            <a:chExt cx="1940254" cy="159490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40254" cy="1594901"/>
            </a:xfrm>
            <a:custGeom>
              <a:avLst/>
              <a:gdLst/>
              <a:ahLst/>
              <a:cxnLst/>
              <a:rect r="r" b="b" t="t" l="l"/>
              <a:pathLst>
                <a:path h="1594901" w="1940254">
                  <a:moveTo>
                    <a:pt x="53596" y="0"/>
                  </a:moveTo>
                  <a:lnTo>
                    <a:pt x="1886658" y="0"/>
                  </a:lnTo>
                  <a:cubicBezTo>
                    <a:pt x="1916258" y="0"/>
                    <a:pt x="1940254" y="23996"/>
                    <a:pt x="1940254" y="53596"/>
                  </a:cubicBezTo>
                  <a:lnTo>
                    <a:pt x="1940254" y="1541305"/>
                  </a:lnTo>
                  <a:cubicBezTo>
                    <a:pt x="1940254" y="1555520"/>
                    <a:pt x="1934607" y="1569152"/>
                    <a:pt x="1924556" y="1579204"/>
                  </a:cubicBezTo>
                  <a:cubicBezTo>
                    <a:pt x="1914505" y="1589255"/>
                    <a:pt x="1900873" y="1594901"/>
                    <a:pt x="1886658" y="1594901"/>
                  </a:cubicBezTo>
                  <a:lnTo>
                    <a:pt x="53596" y="1594901"/>
                  </a:lnTo>
                  <a:cubicBezTo>
                    <a:pt x="39382" y="1594901"/>
                    <a:pt x="25749" y="1589255"/>
                    <a:pt x="15698" y="1579204"/>
                  </a:cubicBezTo>
                  <a:cubicBezTo>
                    <a:pt x="5647" y="1569152"/>
                    <a:pt x="0" y="1555520"/>
                    <a:pt x="0" y="1541305"/>
                  </a:cubicBezTo>
                  <a:lnTo>
                    <a:pt x="0" y="53596"/>
                  </a:lnTo>
                  <a:cubicBezTo>
                    <a:pt x="0" y="39382"/>
                    <a:pt x="5647" y="25749"/>
                    <a:pt x="15698" y="15698"/>
                  </a:cubicBezTo>
                  <a:cubicBezTo>
                    <a:pt x="25749" y="5647"/>
                    <a:pt x="39382" y="0"/>
                    <a:pt x="53596" y="0"/>
                  </a:cubicBezTo>
                  <a:close/>
                </a:path>
              </a:pathLst>
            </a:custGeom>
            <a:solidFill>
              <a:srgbClr val="1A0E79"/>
            </a:solidFill>
            <a:ln w="38100" cap="rnd">
              <a:solidFill>
                <a:srgbClr val="FFC857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1940254" cy="16520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952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7898511" y="7796021"/>
            <a:ext cx="2490979" cy="2490979"/>
          </a:xfrm>
          <a:custGeom>
            <a:avLst/>
            <a:gdLst/>
            <a:ahLst/>
            <a:cxnLst/>
            <a:rect r="r" b="b" t="t" l="l"/>
            <a:pathLst>
              <a:path h="2490979" w="2490979">
                <a:moveTo>
                  <a:pt x="0" y="0"/>
                </a:moveTo>
                <a:lnTo>
                  <a:pt x="2490978" y="0"/>
                </a:lnTo>
                <a:lnTo>
                  <a:pt x="2490978" y="2490979"/>
                </a:lnTo>
                <a:lnTo>
                  <a:pt x="0" y="24909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558295" y="3093652"/>
            <a:ext cx="5436550" cy="66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00"/>
              </a:lnSpc>
            </a:pPr>
            <a:r>
              <a:rPr lang="en-US" sz="3000" spc="177">
                <a:solidFill>
                  <a:srgbClr val="FFC857"/>
                </a:solidFill>
                <a:latin typeface="ITC Avant Garde Gothic Bold"/>
              </a:rPr>
              <a:t>CONTRAS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522392" y="4049918"/>
            <a:ext cx="6106914" cy="3622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31801" indent="-215900" lvl="1">
              <a:lnSpc>
                <a:spcPts val="3200"/>
              </a:lnSpc>
              <a:buFont typeface="Arial"/>
              <a:buChar char="•"/>
            </a:pPr>
            <a:r>
              <a:rPr lang="en-US" sz="2000">
                <a:solidFill>
                  <a:srgbClr val="C7C2EF"/>
                </a:solidFill>
                <a:latin typeface="ITC Avant Garde Gothic"/>
              </a:rPr>
              <a:t>Los datos de origen deben venir bien clasificados y estructurados para que el modelo siga teniendo buenos rendimientos</a:t>
            </a:r>
          </a:p>
          <a:p>
            <a:pPr>
              <a:lnSpc>
                <a:spcPts val="3200"/>
              </a:lnSpc>
            </a:pPr>
          </a:p>
          <a:p>
            <a:pPr marL="431801" indent="-215900" lvl="1">
              <a:lnSpc>
                <a:spcPts val="3200"/>
              </a:lnSpc>
              <a:buFont typeface="Arial"/>
              <a:buChar char="•"/>
            </a:pPr>
            <a:r>
              <a:rPr lang="en-US" sz="2000">
                <a:solidFill>
                  <a:srgbClr val="C7C2EF"/>
                </a:solidFill>
                <a:latin typeface="ITC Avant Garde Gothic"/>
              </a:rPr>
              <a:t>Habría que medir su rendimiento ante nuevos fósiles con características distintas a los datos de entrenamiento ya que se basa en datos muy deterministas.</a:t>
            </a:r>
          </a:p>
          <a:p>
            <a:pPr>
              <a:lnSpc>
                <a:spcPts val="3200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8652189" y="4989718"/>
            <a:ext cx="983621" cy="869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799"/>
              </a:lnSpc>
              <a:spcBef>
                <a:spcPct val="0"/>
              </a:spcBef>
            </a:pPr>
            <a:r>
              <a:rPr lang="en-US" sz="3999" spc="235" u="none">
                <a:solidFill>
                  <a:srgbClr val="FFC857"/>
                </a:solidFill>
                <a:latin typeface="ITC Avant Garde Gothic Bold"/>
              </a:rPr>
              <a:t>VS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82799" y="3093652"/>
            <a:ext cx="5436550" cy="66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00"/>
              </a:lnSpc>
            </a:pPr>
            <a:r>
              <a:rPr lang="en-US" sz="3000" spc="177">
                <a:solidFill>
                  <a:srgbClr val="FFC857"/>
                </a:solidFill>
                <a:latin typeface="ITC Avant Garde Gothic Bold"/>
              </a:rPr>
              <a:t>ACIERTOS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82799" y="4049918"/>
            <a:ext cx="6106914" cy="3622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31801" indent="-215900" lvl="1">
              <a:lnSpc>
                <a:spcPts val="3200"/>
              </a:lnSpc>
              <a:buFont typeface="Arial"/>
              <a:buChar char="•"/>
            </a:pPr>
            <a:r>
              <a:rPr lang="en-US" sz="2000">
                <a:solidFill>
                  <a:srgbClr val="C7C2EF"/>
                </a:solidFill>
                <a:latin typeface="ITC Avant Garde Gothic"/>
              </a:rPr>
              <a:t>El modelo ha conseguido unas métricas del 100% de aciertos en test.</a:t>
            </a:r>
          </a:p>
          <a:p>
            <a:pPr marL="431801" indent="-215900" lvl="1">
              <a:lnSpc>
                <a:spcPts val="3200"/>
              </a:lnSpc>
              <a:buFont typeface="Arial"/>
              <a:buChar char="•"/>
            </a:pPr>
            <a:r>
              <a:rPr lang="en-US" sz="2000">
                <a:solidFill>
                  <a:srgbClr val="C7C2EF"/>
                </a:solidFill>
                <a:latin typeface="ITC Avant Garde Gothic"/>
              </a:rPr>
              <a:t>Es un modelo que no es muy costoso computacionalmente.</a:t>
            </a:r>
          </a:p>
          <a:p>
            <a:pPr marL="431801" indent="-215900" lvl="1">
              <a:lnSpc>
                <a:spcPts val="3200"/>
              </a:lnSpc>
              <a:buFont typeface="Arial"/>
              <a:buChar char="•"/>
            </a:pPr>
            <a:r>
              <a:rPr lang="en-US" sz="2000">
                <a:solidFill>
                  <a:srgbClr val="C7C2EF"/>
                </a:solidFill>
                <a:latin typeface="ITC Avant Garde Gothic"/>
              </a:rPr>
              <a:t>Se puede seguir actualizando con nuevas variables fácilmente.</a:t>
            </a:r>
          </a:p>
          <a:p>
            <a:pPr marL="431801" indent="-215900" lvl="1">
              <a:lnSpc>
                <a:spcPts val="3200"/>
              </a:lnSpc>
              <a:buFont typeface="Arial"/>
              <a:buChar char="•"/>
            </a:pPr>
            <a:r>
              <a:rPr lang="en-US" sz="2000">
                <a:solidFill>
                  <a:srgbClr val="C7C2EF"/>
                </a:solidFill>
                <a:latin typeface="ITC Avant Garde Gothic"/>
              </a:rPr>
              <a:t>Con pocas variables en función del PCA  obtiene también muy buenas méticas.</a:t>
            </a:r>
          </a:p>
          <a:p>
            <a:pPr marL="431801" indent="-215900" lvl="1">
              <a:lnSpc>
                <a:spcPts val="3200"/>
              </a:lnSpc>
              <a:buFont typeface="Arial"/>
              <a:buChar char="•"/>
            </a:pPr>
            <a:r>
              <a:rPr lang="en-US" sz="2000">
                <a:solidFill>
                  <a:srgbClr val="C7C2EF"/>
                </a:solidFill>
                <a:latin typeface="ITC Avant Garde Gothic"/>
              </a:rPr>
              <a:t>Es un modelo fácilmente interpretable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16513" y="1071228"/>
            <a:ext cx="12396227" cy="75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FFC857"/>
                </a:solidFill>
                <a:latin typeface="ITC Avant Garde Gothic Bold"/>
              </a:rPr>
              <a:t>8.</a:t>
            </a:r>
            <a:r>
              <a:rPr lang="en-US" sz="3999">
                <a:solidFill>
                  <a:srgbClr val="C7C2EF"/>
                </a:solidFill>
                <a:latin typeface="ITC Avant Garde Gothic Bold"/>
              </a:rPr>
              <a:t>CONCLUSIONES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0E7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346340" y="5494382"/>
            <a:ext cx="7595319" cy="3332002"/>
            <a:chOff x="0" y="0"/>
            <a:chExt cx="10127092" cy="4442670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52400"/>
              <a:ext cx="10127092" cy="18444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877"/>
                </a:lnSpc>
              </a:pPr>
              <a:r>
                <a:rPr lang="en-US" sz="8370" spc="326">
                  <a:solidFill>
                    <a:srgbClr val="FFC857"/>
                  </a:solidFill>
                  <a:latin typeface="ITC Avant Garde Gothic Bold"/>
                </a:rPr>
                <a:t>Gracias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861437"/>
              <a:ext cx="10127092" cy="25812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76"/>
                </a:lnSpc>
              </a:pPr>
              <a:r>
                <a:rPr lang="en-US" sz="3200" spc="124">
                  <a:solidFill>
                    <a:srgbClr val="C7C2EF"/>
                  </a:solidFill>
                  <a:latin typeface="ITC Avant Garde Gothic"/>
                </a:rPr>
                <a:t>Teresa Terol Díez</a:t>
              </a:r>
            </a:p>
            <a:p>
              <a:pPr algn="ctr">
                <a:lnSpc>
                  <a:spcPts val="2832"/>
                </a:lnSpc>
              </a:pPr>
              <a:r>
                <a:rPr lang="en-US" sz="2400" spc="93">
                  <a:solidFill>
                    <a:srgbClr val="C7C2EF"/>
                  </a:solidFill>
                  <a:latin typeface="ITC Avant Garde Gothic"/>
                </a:rPr>
                <a:t>http://localhost:8501/</a:t>
              </a:r>
            </a:p>
            <a:p>
              <a:pPr algn="ctr">
                <a:lnSpc>
                  <a:spcPts val="2832"/>
                </a:lnSpc>
              </a:pPr>
            </a:p>
            <a:p>
              <a:pPr algn="ctr">
                <a:lnSpc>
                  <a:spcPts val="2832"/>
                </a:lnSpc>
              </a:pPr>
              <a:r>
                <a:rPr lang="en-US" sz="2400" spc="93">
                  <a:solidFill>
                    <a:srgbClr val="C7C2EF"/>
                  </a:solidFill>
                  <a:latin typeface="ITC Avant Garde Gothic"/>
                </a:rPr>
                <a:t>https://github.com/svalencia-romero/taller_opencv_thebridge_09_23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941660" y="-550034"/>
            <a:ext cx="6253610" cy="6019100"/>
          </a:xfrm>
          <a:custGeom>
            <a:avLst/>
            <a:gdLst/>
            <a:ahLst/>
            <a:cxnLst/>
            <a:rect r="r" b="b" t="t" l="l"/>
            <a:pathLst>
              <a:path h="6019100" w="6253610">
                <a:moveTo>
                  <a:pt x="0" y="0"/>
                </a:moveTo>
                <a:lnTo>
                  <a:pt x="6253610" y="0"/>
                </a:lnTo>
                <a:lnTo>
                  <a:pt x="6253610" y="6019099"/>
                </a:lnTo>
                <a:lnTo>
                  <a:pt x="0" y="60190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-819732" y="4884400"/>
            <a:ext cx="6253610" cy="6019100"/>
          </a:xfrm>
          <a:custGeom>
            <a:avLst/>
            <a:gdLst/>
            <a:ahLst/>
            <a:cxnLst/>
            <a:rect r="r" b="b" t="t" l="l"/>
            <a:pathLst>
              <a:path h="6019100" w="6253610">
                <a:moveTo>
                  <a:pt x="0" y="0"/>
                </a:moveTo>
                <a:lnTo>
                  <a:pt x="6253610" y="0"/>
                </a:lnTo>
                <a:lnTo>
                  <a:pt x="6253610" y="6019100"/>
                </a:lnTo>
                <a:lnTo>
                  <a:pt x="0" y="60191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327557" y="1638682"/>
            <a:ext cx="3632887" cy="3632887"/>
          </a:xfrm>
          <a:custGeom>
            <a:avLst/>
            <a:gdLst/>
            <a:ahLst/>
            <a:cxnLst/>
            <a:rect r="r" b="b" t="t" l="l"/>
            <a:pathLst>
              <a:path h="3632887" w="3632887">
                <a:moveTo>
                  <a:pt x="0" y="0"/>
                </a:moveTo>
                <a:lnTo>
                  <a:pt x="3632886" y="0"/>
                </a:lnTo>
                <a:lnTo>
                  <a:pt x="3632886" y="3632886"/>
                </a:lnTo>
                <a:lnTo>
                  <a:pt x="0" y="36328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0E7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684693" y="-323525"/>
            <a:ext cx="5206615" cy="5011367"/>
          </a:xfrm>
          <a:custGeom>
            <a:avLst/>
            <a:gdLst/>
            <a:ahLst/>
            <a:cxnLst/>
            <a:rect r="r" b="b" t="t" l="l"/>
            <a:pathLst>
              <a:path h="5011367" w="5206615">
                <a:moveTo>
                  <a:pt x="0" y="0"/>
                </a:moveTo>
                <a:lnTo>
                  <a:pt x="5206614" y="0"/>
                </a:lnTo>
                <a:lnTo>
                  <a:pt x="5206614" y="5011367"/>
                </a:lnTo>
                <a:lnTo>
                  <a:pt x="0" y="50113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758003">
            <a:off x="-528994" y="5799927"/>
            <a:ext cx="5206615" cy="5011367"/>
          </a:xfrm>
          <a:custGeom>
            <a:avLst/>
            <a:gdLst/>
            <a:ahLst/>
            <a:cxnLst/>
            <a:rect r="r" b="b" t="t" l="l"/>
            <a:pathLst>
              <a:path h="5011367" w="5206615">
                <a:moveTo>
                  <a:pt x="0" y="0"/>
                </a:moveTo>
                <a:lnTo>
                  <a:pt x="5206614" y="0"/>
                </a:lnTo>
                <a:lnTo>
                  <a:pt x="5206614" y="5011367"/>
                </a:lnTo>
                <a:lnTo>
                  <a:pt x="0" y="50113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159443" y="2333814"/>
            <a:ext cx="9969115" cy="5971797"/>
            <a:chOff x="0" y="0"/>
            <a:chExt cx="2625610" cy="157281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625610" cy="1572819"/>
            </a:xfrm>
            <a:custGeom>
              <a:avLst/>
              <a:gdLst/>
              <a:ahLst/>
              <a:cxnLst/>
              <a:rect r="r" b="b" t="t" l="l"/>
              <a:pathLst>
                <a:path h="1572819" w="2625610">
                  <a:moveTo>
                    <a:pt x="39606" y="0"/>
                  </a:moveTo>
                  <a:lnTo>
                    <a:pt x="2586004" y="0"/>
                  </a:lnTo>
                  <a:cubicBezTo>
                    <a:pt x="2596509" y="0"/>
                    <a:pt x="2606583" y="4173"/>
                    <a:pt x="2614010" y="11600"/>
                  </a:cubicBezTo>
                  <a:cubicBezTo>
                    <a:pt x="2621438" y="19028"/>
                    <a:pt x="2625610" y="29102"/>
                    <a:pt x="2625610" y="39606"/>
                  </a:cubicBezTo>
                  <a:lnTo>
                    <a:pt x="2625610" y="1533213"/>
                  </a:lnTo>
                  <a:cubicBezTo>
                    <a:pt x="2625610" y="1543717"/>
                    <a:pt x="2621438" y="1553791"/>
                    <a:pt x="2614010" y="1561218"/>
                  </a:cubicBezTo>
                  <a:cubicBezTo>
                    <a:pt x="2606583" y="1568646"/>
                    <a:pt x="2596509" y="1572819"/>
                    <a:pt x="2586004" y="1572819"/>
                  </a:cubicBezTo>
                  <a:lnTo>
                    <a:pt x="39606" y="1572819"/>
                  </a:lnTo>
                  <a:cubicBezTo>
                    <a:pt x="29102" y="1572819"/>
                    <a:pt x="19028" y="1568646"/>
                    <a:pt x="11600" y="1561218"/>
                  </a:cubicBezTo>
                  <a:cubicBezTo>
                    <a:pt x="4173" y="1553791"/>
                    <a:pt x="0" y="1543717"/>
                    <a:pt x="0" y="1533213"/>
                  </a:cubicBezTo>
                  <a:lnTo>
                    <a:pt x="0" y="39606"/>
                  </a:lnTo>
                  <a:cubicBezTo>
                    <a:pt x="0" y="29102"/>
                    <a:pt x="4173" y="19028"/>
                    <a:pt x="11600" y="11600"/>
                  </a:cubicBezTo>
                  <a:cubicBezTo>
                    <a:pt x="19028" y="4173"/>
                    <a:pt x="29102" y="0"/>
                    <a:pt x="39606" y="0"/>
                  </a:cubicBezTo>
                  <a:close/>
                </a:path>
              </a:pathLst>
            </a:custGeom>
            <a:solidFill>
              <a:srgbClr val="1A0E79"/>
            </a:solidFill>
            <a:ln w="38100" cap="rnd">
              <a:solidFill>
                <a:srgbClr val="FFC857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2625610" cy="16299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952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4407717" y="3031775"/>
            <a:ext cx="9122972" cy="4928300"/>
            <a:chOff x="0" y="0"/>
            <a:chExt cx="12163962" cy="6571066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1384175"/>
              <a:ext cx="12163962" cy="51868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 spc="154">
                  <a:solidFill>
                    <a:srgbClr val="C7C2EF"/>
                  </a:solidFill>
                  <a:latin typeface="ITC Avant Garde Gothic Bold"/>
                </a:rPr>
                <a:t>A través de la paleontología, los investigadores pueden reconstruir la historia evolutiva de diferentes especies y comprender mejor cómo ha cambiado nuestro planeta a lo largo del tiempo. Sin embargo, esta ciencia no está exenta de desafíos, especialmente cuando se trata de analizar grandes cantidades de datos y tomar decisiones basadas en la información obtenida. Es aquí donde la inteligencia artificial (IA) juega un papel fundamental, ya que puede ayudar a los paleontólogos a acelerar sus investigaciones y descubrir nuevos patrones de manera más eficiente.</a:t>
              </a:r>
            </a:p>
            <a:p>
              <a:pPr algn="ctr">
                <a:lnSpc>
                  <a:spcPts val="2800"/>
                </a:lnSpc>
              </a:pP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-152400"/>
              <a:ext cx="12163962" cy="9567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FFC857"/>
                  </a:solidFill>
                  <a:latin typeface="ITC Avant Garde Gothic Bold"/>
                </a:rPr>
                <a:t>1.</a:t>
              </a:r>
              <a:r>
                <a:rPr lang="en-US" sz="3999">
                  <a:solidFill>
                    <a:srgbClr val="C7C2EF"/>
                  </a:solidFill>
                  <a:latin typeface="ITC Avant Garde Gothic Bold"/>
                </a:rPr>
                <a:t>INTRODUCCIÓN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3901750" y="5839686"/>
            <a:ext cx="4746771" cy="4746771"/>
          </a:xfrm>
          <a:custGeom>
            <a:avLst/>
            <a:gdLst/>
            <a:ahLst/>
            <a:cxnLst/>
            <a:rect r="r" b="b" t="t" l="l"/>
            <a:pathLst>
              <a:path h="4746771" w="4746771">
                <a:moveTo>
                  <a:pt x="0" y="0"/>
                </a:moveTo>
                <a:lnTo>
                  <a:pt x="4746770" y="0"/>
                </a:lnTo>
                <a:lnTo>
                  <a:pt x="4746770" y="4746770"/>
                </a:lnTo>
                <a:lnTo>
                  <a:pt x="0" y="47467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1059986" y="-1304195"/>
            <a:ext cx="4927334" cy="4927334"/>
          </a:xfrm>
          <a:custGeom>
            <a:avLst/>
            <a:gdLst/>
            <a:ahLst/>
            <a:cxnLst/>
            <a:rect r="r" b="b" t="t" l="l"/>
            <a:pathLst>
              <a:path h="4927334" w="4927334">
                <a:moveTo>
                  <a:pt x="0" y="0"/>
                </a:moveTo>
                <a:lnTo>
                  <a:pt x="4927333" y="0"/>
                </a:lnTo>
                <a:lnTo>
                  <a:pt x="4927333" y="4927333"/>
                </a:lnTo>
                <a:lnTo>
                  <a:pt x="0" y="492733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0E7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574607" y="6826017"/>
            <a:ext cx="5206615" cy="5011367"/>
          </a:xfrm>
          <a:custGeom>
            <a:avLst/>
            <a:gdLst/>
            <a:ahLst/>
            <a:cxnLst/>
            <a:rect r="r" b="b" t="t" l="l"/>
            <a:pathLst>
              <a:path h="5011367" w="5206615">
                <a:moveTo>
                  <a:pt x="0" y="0"/>
                </a:moveTo>
                <a:lnTo>
                  <a:pt x="5206614" y="0"/>
                </a:lnTo>
                <a:lnTo>
                  <a:pt x="5206614" y="5011367"/>
                </a:lnTo>
                <a:lnTo>
                  <a:pt x="0" y="50113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240166">
            <a:off x="14225626" y="6726008"/>
            <a:ext cx="5206615" cy="5011367"/>
          </a:xfrm>
          <a:custGeom>
            <a:avLst/>
            <a:gdLst/>
            <a:ahLst/>
            <a:cxnLst/>
            <a:rect r="r" b="b" t="t" l="l"/>
            <a:pathLst>
              <a:path h="5011367" w="5206615">
                <a:moveTo>
                  <a:pt x="0" y="0"/>
                </a:moveTo>
                <a:lnTo>
                  <a:pt x="5206615" y="0"/>
                </a:lnTo>
                <a:lnTo>
                  <a:pt x="5206615" y="5011367"/>
                </a:lnTo>
                <a:lnTo>
                  <a:pt x="0" y="50113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307076" y="898955"/>
            <a:ext cx="3674307" cy="3614182"/>
          </a:xfrm>
          <a:custGeom>
            <a:avLst/>
            <a:gdLst/>
            <a:ahLst/>
            <a:cxnLst/>
            <a:rect r="r" b="b" t="t" l="l"/>
            <a:pathLst>
              <a:path h="3614182" w="3674307">
                <a:moveTo>
                  <a:pt x="0" y="0"/>
                </a:moveTo>
                <a:lnTo>
                  <a:pt x="3674307" y="0"/>
                </a:lnTo>
                <a:lnTo>
                  <a:pt x="3674307" y="3614182"/>
                </a:lnTo>
                <a:lnTo>
                  <a:pt x="0" y="36141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017867" y="2017265"/>
            <a:ext cx="9775878" cy="6650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92"/>
              </a:lnSpc>
            </a:pPr>
            <a:r>
              <a:rPr lang="en-US" sz="2168">
                <a:solidFill>
                  <a:srgbClr val="C7C2EF"/>
                </a:solidFill>
                <a:latin typeface="ITC Avant Garde Gothic"/>
              </a:rPr>
              <a:t>Para abordar esta problemática he desplegado un modelo de clasificación donde podemos predecir el género y especie de los diferentes homínidos en función de diferentes variables que se recogen cada vez que se encuentran nuevos fósiles, como por ejemplo:</a:t>
            </a:r>
          </a:p>
          <a:p>
            <a:pPr>
              <a:lnSpc>
                <a:spcPts val="2718"/>
              </a:lnSpc>
            </a:pPr>
          </a:p>
          <a:p>
            <a:pPr marL="425249" indent="-212625" lvl="1">
              <a:lnSpc>
                <a:spcPts val="2718"/>
              </a:lnSpc>
              <a:buFont typeface="Arial"/>
              <a:buChar char="•"/>
            </a:pPr>
            <a:r>
              <a:rPr lang="en-US" sz="1969">
                <a:solidFill>
                  <a:srgbClr val="C7C2EF"/>
                </a:solidFill>
                <a:latin typeface="ITC Avant Garde Gothic Bold"/>
              </a:rPr>
              <a:t>Localización de los restos </a:t>
            </a:r>
            <a:r>
              <a:rPr lang="en-US" sz="1969">
                <a:solidFill>
                  <a:srgbClr val="C7C2EF"/>
                </a:solidFill>
                <a:latin typeface="ITC Avant Garde Gothic"/>
              </a:rPr>
              <a:t>(zona, hábitat)</a:t>
            </a:r>
          </a:p>
          <a:p>
            <a:pPr>
              <a:lnSpc>
                <a:spcPts val="2718"/>
              </a:lnSpc>
            </a:pPr>
          </a:p>
          <a:p>
            <a:pPr marL="425249" indent="-212625" lvl="1">
              <a:lnSpc>
                <a:spcPts val="2718"/>
              </a:lnSpc>
              <a:buFont typeface="Arial"/>
              <a:buChar char="•"/>
            </a:pPr>
            <a:r>
              <a:rPr lang="en-US" sz="1969">
                <a:solidFill>
                  <a:srgbClr val="C7C2EF"/>
                </a:solidFill>
                <a:latin typeface="ITC Avant Garde Gothic Bold"/>
              </a:rPr>
              <a:t>Dieta</a:t>
            </a:r>
          </a:p>
          <a:p>
            <a:pPr>
              <a:lnSpc>
                <a:spcPts val="2718"/>
              </a:lnSpc>
            </a:pPr>
          </a:p>
          <a:p>
            <a:pPr marL="425249" indent="-212625" lvl="1">
              <a:lnSpc>
                <a:spcPts val="2718"/>
              </a:lnSpc>
              <a:buFont typeface="Arial"/>
              <a:buChar char="•"/>
            </a:pPr>
            <a:r>
              <a:rPr lang="en-US" sz="1969">
                <a:solidFill>
                  <a:srgbClr val="C7C2EF"/>
                </a:solidFill>
                <a:latin typeface="ITC Avant Garde Gothic Bold"/>
              </a:rPr>
              <a:t>Migración</a:t>
            </a:r>
          </a:p>
          <a:p>
            <a:pPr>
              <a:lnSpc>
                <a:spcPts val="2718"/>
              </a:lnSpc>
            </a:pPr>
          </a:p>
          <a:p>
            <a:pPr marL="425249" indent="-212625" lvl="1">
              <a:lnSpc>
                <a:spcPts val="2718"/>
              </a:lnSpc>
              <a:buFont typeface="Arial"/>
              <a:buChar char="•"/>
            </a:pPr>
            <a:r>
              <a:rPr lang="en-US" sz="1969">
                <a:solidFill>
                  <a:srgbClr val="C7C2EF"/>
                </a:solidFill>
                <a:latin typeface="ITC Avant Garde Gothic Bold"/>
              </a:rPr>
              <a:t>Tecnología y tipo de herramientas</a:t>
            </a:r>
          </a:p>
          <a:p>
            <a:pPr>
              <a:lnSpc>
                <a:spcPts val="2718"/>
              </a:lnSpc>
            </a:pPr>
          </a:p>
          <a:p>
            <a:pPr marL="425249" indent="-212625" lvl="1">
              <a:lnSpc>
                <a:spcPts val="2718"/>
              </a:lnSpc>
              <a:buFont typeface="Arial"/>
              <a:buChar char="•"/>
            </a:pPr>
            <a:r>
              <a:rPr lang="en-US" sz="1969">
                <a:solidFill>
                  <a:srgbClr val="C7C2EF"/>
                </a:solidFill>
                <a:latin typeface="ITC Avant Garde Gothic Bold"/>
              </a:rPr>
              <a:t>Características anatómicas:</a:t>
            </a:r>
            <a:r>
              <a:rPr lang="en-US" sz="1969">
                <a:solidFill>
                  <a:srgbClr val="C7C2EF"/>
                </a:solidFill>
                <a:latin typeface="ITC Avant Garde Gothic"/>
              </a:rPr>
              <a:t> Altura, capacidad craneal, grado de bipedismo, forma de la mandíbula, tamaño y forma de incisivos y caninos, prognatismo, grado de protuberancia del Torus Supraorbital, verticalidad frontal, posición del Foramen Mágnum, grosor del esmalte dental, grado de dimorfismo sexual, forma de la cadera, o forma de los pies y brazos.</a:t>
            </a:r>
          </a:p>
          <a:p>
            <a:pPr>
              <a:lnSpc>
                <a:spcPts val="2718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0E7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55859" y="2820173"/>
            <a:ext cx="5123769" cy="6438127"/>
          </a:xfrm>
          <a:custGeom>
            <a:avLst/>
            <a:gdLst/>
            <a:ahLst/>
            <a:cxnLst/>
            <a:rect r="r" b="b" t="t" l="l"/>
            <a:pathLst>
              <a:path h="6438127" w="5123769">
                <a:moveTo>
                  <a:pt x="0" y="0"/>
                </a:moveTo>
                <a:lnTo>
                  <a:pt x="5123769" y="0"/>
                </a:lnTo>
                <a:lnTo>
                  <a:pt x="5123769" y="6438127"/>
                </a:lnTo>
                <a:lnTo>
                  <a:pt x="0" y="64381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609093" y="2820173"/>
            <a:ext cx="8502094" cy="6438127"/>
          </a:xfrm>
          <a:custGeom>
            <a:avLst/>
            <a:gdLst/>
            <a:ahLst/>
            <a:cxnLst/>
            <a:rect r="r" b="b" t="t" l="l"/>
            <a:pathLst>
              <a:path h="6438127" w="8502094">
                <a:moveTo>
                  <a:pt x="0" y="0"/>
                </a:moveTo>
                <a:lnTo>
                  <a:pt x="8502094" y="0"/>
                </a:lnTo>
                <a:lnTo>
                  <a:pt x="8502094" y="6438127"/>
                </a:lnTo>
                <a:lnTo>
                  <a:pt x="0" y="64381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300953" y="933450"/>
            <a:ext cx="261628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C857"/>
                </a:solidFill>
                <a:latin typeface="Open Sans Bold"/>
              </a:rPr>
              <a:t>02. </a:t>
            </a:r>
            <a:r>
              <a:rPr lang="en-US" sz="5199">
                <a:solidFill>
                  <a:srgbClr val="C7C2EF"/>
                </a:solidFill>
                <a:latin typeface="Open Sans Bold"/>
              </a:rPr>
              <a:t>EDA: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0E7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93351" y="2766380"/>
            <a:ext cx="7122885" cy="5554787"/>
          </a:xfrm>
          <a:custGeom>
            <a:avLst/>
            <a:gdLst/>
            <a:ahLst/>
            <a:cxnLst/>
            <a:rect r="r" b="b" t="t" l="l"/>
            <a:pathLst>
              <a:path h="5554787" w="7122885">
                <a:moveTo>
                  <a:pt x="0" y="0"/>
                </a:moveTo>
                <a:lnTo>
                  <a:pt x="7122885" y="0"/>
                </a:lnTo>
                <a:lnTo>
                  <a:pt x="7122885" y="5554787"/>
                </a:lnTo>
                <a:lnTo>
                  <a:pt x="0" y="5554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72864" y="2766380"/>
            <a:ext cx="6921786" cy="5554787"/>
          </a:xfrm>
          <a:custGeom>
            <a:avLst/>
            <a:gdLst/>
            <a:ahLst/>
            <a:cxnLst/>
            <a:rect r="r" b="b" t="t" l="l"/>
            <a:pathLst>
              <a:path h="5554787" w="6921786">
                <a:moveTo>
                  <a:pt x="0" y="0"/>
                </a:moveTo>
                <a:lnTo>
                  <a:pt x="6921785" y="0"/>
                </a:lnTo>
                <a:lnTo>
                  <a:pt x="6921785" y="5554787"/>
                </a:lnTo>
                <a:lnTo>
                  <a:pt x="0" y="55547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53512" y="942975"/>
            <a:ext cx="16380976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00"/>
              </a:lnSpc>
              <a:spcBef>
                <a:spcPct val="0"/>
              </a:spcBef>
            </a:pPr>
            <a:r>
              <a:rPr lang="en-US" sz="4000">
                <a:solidFill>
                  <a:srgbClr val="C7C2EF"/>
                </a:solidFill>
                <a:latin typeface="Open Sans Bold"/>
              </a:rPr>
              <a:t>CORRELACIÓN ENTRE LAS VARIABLES SIN FEATURE ENGINEERING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0E7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575255" y="1523627"/>
            <a:ext cx="8920227" cy="7239746"/>
          </a:xfrm>
          <a:custGeom>
            <a:avLst/>
            <a:gdLst/>
            <a:ahLst/>
            <a:cxnLst/>
            <a:rect r="r" b="b" t="t" l="l"/>
            <a:pathLst>
              <a:path h="7239746" w="8920227">
                <a:moveTo>
                  <a:pt x="0" y="0"/>
                </a:moveTo>
                <a:lnTo>
                  <a:pt x="8920227" y="0"/>
                </a:lnTo>
                <a:lnTo>
                  <a:pt x="8920227" y="7239746"/>
                </a:lnTo>
                <a:lnTo>
                  <a:pt x="0" y="72397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21826" y="2797869"/>
            <a:ext cx="6039529" cy="1834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28"/>
              </a:lnSpc>
            </a:pPr>
            <a:r>
              <a:rPr lang="en-US" sz="3520">
                <a:solidFill>
                  <a:srgbClr val="FFC857"/>
                </a:solidFill>
                <a:latin typeface="Open Sans Bold"/>
              </a:rPr>
              <a:t>Gráfico de correlación y distribución de nuestras variables numéricas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84675" y="5750122"/>
            <a:ext cx="5876679" cy="1512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42"/>
              </a:lnSpc>
            </a:pPr>
            <a:r>
              <a:rPr lang="en-US" sz="2887">
                <a:solidFill>
                  <a:srgbClr val="C7C2EF"/>
                </a:solidFill>
                <a:latin typeface="Open Sans"/>
              </a:rPr>
              <a:t>Podemos observar cómo a mayor antigüedad menor capacidad craneal y menor altura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0E7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530688" y="-423594"/>
            <a:ext cx="5206615" cy="5011367"/>
          </a:xfrm>
          <a:custGeom>
            <a:avLst/>
            <a:gdLst/>
            <a:ahLst/>
            <a:cxnLst/>
            <a:rect r="r" b="b" t="t" l="l"/>
            <a:pathLst>
              <a:path h="5011367" w="5206615">
                <a:moveTo>
                  <a:pt x="0" y="0"/>
                </a:moveTo>
                <a:lnTo>
                  <a:pt x="5206615" y="0"/>
                </a:lnTo>
                <a:lnTo>
                  <a:pt x="5206615" y="5011367"/>
                </a:lnTo>
                <a:lnTo>
                  <a:pt x="0" y="50113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758003">
            <a:off x="-528994" y="5799927"/>
            <a:ext cx="5206615" cy="5011367"/>
          </a:xfrm>
          <a:custGeom>
            <a:avLst/>
            <a:gdLst/>
            <a:ahLst/>
            <a:cxnLst/>
            <a:rect r="r" b="b" t="t" l="l"/>
            <a:pathLst>
              <a:path h="5011367" w="5206615">
                <a:moveTo>
                  <a:pt x="0" y="0"/>
                </a:moveTo>
                <a:lnTo>
                  <a:pt x="5206614" y="0"/>
                </a:lnTo>
                <a:lnTo>
                  <a:pt x="5206614" y="5011367"/>
                </a:lnTo>
                <a:lnTo>
                  <a:pt x="0" y="50113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6481029" y="3564477"/>
            <a:ext cx="9969115" cy="5971797"/>
            <a:chOff x="0" y="0"/>
            <a:chExt cx="2625610" cy="157281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625610" cy="1572819"/>
            </a:xfrm>
            <a:custGeom>
              <a:avLst/>
              <a:gdLst/>
              <a:ahLst/>
              <a:cxnLst/>
              <a:rect r="r" b="b" t="t" l="l"/>
              <a:pathLst>
                <a:path h="1572819" w="2625610">
                  <a:moveTo>
                    <a:pt x="39606" y="0"/>
                  </a:moveTo>
                  <a:lnTo>
                    <a:pt x="2586004" y="0"/>
                  </a:lnTo>
                  <a:cubicBezTo>
                    <a:pt x="2596509" y="0"/>
                    <a:pt x="2606583" y="4173"/>
                    <a:pt x="2614010" y="11600"/>
                  </a:cubicBezTo>
                  <a:cubicBezTo>
                    <a:pt x="2621438" y="19028"/>
                    <a:pt x="2625610" y="29102"/>
                    <a:pt x="2625610" y="39606"/>
                  </a:cubicBezTo>
                  <a:lnTo>
                    <a:pt x="2625610" y="1533213"/>
                  </a:lnTo>
                  <a:cubicBezTo>
                    <a:pt x="2625610" y="1543717"/>
                    <a:pt x="2621438" y="1553791"/>
                    <a:pt x="2614010" y="1561218"/>
                  </a:cubicBezTo>
                  <a:cubicBezTo>
                    <a:pt x="2606583" y="1568646"/>
                    <a:pt x="2596509" y="1572819"/>
                    <a:pt x="2586004" y="1572819"/>
                  </a:cubicBezTo>
                  <a:lnTo>
                    <a:pt x="39606" y="1572819"/>
                  </a:lnTo>
                  <a:cubicBezTo>
                    <a:pt x="29102" y="1572819"/>
                    <a:pt x="19028" y="1568646"/>
                    <a:pt x="11600" y="1561218"/>
                  </a:cubicBezTo>
                  <a:cubicBezTo>
                    <a:pt x="4173" y="1553791"/>
                    <a:pt x="0" y="1543717"/>
                    <a:pt x="0" y="1533213"/>
                  </a:cubicBezTo>
                  <a:lnTo>
                    <a:pt x="0" y="39606"/>
                  </a:lnTo>
                  <a:cubicBezTo>
                    <a:pt x="0" y="29102"/>
                    <a:pt x="4173" y="19028"/>
                    <a:pt x="11600" y="11600"/>
                  </a:cubicBezTo>
                  <a:cubicBezTo>
                    <a:pt x="19028" y="4173"/>
                    <a:pt x="29102" y="0"/>
                    <a:pt x="39606" y="0"/>
                  </a:cubicBezTo>
                  <a:close/>
                </a:path>
              </a:pathLst>
            </a:custGeom>
            <a:solidFill>
              <a:srgbClr val="1A0E79"/>
            </a:solidFill>
            <a:ln w="38100" cap="rnd">
              <a:solidFill>
                <a:srgbClr val="FFC857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2625610" cy="16299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952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6904101" y="4255548"/>
            <a:ext cx="9122972" cy="5280725"/>
            <a:chOff x="0" y="0"/>
            <a:chExt cx="12163962" cy="7040966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1384175"/>
              <a:ext cx="12163962" cy="56567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 spc="154">
                  <a:solidFill>
                    <a:srgbClr val="C7C2EF"/>
                  </a:solidFill>
                  <a:latin typeface="ITC Avant Garde Gothic"/>
                </a:rPr>
                <a:t>Para realizar el feature engineering óptimo, he transformado a numéricas todas las variables categóricas teniendo en cuenta las características evolutivas más antiguas y y dándoles un valor mas próximo a 0 y al contrario con las características evolutivas más modernas.</a:t>
              </a:r>
            </a:p>
            <a:p>
              <a:pPr algn="ctr">
                <a:lnSpc>
                  <a:spcPts val="2800"/>
                </a:lnSpc>
              </a:pPr>
            </a:p>
            <a:p>
              <a:pPr algn="ctr">
                <a:lnSpc>
                  <a:spcPts val="2800"/>
                </a:lnSpc>
              </a:pPr>
              <a:r>
                <a:rPr lang="en-US" sz="2000" spc="154">
                  <a:solidFill>
                    <a:srgbClr val="C7C2EF"/>
                  </a:solidFill>
                  <a:latin typeface="ITC Avant Garde Gothic"/>
                </a:rPr>
                <a:t>He optado por usar la técnica de Mapping para las variables categóricas ordinales que quería asignar en función de su antigüedad y LableEncoder para las que eran categóricas cardinales.</a:t>
              </a:r>
            </a:p>
            <a:p>
              <a:pPr algn="ctr">
                <a:lnSpc>
                  <a:spcPts val="2800"/>
                </a:lnSpc>
              </a:pPr>
            </a:p>
            <a:p>
              <a:pPr algn="ctr">
                <a:lnSpc>
                  <a:spcPts val="2800"/>
                </a:lnSpc>
              </a:pP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-152400"/>
              <a:ext cx="12163962" cy="9567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FFC857"/>
                  </a:solidFill>
                  <a:latin typeface="ITC Avant Garde Gothic Bold"/>
                </a:rPr>
                <a:t>3.</a:t>
              </a:r>
              <a:r>
                <a:rPr lang="en-US" sz="3999">
                  <a:solidFill>
                    <a:srgbClr val="C7C2EF"/>
                  </a:solidFill>
                  <a:latin typeface="ITC Avant Garde Gothic Bold"/>
                </a:rPr>
                <a:t>FEATURE ENGINEERING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-519617" y="-423594"/>
            <a:ext cx="4927334" cy="4927334"/>
          </a:xfrm>
          <a:custGeom>
            <a:avLst/>
            <a:gdLst/>
            <a:ahLst/>
            <a:cxnLst/>
            <a:rect r="r" b="b" t="t" l="l"/>
            <a:pathLst>
              <a:path h="4927334" w="4927334">
                <a:moveTo>
                  <a:pt x="0" y="0"/>
                </a:moveTo>
                <a:lnTo>
                  <a:pt x="4927334" y="0"/>
                </a:lnTo>
                <a:lnTo>
                  <a:pt x="4927334" y="4927334"/>
                </a:lnTo>
                <a:lnTo>
                  <a:pt x="0" y="49273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0E7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374790" y="1028700"/>
            <a:ext cx="8247949" cy="3057668"/>
          </a:xfrm>
          <a:custGeom>
            <a:avLst/>
            <a:gdLst/>
            <a:ahLst/>
            <a:cxnLst/>
            <a:rect r="r" b="b" t="t" l="l"/>
            <a:pathLst>
              <a:path h="3057668" w="8247949">
                <a:moveTo>
                  <a:pt x="0" y="0"/>
                </a:moveTo>
                <a:lnTo>
                  <a:pt x="8247949" y="0"/>
                </a:lnTo>
                <a:lnTo>
                  <a:pt x="8247949" y="3057668"/>
                </a:lnTo>
                <a:lnTo>
                  <a:pt x="0" y="30576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872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374790" y="5017696"/>
            <a:ext cx="8247949" cy="2936874"/>
          </a:xfrm>
          <a:custGeom>
            <a:avLst/>
            <a:gdLst/>
            <a:ahLst/>
            <a:cxnLst/>
            <a:rect r="r" b="b" t="t" l="l"/>
            <a:pathLst>
              <a:path h="2936874" w="8247949">
                <a:moveTo>
                  <a:pt x="0" y="0"/>
                </a:moveTo>
                <a:lnTo>
                  <a:pt x="8247949" y="0"/>
                </a:lnTo>
                <a:lnTo>
                  <a:pt x="8247949" y="2936873"/>
                </a:lnTo>
                <a:lnTo>
                  <a:pt x="0" y="29368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-270435" y="2066362"/>
            <a:ext cx="824794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C7C2EF"/>
                </a:solidFill>
                <a:latin typeface="Open Sans Bold"/>
              </a:rPr>
              <a:t>Lable Encoder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-270435" y="5994960"/>
            <a:ext cx="824794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C7C2EF"/>
                </a:solidFill>
                <a:latin typeface="Open Sans Bold"/>
              </a:rPr>
              <a:t>Mapping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DAGDUY8aLQE</dc:identifier>
  <dcterms:modified xsi:type="dcterms:W3CDTF">2011-08-01T06:04:30Z</dcterms:modified>
  <cp:revision>1</cp:revision>
  <dc:title>Modelo</dc:title>
</cp:coreProperties>
</file>