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lleza" charset="1" panose="02000503050000020003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  <p:embeddedFont>
      <p:font typeface="Anaktoria" charset="1" panose="02020602090805090A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://localhost:8501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10710">
            <a:off x="15254026" y="4068393"/>
            <a:ext cx="5206901" cy="6950961"/>
          </a:xfrm>
          <a:custGeom>
            <a:avLst/>
            <a:gdLst/>
            <a:ahLst/>
            <a:cxnLst/>
            <a:rect r="r" b="b" t="t" l="l"/>
            <a:pathLst>
              <a:path h="6950961" w="5206901">
                <a:moveTo>
                  <a:pt x="0" y="0"/>
                </a:moveTo>
                <a:lnTo>
                  <a:pt x="5206901" y="0"/>
                </a:lnTo>
                <a:lnTo>
                  <a:pt x="5206901" y="6950960"/>
                </a:lnTo>
                <a:lnTo>
                  <a:pt x="0" y="695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689931">
            <a:off x="-1826971" y="2657706"/>
            <a:ext cx="5206901" cy="6950961"/>
          </a:xfrm>
          <a:custGeom>
            <a:avLst/>
            <a:gdLst/>
            <a:ahLst/>
            <a:cxnLst/>
            <a:rect r="r" b="b" t="t" l="l"/>
            <a:pathLst>
              <a:path h="6950961" w="5206901">
                <a:moveTo>
                  <a:pt x="5206901" y="0"/>
                </a:moveTo>
                <a:lnTo>
                  <a:pt x="0" y="0"/>
                </a:lnTo>
                <a:lnTo>
                  <a:pt x="0" y="6950960"/>
                </a:lnTo>
                <a:lnTo>
                  <a:pt x="5206901" y="6950960"/>
                </a:lnTo>
                <a:lnTo>
                  <a:pt x="52069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82664">
            <a:off x="13708642" y="-3203521"/>
            <a:ext cx="7256201" cy="6715284"/>
          </a:xfrm>
          <a:custGeom>
            <a:avLst/>
            <a:gdLst/>
            <a:ahLst/>
            <a:cxnLst/>
            <a:rect r="r" b="b" t="t" l="l"/>
            <a:pathLst>
              <a:path h="6715284" w="7256201">
                <a:moveTo>
                  <a:pt x="0" y="0"/>
                </a:moveTo>
                <a:lnTo>
                  <a:pt x="7256201" y="0"/>
                </a:lnTo>
                <a:lnTo>
                  <a:pt x="7256201" y="6715284"/>
                </a:lnTo>
                <a:lnTo>
                  <a:pt x="0" y="6715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23856">
            <a:off x="10886573" y="7079504"/>
            <a:ext cx="5206901" cy="6950961"/>
          </a:xfrm>
          <a:custGeom>
            <a:avLst/>
            <a:gdLst/>
            <a:ahLst/>
            <a:cxnLst/>
            <a:rect r="r" b="b" t="t" l="l"/>
            <a:pathLst>
              <a:path h="6950961" w="5206901">
                <a:moveTo>
                  <a:pt x="0" y="0"/>
                </a:moveTo>
                <a:lnTo>
                  <a:pt x="5206901" y="0"/>
                </a:lnTo>
                <a:lnTo>
                  <a:pt x="5206901" y="6950961"/>
                </a:lnTo>
                <a:lnTo>
                  <a:pt x="0" y="6950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687947">
            <a:off x="1549007" y="-4217702"/>
            <a:ext cx="5206901" cy="6950961"/>
          </a:xfrm>
          <a:custGeom>
            <a:avLst/>
            <a:gdLst/>
            <a:ahLst/>
            <a:cxnLst/>
            <a:rect r="r" b="b" t="t" l="l"/>
            <a:pathLst>
              <a:path h="6950961" w="5206901">
                <a:moveTo>
                  <a:pt x="5206902" y="0"/>
                </a:moveTo>
                <a:lnTo>
                  <a:pt x="0" y="0"/>
                </a:lnTo>
                <a:lnTo>
                  <a:pt x="0" y="6950961"/>
                </a:lnTo>
                <a:lnTo>
                  <a:pt x="5206902" y="6950961"/>
                </a:lnTo>
                <a:lnTo>
                  <a:pt x="52069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25648" y="3257550"/>
            <a:ext cx="11036704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60"/>
              </a:lnSpc>
              <a:spcBef>
                <a:spcPct val="0"/>
              </a:spcBef>
            </a:pPr>
            <a:r>
              <a:rPr lang="en-US" sz="8300" spc="655">
                <a:solidFill>
                  <a:srgbClr val="7E4B37"/>
                </a:solidFill>
                <a:latin typeface="Anaktoria"/>
              </a:rPr>
              <a:t>PALEONTOLOGIA Y MACHING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351" y="9418899"/>
            <a:ext cx="7661839" cy="63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1"/>
              </a:lnSpc>
              <a:spcBef>
                <a:spcPct val="0"/>
              </a:spcBef>
            </a:pPr>
            <a:r>
              <a:rPr lang="en-US" sz="3594" spc="283">
                <a:solidFill>
                  <a:srgbClr val="7E4B37"/>
                </a:solidFill>
                <a:latin typeface="Anaktoria"/>
              </a:rPr>
              <a:t>TERESA TEROL DÍEZ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2755" y="0"/>
            <a:ext cx="10153693" cy="10287000"/>
            <a:chOff x="0" y="0"/>
            <a:chExt cx="13538258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3538258" cy="13716000"/>
            </a:xfrm>
            <a:prstGeom prst="rect">
              <a:avLst/>
            </a:prstGeom>
            <a:solidFill>
              <a:srgbClr val="F2E6D3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6503894">
            <a:off x="531375" y="-4039386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5133341" y="0"/>
                </a:moveTo>
                <a:lnTo>
                  <a:pt x="0" y="0"/>
                </a:lnTo>
                <a:lnTo>
                  <a:pt x="0" y="6852761"/>
                </a:lnTo>
                <a:lnTo>
                  <a:pt x="5133341" y="6852761"/>
                </a:lnTo>
                <a:lnTo>
                  <a:pt x="51333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8897" y="4700587"/>
            <a:ext cx="39158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EE9911"/>
                </a:solidFill>
                <a:latin typeface="Belleza"/>
              </a:rPr>
              <a:t>BENEFICIOS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4378337">
            <a:off x="13468790" y="5997346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5133341" y="6852761"/>
                </a:moveTo>
                <a:lnTo>
                  <a:pt x="0" y="6852761"/>
                </a:lnTo>
                <a:lnTo>
                  <a:pt x="0" y="0"/>
                </a:lnTo>
                <a:lnTo>
                  <a:pt x="5133341" y="0"/>
                </a:lnTo>
                <a:lnTo>
                  <a:pt x="5133341" y="68527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28149" y="2380067"/>
            <a:ext cx="8551446" cy="6878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4596" indent="-257298" lvl="1">
              <a:lnSpc>
                <a:spcPts val="3336"/>
              </a:lnSpc>
              <a:buFont typeface="Arial"/>
              <a:buChar char="•"/>
            </a:pPr>
            <a:r>
              <a:rPr lang="en-US" sz="2383">
                <a:solidFill>
                  <a:srgbClr val="E96852"/>
                </a:solidFill>
                <a:latin typeface="Open Sans"/>
              </a:rPr>
              <a:t>Reducción de costos operativos: </a:t>
            </a:r>
            <a:r>
              <a:rPr lang="en-US" sz="2383">
                <a:solidFill>
                  <a:srgbClr val="7E4B37"/>
                </a:solidFill>
                <a:latin typeface="Open Sans"/>
              </a:rPr>
              <a:t>ayuda a automatizar tareas que antes requerían una gran cantidad de tiempo y recursos humanos.</a:t>
            </a:r>
          </a:p>
          <a:p>
            <a:pPr algn="ctr">
              <a:lnSpc>
                <a:spcPts val="3336"/>
              </a:lnSpc>
            </a:pPr>
          </a:p>
          <a:p>
            <a:pPr algn="ctr" marL="514596" indent="-257298" lvl="1">
              <a:lnSpc>
                <a:spcPts val="3336"/>
              </a:lnSpc>
              <a:buFont typeface="Arial"/>
              <a:buChar char="•"/>
            </a:pPr>
            <a:r>
              <a:rPr lang="en-US" sz="2383">
                <a:solidFill>
                  <a:srgbClr val="E96852"/>
                </a:solidFill>
                <a:latin typeface="Open Sans"/>
              </a:rPr>
              <a:t>Mejora de la precisión y eficiencia:</a:t>
            </a:r>
            <a:r>
              <a:rPr lang="en-US" sz="2383">
                <a:solidFill>
                  <a:srgbClr val="7E4B37"/>
                </a:solidFill>
                <a:latin typeface="Open Sans"/>
              </a:rPr>
              <a:t> Mejora la precisión y eficiencia en la clasificación de restos fósiles de homínidos, lo que </a:t>
            </a:r>
            <a:r>
              <a:rPr lang="en-US" sz="2383">
                <a:solidFill>
                  <a:srgbClr val="7E4B37"/>
                </a:solidFill>
                <a:latin typeface="Open Sans"/>
              </a:rPr>
              <a:t>reduciría el tiempo dedicado a tareas de análisis manual y mejoraría la calidad de los resultados.</a:t>
            </a:r>
          </a:p>
          <a:p>
            <a:pPr algn="ctr">
              <a:lnSpc>
                <a:spcPts val="3336"/>
              </a:lnSpc>
            </a:pPr>
          </a:p>
          <a:p>
            <a:pPr algn="ctr" marL="514596" indent="-257298" lvl="1">
              <a:lnSpc>
                <a:spcPts val="3336"/>
              </a:lnSpc>
              <a:buFont typeface="Arial"/>
              <a:buChar char="•"/>
            </a:pPr>
            <a:r>
              <a:rPr lang="en-US" sz="2383">
                <a:solidFill>
                  <a:srgbClr val="E96852"/>
                </a:solidFill>
                <a:latin typeface="Open Sans"/>
              </a:rPr>
              <a:t>Oportunidades de descubrimiento: </a:t>
            </a:r>
            <a:r>
              <a:rPr lang="en-US" sz="2383">
                <a:solidFill>
                  <a:srgbClr val="7E4B37"/>
                </a:solidFill>
                <a:latin typeface="Open Sans"/>
              </a:rPr>
              <a:t>Al poder identificar patrones o relaciones previamente desconocidos en los datos paleontológicos, podría abrir nuevas oportunidades de investigación y descubrimiento en el campo de la paleoantropología.</a:t>
            </a:r>
          </a:p>
          <a:p>
            <a:pPr algn="ctr">
              <a:lnSpc>
                <a:spcPts val="493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6276610">
            <a:off x="11812616" y="-4110941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5133340" y="6852761"/>
                </a:moveTo>
                <a:lnTo>
                  <a:pt x="0" y="6852761"/>
                </a:lnTo>
                <a:lnTo>
                  <a:pt x="0" y="0"/>
                </a:lnTo>
                <a:lnTo>
                  <a:pt x="5133340" y="0"/>
                </a:lnTo>
                <a:lnTo>
                  <a:pt x="5133340" y="68527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3009750">
            <a:off x="-2147546" y="-1589494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5133341" y="0"/>
                </a:moveTo>
                <a:lnTo>
                  <a:pt x="0" y="0"/>
                </a:lnTo>
                <a:lnTo>
                  <a:pt x="0" y="6852760"/>
                </a:lnTo>
                <a:lnTo>
                  <a:pt x="5133341" y="6852760"/>
                </a:lnTo>
                <a:lnTo>
                  <a:pt x="51333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43207">
            <a:off x="15211873" y="2069477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0" y="0"/>
                </a:moveTo>
                <a:lnTo>
                  <a:pt x="5133341" y="0"/>
                </a:lnTo>
                <a:lnTo>
                  <a:pt x="5133341" y="6852761"/>
                </a:lnTo>
                <a:lnTo>
                  <a:pt x="0" y="685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23038" y="4038600"/>
            <a:ext cx="11169618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E96852"/>
                </a:solidFill>
                <a:latin typeface="Belleza"/>
              </a:rPr>
              <a:t>DEMOSTRACIÓN PRÁCTICA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87521" y="7107330"/>
            <a:ext cx="8512958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99"/>
              </a:lnSpc>
              <a:spcBef>
                <a:spcPct val="0"/>
              </a:spcBef>
            </a:pPr>
            <a:r>
              <a:rPr lang="en-US" sz="2799" u="sng">
                <a:solidFill>
                  <a:srgbClr val="7E4B37"/>
                </a:solidFill>
                <a:latin typeface="Anaktoria"/>
                <a:hlinkClick r:id="rId4" tooltip="http://localhost:8501"/>
              </a:rPr>
              <a:t>ENLACE A LA APLICACIÓN DE STREMLIT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7391">
            <a:off x="-3808467" y="2055332"/>
            <a:ext cx="7616934" cy="10168237"/>
          </a:xfrm>
          <a:custGeom>
            <a:avLst/>
            <a:gdLst/>
            <a:ahLst/>
            <a:cxnLst/>
            <a:rect r="r" b="b" t="t" l="l"/>
            <a:pathLst>
              <a:path h="10168237" w="7616934">
                <a:moveTo>
                  <a:pt x="7616934" y="0"/>
                </a:moveTo>
                <a:lnTo>
                  <a:pt x="0" y="0"/>
                </a:lnTo>
                <a:lnTo>
                  <a:pt x="0" y="10168237"/>
                </a:lnTo>
                <a:lnTo>
                  <a:pt x="7616934" y="10168237"/>
                </a:lnTo>
                <a:lnTo>
                  <a:pt x="76169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35439">
            <a:off x="14219007" y="-1906643"/>
            <a:ext cx="6080587" cy="8117288"/>
          </a:xfrm>
          <a:custGeom>
            <a:avLst/>
            <a:gdLst/>
            <a:ahLst/>
            <a:cxnLst/>
            <a:rect r="r" b="b" t="t" l="l"/>
            <a:pathLst>
              <a:path h="8117288" w="6080587">
                <a:moveTo>
                  <a:pt x="0" y="0"/>
                </a:moveTo>
                <a:lnTo>
                  <a:pt x="6080586" y="0"/>
                </a:lnTo>
                <a:lnTo>
                  <a:pt x="6080586" y="8117289"/>
                </a:lnTo>
                <a:lnTo>
                  <a:pt x="0" y="8117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87934" y="4338185"/>
            <a:ext cx="991213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32"/>
              </a:lnSpc>
              <a:spcBef>
                <a:spcPct val="0"/>
              </a:spcBef>
            </a:pPr>
            <a:r>
              <a:rPr lang="en-US" sz="10443">
                <a:solidFill>
                  <a:srgbClr val="7E4B37"/>
                </a:solidFill>
                <a:latin typeface="Belleza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6064" y="1356087"/>
            <a:ext cx="740793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7E4B37"/>
                </a:solidFill>
                <a:latin typeface="Anaktoria"/>
              </a:rPr>
              <a:t>INDICE: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952927">
            <a:off x="13614234" y="1196827"/>
            <a:ext cx="7290132" cy="9731972"/>
          </a:xfrm>
          <a:custGeom>
            <a:avLst/>
            <a:gdLst/>
            <a:ahLst/>
            <a:cxnLst/>
            <a:rect r="r" b="b" t="t" l="l"/>
            <a:pathLst>
              <a:path h="9731972" w="7290132">
                <a:moveTo>
                  <a:pt x="0" y="0"/>
                </a:moveTo>
                <a:lnTo>
                  <a:pt x="7290132" y="0"/>
                </a:lnTo>
                <a:lnTo>
                  <a:pt x="7290132" y="9731972"/>
                </a:lnTo>
                <a:lnTo>
                  <a:pt x="0" y="9731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69207"/>
            <a:ext cx="12396699" cy="70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INTRODUCCIÓN</a:t>
            </a:r>
          </a:p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CONTEXTO DEL PROBLEMA</a:t>
            </a:r>
          </a:p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¿CÓMO ABORDARLO?</a:t>
            </a:r>
          </a:p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VALOR DEL MODELO DE MACHINE LEARNING</a:t>
            </a:r>
          </a:p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POSIBLES APLICACIONES</a:t>
            </a:r>
          </a:p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DEMOSTRACIÓN PRÁCTICA</a:t>
            </a:r>
          </a:p>
          <a:p>
            <a:pPr marL="905421" indent="-452711" lvl="1">
              <a:lnSpc>
                <a:spcPts val="6290"/>
              </a:lnSpc>
              <a:buFont typeface="Arial"/>
              <a:buChar char="•"/>
            </a:pPr>
            <a:r>
              <a:rPr lang="en-US" sz="4193">
                <a:solidFill>
                  <a:srgbClr val="7E4B37"/>
                </a:solidFill>
                <a:latin typeface="Anaktoria"/>
              </a:rPr>
              <a:t>CONCLUSIONES</a:t>
            </a:r>
          </a:p>
          <a:p>
            <a:pPr>
              <a:lnSpc>
                <a:spcPts val="6290"/>
              </a:lnSpc>
            </a:pPr>
          </a:p>
          <a:p>
            <a:pPr algn="l">
              <a:lnSpc>
                <a:spcPts val="62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25966">
            <a:off x="13536138" y="-2931710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0" y="0"/>
                </a:moveTo>
                <a:lnTo>
                  <a:pt x="5133340" y="0"/>
                </a:lnTo>
                <a:lnTo>
                  <a:pt x="5133340" y="6852761"/>
                </a:lnTo>
                <a:lnTo>
                  <a:pt x="0" y="685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641211"/>
            <a:ext cx="5246370" cy="5246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4"/>
              <a:stretch>
                <a:fillRect l="-25685" t="0" r="-25685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58057" y="3472232"/>
            <a:ext cx="9612060" cy="549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4"/>
              </a:lnSpc>
            </a:pPr>
            <a:r>
              <a:rPr lang="en-US" sz="2929">
                <a:solidFill>
                  <a:srgbClr val="724C3D"/>
                </a:solidFill>
                <a:latin typeface="Belleza"/>
              </a:rPr>
              <a:t>La paleontología y el estudio de los fósiles nos ayudan a revelar e interpretar </a:t>
            </a:r>
            <a:r>
              <a:rPr lang="en-US" sz="2929" u="sng">
                <a:solidFill>
                  <a:srgbClr val="724C3D"/>
                </a:solidFill>
                <a:latin typeface="Belleza"/>
              </a:rPr>
              <a:t>patrones de cambio biológico, adaptación y extinción</a:t>
            </a:r>
            <a:r>
              <a:rPr lang="en-US" sz="2929">
                <a:solidFill>
                  <a:srgbClr val="724C3D"/>
                </a:solidFill>
                <a:latin typeface="Belleza"/>
              </a:rPr>
              <a:t> a lo largo del tiempo geológico, lo que contribuye a nuestra comprensión de los procesos evolutivos.</a:t>
            </a:r>
          </a:p>
          <a:p>
            <a:pPr>
              <a:lnSpc>
                <a:spcPts val="4394"/>
              </a:lnSpc>
            </a:pPr>
          </a:p>
          <a:p>
            <a:pPr>
              <a:lnSpc>
                <a:spcPts val="4394"/>
              </a:lnSpc>
            </a:pPr>
            <a:r>
              <a:rPr lang="en-US" sz="2929">
                <a:solidFill>
                  <a:srgbClr val="724C3D"/>
                </a:solidFill>
                <a:latin typeface="Belleza"/>
              </a:rPr>
              <a:t> Esto nos puede ayudar a  entender los desafíos del presente como el cambio climático o cómo puede afectar el avance de la tecnología a nuestra futura evolución como especie.</a:t>
            </a:r>
          </a:p>
          <a:p>
            <a:pPr>
              <a:lnSpc>
                <a:spcPts val="4394"/>
              </a:lnSpc>
            </a:pPr>
          </a:p>
          <a:p>
            <a:pPr algn="l" marL="0" indent="0" lvl="1">
              <a:lnSpc>
                <a:spcPts val="439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38927" y="1049322"/>
            <a:ext cx="6273403" cy="114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CC7054"/>
                </a:solidFill>
                <a:latin typeface="Belleza"/>
              </a:rPr>
              <a:t>INTRODUCCIÓN: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51913" y="2057400"/>
            <a:ext cx="5781294" cy="8229600"/>
          </a:xfrm>
          <a:custGeom>
            <a:avLst/>
            <a:gdLst/>
            <a:ahLst/>
            <a:cxnLst/>
            <a:rect r="r" b="b" t="t" l="l"/>
            <a:pathLst>
              <a:path h="8229600" w="5781294">
                <a:moveTo>
                  <a:pt x="0" y="0"/>
                </a:moveTo>
                <a:lnTo>
                  <a:pt x="5781294" y="0"/>
                </a:lnTo>
                <a:lnTo>
                  <a:pt x="578129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2697" y="2468880"/>
            <a:ext cx="914523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7E4B37"/>
                </a:solidFill>
                <a:latin typeface="Belleza"/>
              </a:rPr>
              <a:t>RETOS QUE PODEMOS RESOLVER CON MODELOS DE MACHINE LEARNING:</a:t>
            </a:r>
          </a:p>
          <a:p>
            <a:pPr algn="ctr">
              <a:lnSpc>
                <a:spcPts val="4199"/>
              </a:lnSpc>
            </a:pPr>
          </a:p>
          <a:p>
            <a:pPr algn="ctr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u="none">
                <a:solidFill>
                  <a:srgbClr val="7E4B37"/>
                </a:solidFill>
                <a:latin typeface="Belleza"/>
              </a:rPr>
              <a:t>E</a:t>
            </a:r>
            <a:r>
              <a:rPr lang="en-US" sz="2799" u="sng">
                <a:solidFill>
                  <a:srgbClr val="7E4B37"/>
                </a:solidFill>
                <a:latin typeface="Belleza"/>
              </a:rPr>
              <a:t>L ANÁLISIS DE GRANDES CONJUNTOS DE DATOS:</a:t>
            </a:r>
            <a:r>
              <a:rPr lang="en-US" sz="2799">
                <a:solidFill>
                  <a:srgbClr val="7E4B37"/>
                </a:solidFill>
                <a:latin typeface="Belleza"/>
              </a:rPr>
              <a:t> 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7E4B37"/>
                </a:solidFill>
                <a:latin typeface="Belleza"/>
              </a:rPr>
              <a:t>Con el aumento en la cantidad de datos paleontológicos disponibles, los paleontólogos se enfrentan al desafío de analizar grandes conjuntos de datos de manera eficiente y efectiva para identificar patrones evolutivos significativos.</a:t>
            </a:r>
          </a:p>
          <a:p>
            <a:pPr algn="ctr">
              <a:lnSpc>
                <a:spcPts val="4199"/>
              </a:lnSpc>
            </a:pPr>
          </a:p>
          <a:p>
            <a:pPr algn="ctr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u="none">
                <a:solidFill>
                  <a:srgbClr val="7E4B37"/>
                </a:solidFill>
                <a:latin typeface="Belleza"/>
              </a:rPr>
              <a:t>E</a:t>
            </a:r>
            <a:r>
              <a:rPr lang="en-US" sz="2799" u="sng">
                <a:solidFill>
                  <a:srgbClr val="7E4B37"/>
                </a:solidFill>
                <a:latin typeface="Belleza"/>
              </a:rPr>
              <a:t>L ahorro de recursos en partes de la investigación que pueden ser más eficientes</a:t>
            </a:r>
            <a:r>
              <a:rPr lang="en-US" sz="2799" u="sng">
                <a:solidFill>
                  <a:srgbClr val="7E4B37"/>
                </a:solidFill>
                <a:latin typeface="Belleza"/>
              </a:rPr>
              <a:t> </a:t>
            </a:r>
          </a:p>
          <a:p>
            <a:pPr algn="ctr" marL="0" indent="0" lvl="1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63035" y="1038225"/>
            <a:ext cx="12004556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CC7054"/>
                </a:solidFill>
                <a:latin typeface="Belleza"/>
              </a:rPr>
              <a:t> CONTEXTO  DEL PROBLEMA: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6042" y="-1268774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9" y="0"/>
                </a:lnTo>
                <a:lnTo>
                  <a:pt x="5388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0875" y="904875"/>
            <a:ext cx="15726249" cy="2334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CC7054"/>
                </a:solidFill>
                <a:latin typeface="Belleza"/>
              </a:rPr>
              <a:t>¿CÓMO ABORDAR ESTA PROBLEMÁTICA?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81032" y="3906430"/>
            <a:ext cx="9822216" cy="526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51"/>
              </a:lnSpc>
            </a:pPr>
            <a:r>
              <a:rPr lang="en-US" sz="2322">
                <a:solidFill>
                  <a:srgbClr val="4D392E"/>
                </a:solidFill>
                <a:latin typeface="Belleza"/>
              </a:rPr>
              <a:t>Para  hacer frente a estos desafíos hemos decidido usar el potencial que tiene la tecnología actual y  desarrollar un modelo de </a:t>
            </a:r>
            <a:r>
              <a:rPr lang="en-US" sz="2322">
                <a:solidFill>
                  <a:srgbClr val="CC7054"/>
                </a:solidFill>
                <a:latin typeface="Belleza"/>
              </a:rPr>
              <a:t>machine learning</a:t>
            </a:r>
            <a:r>
              <a:rPr lang="en-US" sz="2322">
                <a:solidFill>
                  <a:srgbClr val="4D392E"/>
                </a:solidFill>
                <a:latin typeface="Belleza"/>
              </a:rPr>
              <a:t>, que hemos entrenado con un dataset prototipo de datos que se recogen en diferentes excavaciones arqueológicas  donde el reto era clasificar </a:t>
            </a:r>
            <a:r>
              <a:rPr lang="en-US" sz="2322">
                <a:solidFill>
                  <a:srgbClr val="CC7054"/>
                </a:solidFill>
                <a:latin typeface="Belleza"/>
              </a:rPr>
              <a:t>24 especies diferentes</a:t>
            </a:r>
            <a:r>
              <a:rPr lang="en-US" sz="2322">
                <a:solidFill>
                  <a:srgbClr val="4D392E"/>
                </a:solidFill>
                <a:latin typeface="Belleza"/>
              </a:rPr>
              <a:t> de homínidos en función de diferentes características:</a:t>
            </a:r>
          </a:p>
          <a:p>
            <a:pPr algn="just">
              <a:lnSpc>
                <a:spcPts val="3251"/>
              </a:lnSpc>
            </a:pPr>
          </a:p>
          <a:p>
            <a:pPr algn="just" marL="501363" indent="-250681" lvl="1">
              <a:lnSpc>
                <a:spcPts val="3251"/>
              </a:lnSpc>
              <a:buFont typeface="Arial"/>
              <a:buChar char="•"/>
            </a:pPr>
            <a:r>
              <a:rPr lang="en-US" sz="2322">
                <a:solidFill>
                  <a:srgbClr val="CC7054"/>
                </a:solidFill>
                <a:latin typeface="Belleza"/>
              </a:rPr>
              <a:t>Localización</a:t>
            </a:r>
          </a:p>
          <a:p>
            <a:pPr algn="just">
              <a:lnSpc>
                <a:spcPts val="3251"/>
              </a:lnSpc>
            </a:pPr>
          </a:p>
          <a:p>
            <a:pPr algn="just" marL="501363" indent="-250681" lvl="1">
              <a:lnSpc>
                <a:spcPts val="3251"/>
              </a:lnSpc>
              <a:buFont typeface="Arial"/>
              <a:buChar char="•"/>
            </a:pPr>
            <a:r>
              <a:rPr lang="en-US" sz="2322">
                <a:solidFill>
                  <a:srgbClr val="CC7054"/>
                </a:solidFill>
                <a:latin typeface="Belleza"/>
              </a:rPr>
              <a:t>Anatómicas</a:t>
            </a:r>
          </a:p>
          <a:p>
            <a:pPr algn="just">
              <a:lnSpc>
                <a:spcPts val="3251"/>
              </a:lnSpc>
            </a:pPr>
          </a:p>
          <a:p>
            <a:pPr algn="just" marL="501363" indent="-250681" lvl="1">
              <a:lnSpc>
                <a:spcPts val="3251"/>
              </a:lnSpc>
              <a:buFont typeface="Arial"/>
              <a:buChar char="•"/>
            </a:pPr>
            <a:r>
              <a:rPr lang="en-US" sz="2322">
                <a:solidFill>
                  <a:srgbClr val="CC7054"/>
                </a:solidFill>
                <a:latin typeface="Belleza"/>
              </a:rPr>
              <a:t>Hábitos dietéticos</a:t>
            </a:r>
          </a:p>
          <a:p>
            <a:pPr algn="just">
              <a:lnSpc>
                <a:spcPts val="3251"/>
              </a:lnSpc>
            </a:pPr>
          </a:p>
          <a:p>
            <a:pPr algn="just" marL="501363" indent="-250681" lvl="1">
              <a:lnSpc>
                <a:spcPts val="3251"/>
              </a:lnSpc>
              <a:buFont typeface="Arial"/>
              <a:buChar char="•"/>
            </a:pPr>
            <a:r>
              <a:rPr lang="en-US" sz="2322">
                <a:solidFill>
                  <a:srgbClr val="CC7054"/>
                </a:solidFill>
                <a:latin typeface="Belleza"/>
              </a:rPr>
              <a:t>Uso o ausencia de uso de herramientas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03248" y="6562605"/>
            <a:ext cx="3407439" cy="3357876"/>
          </a:xfrm>
          <a:custGeom>
            <a:avLst/>
            <a:gdLst/>
            <a:ahLst/>
            <a:cxnLst/>
            <a:rect r="r" b="b" t="t" l="l"/>
            <a:pathLst>
              <a:path h="3357876" w="3407439">
                <a:moveTo>
                  <a:pt x="0" y="0"/>
                </a:moveTo>
                <a:lnTo>
                  <a:pt x="3407439" y="0"/>
                </a:lnTo>
                <a:lnTo>
                  <a:pt x="3407439" y="3357876"/>
                </a:lnTo>
                <a:lnTo>
                  <a:pt x="0" y="3357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374035"/>
            <a:ext cx="8365534" cy="6306829"/>
          </a:xfrm>
          <a:custGeom>
            <a:avLst/>
            <a:gdLst/>
            <a:ahLst/>
            <a:cxnLst/>
            <a:rect r="r" b="b" t="t" l="l"/>
            <a:pathLst>
              <a:path h="6306829" w="8365534">
                <a:moveTo>
                  <a:pt x="0" y="0"/>
                </a:moveTo>
                <a:lnTo>
                  <a:pt x="8365534" y="0"/>
                </a:lnTo>
                <a:lnTo>
                  <a:pt x="8365534" y="6306829"/>
                </a:lnTo>
                <a:lnTo>
                  <a:pt x="0" y="6306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916720" cy="10287000"/>
            <a:chOff x="0" y="0"/>
            <a:chExt cx="10555627" cy="13716000"/>
          </a:xfrm>
        </p:grpSpPr>
        <p:sp>
          <p:nvSpPr>
            <p:cNvPr name="AutoShape 4" id="4"/>
            <p:cNvSpPr/>
            <p:nvPr/>
          </p:nvSpPr>
          <p:spPr>
            <a:xfrm>
              <a:off x="0" y="0"/>
              <a:ext cx="10555627" cy="13716000"/>
            </a:xfrm>
            <a:prstGeom prst="rect">
              <a:avLst/>
            </a:prstGeom>
            <a:solidFill>
              <a:srgbClr val="F2E6D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871813"/>
            <a:ext cx="6255657" cy="725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2852">
                <a:solidFill>
                  <a:srgbClr val="724C3D"/>
                </a:solidFill>
                <a:latin typeface="Belleza"/>
              </a:rPr>
              <a:t>El Random Forest Classifier es lo que se llama un método de conjunto, es decir,</a:t>
            </a:r>
          </a:p>
          <a:p>
            <a:pPr algn="ctr">
              <a:lnSpc>
                <a:spcPts val="3993"/>
              </a:lnSpc>
            </a:pPr>
            <a:r>
              <a:rPr lang="en-US" sz="2852">
                <a:solidFill>
                  <a:srgbClr val="724C3D"/>
                </a:solidFill>
                <a:latin typeface="Belleza"/>
              </a:rPr>
              <a:t>combina resultados para obtener un superresultado final.</a:t>
            </a:r>
          </a:p>
          <a:p>
            <a:pPr algn="ctr">
              <a:lnSpc>
                <a:spcPts val="3993"/>
              </a:lnSpc>
            </a:pPr>
          </a:p>
          <a:p>
            <a:pPr algn="ctr">
              <a:lnSpc>
                <a:spcPts val="3993"/>
              </a:lnSpc>
            </a:pPr>
            <a:r>
              <a:rPr lang="en-US" sz="2852">
                <a:solidFill>
                  <a:srgbClr val="724C3D"/>
                </a:solidFill>
                <a:latin typeface="Belleza"/>
              </a:rPr>
              <a:t>Cada árbol se entrena en un subconjunto de la serie de datos y da un resultado. Posteriormente, se combinan los resultados de todos los árboles de decisión para dar una respuesta final. Cada árbol “vota” y la respuesta final es la que tenga la mayoría de votos.</a:t>
            </a:r>
          </a:p>
          <a:p>
            <a:pPr algn="ctr">
              <a:lnSpc>
                <a:spcPts val="4848"/>
              </a:lnSpc>
            </a:pPr>
          </a:p>
          <a:p>
            <a:pPr algn="ctr">
              <a:lnSpc>
                <a:spcPts val="484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139285" y="846133"/>
            <a:ext cx="63749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E9911"/>
                </a:solidFill>
                <a:latin typeface="Open Sans Bold"/>
              </a:rPr>
              <a:t>Árboles de decisión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03538" y="0"/>
            <a:ext cx="9884462" cy="10287000"/>
            <a:chOff x="0" y="0"/>
            <a:chExt cx="13179283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3179283" cy="13716000"/>
            </a:xfrm>
            <a:prstGeom prst="rect">
              <a:avLst/>
            </a:prstGeom>
            <a:solidFill>
              <a:srgbClr val="F2E6D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41413" y="5143500"/>
            <a:ext cx="5657850" cy="4114800"/>
          </a:xfrm>
          <a:custGeom>
            <a:avLst/>
            <a:gdLst/>
            <a:ahLst/>
            <a:cxnLst/>
            <a:rect r="r" b="b" t="t" l="l"/>
            <a:pathLst>
              <a:path h="4114800" w="5657850">
                <a:moveTo>
                  <a:pt x="0" y="0"/>
                </a:moveTo>
                <a:lnTo>
                  <a:pt x="5657850" y="0"/>
                </a:lnTo>
                <a:lnTo>
                  <a:pt x="56578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7778" y="1028700"/>
            <a:ext cx="742512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9"/>
              </a:lnSpc>
              <a:spcBef>
                <a:spcPct val="0"/>
              </a:spcBef>
            </a:pPr>
            <a:r>
              <a:rPr lang="en-US" sz="6707">
                <a:solidFill>
                  <a:srgbClr val="7E4B37"/>
                </a:solidFill>
                <a:latin typeface="Belleza"/>
              </a:rPr>
              <a:t>CARACTERÍSTICAS Y </a:t>
            </a:r>
            <a:r>
              <a:rPr lang="en-US" sz="6707">
                <a:solidFill>
                  <a:srgbClr val="CC7054"/>
                </a:solidFill>
                <a:latin typeface="Belleza"/>
              </a:rPr>
              <a:t>VALOR </a:t>
            </a:r>
            <a:r>
              <a:rPr lang="en-US" sz="6707">
                <a:solidFill>
                  <a:srgbClr val="7E4B37"/>
                </a:solidFill>
                <a:latin typeface="Belleza"/>
              </a:rPr>
              <a:t>DE NUESTRO MODELO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3652" y="721861"/>
            <a:ext cx="8104234" cy="93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4832" indent="-287416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7E4B37"/>
                </a:solidFill>
                <a:latin typeface="Belleza"/>
              </a:rPr>
              <a:t>Es un modelo de machine learning de tipo  supervisado que usa un algoritmo llamado Random Forest Classifier.</a:t>
            </a:r>
          </a:p>
          <a:p>
            <a:pPr algn="just">
              <a:lnSpc>
                <a:spcPts val="3727"/>
              </a:lnSpc>
            </a:pPr>
          </a:p>
          <a:p>
            <a:pPr algn="just" marL="574832" indent="-287416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7E4B37"/>
                </a:solidFill>
                <a:latin typeface="Belleza"/>
              </a:rPr>
              <a:t>Es poco costoso computacionalmente.</a:t>
            </a:r>
          </a:p>
          <a:p>
            <a:pPr algn="just">
              <a:lnSpc>
                <a:spcPts val="3727"/>
              </a:lnSpc>
            </a:pPr>
          </a:p>
          <a:p>
            <a:pPr algn="just" marL="574832" indent="-287416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7E4B37"/>
                </a:solidFill>
                <a:latin typeface="Belleza"/>
              </a:rPr>
              <a:t>Es fácilmente adaptable a nuevos hallazgos y se puede ir actualizando.</a:t>
            </a:r>
          </a:p>
          <a:p>
            <a:pPr algn="just">
              <a:lnSpc>
                <a:spcPts val="3727"/>
              </a:lnSpc>
            </a:pPr>
          </a:p>
          <a:p>
            <a:pPr algn="just" marL="574832" indent="-287416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7E4B37"/>
                </a:solidFill>
                <a:latin typeface="Belleza"/>
              </a:rPr>
              <a:t>Da unos resultados muy buenos si los datos están bien etiquetados de origen.</a:t>
            </a:r>
          </a:p>
          <a:p>
            <a:pPr algn="just">
              <a:lnSpc>
                <a:spcPts val="3727"/>
              </a:lnSpc>
            </a:pPr>
          </a:p>
          <a:p>
            <a:pPr algn="just" marL="574832" indent="-287416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7E4B37"/>
                </a:solidFill>
                <a:latin typeface="Belleza"/>
              </a:rPr>
              <a:t>Nos permite encontrar patrones diferenciadores entre especies de homínidos con mucha certeza.</a:t>
            </a:r>
          </a:p>
          <a:p>
            <a:pPr algn="just">
              <a:lnSpc>
                <a:spcPts val="3727"/>
              </a:lnSpc>
            </a:pPr>
          </a:p>
          <a:p>
            <a:pPr algn="just" marL="574832" indent="-287416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7E4B37"/>
                </a:solidFill>
                <a:latin typeface="Belleza"/>
              </a:rPr>
              <a:t>Tiene un coste de implementación bajo y no requeriría muchos recursos económicos respecto al valor que puede aportar en agilizar las investigaciones. Es fácil de usar y se puede implementar en diferentes aplicaciones.</a:t>
            </a:r>
          </a:p>
          <a:p>
            <a:pPr algn="just">
              <a:lnSpc>
                <a:spcPts val="3867"/>
              </a:lnSpc>
            </a:pPr>
          </a:p>
          <a:p>
            <a:pPr algn="just">
              <a:lnSpc>
                <a:spcPts val="386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9381" y="0"/>
            <a:ext cx="11128619" cy="10287000"/>
            <a:chOff x="0" y="0"/>
            <a:chExt cx="14838159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4838159" cy="13716000"/>
            </a:xfrm>
            <a:prstGeom prst="rect">
              <a:avLst/>
            </a:prstGeom>
            <a:solidFill>
              <a:srgbClr val="F2E6D3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6503894">
            <a:off x="531375" y="-4039386"/>
            <a:ext cx="5133341" cy="6852761"/>
          </a:xfrm>
          <a:custGeom>
            <a:avLst/>
            <a:gdLst/>
            <a:ahLst/>
            <a:cxnLst/>
            <a:rect r="r" b="b" t="t" l="l"/>
            <a:pathLst>
              <a:path h="6852761" w="5133341">
                <a:moveTo>
                  <a:pt x="5133341" y="0"/>
                </a:moveTo>
                <a:lnTo>
                  <a:pt x="0" y="0"/>
                </a:lnTo>
                <a:lnTo>
                  <a:pt x="0" y="6852761"/>
                </a:lnTo>
                <a:lnTo>
                  <a:pt x="5133341" y="6852761"/>
                </a:lnTo>
                <a:lnTo>
                  <a:pt x="51333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124325"/>
            <a:ext cx="7268111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7E4B37"/>
                </a:solidFill>
                <a:latin typeface="Belleza"/>
              </a:rPr>
              <a:t>POSIBLES APLICACIONES: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28096" y="981075"/>
            <a:ext cx="9991189" cy="839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E96852"/>
                </a:solidFill>
                <a:latin typeface="Belleza"/>
              </a:rPr>
              <a:t>Aplicación en museos y centros de investigación:</a:t>
            </a:r>
            <a:r>
              <a:rPr lang="en-US" sz="2300">
                <a:solidFill>
                  <a:srgbClr val="7E4B37"/>
                </a:solidFill>
                <a:latin typeface="Belleza"/>
              </a:rPr>
              <a:t> Herramienta que ayuda  a agilizar el proceso de clasificación y análisis de con grandes colecciones de restos fósiles de homínidos, permitiendo a los investigadores dedicar más tiempo a la interpretación de los datos.</a:t>
            </a:r>
          </a:p>
          <a:p>
            <a:pPr algn="ctr">
              <a:lnSpc>
                <a:spcPts val="3220"/>
              </a:lnSpc>
            </a:pPr>
          </a:p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E96852"/>
                </a:solidFill>
                <a:latin typeface="Belleza Bold"/>
              </a:rPr>
              <a:t>Conservación y preservación:</a:t>
            </a:r>
            <a:r>
              <a:rPr lang="en-US" sz="2300">
                <a:solidFill>
                  <a:srgbClr val="7E4B37"/>
                </a:solidFill>
                <a:latin typeface="Belleza Bold"/>
              </a:rPr>
              <a:t> En áreas donde se encuentran restos fósiles de homínidos, como sitios arqueológicos, un modelo de clasificación puede ayudar a preservar estos recursos importantes. Identificar rápidamente los restos fósiles y clasificarlos adecuadamente puede facilitar la conservación de estos sitios para futuras generaciones.</a:t>
            </a:r>
          </a:p>
          <a:p>
            <a:pPr algn="ctr">
              <a:lnSpc>
                <a:spcPts val="3220"/>
              </a:lnSpc>
            </a:pPr>
          </a:p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E96852"/>
                </a:solidFill>
                <a:latin typeface="Belleza Bold"/>
              </a:rPr>
              <a:t>Educación y divulgación:</a:t>
            </a:r>
            <a:r>
              <a:rPr lang="en-US" sz="2300">
                <a:solidFill>
                  <a:srgbClr val="7E4B37"/>
                </a:solidFill>
                <a:latin typeface="Belleza Bold"/>
              </a:rPr>
              <a:t> Podría utilizarse en entornos educativos para enseñar a estudiantes sobre la diversidad de homínidos y su evolución a lo largo del tiempo. </a:t>
            </a:r>
          </a:p>
          <a:p>
            <a:pPr>
              <a:lnSpc>
                <a:spcPts val="3220"/>
              </a:lnSpc>
            </a:pPr>
          </a:p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E96852"/>
                </a:solidFill>
                <a:latin typeface="Belleza Bold"/>
              </a:rPr>
              <a:t>Otras posibles aplicaciones:</a:t>
            </a:r>
            <a:r>
              <a:rPr lang="en-US" sz="2300">
                <a:solidFill>
                  <a:srgbClr val="7E4B37"/>
                </a:solidFill>
                <a:latin typeface="Belleza Bold"/>
              </a:rPr>
              <a:t> Una vez hemos visto que el modelo funciona podemos pensar en ampliar su uso para detectar rasgos morfológicos y anatómicos que pueden tener aplicaciones médicas o forenses de manera que se podría adaptar a otros campos que no estuvieran relacionados con la paleontología.</a:t>
            </a:r>
          </a:p>
          <a:p>
            <a:pPr algn="ctr">
              <a:lnSpc>
                <a:spcPts val="3220"/>
              </a:lnSpc>
            </a:pPr>
          </a:p>
          <a:p>
            <a:pPr algn="ctr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823476"/>
            <a:ext cx="16602506" cy="343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15"/>
              </a:lnSpc>
            </a:pPr>
            <a:r>
              <a:rPr lang="en-US" sz="3153">
                <a:solidFill>
                  <a:srgbClr val="EBA921"/>
                </a:solidFill>
                <a:latin typeface="Open Sans"/>
              </a:rPr>
              <a:t>Costos de implementación:</a:t>
            </a:r>
          </a:p>
          <a:p>
            <a:pPr>
              <a:lnSpc>
                <a:spcPts val="3702"/>
              </a:lnSpc>
            </a:pPr>
          </a:p>
          <a:p>
            <a:pPr marL="1142104" indent="-380701" lvl="2">
              <a:lnSpc>
                <a:spcPts val="3702"/>
              </a:lnSpc>
              <a:buFont typeface="Arial"/>
              <a:buChar char="⚬"/>
            </a:pPr>
            <a:r>
              <a:rPr lang="en-US" sz="2644">
                <a:solidFill>
                  <a:srgbClr val="724C3D"/>
                </a:solidFill>
                <a:latin typeface="Open Sans"/>
              </a:rPr>
              <a:t>Costos asociados con la integración del modelo en sistemas existentes, si es necesario.</a:t>
            </a:r>
          </a:p>
          <a:p>
            <a:pPr marL="1142104" indent="-380701" lvl="2">
              <a:lnSpc>
                <a:spcPts val="3702"/>
              </a:lnSpc>
              <a:buFont typeface="Arial"/>
              <a:buChar char="⚬"/>
            </a:pPr>
            <a:r>
              <a:rPr lang="en-US" sz="2644">
                <a:solidFill>
                  <a:srgbClr val="724C3D"/>
                </a:solidFill>
                <a:latin typeface="Open Sans"/>
              </a:rPr>
              <a:t>Costos de personalización y ajuste del modelo para adaptarse a las necesidades específicas de los usuarios finales.</a:t>
            </a:r>
          </a:p>
          <a:p>
            <a:pPr marL="1142104" indent="-380701" lvl="2">
              <a:lnSpc>
                <a:spcPts val="3702"/>
              </a:lnSpc>
              <a:buFont typeface="Arial"/>
              <a:buChar char="⚬"/>
            </a:pPr>
            <a:r>
              <a:rPr lang="en-US" sz="2644">
                <a:solidFill>
                  <a:srgbClr val="724C3D"/>
                </a:solidFill>
                <a:latin typeface="Open Sans"/>
              </a:rPr>
              <a:t>Costos de pruebas y validación del modelo en entornos de producción.</a:t>
            </a:r>
          </a:p>
          <a:p>
            <a:pPr algn="ctr">
              <a:lnSpc>
                <a:spcPts val="455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5443794"/>
            <a:chOff x="0" y="0"/>
            <a:chExt cx="24384000" cy="7258392"/>
          </a:xfrm>
        </p:grpSpPr>
        <p:sp>
          <p:nvSpPr>
            <p:cNvPr name="AutoShape 4" id="4"/>
            <p:cNvSpPr/>
            <p:nvPr/>
          </p:nvSpPr>
          <p:spPr>
            <a:xfrm>
              <a:off x="0" y="0"/>
              <a:ext cx="24384000" cy="7258392"/>
            </a:xfrm>
            <a:prstGeom prst="rect">
              <a:avLst/>
            </a:prstGeom>
            <a:solidFill>
              <a:srgbClr val="F2E6D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58758" y="1128993"/>
            <a:ext cx="16770484" cy="311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EE9911"/>
                </a:solidFill>
                <a:latin typeface="Open Sans"/>
              </a:rPr>
              <a:t>Costos de des</a:t>
            </a:r>
            <a:r>
              <a:rPr lang="en-US" sz="3400">
                <a:solidFill>
                  <a:srgbClr val="EE9911"/>
                </a:solidFill>
                <a:latin typeface="Open Sans"/>
              </a:rPr>
              <a:t>arrollo:</a:t>
            </a:r>
          </a:p>
          <a:p>
            <a:pPr>
              <a:lnSpc>
                <a:spcPts val="4760"/>
              </a:lnSpc>
            </a:pPr>
          </a:p>
          <a:p>
            <a:pPr marL="561349" indent="-280675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724C3D"/>
                </a:solidFill>
                <a:latin typeface="Open Sans"/>
              </a:rPr>
              <a:t>Costos de infraestructura, como hardware, software y servicios en la nube utilizados para entrenar y validar el modelo.</a:t>
            </a:r>
          </a:p>
          <a:p>
            <a:pPr marL="561349" indent="-280675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724C3D"/>
                </a:solidFill>
                <a:latin typeface="Open Sans"/>
              </a:rPr>
              <a:t>Costos de adquisición de datos, incluidos conjuntos de datos de entrenamiento y validación.</a:t>
            </a:r>
          </a:p>
          <a:p>
            <a:pPr marL="561349" indent="-280675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724C3D"/>
                </a:solidFill>
                <a:latin typeface="Open Sans"/>
              </a:rPr>
              <a:t>Costos de capacitación y formación del personal en el uso y mantenimiento del modelo.</a:t>
            </a:r>
          </a:p>
          <a:p>
            <a:pPr algn="ctr">
              <a:lnSpc>
                <a:spcPts val="4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DAGDa6zqNWI</dc:identifier>
  <dcterms:modified xsi:type="dcterms:W3CDTF">2011-08-01T06:04:30Z</dcterms:modified>
  <cp:revision>1</cp:revision>
  <dc:title>Beige Simple Illustrative Dinosaurs History Report Presentation</dc:title>
</cp:coreProperties>
</file>