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7" r:id="rId7"/>
    <p:sldId id="269" r:id="rId8"/>
    <p:sldId id="270" r:id="rId9"/>
    <p:sldId id="261" r:id="rId10"/>
    <p:sldId id="262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C3B"/>
    <a:srgbClr val="FCFF3D"/>
    <a:srgbClr val="3DFFB0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25" d="100"/>
          <a:sy n="125" d="100"/>
        </p:scale>
        <p:origin x="-144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" dirty="0" smtClean="0"/>
              <a:t>Постквантовая криптография </a:t>
            </a:r>
            <a:r>
              <a:rPr lang="en-US" dirty="0" smtClean="0"/>
              <a:t>KEM </a:t>
            </a:r>
            <a:r>
              <a:rPr lang="ru-RU" dirty="0" smtClean="0"/>
              <a:t>на решётках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365780" cy="2540992"/>
          </a:xfrm>
        </p:spPr>
        <p:txBody>
          <a:bodyPr rtlCol="0">
            <a:normAutofit/>
          </a:bodyPr>
          <a:lstStyle/>
          <a:p>
            <a:pPr rtl="0"/>
            <a:r>
              <a:rPr lang="ru" dirty="0" smtClean="0"/>
              <a:t>Проект по технологии</a:t>
            </a:r>
          </a:p>
          <a:p>
            <a:pPr rtl="0"/>
            <a:r>
              <a:rPr lang="ru-RU" dirty="0" smtClean="0"/>
              <a:t>Н</a:t>
            </a:r>
            <a:r>
              <a:rPr lang="ru" dirty="0" smtClean="0"/>
              <a:t>аправление информационная безопасность</a:t>
            </a:r>
          </a:p>
          <a:p>
            <a:pPr rtl="0"/>
            <a:endParaRPr lang="ru" dirty="0"/>
          </a:p>
          <a:p>
            <a:pPr rtl="0"/>
            <a:endParaRPr lang="ru" dirty="0"/>
          </a:p>
          <a:p>
            <a:pPr rtl="0"/>
            <a:r>
              <a:rPr lang="ru" sz="1400" dirty="0" smtClean="0"/>
              <a:t>МБОУ Гимназия г.Новый Уренгой</a:t>
            </a:r>
          </a:p>
          <a:p>
            <a:pPr rtl="0"/>
            <a:r>
              <a:rPr lang="ru" sz="1400" dirty="0" smtClean="0"/>
              <a:t>В</a:t>
            </a:r>
            <a:r>
              <a:rPr lang="ru-RU" sz="1400" dirty="0" smtClean="0"/>
              <a:t>ы</a:t>
            </a:r>
            <a:r>
              <a:rPr lang="ru" sz="1400" dirty="0" smtClean="0"/>
              <a:t>полнил: Брылёв Альберт Витальевич</a:t>
            </a:r>
          </a:p>
          <a:p>
            <a:pPr rtl="0"/>
            <a:r>
              <a:rPr lang="ru" sz="1400" dirty="0" smtClean="0"/>
              <a:t>Руководитель:</a:t>
            </a:r>
            <a:r>
              <a:rPr lang="ru" sz="1400" dirty="0"/>
              <a:t> </a:t>
            </a:r>
            <a:r>
              <a:rPr lang="ru" sz="1400" dirty="0" smtClean="0"/>
              <a:t>Оборин Дмитрий евгеньевич</a:t>
            </a:r>
          </a:p>
          <a:p>
            <a:pPr rtl="0"/>
            <a:r>
              <a:rPr lang="ru" sz="1400" dirty="0" smtClean="0"/>
              <a:t>2025 г.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Российские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88840"/>
            <a:ext cx="4274408" cy="2222513"/>
          </a:xfrm>
        </p:spPr>
      </p:pic>
      <p:sp>
        <p:nvSpPr>
          <p:cNvPr id="5" name="TextBox 4"/>
          <p:cNvSpPr txBox="1"/>
          <p:nvPr/>
        </p:nvSpPr>
        <p:spPr>
          <a:xfrm>
            <a:off x="1989956" y="4437112"/>
            <a:ext cx="28834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Шиповник</a:t>
            </a:r>
          </a:p>
          <a:p>
            <a:pPr algn="ctr"/>
            <a:r>
              <a:rPr lang="ru-RU" sz="2800" dirty="0" smtClean="0"/>
              <a:t>Подпись на кодах</a:t>
            </a:r>
          </a:p>
          <a:p>
            <a:pPr algn="ctr"/>
            <a:r>
              <a:rPr lang="ru-RU" sz="2800" dirty="0" err="1" smtClean="0"/>
              <a:t>Криптонит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92" y="2357146"/>
            <a:ext cx="6181725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3461" y="4437111"/>
            <a:ext cx="2917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err="1" smtClean="0"/>
              <a:t>Гиперикум</a:t>
            </a:r>
            <a:endParaRPr lang="ru-RU" sz="2800" dirty="0" smtClean="0"/>
          </a:p>
          <a:p>
            <a:pPr algn="ctr"/>
            <a:r>
              <a:rPr lang="ru-RU" sz="2800" dirty="0" smtClean="0"/>
              <a:t>Подпись на </a:t>
            </a:r>
            <a:r>
              <a:rPr lang="ru-RU" sz="2800" dirty="0" err="1" smtClean="0"/>
              <a:t>хэшах</a:t>
            </a:r>
            <a:endParaRPr lang="ru-RU" sz="2800" dirty="0" smtClean="0"/>
          </a:p>
          <a:p>
            <a:pPr algn="ctr"/>
            <a:r>
              <a:rPr lang="en-US" sz="2800" dirty="0" err="1" smtClean="0"/>
              <a:t>QApp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390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ru-RU" dirty="0" err="1" smtClean="0"/>
              <a:t>постквантовой</a:t>
            </a:r>
            <a:r>
              <a:rPr lang="ru-RU" dirty="0" smtClean="0"/>
              <a:t> </a:t>
            </a:r>
            <a:r>
              <a:rPr lang="ru-RU" dirty="0" err="1" smtClean="0"/>
              <a:t>приктографии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Решётки</a:t>
            </a:r>
          </a:p>
          <a:p>
            <a:r>
              <a:rPr lang="ru-RU" dirty="0" smtClean="0"/>
              <a:t>Коды</a:t>
            </a:r>
          </a:p>
          <a:p>
            <a:r>
              <a:rPr lang="ru-RU" dirty="0" smtClean="0"/>
              <a:t>Хэш-функции</a:t>
            </a:r>
          </a:p>
          <a:p>
            <a:r>
              <a:rPr lang="ru-RU" dirty="0" smtClean="0"/>
              <a:t>Изогении</a:t>
            </a:r>
          </a:p>
          <a:p>
            <a:r>
              <a:rPr lang="ru-RU" dirty="0" smtClean="0"/>
              <a:t>Многочлены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574795" y="1700808"/>
            <a:ext cx="3672408" cy="36724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5" name="TextBox 4"/>
          <p:cNvSpPr txBox="1"/>
          <p:nvPr/>
        </p:nvSpPr>
        <p:spPr>
          <a:xfrm>
            <a:off x="6699070" y="3559200"/>
            <a:ext cx="349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 – </a:t>
            </a:r>
            <a:r>
              <a:rPr lang="ru-RU" sz="1800" dirty="0" smtClean="0"/>
              <a:t>«плохой» (открытый) базис</a:t>
            </a:r>
          </a:p>
          <a:p>
            <a:r>
              <a:rPr lang="en-US" sz="1800" dirty="0" smtClean="0"/>
              <a:t>R – </a:t>
            </a:r>
            <a:r>
              <a:rPr lang="ru-RU" sz="1800" dirty="0" smtClean="0"/>
              <a:t>«хороший» (секретный) базис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900095" y="427928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 = </a:t>
            </a:r>
            <a:r>
              <a:rPr lang="en-US" sz="2000" dirty="0" err="1" smtClean="0"/>
              <a:t>Bm</a:t>
            </a:r>
            <a:endParaRPr lang="en-US" sz="2000" dirty="0" smtClean="0"/>
          </a:p>
          <a:p>
            <a:r>
              <a:rPr lang="en-US" sz="2000" dirty="0" smtClean="0"/>
              <a:t>c = v + e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052223" y="4426563"/>
                <a:ext cx="1955855" cy="39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𝑚</m:t>
                      </m:r>
                      <m:r>
                        <a:rPr lang="en-US" sz="1800" i="1"/>
                        <m:t>= </m:t>
                      </m:r>
                      <m:sSup>
                        <m:sSupPr>
                          <m:ctrlPr>
                            <a:rPr lang="ru-RU" sz="1800" i="1"/>
                          </m:ctrlPr>
                        </m:sSupPr>
                        <m:e>
                          <m:r>
                            <a:rPr lang="en-US" sz="1800" i="1"/>
                            <m:t>𝐵</m:t>
                          </m:r>
                        </m:e>
                        <m:sup>
                          <m:r>
                            <a:rPr lang="en-US" sz="1800" i="1"/>
                            <m:t>−1</m:t>
                          </m:r>
                        </m:sup>
                      </m:sSup>
                      <m:r>
                        <a:rPr lang="en-US" sz="1800" i="1"/>
                        <m:t>𝑅</m:t>
                      </m:r>
                      <m:r>
                        <a:rPr lang="en-US" sz="1800" i="1"/>
                        <m:t>[</m:t>
                      </m:r>
                      <m:sSup>
                        <m:sSupPr>
                          <m:ctrlPr>
                            <a:rPr lang="ru-RU" sz="1800" i="1"/>
                          </m:ctrlPr>
                        </m:sSupPr>
                        <m:e>
                          <m:r>
                            <a:rPr lang="en-US" sz="1800" i="1"/>
                            <m:t>𝑅</m:t>
                          </m:r>
                        </m:e>
                        <m:sup>
                          <m:r>
                            <a:rPr lang="en-US" sz="1800" i="1"/>
                            <m:t>−1</m:t>
                          </m:r>
                        </m:sup>
                      </m:sSup>
                      <m:r>
                        <a:rPr lang="en-US" sz="1800" i="1"/>
                        <m:t>𝑐</m:t>
                      </m:r>
                      <m:r>
                        <a:rPr lang="en-US" sz="1800" i="1"/>
                        <m:t>]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223" y="4426563"/>
                <a:ext cx="1955855" cy="393313"/>
              </a:xfrm>
              <a:prstGeom prst="rect">
                <a:avLst/>
              </a:prstGeom>
              <a:blipFill rotWithShape="0"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7116119" y="2263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0" name="Овал 9"/>
          <p:cNvSpPr/>
          <p:nvPr/>
        </p:nvSpPr>
        <p:spPr>
          <a:xfrm>
            <a:off x="7332143" y="26230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1" name="Овал 10"/>
          <p:cNvSpPr/>
          <p:nvPr/>
        </p:nvSpPr>
        <p:spPr>
          <a:xfrm>
            <a:off x="7572636" y="2983136"/>
            <a:ext cx="4753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2" name="Овал 11"/>
          <p:cNvSpPr/>
          <p:nvPr/>
        </p:nvSpPr>
        <p:spPr>
          <a:xfrm>
            <a:off x="8124231" y="2263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3" name="Овал 12"/>
          <p:cNvSpPr/>
          <p:nvPr/>
        </p:nvSpPr>
        <p:spPr>
          <a:xfrm>
            <a:off x="8340255" y="2623096"/>
            <a:ext cx="45719" cy="4571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8580748" y="2983136"/>
            <a:ext cx="4753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5" name="Овал 14"/>
          <p:cNvSpPr/>
          <p:nvPr/>
        </p:nvSpPr>
        <p:spPr>
          <a:xfrm>
            <a:off x="9132343" y="2263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6" name="Овал 15"/>
          <p:cNvSpPr/>
          <p:nvPr/>
        </p:nvSpPr>
        <p:spPr>
          <a:xfrm>
            <a:off x="9348367" y="26230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7" name="Овал 16"/>
          <p:cNvSpPr/>
          <p:nvPr/>
        </p:nvSpPr>
        <p:spPr>
          <a:xfrm>
            <a:off x="9588860" y="2983136"/>
            <a:ext cx="4753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8" name="Овал 17"/>
          <p:cNvSpPr/>
          <p:nvPr/>
        </p:nvSpPr>
        <p:spPr>
          <a:xfrm>
            <a:off x="8582568" y="2407072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4231" y="2603351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628287" y="211904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963804" y="4849996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Шифрование </a:t>
            </a:r>
            <a:r>
              <a:rPr lang="en-US" sz="2800" dirty="0" smtClean="0"/>
              <a:t>GGH</a:t>
            </a:r>
            <a:endParaRPr lang="ru-RU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252023" y="5445224"/>
            <a:ext cx="430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Криптография на решётках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7758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взлома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Шора</a:t>
            </a:r>
            <a:endParaRPr lang="ru-RU" dirty="0" smtClean="0"/>
          </a:p>
          <a:p>
            <a:pPr lvl="1"/>
            <a:r>
              <a:rPr lang="ru-RU" dirty="0"/>
              <a:t>Задача факторизации сводится к поиску </a:t>
            </a:r>
            <a:r>
              <a:rPr lang="ru-RU" dirty="0" err="1" smtClean="0"/>
              <a:t>перииода</a:t>
            </a:r>
            <a:r>
              <a:rPr lang="ru-RU" dirty="0" smtClean="0"/>
              <a:t> </a:t>
            </a:r>
            <a:r>
              <a:rPr lang="ru-RU" dirty="0"/>
              <a:t>функции f(x) = </a:t>
            </a:r>
            <a:r>
              <a:rPr lang="ru-RU" dirty="0" err="1"/>
              <a:t>a</a:t>
            </a:r>
            <a:r>
              <a:rPr lang="ru-RU" baseline="30000" dirty="0" err="1"/>
              <a:t>x</a:t>
            </a:r>
            <a:r>
              <a:rPr lang="ru-RU" dirty="0"/>
              <a:t> </a:t>
            </a:r>
            <a:r>
              <a:rPr lang="ru-RU" dirty="0" err="1"/>
              <a:t>mod</a:t>
            </a:r>
            <a:r>
              <a:rPr lang="ru-RU" dirty="0"/>
              <a:t> N, где N — число для разложения, a — случайное число, </a:t>
            </a:r>
            <a:r>
              <a:rPr lang="ru-RU" dirty="0" err="1"/>
              <a:t>взаимнопростое</a:t>
            </a:r>
            <a:r>
              <a:rPr lang="ru-RU" dirty="0"/>
              <a:t> с N.</a:t>
            </a:r>
          </a:p>
          <a:p>
            <a:pPr lvl="1"/>
            <a:r>
              <a:rPr lang="ru-RU" dirty="0"/>
              <a:t>Позволяет факторизовать число </a:t>
            </a:r>
            <a:r>
              <a:rPr lang="ru-RU" dirty="0" smtClean="0"/>
              <a:t>N</a:t>
            </a:r>
            <a:r>
              <a:rPr lang="ru-RU" dirty="0"/>
              <a:t> за полиномиальное время (O(log</a:t>
            </a:r>
            <a:r>
              <a:rPr lang="ru-RU" baseline="-25000" dirty="0"/>
              <a:t>3</a:t>
            </a:r>
            <a:r>
              <a:rPr lang="ru-RU" dirty="0"/>
              <a:t> N)), используя O(</a:t>
            </a:r>
            <a:r>
              <a:rPr lang="ru-RU" dirty="0" err="1"/>
              <a:t>log</a:t>
            </a:r>
            <a:r>
              <a:rPr lang="ru-RU" dirty="0"/>
              <a:t> N) </a:t>
            </a:r>
            <a:r>
              <a:rPr lang="ru-RU" dirty="0" err="1"/>
              <a:t>кубитов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Гровера</a:t>
            </a:r>
            <a:endParaRPr lang="ru-RU" dirty="0" smtClean="0"/>
          </a:p>
          <a:p>
            <a:pPr lvl="1"/>
            <a:r>
              <a:rPr lang="ru-RU" dirty="0"/>
              <a:t>Использует </a:t>
            </a:r>
            <a:r>
              <a:rPr lang="ru-RU" b="1" dirty="0"/>
              <a:t>квантовую амплитудную </a:t>
            </a:r>
            <a:r>
              <a:rPr lang="ru-RU" b="1" dirty="0" smtClean="0"/>
              <a:t>интерференцию</a:t>
            </a:r>
          </a:p>
          <a:p>
            <a:pPr lvl="1"/>
            <a:r>
              <a:rPr lang="ru-RU" dirty="0" smtClean="0"/>
              <a:t>Ускоряет перебор в 2 раза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61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62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Время вопросов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4612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014292" y="2492896"/>
            <a:ext cx="3456384" cy="1800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Актуальность</a:t>
            </a:r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628800"/>
            <a:ext cx="4453652" cy="4462463"/>
          </a:xfrm>
        </p:spPr>
      </p:pic>
      <p:sp>
        <p:nvSpPr>
          <p:cNvPr id="6" name="TextBox 5"/>
          <p:cNvSpPr txBox="1"/>
          <p:nvPr/>
        </p:nvSpPr>
        <p:spPr>
          <a:xfrm>
            <a:off x="5662364" y="2915942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Совершенно секретно!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>
            <a:stCxn id="6" idx="0"/>
          </p:cNvCxnSpPr>
          <p:nvPr/>
        </p:nvCxnSpPr>
        <p:spPr>
          <a:xfrm flipH="1" flipV="1">
            <a:off x="5158308" y="2564904"/>
            <a:ext cx="1584176" cy="351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6" idx="0"/>
          </p:cNvCxnSpPr>
          <p:nvPr/>
        </p:nvCxnSpPr>
        <p:spPr>
          <a:xfrm flipV="1">
            <a:off x="6742484" y="2568633"/>
            <a:ext cx="1520367" cy="3473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794" y="4627081"/>
            <a:ext cx="163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+ AES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8" y="1513983"/>
            <a:ext cx="4293096" cy="429309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158308" y="2348880"/>
            <a:ext cx="3456384" cy="1800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2" name="TextBox 11"/>
          <p:cNvSpPr txBox="1"/>
          <p:nvPr/>
        </p:nvSpPr>
        <p:spPr>
          <a:xfrm>
            <a:off x="5806380" y="2771926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Совершенно секретно!</a:t>
            </a:r>
            <a:endParaRPr lang="ru-RU" sz="2800" dirty="0"/>
          </a:p>
        </p:txBody>
      </p:sp>
      <p:cxnSp>
        <p:nvCxnSpPr>
          <p:cNvPr id="13" name="Прямая соединительная линия 12"/>
          <p:cNvCxnSpPr>
            <a:stCxn id="12" idx="0"/>
          </p:cNvCxnSpPr>
          <p:nvPr/>
        </p:nvCxnSpPr>
        <p:spPr>
          <a:xfrm flipH="1" flipV="1">
            <a:off x="5302324" y="2420888"/>
            <a:ext cx="1584176" cy="351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2" idx="0"/>
          </p:cNvCxnSpPr>
          <p:nvPr/>
        </p:nvCxnSpPr>
        <p:spPr>
          <a:xfrm flipV="1">
            <a:off x="6886500" y="2424617"/>
            <a:ext cx="1520367" cy="3473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4810" y="4483065"/>
            <a:ext cx="163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+ AES</a:t>
            </a:r>
            <a:endParaRPr lang="ru-RU" sz="2800" dirty="0"/>
          </a:p>
        </p:txBody>
      </p:sp>
      <p:sp>
        <p:nvSpPr>
          <p:cNvPr id="16" name="Овальная выноска 15"/>
          <p:cNvSpPr/>
          <p:nvPr/>
        </p:nvSpPr>
        <p:spPr>
          <a:xfrm>
            <a:off x="4564650" y="444772"/>
            <a:ext cx="3545986" cy="1224136"/>
          </a:xfrm>
          <a:prstGeom prst="wedgeEllipseCallout">
            <a:avLst>
              <a:gd name="adj1" fmla="val -63258"/>
              <a:gd name="adj2" fmla="val 8219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Я всё взломаю!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35168" y="1844824"/>
            <a:ext cx="2471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Спустя 10 лет…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276872"/>
            <a:ext cx="4293096" cy="4293096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086300" y="2492896"/>
            <a:ext cx="3456384" cy="1800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1" name="TextBox 10"/>
          <p:cNvSpPr txBox="1"/>
          <p:nvPr/>
        </p:nvSpPr>
        <p:spPr>
          <a:xfrm>
            <a:off x="5086300" y="2915942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Рецепт фондю:</a:t>
            </a:r>
          </a:p>
          <a:p>
            <a:pPr algn="ctr"/>
            <a:r>
              <a:rPr lang="ru-RU" sz="2800" dirty="0" smtClean="0"/>
              <a:t>2 кг сыра</a:t>
            </a:r>
            <a:r>
              <a:rPr lang="ru-RU" sz="2800" dirty="0" smtClean="0"/>
              <a:t>, 1 чесночный зубчик</a:t>
            </a:r>
            <a:endParaRPr lang="ru-RU" sz="2800" dirty="0" smtClean="0"/>
          </a:p>
        </p:txBody>
      </p:sp>
      <p:cxnSp>
        <p:nvCxnSpPr>
          <p:cNvPr id="12" name="Прямая соединительная линия 11"/>
          <p:cNvCxnSpPr>
            <a:stCxn id="11" idx="0"/>
          </p:cNvCxnSpPr>
          <p:nvPr/>
        </p:nvCxnSpPr>
        <p:spPr>
          <a:xfrm flipH="1" flipV="1">
            <a:off x="5230316" y="2564904"/>
            <a:ext cx="1584176" cy="351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1" idx="0"/>
          </p:cNvCxnSpPr>
          <p:nvPr/>
        </p:nvCxnSpPr>
        <p:spPr>
          <a:xfrm flipV="1">
            <a:off x="6814492" y="2568634"/>
            <a:ext cx="1520367" cy="347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2802" y="4627081"/>
            <a:ext cx="163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+ AES</a:t>
            </a:r>
            <a:endParaRPr lang="ru-RU" sz="2800" dirty="0"/>
          </a:p>
        </p:txBody>
      </p:sp>
      <p:sp>
        <p:nvSpPr>
          <p:cNvPr id="21" name="Овальная выноска 20"/>
          <p:cNvSpPr/>
          <p:nvPr/>
        </p:nvSpPr>
        <p:spPr>
          <a:xfrm>
            <a:off x="4222204" y="548680"/>
            <a:ext cx="3344700" cy="1512168"/>
          </a:xfrm>
          <a:prstGeom prst="wedgeEllipseCallout">
            <a:avLst>
              <a:gd name="adj1" fmla="val -58113"/>
              <a:gd name="adj2" fmla="val 7019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Столько лет… и ради чего?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4411" y="6165304"/>
            <a:ext cx="609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PS: </a:t>
            </a:r>
            <a:r>
              <a:rPr lang="ru-RU" sz="2800" dirty="0" smtClean="0"/>
              <a:t>ресторан обанкротился в 2025г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883641" cy="4465320"/>
          </a:xfrm>
        </p:spPr>
        <p:txBody>
          <a:bodyPr/>
          <a:lstStyle/>
          <a:p>
            <a:r>
              <a:rPr lang="en-US" dirty="0" smtClean="0"/>
              <a:t>RSA-2048 </a:t>
            </a:r>
            <a:r>
              <a:rPr lang="ru-RU" dirty="0" smtClean="0"/>
              <a:t>ломается квантовым компьютером с 4000 </a:t>
            </a:r>
            <a:r>
              <a:rPr lang="ru-RU" dirty="0" err="1" smtClean="0"/>
              <a:t>кубитов</a:t>
            </a:r>
            <a:r>
              <a:rPr lang="ru-RU" dirty="0" smtClean="0"/>
              <a:t> за </a:t>
            </a:r>
            <a:r>
              <a:rPr lang="en-US" dirty="0" smtClean="0"/>
              <a:t>~</a:t>
            </a:r>
            <a:r>
              <a:rPr lang="ru-RU" dirty="0" smtClean="0"/>
              <a:t>1 секунду</a:t>
            </a:r>
          </a:p>
          <a:p>
            <a:r>
              <a:rPr lang="ru-RU" dirty="0" smtClean="0"/>
              <a:t>Взлом </a:t>
            </a:r>
            <a:r>
              <a:rPr lang="en-US" dirty="0" smtClean="0"/>
              <a:t>AES</a:t>
            </a:r>
            <a:r>
              <a:rPr lang="ru-RU" dirty="0" smtClean="0"/>
              <a:t> ускоряется в 2 и 3 раза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916832"/>
            <a:ext cx="4453652" cy="4462463"/>
          </a:xfr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Технологический прогресс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413904" y="1878784"/>
            <a:ext cx="4647435" cy="560432"/>
          </a:xfrm>
        </p:spPr>
        <p:txBody>
          <a:bodyPr rtlCol="0"/>
          <a:lstStyle/>
          <a:p>
            <a:pPr algn="ctr" rtl="0"/>
            <a:r>
              <a:rPr lang="en-US" dirty="0" smtClean="0"/>
              <a:t>IBM 1000 </a:t>
            </a:r>
            <a:r>
              <a:rPr lang="ru-RU" dirty="0" smtClean="0"/>
              <a:t>кубит. </a:t>
            </a:r>
            <a:r>
              <a:rPr lang="ru-RU" dirty="0" smtClean="0"/>
              <a:t>2023г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642413" y="1917328"/>
            <a:ext cx="5082740" cy="483344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n-US" dirty="0" smtClean="0"/>
              <a:t>Google willow 105 </a:t>
            </a:r>
            <a:r>
              <a:rPr lang="ru-RU" dirty="0" smtClean="0"/>
              <a:t>кубит</a:t>
            </a:r>
            <a:endParaRPr lang="en-US" dirty="0"/>
          </a:p>
        </p:txBody>
      </p:sp>
      <p:pic>
        <p:nvPicPr>
          <p:cNvPr id="1026" name="Picture 2" descr="Picture backgrou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73" y="2717800"/>
            <a:ext cx="4605866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4531" y="2636912"/>
            <a:ext cx="4018503" cy="3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Консультация с </a:t>
            </a:r>
            <a:r>
              <a:rPr lang="en-US" dirty="0" err="1" smtClean="0"/>
              <a:t>QApp</a:t>
            </a:r>
            <a:endParaRPr lang="ru" dirty="0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2420888"/>
            <a:ext cx="3672408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86102" y="1354584"/>
            <a:ext cx="3793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Антон </a:t>
            </a:r>
            <a:r>
              <a:rPr lang="ru-RU" sz="2800" dirty="0" err="1" smtClean="0"/>
              <a:t>Гугля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Генеральный директор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420888"/>
            <a:ext cx="5879976" cy="25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 существующих протоколов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Изучение математических основ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Исследование алгоритмов атак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механизма инкапсуляции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Практическая 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8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882" y="1628800"/>
            <a:ext cx="10360501" cy="446227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Финалисты	  	   </a:t>
            </a:r>
            <a:r>
              <a:rPr lang="en-US" dirty="0" smtClean="0"/>
              <a:t>KEM</a:t>
            </a:r>
            <a:r>
              <a:rPr lang="ru-RU" dirty="0" smtClean="0"/>
              <a:t>  		</a:t>
            </a:r>
            <a:r>
              <a:rPr lang="en-US" dirty="0" smtClean="0"/>
              <a:t> </a:t>
            </a:r>
            <a:r>
              <a:rPr lang="ru-RU" dirty="0" smtClean="0"/>
              <a:t>  Альтернативы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Kyber</a:t>
            </a:r>
            <a:r>
              <a:rPr lang="en-US" dirty="0" smtClean="0"/>
              <a:t> (</a:t>
            </a:r>
            <a:r>
              <a:rPr lang="ru-RU" dirty="0" smtClean="0"/>
              <a:t>решётки)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strike="sngStrike" dirty="0" err="1" smtClean="0"/>
              <a:t>FrodoKEM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решётки) </a:t>
            </a:r>
            <a:endParaRPr lang="en-US" dirty="0" smtClean="0"/>
          </a:p>
          <a:p>
            <a:pPr marL="0" indent="0" algn="ctr">
              <a:buNone/>
            </a:pPr>
            <a:r>
              <a:rPr lang="en-US" strike="sngStrike" dirty="0" smtClean="0"/>
              <a:t>NTRU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</a:t>
            </a:r>
            <a:r>
              <a:rPr lang="ru-RU" dirty="0" smtClean="0"/>
              <a:t>)</a:t>
            </a:r>
            <a:r>
              <a:rPr lang="en-US" dirty="0" smtClean="0"/>
              <a:t>					</a:t>
            </a:r>
            <a:r>
              <a:rPr lang="ru-RU" dirty="0" smtClean="0"/>
              <a:t> </a:t>
            </a:r>
            <a:r>
              <a:rPr lang="en-US" dirty="0" smtClean="0"/>
              <a:t> BIKE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коды)</a:t>
            </a:r>
            <a:endParaRPr lang="en-US" dirty="0" smtClean="0"/>
          </a:p>
          <a:p>
            <a:pPr marL="0" indent="0" algn="ctr">
              <a:buNone/>
            </a:pPr>
            <a:r>
              <a:rPr lang="en-US" strike="sngStrike" dirty="0" smtClean="0"/>
              <a:t>Saber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решётки) </a:t>
            </a:r>
            <a:r>
              <a:rPr lang="ru-RU" dirty="0" smtClean="0"/>
              <a:t>				  </a:t>
            </a:r>
            <a:r>
              <a:rPr lang="en-US" dirty="0" smtClean="0"/>
              <a:t>HQC (</a:t>
            </a:r>
            <a:r>
              <a:rPr lang="ru-RU" dirty="0" smtClean="0"/>
              <a:t>коды)</a:t>
            </a:r>
          </a:p>
          <a:p>
            <a:pPr marL="0" indent="0" algn="ctr">
              <a:buNone/>
            </a:pPr>
            <a:r>
              <a:rPr lang="en-US" dirty="0" smtClean="0"/>
              <a:t>Classic </a:t>
            </a:r>
            <a:r>
              <a:rPr lang="en-US" dirty="0" err="1" smtClean="0"/>
              <a:t>McEliece</a:t>
            </a:r>
            <a:r>
              <a:rPr lang="en-US" dirty="0" smtClean="0"/>
              <a:t> (</a:t>
            </a:r>
            <a:r>
              <a:rPr lang="ru-RU" dirty="0" smtClean="0"/>
              <a:t>коды</a:t>
            </a:r>
            <a:r>
              <a:rPr lang="en-US" dirty="0" smtClean="0"/>
              <a:t>)		            </a:t>
            </a:r>
            <a:r>
              <a:rPr lang="ru-RU" dirty="0" smtClean="0"/>
              <a:t> </a:t>
            </a:r>
            <a:r>
              <a:rPr lang="en-US" strike="sngStrike" dirty="0" err="1" smtClean="0"/>
              <a:t>NTRUPrime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решётки)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					          </a:t>
            </a:r>
            <a:r>
              <a:rPr lang="en-US" strike="sngStrike" dirty="0" smtClean="0"/>
              <a:t>SIKE</a:t>
            </a:r>
            <a:r>
              <a:rPr lang="en-US" dirty="0" smtClean="0"/>
              <a:t> (</a:t>
            </a:r>
            <a:r>
              <a:rPr lang="ru-RU" dirty="0" smtClean="0"/>
              <a:t>изогении)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1413892" y="2852936"/>
            <a:ext cx="288032" cy="288032"/>
          </a:xfrm>
          <a:prstGeom prst="star5">
            <a:avLst/>
          </a:prstGeom>
          <a:noFill/>
          <a:ln w="28575">
            <a:solidFill>
              <a:srgbClr val="3DFFB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581128"/>
            <a:ext cx="358928" cy="3589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3416798"/>
            <a:ext cx="390552" cy="3905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5157192"/>
            <a:ext cx="390552" cy="3905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5229200"/>
            <a:ext cx="216024" cy="7200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36" y="3937550"/>
            <a:ext cx="406364" cy="4063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006176"/>
            <a:ext cx="358928" cy="35892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7" y="3879358"/>
            <a:ext cx="559978" cy="55997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713856"/>
            <a:ext cx="566192" cy="56619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2" y="3335922"/>
            <a:ext cx="566192" cy="56619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2" y="4495304"/>
            <a:ext cx="566192" cy="56619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495304"/>
            <a:ext cx="566192" cy="56619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7" y="3331142"/>
            <a:ext cx="561864" cy="5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7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800</TotalTime>
  <Words>237</Words>
  <Application>Microsoft Office PowerPoint</Application>
  <PresentationFormat>Произвольный</PresentationFormat>
  <Paragraphs>78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Технический стиль 16 х 9</vt:lpstr>
      <vt:lpstr>Постквантовая криптография KEM на решётках</vt:lpstr>
      <vt:lpstr>Актуальность</vt:lpstr>
      <vt:lpstr>Актуальность</vt:lpstr>
      <vt:lpstr>Актуальность</vt:lpstr>
      <vt:lpstr>Актуальность</vt:lpstr>
      <vt:lpstr>Технологический прогресс</vt:lpstr>
      <vt:lpstr>Консультация с QApp</vt:lpstr>
      <vt:lpstr>Цели и задачи</vt:lpstr>
      <vt:lpstr>Стандарты NIST</vt:lpstr>
      <vt:lpstr>Российские решения</vt:lpstr>
      <vt:lpstr>Методы постквантовой приктографии</vt:lpstr>
      <vt:lpstr>Алгоритмы взлома</vt:lpstr>
      <vt:lpstr>Создание алгоритма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Постквантовая криптография KEM на решётках.</dc:title>
  <dc:creator>NameIm FamilFam</dc:creator>
  <cp:lastModifiedBy>NameIm FamilFam</cp:lastModifiedBy>
  <cp:revision>22</cp:revision>
  <dcterms:created xsi:type="dcterms:W3CDTF">2025-02-11T23:17:32Z</dcterms:created>
  <dcterms:modified xsi:type="dcterms:W3CDTF">2025-02-12T12:38:25Z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