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30276000" cy="42804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25E5076-3810-47DD-B79F-674D7AD40C01}">
  <a:tblStyle styleId="{125E5076-3810-47DD-B79F-674D7AD40C01}" styleName="Dark Style 1 - Accent 1">
    <a:wholeTbl>
      <a:tcTxStyle>
        <a:fontRef idx="minor">
          <a:prstClr val="black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 w="38100">
              <a:solidFill>
                <a:schemeClr val="lt1"/>
              </a:solidFill>
            </a:ln>
          </a:left>
          <a:right>
            <a:ln>
              <a:noFill/>
            </a:ln>
          </a:righ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>
          <a:right>
            <a:ln w="38100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9536"/>
        <p:guide pos="13482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Рисунок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а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784500" y="7005194"/>
            <a:ext cx="22707000" cy="1490213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784500" y="22482011"/>
            <a:ext cx="22707000" cy="103343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21666262" y="2278916"/>
            <a:ext cx="6528262" cy="36274411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2081475" y="2278916"/>
            <a:ext cx="19206337" cy="3627441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65706" y="10671278"/>
            <a:ext cx="26113050" cy="17805271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2065706" y="28644994"/>
            <a:ext cx="26113050" cy="936337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2081475" y="11394583"/>
            <a:ext cx="12867299" cy="2715874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327224" y="11394583"/>
            <a:ext cx="12867299" cy="2715874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85418" y="2278916"/>
            <a:ext cx="26113050" cy="8273461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2085418" y="10492928"/>
            <a:ext cx="12808165" cy="51424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2085418" y="15635349"/>
            <a:ext cx="12808165" cy="2299724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15327224" y="10492928"/>
            <a:ext cx="12871243" cy="51424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15327224" y="15635349"/>
            <a:ext cx="12871243" cy="22997244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85418" y="2853600"/>
            <a:ext cx="9764797" cy="99876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2871243" y="6162983"/>
            <a:ext cx="15327224" cy="30418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085418" y="12841200"/>
            <a:ext cx="9764797" cy="237899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85418" y="2853600"/>
            <a:ext cx="9764797" cy="99876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12871243" y="6162983"/>
            <a:ext cx="15327224" cy="3041858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Нажмите, чтобы добавить изображение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085418" y="12841200"/>
            <a:ext cx="9764797" cy="237899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081475" y="2278916"/>
            <a:ext cx="26113050" cy="8273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2081475" y="11394583"/>
            <a:ext cx="26113050" cy="27158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2081475" y="39672966"/>
            <a:ext cx="6812100" cy="227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10028925" y="39672966"/>
            <a:ext cx="10218150" cy="227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21382425" y="39672966"/>
            <a:ext cx="6812100" cy="2278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150931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2029" y="545670"/>
            <a:ext cx="3045677" cy="2904583"/>
          </a:xfrm>
          <a:prstGeom prst="rect">
            <a:avLst/>
          </a:prstGeom>
        </p:spPr>
      </p:pic>
      <p:pic>
        <p:nvPicPr>
          <p:cNvPr id="86224122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2775407" y="332076"/>
            <a:ext cx="6966139" cy="1772887"/>
          </a:xfrm>
          <a:prstGeom prst="rect">
            <a:avLst/>
          </a:prstGeom>
        </p:spPr>
      </p:pic>
      <p:sp>
        <p:nvSpPr>
          <p:cNvPr id="544861492" name=""/>
          <p:cNvSpPr txBox="1"/>
          <p:nvPr/>
        </p:nvSpPr>
        <p:spPr bwMode="auto">
          <a:xfrm flipH="0" flipV="0">
            <a:off x="4031169" y="1373264"/>
            <a:ext cx="18744957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9000">
                <a:latin typeface="Times New Roman"/>
                <a:ea typeface="Times New Roman"/>
                <a:cs typeface="Times New Roman"/>
              </a:rPr>
              <a:t> </a:t>
            </a:r>
            <a:r>
              <a:rPr sz="90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</a:rPr>
              <a:t>Будущее России:</a:t>
            </a:r>
            <a:r>
              <a:rPr sz="90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0">
                <a:solidFill>
                  <a:srgbClr val="000080"/>
                </a:solidFill>
                <a:latin typeface="Times New Roman"/>
                <a:ea typeface="Times New Roman"/>
                <a:cs typeface="Times New Roman"/>
              </a:rPr>
              <a:t>взгляд молодых!</a:t>
            </a:r>
            <a:endParaRPr sz="900">
              <a:solidFill>
                <a:srgbClr val="00008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92377532" name=""/>
          <p:cNvSpPr txBox="1"/>
          <p:nvPr/>
        </p:nvSpPr>
        <p:spPr bwMode="auto">
          <a:xfrm flipH="0" flipV="0">
            <a:off x="1109212" y="3711808"/>
            <a:ext cx="28058735" cy="16157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00" i="0">
                <a:solidFill>
                  <a:srgbClr val="000080"/>
                </a:solidFill>
                <a:latin typeface="Times New Roman"/>
                <a:cs typeface="Times New Roman"/>
              </a:rPr>
              <a:t>Создание </a:t>
            </a:r>
            <a:r>
              <a:rPr sz="10000" i="0">
                <a:solidFill>
                  <a:srgbClr val="000080"/>
                </a:solidFill>
                <a:latin typeface="Times New Roman"/>
                <a:cs typeface="Times New Roman"/>
              </a:rPr>
              <a:t>постквантового</a:t>
            </a:r>
            <a:r>
              <a:rPr sz="10000" i="0">
                <a:solidFill>
                  <a:srgbClr val="000080"/>
                </a:solidFill>
                <a:latin typeface="Times New Roman"/>
                <a:cs typeface="Times New Roman"/>
              </a:rPr>
              <a:t> протокола </a:t>
            </a:r>
            <a:r>
              <a:rPr lang="en-US" sz="10000" i="0">
                <a:solidFill>
                  <a:srgbClr val="000080"/>
                </a:solidFill>
                <a:latin typeface="Times New Roman"/>
                <a:cs typeface="Times New Roman"/>
              </a:rPr>
              <a:t>KEM </a:t>
            </a:r>
            <a:r>
              <a:rPr lang="ru-RU" sz="10000" i="0">
                <a:solidFill>
                  <a:srgbClr val="000080"/>
                </a:solidFill>
                <a:latin typeface="Times New Roman"/>
                <a:cs typeface="Times New Roman"/>
              </a:rPr>
              <a:t>на </a:t>
            </a:r>
            <a:r>
              <a:rPr lang="en-US" sz="10000" i="0">
                <a:solidFill>
                  <a:srgbClr val="000080"/>
                </a:solidFill>
                <a:latin typeface="Times New Roman"/>
                <a:cs typeface="Times New Roman"/>
              </a:rPr>
              <a:t>LWR</a:t>
            </a:r>
            <a:endParaRPr sz="10000" i="0">
              <a:solidFill>
                <a:srgbClr val="000080"/>
              </a:solidFill>
              <a:latin typeface="Times New Roman"/>
              <a:cs typeface="Times New Roman"/>
            </a:endParaRPr>
          </a:p>
        </p:txBody>
      </p:sp>
      <p:sp>
        <p:nvSpPr>
          <p:cNvPr id="718065453" name="Скругленный прямоугольник 7"/>
          <p:cNvSpPr/>
          <p:nvPr/>
        </p:nvSpPr>
        <p:spPr bwMode="auto">
          <a:xfrm flipH="0" flipV="0">
            <a:off x="24932594" y="36615005"/>
            <a:ext cx="4388200" cy="4204084"/>
          </a:xfrm>
          <a:prstGeom prst="roundRect">
            <a:avLst>
              <a:gd name="adj" fmla="val 16667"/>
            </a:avLst>
          </a:prstGeom>
          <a:solidFill>
            <a:srgbClr val="6974D9">
              <a:alpha val="8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214977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5085443" y="36691205"/>
            <a:ext cx="4082503" cy="4082503"/>
          </a:xfrm>
          <a:prstGeom prst="rect">
            <a:avLst/>
          </a:prstGeom>
        </p:spPr>
      </p:pic>
      <p:sp>
        <p:nvSpPr>
          <p:cNvPr id="269432277" name=""/>
          <p:cNvSpPr txBox="1"/>
          <p:nvPr/>
        </p:nvSpPr>
        <p:spPr bwMode="auto">
          <a:xfrm flipH="0" flipV="0">
            <a:off x="704849" y="6546809"/>
            <a:ext cx="13910460" cy="1862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 b="1">
                <a:latin typeface="Times New Roman"/>
                <a:ea typeface="Times New Roman"/>
                <a:cs typeface="Times New Roman"/>
              </a:rPr>
              <a:t>Цели и задачи:</a:t>
            </a:r>
            <a:endParaRPr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>
                <a:latin typeface="Times New Roman"/>
                <a:ea typeface="Times New Roman"/>
                <a:cs typeface="Times New Roman"/>
              </a:rPr>
              <a:t>Разработка отечественного постквантового протокола KEM на базе LWR.</a:t>
            </a:r>
            <a:br>
              <a:rPr sz="3200">
                <a:latin typeface="Times New Roman"/>
                <a:ea typeface="Times New Roman"/>
                <a:cs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</a:rPr>
              <a:t>Задачи:</a:t>
            </a:r>
            <a:br>
              <a:rPr sz="3200">
                <a:latin typeface="Times New Roman"/>
                <a:ea typeface="Times New Roman"/>
                <a:cs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</a:rPr>
              <a:t> • Анализ существующих решений</a:t>
            </a:r>
            <a:br>
              <a:rPr sz="3200">
                <a:latin typeface="Times New Roman"/>
                <a:ea typeface="Times New Roman"/>
                <a:cs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</a:rPr>
              <a:t> • Выбор оптимальной математической базы</a:t>
            </a:r>
            <a:br>
              <a:rPr sz="3200">
                <a:latin typeface="Times New Roman"/>
                <a:ea typeface="Times New Roman"/>
                <a:cs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</a:rPr>
              <a:t> </a:t>
            </a:r>
            <a:r>
              <a:rPr sz="3200">
                <a:latin typeface="Times New Roman"/>
                <a:ea typeface="Times New Roman"/>
                <a:cs typeface="Times New Roman"/>
              </a:rPr>
              <a:t>• Создать математическую часть алгоритма</a:t>
            </a:r>
            <a:br>
              <a:rPr sz="3200">
                <a:latin typeface="Times New Roman"/>
                <a:ea typeface="Times New Roman"/>
                <a:cs typeface="Times New Roman"/>
              </a:rPr>
            </a:br>
            <a:r>
              <a:rPr sz="3200">
                <a:latin typeface="Times New Roman"/>
                <a:ea typeface="Times New Roman"/>
                <a:cs typeface="Times New Roman"/>
              </a:rPr>
              <a:t> • Прототипирование и тестирование алгоритма</a:t>
            </a:r>
            <a:endParaRPr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Практическая значимость:</a:t>
            </a:r>
            <a:endParaRPr sz="32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Алгоритм вносит вклад в развитие отечественной криптографической базы, предоставляя возможность для дальнейшей стандартизации и внедрения защищённых решений в государственных и коммерческих информационных системах.</a:t>
            </a:r>
            <a:endParaRPr sz="32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3200" b="1">
              <a:latin typeface="Times New Roman"/>
              <a:cs typeface="Times New Roman"/>
            </a:endParaRPr>
          </a:p>
          <a:p>
            <a:pPr>
              <a:defRPr/>
            </a:pPr>
            <a:r>
              <a:rPr sz="4800" b="1">
                <a:latin typeface="Times New Roman"/>
                <a:cs typeface="Times New Roman"/>
              </a:rPr>
              <a:t>Термины:</a:t>
            </a:r>
            <a:endParaRPr sz="3200" b="1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1">
                <a:latin typeface="Times New Roman"/>
                <a:cs typeface="Times New Roman"/>
              </a:rPr>
              <a:t>KEM -</a:t>
            </a:r>
            <a:r>
              <a:rPr lang="en-US" sz="3200" b="0">
                <a:latin typeface="Times New Roman"/>
                <a:cs typeface="Times New Roman"/>
              </a:rPr>
              <a:t>  </a:t>
            </a:r>
            <a:r>
              <a:rPr lang="ru-RU" sz="3200" b="0">
                <a:latin typeface="Times New Roman"/>
                <a:cs typeface="Times New Roman"/>
              </a:rPr>
              <a:t>механизм инкапсуляции ключей</a:t>
            </a:r>
            <a:endParaRPr sz="3200" b="1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1">
                <a:latin typeface="Times New Roman"/>
                <a:cs typeface="Times New Roman"/>
              </a:rPr>
              <a:t>LWR -</a:t>
            </a:r>
            <a:r>
              <a:rPr lang="ru-RU" sz="3200" b="0">
                <a:latin typeface="Times New Roman"/>
                <a:cs typeface="Times New Roman"/>
              </a:rPr>
              <a:t> обучение с округлением. </a:t>
            </a:r>
            <a:r>
              <a:rPr lang="ru-RU" sz="3200" b="0">
                <a:latin typeface="Times New Roman"/>
                <a:cs typeface="Times New Roman"/>
              </a:rPr>
              <a:t>Криптографическая схема</a:t>
            </a:r>
            <a:endParaRPr sz="3200" b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1">
                <a:latin typeface="Times New Roman"/>
                <a:cs typeface="Times New Roman"/>
              </a:rPr>
              <a:t>Кубит - </a:t>
            </a:r>
            <a:r>
              <a:rPr lang="ru-RU" sz="3200" b="0">
                <a:latin typeface="Times New Roman"/>
                <a:cs typeface="Times New Roman"/>
              </a:rPr>
              <a:t>квантовый бит. Имеет состоянии суперпозиции</a:t>
            </a:r>
            <a:endParaRPr sz="3200" b="0">
              <a:latin typeface="Times New Roman"/>
              <a:cs typeface="Times New Roman"/>
            </a:endParaRPr>
          </a:p>
          <a:p>
            <a:pPr>
              <a:defRPr/>
            </a:pPr>
            <a:endParaRPr sz="3200" b="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Актуальность:</a:t>
            </a:r>
            <a:endParaRPr sz="32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</a:t>
            </a:r>
            <a:r>
              <a:rPr lang="ru-RU" sz="3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условиях стремительно развивающихся технологий в сфере квантовых компьютеров, ставится под угрозу современная криптография. По расчётам экспертов, компьютер с 4000 логическими кубитами способен взломать </a:t>
            </a:r>
            <a:r>
              <a:rPr lang="en-US" sz="3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RSA-2048</a:t>
            </a:r>
            <a:r>
              <a:rPr lang="ru-RU" sz="3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что уже выглядит реальной перспективой.</a:t>
            </a:r>
            <a:r>
              <a:rPr lang="en-US" sz="3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3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Развитие технологий требует перехода на постквантовые схемы, способные обеспечить надёжную защиту</a:t>
            </a:r>
            <a:endParaRPr sz="3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Новизна:</a:t>
            </a:r>
            <a:endParaRPr sz="32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Представленный протокол является первым Российским KEM, основанным на задаче LWR. Использование LWR позволяет упростить реализацию за счёт отказа от шумовых распределений, а также улучшить устойчивость к побочным каналам. Протокол сочетает подходы LWR и корректирующей подсказки (hint), что отличает его от зарубежных аналогов.</a:t>
            </a:r>
            <a:endParaRPr lang="ru-RU" sz="3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3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Анал</a:t>
            </a:r>
            <a:r>
              <a:rPr lang="ru-RU" sz="4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итика:</a:t>
            </a:r>
            <a:endParaRPr sz="3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 b="1">
              <a:latin typeface="Times New Roman"/>
              <a:cs typeface="Times New Roman"/>
            </a:endParaRPr>
          </a:p>
        </p:txBody>
      </p:sp>
      <p:cxnSp>
        <p:nvCxnSpPr>
          <p:cNvPr id="2012731490" name=""/>
          <p:cNvCxnSpPr/>
          <p:nvPr/>
        </p:nvCxnSpPr>
        <p:spPr bwMode="auto">
          <a:xfrm rot="5399978" flipH="0" flipV="0">
            <a:off x="-3293601" y="24136048"/>
            <a:ext cx="36804600" cy="59402"/>
          </a:xfrm>
          <a:prstGeom prst="line">
            <a:avLst/>
          </a:prstGeom>
          <a:ln w="761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3284083" name=""/>
          <p:cNvSpPr txBox="1"/>
          <p:nvPr/>
        </p:nvSpPr>
        <p:spPr bwMode="auto">
          <a:xfrm flipH="0" flipV="0">
            <a:off x="15804995" y="6146758"/>
            <a:ext cx="13436751" cy="3464024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3200">
                <a:latin typeface="Times New Roman"/>
                <a:ea typeface="Times New Roman"/>
                <a:cs typeface="Times New Roman"/>
              </a:rPr>
              <a:t>q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32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3200">
                <a:latin typeface="Times New Roman"/>
                <a:ea typeface="Times New Roman"/>
                <a:cs typeface="Times New Roman"/>
              </a:rPr>
              <a:t> - </a:t>
            </a:r>
            <a:r>
              <a:rPr lang="ru-RU" sz="3200">
                <a:latin typeface="Times New Roman"/>
                <a:ea typeface="Times New Roman"/>
                <a:cs typeface="Times New Roman"/>
              </a:rPr>
              <a:t>модуль кольца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>
                <a:latin typeface="Times New Roman"/>
                <a:ea typeface="Times New Roman"/>
                <a:cs typeface="Times New Roman"/>
              </a:rPr>
              <a:t>p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32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точность после округления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32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степень многочленов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3200" b="0" i="1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</m:num>
                        <m:den>
                          <m:r>
                            <m:rPr>
                              <m:sty m:val="i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делитель округления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offset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32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смещение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US" sz="3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</m:t>
                      </m:r>
                      <m:r>
                        <m:rPr/>
                        <a:rPr sz="3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3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  <m:r>
                            <m:rPr/>
                            <a:rPr lang="en-US" sz="3200" baseline="-25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  <m:r>
                            <m:rPr/>
                            <a:rPr sz="3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[</m:t>
                          </m:r>
                          <m:r>
                            <m:rPr/>
                            <a:rPr lang="en-US" sz="3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  <m:r>
                            <m:rPr/>
                            <a:rPr sz="3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/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p>
                          </m:sSup>
                          <m:r>
                            <m:rPr/>
                            <a:rPr sz="32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+ 1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-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кольцо многочленов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threshold = 126  -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порог для подсказки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Ключевые формулы:</a:t>
            </a:r>
            <a:endParaRPr sz="3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Округление: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Round(x)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⌊"/>
                          <m:endChr m:val=""/>
                          <m:ctrlPr>
                            <a:rPr lang="en-US"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⌋"/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x + offset</m:t>
                                  </m:r>
                                </m:num>
                                <m:den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m:rPr/>
                        <a:rPr lang="en-US" sz="3200">
                          <a:latin typeface="Cambria Math"/>
                          <a:ea typeface="Cambria Math"/>
                          <a:cs typeface="Cambria Math"/>
                        </a:rPr>
                        <m:t> mod p</m:t>
                      </m:r>
                    </m:oMath>
                  </m:oMathPara>
                </a14:m>
              </mc:Choice>
              <mc:Fallback/>
            </mc:AlternateContent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Умножение полиномов: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/>
                        <a:rPr lang="en-US" sz="3200">
                          <a:latin typeface="Cambria Math"/>
                          <a:ea typeface="Cambria Math"/>
                          <a:cs typeface="Cambria Math"/>
                        </a:rPr>
                        <m:t> =  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en-US"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i, j</m:t>
                              </m:r>
                            </m:e>
                            <m:e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 + j ≡ k (mod n)</m:t>
                              </m:r>
                            </m:e>
                          </m:eqArr>
                        </m:sub>
                        <m:sup/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(-1)</m:t>
                              </m:r>
                            </m:e>
                            <m:sup>
                              <m:d>
                                <m:dPr>
                                  <m:begChr m:val="⌊"/>
                                  <m:endChr m:val=""/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⌋"/>
                                      <m:ctrlPr>
                                        <a:rPr lang="en-US" sz="32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200" i="1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/>
                                            <a:rPr lang="en-US" sz="32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i + j</m:t>
                                          </m:r>
                                        </m:num>
                                        <m:den>
                                          <m:r>
                                            <m:rPr/>
                                            <a:rPr lang="en-US" sz="3200">
                                              <a:latin typeface="Cambria Math"/>
                                              <a:ea typeface="Cambria Math"/>
                                              <a:cs typeface="Cambria Math"/>
                                            </a:rPr>
                                            <m:t>n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mc:Choice>
              <mc:Fallback/>
            </mc:AlternateContent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Генерация ключей:</a:t>
            </a:r>
            <a:endParaRPr sz="3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Секретный ключ: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s(x)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3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</m:oMath>
                  </m:oMathPara>
                </a14:m>
              </mc:Choice>
              <mc:Fallback/>
            </mc:AlternateContent>
            <a:r>
              <a:rPr lang="en-US" sz="320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R,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32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3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>
                          <m:sty m:val="bi"/>
                        </m:rPr>
                        <a:rPr sz="3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</m:oMath>
                  </m:oMathPara>
                </a14:m>
              </mc:Choice>
              <mc:Fallback/>
            </mc:AlternateContent>
            <a:r>
              <a:rPr lang="en-US" sz="3200">
                <a:latin typeface="Times New Roman"/>
                <a:ea typeface="Times New Roman"/>
                <a:cs typeface="Times New Roman"/>
              </a:rPr>
              <a:t> {0, 1}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>
                <a:latin typeface="Times New Roman"/>
                <a:ea typeface="Times New Roman"/>
                <a:cs typeface="Times New Roman"/>
              </a:rPr>
              <a:t>	Публичный ключ: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>
                <a:latin typeface="Times New Roman"/>
                <a:ea typeface="Times New Roman"/>
                <a:cs typeface="Times New Roman"/>
              </a:rPr>
              <a:t>		Генерация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a(x)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3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</m:oMath>
                  </m:oMathPara>
                </a14:m>
              </mc:Choice>
              <mc:Fallback/>
            </mc:AlternateContent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	Вычисление: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b(x) = Round(a(x) * s(x)) mod 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en-US" sz="32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+ 1</m:t>
                      </m:r>
                    </m:oMath>
                  </m:oMathPara>
                </a14:m>
              </mc:Choice>
              <mc:Fallback/>
            </mc:AlternateContent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))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	Публичный ключ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pk = (a(x), b(x))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Инкапсуляция:</a:t>
            </a:r>
            <a:endParaRPr sz="3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Сообщение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m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3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</m:oMath>
                  </m:oMathPara>
                </a14:m>
              </mc:Choice>
              <mc:Fallback/>
            </mc:AlternateContent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{0, 1}</a:t>
            </a:r>
            <a:r>
              <a:rPr lang="en-US" sz="3200" b="0" i="0" u="none" strike="noStrike" cap="none" spc="0" baseline="30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Кодирование: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m</a:t>
            </a:r>
            <a:r>
              <a:rPr lang="en-US" sz="3200" baseline="30000">
                <a:latin typeface="Times New Roman"/>
                <a:ea typeface="Times New Roman"/>
                <a:cs typeface="Times New Roman"/>
              </a:rPr>
              <a:t>enc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(x)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=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encode(m)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Sup>
                        <m:sSubSupPr>
                          <m:alnScr m:val="off"/>
                          <m:ctrlPr>
                            <a:rPr lang="en-US"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enc</m:t>
                          </m:r>
                        </m:sup>
                      </m:sSubSup>
                      <m:r>
                        <m:rPr/>
                        <a:rPr lang="en-US" sz="3200"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sSub>
                        <m:sSubPr>
                          <m:ctrlPr>
                            <a:rPr lang="en-US"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/>
                        <a:rPr lang="en-US" sz="3200">
                          <a:latin typeface="Cambria Math"/>
                          <a:ea typeface="Cambria Math"/>
                          <a:cs typeface="Cambria Math"/>
                        </a:rPr>
                        <m:t>* </m:t>
                      </m:r>
                      <m:f>
                        <m:fPr>
                          <m:ctrlPr>
                            <a:rPr lang="en-US"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num>
                        <m:den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Эфемерный секрет: </a:t>
            </a:r>
            <a:r>
              <a:rPr sz="3200">
                <a:latin typeface="Times New Roman"/>
                <a:ea typeface="Times New Roman"/>
                <a:cs typeface="Times New Roman"/>
              </a:rPr>
              <a:t>s′(x)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i"/>
                        </m:rPr>
                        <a:rPr sz="32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</m:t>
                      </m:r>
                    </m:oMath>
                  </m:oMathPara>
                </a14:m>
              </mc:Choice>
              <mc:Fallback/>
            </mc:AlternateContent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Sup>
                        <m:sSubSupPr>
                          <m:alnScr m:val="off"/>
                          <m:ctrlPr>
                            <a:rPr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e>
                        <m:sub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'</m:t>
                          </m:r>
                        </m:sup>
                      </m:sSubSup>
                    </m:oMath>
                  </m:oMathPara>
                </a14:m>
              </mc:Choice>
              <mc:Fallback/>
            </mc:AlternateContent>
            <a:r>
              <a:rPr sz="3200">
                <a:latin typeface="Times New Roman"/>
                <a:ea typeface="Times New Roman"/>
                <a:cs typeface="Times New Roman"/>
              </a:rPr>
              <a:t>∈</a:t>
            </a:r>
            <a:r>
              <a:rPr sz="3200">
                <a:latin typeface="Times New Roman"/>
                <a:ea typeface="Times New Roman"/>
                <a:cs typeface="Times New Roman"/>
              </a:rPr>
              <a:t>{0,1}</a:t>
            </a:r>
            <a:r>
              <a:rPr sz="3200">
                <a:latin typeface="Times New Roman"/>
                <a:ea typeface="Times New Roman"/>
                <a:cs typeface="Times New Roman"/>
              </a:rPr>
              <a:t>.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Вычисление: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u(x) =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 Round(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a(x) s′(x)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mod (x</a:t>
            </a:r>
            <a:r>
              <a:rPr lang="en-US" sz="3200" b="0" i="0" u="none" strike="noStrike" cap="none" spc="0" baseline="30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+1)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).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>
                <a:latin typeface="Times New Roman"/>
                <a:ea typeface="Times New Roman"/>
                <a:cs typeface="Times New Roman"/>
              </a:rPr>
              <a:t>Подсказка: 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sz="3200">
                <a:latin typeface="Times New Roman"/>
                <a:ea typeface="Times New Roman"/>
                <a:cs typeface="Times New Roman"/>
              </a:rPr>
              <a:t>		b′(x)</a:t>
            </a:r>
            <a:r>
              <a:rPr sz="3200">
                <a:latin typeface="Times New Roman"/>
                <a:ea typeface="Times New Roman"/>
                <a:cs typeface="Times New Roman"/>
              </a:rPr>
              <a:t> </a:t>
            </a:r>
            <a:r>
              <a:rPr sz="3200">
                <a:latin typeface="Times New Roman"/>
                <a:ea typeface="Times New Roman"/>
                <a:cs typeface="Times New Roman"/>
              </a:rPr>
              <a:t>=</a:t>
            </a:r>
            <a:r>
              <a:rPr sz="3200">
                <a:latin typeface="Times New Roman"/>
                <a:ea typeface="Times New Roman"/>
                <a:cs typeface="Times New Roman"/>
              </a:rPr>
              <a:t> </a:t>
            </a:r>
            <a:r>
              <a:rPr sz="3200">
                <a:latin typeface="Times New Roman"/>
                <a:ea typeface="Times New Roman"/>
                <a:cs typeface="Times New Roman"/>
              </a:rPr>
              <a:t>b(x)</a:t>
            </a:r>
            <a:r>
              <a:rPr sz="3200">
                <a:latin typeface="Times New Roman"/>
                <a:ea typeface="Times New Roman"/>
                <a:cs typeface="Times New Roman"/>
              </a:rPr>
              <a:t> </a:t>
            </a:r>
            <a:r>
              <a:rPr sz="3200">
                <a:latin typeface="Times New Roman"/>
                <a:ea typeface="Times New Roman"/>
                <a:cs typeface="Times New Roman"/>
              </a:rPr>
              <a:t>⋅</a:t>
            </a:r>
            <a:r>
              <a:rPr sz="3200">
                <a:latin typeface="Times New Roman"/>
                <a:ea typeface="Times New Roman"/>
                <a:cs typeface="Times New Roman"/>
              </a:rPr>
              <a:t> </a:t>
            </a:r>
            <a:r>
              <a:rPr sz="3200">
                <a:latin typeface="Times New Roman"/>
                <a:ea typeface="Times New Roman"/>
                <a:cs typeface="Times New Roman"/>
              </a:rPr>
              <a:t>s′(x)</a:t>
            </a:r>
            <a:r>
              <a:rPr lang="ru-RU" sz="320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mod (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en-US" sz="3200" b="0" i="0" u="none" strike="noStrike" cap="none" spc="0" baseline="30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+1)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>
                <a:latin typeface="Times New Roman"/>
                <a:ea typeface="Times New Roman"/>
                <a:cs typeface="Times New Roman"/>
              </a:rPr>
              <a:t>		h(x) = hint(b′(x))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>
                <a:latin typeface="Times New Roman"/>
                <a:ea typeface="Times New Roman"/>
                <a:cs typeface="Times New Roman"/>
              </a:rPr>
              <a:t>	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3200"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  <m:d>
                        <m:dPr>
                          <m:ctrlPr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/>
                        <a:rPr sz="3200"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d>
                        <m:dPr>
                          <m:begChr m:val="{"/>
                          <m:endChr m:val=""/>
                          <m:ctrlPr>
                            <a:rPr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sz="32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1, если x mod d ≥ threshold</m:t>
                              </m:r>
                            </m:e>
                            <m:e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0, 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>
                <a:latin typeface="Times New Roman"/>
                <a:ea typeface="Times New Roman"/>
                <a:cs typeface="Times New Roman"/>
              </a:rPr>
              <a:t>Шифротекст: </a:t>
            </a:r>
            <a:endParaRPr lang="ru-RU"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v(x) = Round(b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′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(x)) +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en-US" sz="3200" b="0" i="0" u="none" strike="noStrike" cap="none" spc="0" baseline="30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enc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(x)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 mod p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>
                <a:latin typeface="Times New Roman"/>
                <a:ea typeface="Times New Roman"/>
                <a:cs typeface="Times New Roman"/>
              </a:rPr>
              <a:t>	ct = (u(x), v(x), h(x))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Общий ключ: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 = Hash(Serialize(m))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Декапсуляция:</a:t>
            </a:r>
            <a:endParaRPr sz="3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w</a:t>
            </a:r>
            <a:r>
              <a:rPr sz="3200">
                <a:latin typeface="Times New Roman"/>
                <a:ea typeface="Times New Roman"/>
                <a:cs typeface="Times New Roman"/>
              </a:rPr>
              <a:t>′(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x</a:t>
            </a:r>
            <a:r>
              <a:rPr sz="3200">
                <a:latin typeface="Times New Roman"/>
                <a:ea typeface="Times New Roman"/>
                <a:cs typeface="Times New Roman"/>
              </a:rPr>
              <a:t>)=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u</a:t>
            </a:r>
            <a:r>
              <a:rPr sz="3200"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x</a:t>
            </a:r>
            <a:r>
              <a:rPr sz="3200">
                <a:latin typeface="Times New Roman"/>
                <a:ea typeface="Times New Roman"/>
                <a:cs typeface="Times New Roman"/>
              </a:rPr>
              <a:t>) 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s</a:t>
            </a:r>
            <a:r>
              <a:rPr sz="3200"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x</a:t>
            </a:r>
            <a:r>
              <a:rPr sz="3200">
                <a:latin typeface="Times New Roman"/>
                <a:ea typeface="Times New Roman"/>
                <a:cs typeface="Times New Roman"/>
              </a:rPr>
              <a:t>)  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mod</a:t>
            </a:r>
            <a:r>
              <a:rPr sz="3200">
                <a:latin typeface="Times New Roman"/>
                <a:ea typeface="Times New Roman"/>
                <a:cs typeface="Times New Roman"/>
              </a:rPr>
              <a:t> (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 lang="ru-RU" sz="32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ru-RU" sz="32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sz="3200">
                <a:latin typeface="Times New Roman"/>
                <a:ea typeface="Times New Roman"/>
                <a:cs typeface="Times New Roman"/>
              </a:rPr>
              <a:t> + 1)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sz="3200">
                <a:latin typeface="Times New Roman"/>
                <a:ea typeface="Times New Roman"/>
                <a:cs typeface="Times New Roman"/>
              </a:rPr>
              <a:t>	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w</a:t>
            </a:r>
            <a:r>
              <a:rPr sz="3200"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x</a:t>
            </a:r>
            <a:r>
              <a:rPr sz="3200">
                <a:latin typeface="Times New Roman"/>
                <a:ea typeface="Times New Roman"/>
                <a:cs typeface="Times New Roman"/>
              </a:rPr>
              <a:t>) =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Round</a:t>
            </a:r>
            <a:r>
              <a:rPr sz="3200"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w</a:t>
            </a:r>
            <a:r>
              <a:rPr sz="3200">
                <a:latin typeface="Times New Roman"/>
                <a:ea typeface="Times New Roman"/>
                <a:cs typeface="Times New Roman"/>
              </a:rPr>
              <a:t>′(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x</a:t>
            </a:r>
            <a:r>
              <a:rPr sz="3200">
                <a:latin typeface="Times New Roman"/>
                <a:ea typeface="Times New Roman"/>
                <a:cs typeface="Times New Roman"/>
              </a:rPr>
              <a:t>))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Коррекция: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Sup>
                        <m:sSubSupPr>
                          <m:alnScr m:val="off"/>
                          <m:ctrlPr>
                            <a:rPr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w</m:t>
                          </m:r>
                        </m:e>
                        <m:sub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'</m:t>
                          </m:r>
                        </m:sup>
                      </m:sSubSup>
                      <m:r>
                        <m:rPr/>
                        <a:rPr lang="en-US" sz="3200"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+1, </m:t>
                              </m:r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если 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=1 </m:t>
                              </m:r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и 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&lt;p-1,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-1, </m:t>
                              </m:r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если 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=0 </m:t>
                              </m:r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и 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&gt;0,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 </m:t>
                              </m:r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иначе.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Восстановление: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Sup>
                        <m:sSubSupPr>
                          <m:alnScr m:val="off"/>
                          <m:ctrlPr>
                            <a:rPr lang="en-US"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enc</m:t>
                          </m:r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(</m:t>
                          </m:r>
                          <m:r>
                            <m:rPr/>
                            <a:rPr lang="en-US" sz="3200">
                              <a:latin typeface="Cambria Math"/>
                              <a:ea typeface="Cambria Math"/>
                              <a:cs typeface="Cambria Math"/>
                            </a:rPr>
                            <m:t>recovered</m:t>
                          </m:r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</mc:Choice>
              <mc:Fallback/>
            </mc:AlternateContent>
            <a:r>
              <a:rPr sz="3200">
                <a:latin typeface="Times New Roman"/>
                <a:ea typeface="Times New Roman"/>
                <a:cs typeface="Times New Roman"/>
              </a:rPr>
              <a:t> =  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v</a:t>
            </a:r>
            <a:r>
              <a:rPr lang="en-US" sz="3200" baseline="-25000">
                <a:latin typeface="Times New Roman"/>
                <a:ea typeface="Times New Roman"/>
                <a:cs typeface="Times New Roman"/>
              </a:rPr>
              <a:t>i</a:t>
            </a:r>
            <a:r>
              <a:rPr sz="3200">
                <a:latin typeface="Times New Roman"/>
                <a:ea typeface="Times New Roman"/>
                <a:cs typeface="Times New Roman"/>
              </a:rPr>
              <a:t>  −  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Sup>
                        <m:sSubSupPr>
                          <m:alnScr m:val="off"/>
                          <m:ctrlPr>
                            <a:rPr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w</m:t>
                          </m:r>
                        </m:e>
                        <m:sub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'</m:t>
                          </m:r>
                        </m:sup>
                      </m:sSubSup>
                    </m:oMath>
                  </m:oMathPara>
                </a14:m>
              </mc:Choice>
              <mc:Fallback/>
            </mc:AlternateContent>
            <a:r>
              <a:rPr sz="3200">
                <a:latin typeface="Times New Roman"/>
                <a:ea typeface="Times New Roman"/>
                <a:cs typeface="Times New Roman"/>
              </a:rPr>
              <a:t>   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mod</a:t>
            </a:r>
            <a:r>
              <a:rPr sz="3200">
                <a:latin typeface="Times New Roman"/>
                <a:ea typeface="Times New Roman"/>
                <a:cs typeface="Times New Roman"/>
              </a:rPr>
              <a:t>   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p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Декодирование: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acc>
                            <m:accPr>
                              <m:ctrlPr>
                                <a:rPr sz="32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accPr>
                            <m:e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m</m:t>
                              </m:r>
                            </m:e>
                          </m:acc>
                        </m:e>
                        <m:sub>
                          <m:r>
                            <m:rPr/>
                            <a:rPr sz="3200"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/>
                        <a:rPr lang="en-US" sz="3200">
                          <a:latin typeface="Cambria Math"/>
                          <a:ea typeface="Cambria Math"/>
                          <a:cs typeface="Cambria Math"/>
                        </a:rPr>
                        <m:t>= 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en-US" sz="32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1, е</m:t>
                              </m:r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сли </m:t>
                              </m:r>
                              <m:sSubSup>
                                <m:sSubSupPr>
                                  <m:alnScr m:val="off"/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enc</m:t>
                                  </m:r>
                                  <m:r>
                                    <m:rPr/>
                                    <a:rPr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(</m:t>
                                  </m:r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recovered</m:t>
                                  </m:r>
                                  <m:r>
                                    <m:rPr/>
                                    <a:rPr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≥ 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num>
                                <m:den>
                                  <m:r>
                                    <m:rPr/>
                                    <a:rPr lang="en-US" sz="3200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/>
                                <a:rPr lang="en-US"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m:rPr/>
                                <a:rPr sz="3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0, иначе.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Общий ключ: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′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= Hash(Serialize(m))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Тестирование:</a:t>
            </a:r>
            <a:endParaRPr lang="ru-RU" sz="4800" b="1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4800" b="1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Ключевые аспекты проверки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38080" indent="-438080">
              <a:buFont typeface="Arial"/>
              <a:buChar char="•"/>
              <a:defRPr/>
            </a:pPr>
            <a:r>
              <a:rPr sz="3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Корректность восстановления ключа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br>
              <a:rPr sz="3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 базовых настройках успешность составила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35%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b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После изменения 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коэффициентов достигнута успешность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67%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38080" indent="-438080">
              <a:buFont typeface="Arial"/>
              <a:buChar char="•"/>
              <a:defRPr/>
            </a:pPr>
            <a:r>
              <a:rPr sz="3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Производительность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br>
              <a:rPr sz="3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Время генерации ключей: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&lt;10 мс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b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Скорость инкапсуляции/декапсуляции: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&lt;50 мс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3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Инфраструктура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br>
              <a:rPr sz="3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анализа использовались локальные машины и облачные среды.</a:t>
            </a:r>
            <a:b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Данные визуализированы через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1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matplotlib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(графики зависимости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).</a:t>
            </a:r>
            <a:endParaRPr sz="320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48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Выводы</a:t>
            </a:r>
            <a:r>
              <a:rPr sz="48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b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Тестирование подтвердило, что протокол: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Корректно функционирует в заданных условиях.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Не всегда устойчив к ошибкам округления и </a:t>
            </a:r>
            <a:b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устойчив к сбоям передачи данных.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38080" indent="-438080">
              <a:buFont typeface="Arial"/>
              <a:buChar char="•"/>
              <a:defRPr/>
            </a:pP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промышленного внедрения требуется:</a:t>
            </a:r>
            <a:b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Масштабирование параметров (</a:t>
            </a:r>
            <a:r>
              <a:rPr sz="3200" b="0" i="1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 ≥ 512</a:t>
            </a:r>
            <a:r>
              <a:rPr sz="3200" b="0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).</a:t>
            </a:r>
            <a:endParaRPr sz="3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100" b="0" i="0" u="none">
                <a:solidFill>
                  <a:srgbClr val="F8FAFF"/>
                </a:solidFill>
                <a:latin typeface="Liberation Sans"/>
                <a:ea typeface="Liberation Sans"/>
                <a:cs typeface="Liberation Sans"/>
              </a:rPr>
              <a:t>Интеграция оптимизаций (NTT, аппаратное ускорение).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482561170" name="Image6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0" flipH="0" flipV="0">
            <a:off x="23606849" y="5864929"/>
            <a:ext cx="4850519" cy="4739353"/>
          </a:xfrm>
          <a:prstGeom prst="rect">
            <a:avLst/>
          </a:prstGeom>
          <a:noFill/>
        </p:spPr>
      </p:pic>
      <p:sp>
        <p:nvSpPr>
          <p:cNvPr id="1993813329" name=""/>
          <p:cNvSpPr txBox="1"/>
          <p:nvPr/>
        </p:nvSpPr>
        <p:spPr bwMode="auto">
          <a:xfrm flipH="0" flipV="0">
            <a:off x="22901998" y="1895414"/>
            <a:ext cx="6355195" cy="15548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ИНФОРМАЦИОННАЯ </a:t>
            </a:r>
            <a:endParaRPr sz="48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4800" b="1">
                <a:latin typeface="Times New Roman"/>
                <a:ea typeface="Times New Roman"/>
                <a:cs typeface="Times New Roman"/>
              </a:rPr>
              <a:t>БЕЗОПАНОСТЬ</a:t>
            </a:r>
            <a:endParaRPr sz="4800" b="1">
              <a:latin typeface="Times New Roman"/>
              <a:cs typeface="Times New Roman"/>
            </a:endParaRPr>
          </a:p>
        </p:txBody>
      </p:sp>
      <p:graphicFrame>
        <p:nvGraphicFramePr>
          <p:cNvPr id="920403164" name=""/>
          <p:cNvGraphicFramePr>
            <a:graphicFrameLocks xmlns:a="http://schemas.openxmlformats.org/drawingml/2006/main"/>
          </p:cNvGraphicFramePr>
          <p:nvPr/>
        </p:nvGraphicFramePr>
        <p:xfrm>
          <a:off x="822029" y="24678323"/>
          <a:ext cx="13643699" cy="69426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{125E5076-3810-47DD-B79F-674D7AD40C01}</a:tableStyleId>
              </a:tblPr>
              <a:tblGrid>
                <a:gridCol w="4547899"/>
                <a:gridCol w="5217244"/>
                <a:gridCol w="3878555"/>
              </a:tblGrid>
              <a:tr h="494302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National</a:t>
                      </a:r>
                      <a:r>
                        <a:rPr lang="ru-RU"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Institute</a:t>
                      </a:r>
                      <a:r>
                        <a:rPr lang="ru-RU"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of</a:t>
                      </a:r>
                      <a:r>
                        <a:rPr lang="ru-RU"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Standards</a:t>
                      </a:r>
                      <a:r>
                        <a:rPr lang="ru-RU"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and</a:t>
                      </a:r>
                      <a:r>
                        <a:rPr lang="ru-RU"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sz="320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Technology</a:t>
                      </a:r>
                      <a:endParaRPr sz="32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602111">
                <a:tc>
                  <a:txBody>
                    <a:bodyPr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Алгоритм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Основа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Статус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530238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Kyber (FIPS 203)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LWE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Стандарт (2024)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550101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HQC (</a:t>
                      </a: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в разработке</a:t>
                      </a: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Коды исправляющие ошибки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Резервный (2025)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514542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Saber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3200">
                          <a:latin typeface="Times New Roman"/>
                          <a:ea typeface="Times New Roman"/>
                          <a:cs typeface="Times New Roman"/>
                        </a:rPr>
                        <a:t>LWR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В разработке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</a:tr>
              <a:tr h="659421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Технический комитет 26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68450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Кодиум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Коды исправляющие ошибки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В разработке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720000"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Российские разработки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63000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???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Решётки</a:t>
                      </a:r>
                      <a:endParaRPr sz="3200" b="0" i="0" u="none" strike="noStrike" cap="none" spc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3200">
                          <a:latin typeface="Times New Roman"/>
                          <a:ea typeface="Times New Roman"/>
                          <a:cs typeface="Times New Roman"/>
                        </a:rPr>
                        <a:t>Ранняя разработка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59269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???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97CAB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 изогениях</a:t>
                      </a:r>
                      <a:endParaRPr sz="3200" b="0" i="0" u="none" strike="noStrike" cap="none" spc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97CAB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Ранняя разработка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rgbClr val="497CAB"/>
                    </a:solidFill>
                  </a:tcPr>
                </a:tc>
              </a:tr>
              <a:tr h="93731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>
                          <a:latin typeface="Times New Roman"/>
                          <a:ea typeface="Times New Roman"/>
                          <a:cs typeface="Times New Roman"/>
                        </a:rPr>
                        <a:t>???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Гибридные схемы</a:t>
                      </a:r>
                      <a:endParaRPr sz="3200" b="0" i="0" u="none" strike="noStrike" cap="none" spc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3200" b="0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Ранняя разработка</a:t>
                      </a:r>
                      <a:endParaRPr sz="3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21280705" name=""/>
          <p:cNvSpPr txBox="1"/>
          <p:nvPr/>
        </p:nvSpPr>
        <p:spPr bwMode="auto">
          <a:xfrm flipH="0" flipV="0">
            <a:off x="822029" y="32795399"/>
            <a:ext cx="13929539" cy="9170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200">
                <a:latin typeface="Times New Roman"/>
                <a:ea typeface="Times New Roman"/>
                <a:cs typeface="Times New Roman"/>
              </a:rPr>
              <a:t>На данный момент полностью стандартизирован только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Kyber.</a:t>
            </a:r>
            <a:r>
              <a:rPr lang="ru-RU" sz="3200">
                <a:latin typeface="Times New Roman"/>
                <a:ea typeface="Times New Roman"/>
                <a:cs typeface="Times New Roman"/>
              </a:rPr>
              <a:t> Разработка и стандартизация заняли 8 лет (с 2016г).</a:t>
            </a:r>
            <a:endParaRPr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>
                <a:latin typeface="Times New Roman"/>
                <a:ea typeface="Times New Roman"/>
                <a:cs typeface="Times New Roman"/>
              </a:rPr>
              <a:t>Среди российских </a:t>
            </a:r>
            <a:r>
              <a:rPr lang="en-US" sz="3200">
                <a:latin typeface="Times New Roman"/>
                <a:ea typeface="Times New Roman"/>
                <a:cs typeface="Times New Roman"/>
              </a:rPr>
              <a:t>KEM </a:t>
            </a:r>
            <a:r>
              <a:rPr lang="ru-RU" sz="3200">
                <a:latin typeface="Times New Roman"/>
                <a:ea typeface="Times New Roman"/>
                <a:cs typeface="Times New Roman"/>
              </a:rPr>
              <a:t>относительно хорошие результаты показывает только Кодиум. </a:t>
            </a:r>
            <a:r>
              <a:rPr lang="ru-RU" sz="3200">
                <a:latin typeface="Times New Roman"/>
                <a:ea typeface="Times New Roman"/>
                <a:cs typeface="Times New Roman"/>
              </a:rPr>
              <a:t>Но у него большие открытые ключи (несколько КБ) и большое время работы (почти в 3 раза дольше, чем у зарубежных протоколов).</a:t>
            </a:r>
            <a:endParaRPr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>
                <a:latin typeface="Times New Roman"/>
                <a:ea typeface="Times New Roman"/>
                <a:cs typeface="Times New Roman"/>
              </a:rPr>
              <a:t>Остальные алгоритмы находятся только в ранней стадии разработки и в основном закрыты из-за с их связи с гос структурами.</a:t>
            </a:r>
            <a:endParaRPr lang="ru-RU"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320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4800" b="1">
                <a:latin typeface="Times New Roman"/>
                <a:ea typeface="Times New Roman"/>
                <a:cs typeface="Times New Roman"/>
              </a:rPr>
              <a:t>Алгоритмы взлома:</a:t>
            </a:r>
            <a:endParaRPr lang="ru-RU" sz="4800" b="1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Алгоритм Шора</a:t>
            </a:r>
            <a:br>
              <a:rPr lang="ru-RU" sz="3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Задача факторизации сводится к поиску периода функции</a:t>
            </a:r>
            <a:b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f(x) = a</a:t>
            </a:r>
            <a:r>
              <a:rPr lang="ru-RU" sz="3200" b="0" i="0" u="none" strike="noStrike" cap="none" spc="0" baseline="30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mod N, где N — число для разложения, a — случайное число, 	взаимно простое с N.</a:t>
            </a:r>
            <a:endParaRPr lang="ru-RU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Позволяет факторизовать число N за полиномиальное время (O(log</a:t>
            </a:r>
            <a:r>
              <a:rPr lang="ru-RU" sz="3200" b="0" i="0" u="none" strike="noStrike" cap="none" spc="0" baseline="-25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N)), 	используя O(log N) кубитов.</a:t>
            </a:r>
            <a:endParaRPr lang="ru-RU" sz="3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 defTabSz="1218960">
              <a:lnSpc>
                <a:spcPct val="90000"/>
              </a:lnSpc>
              <a:spcBef>
                <a:spcPts val="1598"/>
              </a:spcBef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Алгоритм Гровера</a:t>
            </a:r>
            <a:br>
              <a:rPr lang="ru-RU" sz="3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Использует 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квантовую амплитудную интерференцию</a:t>
            </a:r>
            <a:b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Изменяет асимптотику перебора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O(2</a:t>
            </a:r>
            <a:r>
              <a:rPr lang="en-US" sz="3200" b="0" i="0" u="none" strike="noStrike" cap="none" spc="0" baseline="30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на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O(2</a:t>
            </a:r>
            <a:r>
              <a:rPr lang="en-US" sz="3200" b="0" i="0" u="none" strike="noStrike" cap="none" spc="0" baseline="300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N/2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3200" b="0" u="none" strike="noStrike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2025-04-07T18:42:36Z</dcterms:modified>
</cp:coreProperties>
</file>