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536">
          <p15:clr>
            <a:srgbClr val="A4A3A4"/>
          </p15:clr>
        </p15:guide>
        <p15:guide id="2" orient="horz" pos="13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5E5076-3810-47DD-B79F-674D7AD40C01}">
  <a:tblStyle styleId="{125E5076-3810-47DD-B79F-674D7AD40C01}" styleName="Dark Style 1 - Accent 1">
    <a:wholeTbl>
      <a:tcTxStyle>
        <a:fontRef idx="minor">
          <a:prstClr val="black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 w="38100">
              <a:solidFill>
                <a:schemeClr val="lt1"/>
              </a:solidFill>
            </a:ln>
          </a:left>
          <a:right>
            <a:ln>
              <a:noFill/>
            </a:ln>
          </a:righ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>
          <a:right>
            <a:ln w="38100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4" y="-708"/>
      </p:cViewPr>
      <p:guideLst>
        <p:guide pos="9536"/>
        <p:guide orient="horz" pos="13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15.04.2025</a:t>
            </a:fld>
            <a:endParaRPr lang="ru-RU"/>
          </a:p>
        </p:txBody>
      </p:sp>
      <p:sp>
        <p:nvSpPr>
          <p:cNvPr id="4" name="Рисунок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82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338388" y="1143000"/>
            <a:ext cx="2181225" cy="3086100"/>
          </a:xfrm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3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784500" y="7005194"/>
            <a:ext cx="22707000" cy="1490213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784500" y="22482011"/>
            <a:ext cx="22707000" cy="103343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21666262" y="2278916"/>
            <a:ext cx="6528262" cy="36274411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2081475" y="2278916"/>
            <a:ext cx="19206337" cy="3627441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65706" y="10671278"/>
            <a:ext cx="26113050" cy="17805271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2065706" y="28644994"/>
            <a:ext cx="26113050" cy="93633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2081475" y="11394583"/>
            <a:ext cx="12867299" cy="2715874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327224" y="11394583"/>
            <a:ext cx="12867299" cy="2715874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85418" y="2278916"/>
            <a:ext cx="26113050" cy="8273461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2085418" y="10492928"/>
            <a:ext cx="12808165" cy="51424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2085418" y="15635349"/>
            <a:ext cx="12808165" cy="2299724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15327224" y="10492928"/>
            <a:ext cx="12871243" cy="51424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15327224" y="15635349"/>
            <a:ext cx="12871243" cy="2299724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85418" y="2853600"/>
            <a:ext cx="9764797" cy="99876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2871243" y="6162983"/>
            <a:ext cx="15327224" cy="30418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085418" y="12841200"/>
            <a:ext cx="9764797" cy="23789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85418" y="2853600"/>
            <a:ext cx="9764797" cy="99876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12871243" y="6162983"/>
            <a:ext cx="15327224" cy="304185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Нажмите,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085418" y="12841200"/>
            <a:ext cx="9764797" cy="23789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81475" y="2278916"/>
            <a:ext cx="26113050" cy="8273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2081475" y="11394583"/>
            <a:ext cx="26113050" cy="27158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2081475" y="39672966"/>
            <a:ext cx="6812100" cy="227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0028925" y="39672966"/>
            <a:ext cx="10218150" cy="227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21382425" y="39672966"/>
            <a:ext cx="6812100" cy="227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2241226" name="Рисунок 8622412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775407" y="332076"/>
            <a:ext cx="6966139" cy="1772887"/>
          </a:xfrm>
          <a:prstGeom prst="rect">
            <a:avLst/>
          </a:prstGeom>
        </p:spPr>
      </p:pic>
      <p:sp>
        <p:nvSpPr>
          <p:cNvPr id="544861492" name="TextBox 544861491"/>
          <p:cNvSpPr txBox="1"/>
          <p:nvPr/>
        </p:nvSpPr>
        <p:spPr bwMode="auto">
          <a:xfrm>
            <a:off x="4031169" y="1373264"/>
            <a:ext cx="18744957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9000">
                <a:latin typeface="Times New Roman"/>
                <a:ea typeface="Times New Roman"/>
                <a:cs typeface="Times New Roman"/>
              </a:rPr>
              <a:t> </a:t>
            </a:r>
            <a:r>
              <a:rPr sz="90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</a:rPr>
              <a:t>Будущее России: взгляд молодых!</a:t>
            </a:r>
            <a:endParaRPr sz="900">
              <a:solidFill>
                <a:srgbClr val="00008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92377532" name="TextBox 1892377531"/>
          <p:cNvSpPr txBox="1"/>
          <p:nvPr/>
        </p:nvSpPr>
        <p:spPr bwMode="auto">
          <a:xfrm>
            <a:off x="1109212" y="3711808"/>
            <a:ext cx="28058735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10000" i="0">
                <a:solidFill>
                  <a:srgbClr val="000080"/>
                </a:solidFill>
                <a:latin typeface="Times New Roman"/>
                <a:cs typeface="Times New Roman"/>
              </a:rPr>
              <a:t>Создание постквантового протокола </a:t>
            </a:r>
            <a:r>
              <a:rPr lang="en-US" sz="10000" i="0">
                <a:solidFill>
                  <a:srgbClr val="000080"/>
                </a:solidFill>
                <a:latin typeface="Times New Roman"/>
                <a:cs typeface="Times New Roman"/>
              </a:rPr>
              <a:t>KEM </a:t>
            </a:r>
            <a:r>
              <a:rPr lang="ru-RU" sz="10000" i="0">
                <a:solidFill>
                  <a:srgbClr val="000080"/>
                </a:solidFill>
                <a:latin typeface="Times New Roman"/>
                <a:cs typeface="Times New Roman"/>
              </a:rPr>
              <a:t>на </a:t>
            </a:r>
            <a:r>
              <a:rPr lang="en-US" sz="10000" i="0">
                <a:solidFill>
                  <a:srgbClr val="000080"/>
                </a:solidFill>
                <a:latin typeface="Times New Roman"/>
                <a:cs typeface="Times New Roman"/>
              </a:rPr>
              <a:t>LWR</a:t>
            </a:r>
            <a:endParaRPr sz="10000" i="0">
              <a:solidFill>
                <a:srgbClr val="000080"/>
              </a:solidFill>
              <a:latin typeface="Times New Roman"/>
              <a:cs typeface="Times New Roman"/>
            </a:endParaRPr>
          </a:p>
        </p:txBody>
      </p:sp>
      <p:sp>
        <p:nvSpPr>
          <p:cNvPr id="718065453" name="Скругленный прямоугольник 7"/>
          <p:cNvSpPr/>
          <p:nvPr/>
        </p:nvSpPr>
        <p:spPr bwMode="auto">
          <a:xfrm>
            <a:off x="25353346" y="36386405"/>
            <a:ext cx="4388200" cy="4204084"/>
          </a:xfrm>
          <a:prstGeom prst="roundRect">
            <a:avLst>
              <a:gd name="adj" fmla="val 16667"/>
            </a:avLst>
          </a:prstGeom>
          <a:solidFill>
            <a:srgbClr val="6974D9">
              <a:alpha val="8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21497730" name="Рисунок 62149772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506195" y="36462605"/>
            <a:ext cx="4082503" cy="4082503"/>
          </a:xfrm>
          <a:prstGeom prst="rect">
            <a:avLst/>
          </a:prstGeom>
        </p:spPr>
      </p:pic>
      <p:sp>
        <p:nvSpPr>
          <p:cNvPr id="269432277" name="TextBox 269432276"/>
          <p:cNvSpPr txBox="1"/>
          <p:nvPr/>
        </p:nvSpPr>
        <p:spPr bwMode="auto">
          <a:xfrm>
            <a:off x="704849" y="6546809"/>
            <a:ext cx="13910460" cy="1755172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4800" b="1" dirty="0">
                <a:latin typeface="Times New Roman"/>
                <a:ea typeface="Times New Roman"/>
                <a:cs typeface="Times New Roman"/>
              </a:rPr>
              <a:t>Цели и задачи: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dirty="0" err="1">
                <a:latin typeface="Times New Roman"/>
                <a:ea typeface="Times New Roman"/>
                <a:cs typeface="Times New Roman"/>
              </a:rPr>
              <a:t>Разработка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отечественного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постквантового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протокола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KEM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на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базе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LWR.</a:t>
            </a:r>
            <a:br>
              <a:rPr sz="3200" dirty="0">
                <a:latin typeface="Times New Roman"/>
                <a:ea typeface="Times New Roman"/>
                <a:cs typeface="Times New Roman"/>
              </a:rPr>
            </a:br>
            <a:r>
              <a:rPr sz="3200" dirty="0" err="1">
                <a:latin typeface="Times New Roman"/>
                <a:ea typeface="Times New Roman"/>
                <a:cs typeface="Times New Roman"/>
              </a:rPr>
              <a:t>Задачи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:</a:t>
            </a:r>
            <a:br>
              <a:rPr sz="3200" dirty="0">
                <a:latin typeface="Times New Roman"/>
                <a:ea typeface="Times New Roman"/>
                <a:cs typeface="Times New Roman"/>
              </a:rPr>
            </a:br>
            <a:r>
              <a:rPr sz="3200" dirty="0">
                <a:latin typeface="Times New Roman"/>
                <a:ea typeface="Times New Roman"/>
                <a:cs typeface="Times New Roman"/>
              </a:rPr>
              <a:t> •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Анализ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существующих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решений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/>
            </a:r>
            <a:br>
              <a:rPr sz="3200" dirty="0">
                <a:latin typeface="Times New Roman"/>
                <a:ea typeface="Times New Roman"/>
                <a:cs typeface="Times New Roman"/>
              </a:rPr>
            </a:br>
            <a:r>
              <a:rPr sz="3200" dirty="0">
                <a:latin typeface="Times New Roman"/>
                <a:ea typeface="Times New Roman"/>
                <a:cs typeface="Times New Roman"/>
              </a:rPr>
              <a:t> •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Выбор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оптимальной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математической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базы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/>
            </a:r>
            <a:br>
              <a:rPr sz="3200" dirty="0">
                <a:latin typeface="Times New Roman"/>
                <a:ea typeface="Times New Roman"/>
                <a:cs typeface="Times New Roman"/>
              </a:rPr>
            </a:br>
            <a:r>
              <a:rPr sz="3200" dirty="0">
                <a:latin typeface="Times New Roman"/>
                <a:ea typeface="Times New Roman"/>
                <a:cs typeface="Times New Roman"/>
              </a:rPr>
              <a:t> •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Создать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математическую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часть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алгоритма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/>
            </a:r>
            <a:br>
              <a:rPr sz="3200" dirty="0">
                <a:latin typeface="Times New Roman"/>
                <a:ea typeface="Times New Roman"/>
                <a:cs typeface="Times New Roman"/>
              </a:rPr>
            </a:br>
            <a:r>
              <a:rPr sz="3200" dirty="0">
                <a:latin typeface="Times New Roman"/>
                <a:ea typeface="Times New Roman"/>
                <a:cs typeface="Times New Roman"/>
              </a:rPr>
              <a:t> •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Прототипирование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и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тестирование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алгоритма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3200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4800" b="1" dirty="0" err="1">
                <a:latin typeface="Times New Roman"/>
                <a:ea typeface="Times New Roman"/>
                <a:cs typeface="Times New Roman"/>
              </a:rPr>
              <a:t>Практическая</a:t>
            </a:r>
            <a:r>
              <a:rPr sz="48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4800" b="1" dirty="0" err="1">
                <a:latin typeface="Times New Roman"/>
                <a:ea typeface="Times New Roman"/>
                <a:cs typeface="Times New Roman"/>
              </a:rPr>
              <a:t>значимость</a:t>
            </a:r>
            <a:r>
              <a:rPr sz="4800" b="1" dirty="0">
                <a:latin typeface="Times New Roman"/>
                <a:ea typeface="Times New Roman"/>
                <a:cs typeface="Times New Roman"/>
              </a:rPr>
              <a:t>:</a:t>
            </a:r>
            <a:endParaRPr sz="3200" b="1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вносит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вклад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развитие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отечественной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криптографической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базы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предоставляя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возможность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дальнейшей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стандартизации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внедрения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защищённых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решений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государственных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коммерческих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информационных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системах</a:t>
            </a:r>
            <a:r>
              <a:rPr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 b="1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3200" b="1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sz="4800" b="1" dirty="0" err="1">
                <a:latin typeface="Times New Roman"/>
                <a:cs typeface="Times New Roman"/>
              </a:rPr>
              <a:t>Термины</a:t>
            </a:r>
            <a:r>
              <a:rPr sz="4800" b="1" dirty="0">
                <a:latin typeface="Times New Roman"/>
                <a:cs typeface="Times New Roman"/>
              </a:rPr>
              <a:t>:</a:t>
            </a:r>
            <a:endParaRPr sz="3200" b="1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1" dirty="0">
                <a:latin typeface="Times New Roman"/>
                <a:cs typeface="Times New Roman"/>
              </a:rPr>
              <a:t>KEM -</a:t>
            </a:r>
            <a:r>
              <a:rPr lang="en-US" sz="3200" b="0" dirty="0">
                <a:latin typeface="Times New Roman"/>
                <a:cs typeface="Times New Roman"/>
              </a:rPr>
              <a:t>  </a:t>
            </a:r>
            <a:r>
              <a:rPr lang="ru-RU" sz="3200" b="0" dirty="0">
                <a:latin typeface="Times New Roman"/>
                <a:cs typeface="Times New Roman"/>
              </a:rPr>
              <a:t>механизм инкапсуляции ключей</a:t>
            </a:r>
            <a:endParaRPr sz="3200" b="1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1" dirty="0">
                <a:latin typeface="Times New Roman"/>
                <a:cs typeface="Times New Roman"/>
              </a:rPr>
              <a:t>LWR -</a:t>
            </a:r>
            <a:r>
              <a:rPr lang="ru-RU" sz="3200" b="0" dirty="0">
                <a:latin typeface="Times New Roman"/>
                <a:cs typeface="Times New Roman"/>
              </a:rPr>
              <a:t> обучение с округлением. Криптографическая схема</a:t>
            </a:r>
            <a:endParaRPr sz="3200" b="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1" dirty="0" err="1">
                <a:latin typeface="Times New Roman"/>
                <a:cs typeface="Times New Roman"/>
              </a:rPr>
              <a:t>Кубит</a:t>
            </a:r>
            <a:r>
              <a:rPr lang="ru-RU" sz="3200" b="1" dirty="0">
                <a:latin typeface="Times New Roman"/>
                <a:cs typeface="Times New Roman"/>
              </a:rPr>
              <a:t> - </a:t>
            </a:r>
            <a:r>
              <a:rPr lang="ru-RU" sz="3200" b="0" dirty="0">
                <a:latin typeface="Times New Roman"/>
                <a:cs typeface="Times New Roman"/>
              </a:rPr>
              <a:t>квантовый бит. Имеет состоянии суперпозиции</a:t>
            </a:r>
            <a:endParaRPr sz="3200" b="0" dirty="0">
              <a:latin typeface="Times New Roman"/>
              <a:cs typeface="Times New Roman"/>
            </a:endParaRPr>
          </a:p>
          <a:p>
            <a:pPr>
              <a:defRPr/>
            </a:pPr>
            <a:endParaRPr sz="3200" b="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48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Актуальность:</a:t>
            </a:r>
            <a:endParaRPr sz="3200" b="1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</a:t>
            </a: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условиях стремительно развивающихся технологий в сфере квантовых </a:t>
            </a:r>
            <a:r>
              <a:rPr lang="ru-RU" sz="32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компьютеров </a:t>
            </a: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ставится под угрозу современная криптография. По расчётам экспертов, компьютер с 4000 логическими </a:t>
            </a:r>
            <a:r>
              <a:rPr lang="ru-RU" sz="32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кубитами</a:t>
            </a: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способен взломать </a:t>
            </a:r>
            <a:r>
              <a:rPr lang="en-US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RSA-2048</a:t>
            </a: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что уже выглядит реальной перспективой.</a:t>
            </a:r>
            <a:r>
              <a:rPr lang="en-US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Развитие технологий требует перехода на </a:t>
            </a:r>
            <a:r>
              <a:rPr lang="ru-RU" sz="32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постквантовые</a:t>
            </a: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схемы, способные обеспечить надёжную защиту</a:t>
            </a:r>
            <a:endParaRPr sz="32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 b="1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48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Новизна:</a:t>
            </a:r>
            <a:endParaRPr sz="3200" b="1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Представленный протокол является первым Российским KEM, основанным </a:t>
            </a:r>
            <a:r>
              <a:rPr lang="ru-RU" sz="32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ru-RU" sz="32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 </a:t>
            </a: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задаче LWR. Использование LWR позволяет упростить реализацию за счёт отказа от шумовых распределений, а также улучшить устойчивость к побочным каналам. Протокол сочетает подходы LWR и корректирующей подсказки (</a:t>
            </a:r>
            <a:r>
              <a:rPr lang="ru-RU" sz="32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hint</a:t>
            </a:r>
            <a:r>
              <a:rPr lang="ru-RU" sz="32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), что отличает его от зарубежных аналогов.</a:t>
            </a:r>
          </a:p>
          <a:p>
            <a:pPr>
              <a:defRPr/>
            </a:pPr>
            <a:endParaRPr sz="32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48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Аналитика</a:t>
            </a:r>
            <a:r>
              <a:rPr lang="ru-RU" sz="4800" b="1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200" b="1" dirty="0">
              <a:latin typeface="Times New Roman"/>
              <a:cs typeface="Times New Roman"/>
            </a:endParaRPr>
          </a:p>
        </p:txBody>
      </p:sp>
      <p:cxnSp>
        <p:nvCxnSpPr>
          <p:cNvPr id="2012731490" name="Прямая соединительная линия 2012731489"/>
          <p:cNvCxnSpPr/>
          <p:nvPr/>
        </p:nvCxnSpPr>
        <p:spPr bwMode="auto">
          <a:xfrm flipH="1">
            <a:off x="15068550" y="5763449"/>
            <a:ext cx="69732" cy="36470401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3284083" name="TextBox 1573284082"/>
              <p:cNvSpPr txBox="1"/>
              <p:nvPr/>
            </p:nvSpPr>
            <p:spPr bwMode="auto">
              <a:xfrm>
                <a:off x="15731196" y="6546809"/>
                <a:ext cx="13436751" cy="3520668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u="none" strike="noStrike" cap="none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e>
                      <m:sup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 - </a:t>
                </a:r>
                <a:r>
                  <a:rPr lang="ru-RU" sz="3200" dirty="0">
                    <a:latin typeface="Times New Roman"/>
                    <a:ea typeface="Times New Roman"/>
                    <a:cs typeface="Times New Roman"/>
                  </a:rPr>
                  <a:t>модуль кольца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u="none" strike="noStrike" cap="none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e>
                      <m:sup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- 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точность после округления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u="none" strike="noStrike" cap="none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e>
                      <m:sup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- 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степень многочленов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u="none" strike="noStrike" cap="none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𝑞</m:t>
                        </m:r>
                      </m:num>
                      <m:den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-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делитель округления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offset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u="none" strike="noStrike" cap="none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d</m:t>
                        </m:r>
                      </m:num>
                      <m:den>
                        <m: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- 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смещение</a:t>
                </a:r>
                <a:endParaRPr sz="3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𝑅</m:t>
                    </m:r>
                    <m:r>
                      <a:rPr sz="3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3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𝑍</m:t>
                        </m:r>
                        <m:r>
                          <a:rPr lang="en-US" sz="3200" baseline="-250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𝑞</m:t>
                        </m:r>
                        <m:r>
                          <a:rPr sz="3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[</m:t>
                        </m:r>
                        <m:r>
                          <a:rPr lang="en-US" sz="3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 sz="3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𝑛</m:t>
                            </m:r>
                          </m:sup>
                        </m:sSup>
                        <m:r>
                          <a:rPr sz="3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+ 1</m:t>
                        </m:r>
                      </m:den>
                    </m:f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- 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кольцо многочленов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threshold = 126  - 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порог для подсказки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600" b="1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Ключевые формулы:</a:t>
                </a:r>
                <a:endParaRPr sz="3200" b="1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Округление: 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Round(x)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⌋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 + </m:t>
                                </m:r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𝑜𝑓𝑓𝑠𝑒𝑡</m:t>
                                </m:r>
                              </m:num>
                              <m:den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 </m:t>
                    </m:r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𝑚𝑜𝑑</m:t>
                    </m:r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 </m:t>
                    </m:r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𝑝</m:t>
                    </m:r>
                  </m:oMath>
                </a14:m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Умножение полиномов: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𝑐</m:t>
                        </m:r>
                      </m:e>
                      <m:sub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 = 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, 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𝑗</m:t>
                            </m:r>
                          </m:e>
                          <m:e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 + 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𝑗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 ≡ 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𝑘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 (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𝑚𝑜𝑑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𝑛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)</m:t>
                            </m:r>
                          </m:e>
                        </m:eqAr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(−1)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⌋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32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 + </m:t>
                                        </m:r>
                                        <m:r>
                                          <a:rPr lang="en-US" sz="32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𝑗</m:t>
                                        </m:r>
                                      </m:num>
                                      <m:den>
                                        <m:r>
                                          <a:rPr lang="en-US" sz="32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600" b="1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Генерация ключей:</a:t>
                </a:r>
                <a:endParaRPr sz="3200" b="1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Секретный ключ: 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s(x) </a:t>
                </a:r>
                <a14:m>
                  <m:oMath xmlns:m="http://schemas.openxmlformats.org/officeDocument/2006/math">
                    <m:r>
                      <a:rPr sz="3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 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u="none" strike="noStrike" cap="none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</m:sub>
                    </m:sSub>
                    <m:r>
                      <a:rPr lang="en-US" sz="32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</m:t>
                    </m:r>
                    <m:r>
                      <a:rPr sz="3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 {0, 1}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dirty="0">
                    <a:latin typeface="Times New Roman"/>
                    <a:ea typeface="Times New Roman"/>
                    <a:cs typeface="Times New Roman"/>
                  </a:rPr>
                  <a:t>	Публичный ключ: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dirty="0">
                    <a:latin typeface="Times New Roman"/>
                    <a:ea typeface="Times New Roman"/>
                    <a:cs typeface="Times New Roman"/>
                  </a:rPr>
                  <a:t>		Генерация 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a(x) </a:t>
                </a:r>
                <a14:m>
                  <m:oMath xmlns:m="http://schemas.openxmlformats.org/officeDocument/2006/math">
                    <m:r>
                      <a:rPr sz="3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∈</m:t>
                    </m:r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R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	Вычисление: 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b(x) = Round(a(x) * s(x)) mod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u="none" strike="noStrike" cap="none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n</m:t>
                        </m:r>
                      </m:sup>
                    </m:sSup>
                    <m:r>
                      <a:rPr lang="en-US" sz="32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+ 1</m:t>
                    </m:r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))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	Публичный ключ </a:t>
                </a:r>
                <a:r>
                  <a:rPr lang="en-US" sz="3200" b="0" i="0" u="none" strike="noStrike" cap="none" spc="0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pk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= (a(x), b(x))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600" b="1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Инкапсуляция:</a:t>
                </a:r>
                <a:endParaRPr sz="3200" b="1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Сообщение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m </a:t>
                </a:r>
                <a14:m>
                  <m:oMath xmlns:m="http://schemas.openxmlformats.org/officeDocument/2006/math">
                    <m:r>
                      <a:rPr sz="3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∈</m:t>
                    </m:r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{0, 1}</a:t>
                </a:r>
                <a:r>
                  <a:rPr lang="en-US" sz="3200" b="0" i="0" u="none" strike="noStrike" cap="none" spc="0" baseline="300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n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Кодирование: </a:t>
                </a:r>
                <a:r>
                  <a:rPr lang="en-US" sz="3200" dirty="0" err="1">
                    <a:latin typeface="Times New Roman"/>
                    <a:ea typeface="Times New Roman"/>
                    <a:cs typeface="Times New Roman"/>
                  </a:rPr>
                  <a:t>m</a:t>
                </a:r>
                <a:r>
                  <a:rPr lang="en-US" sz="3200" baseline="30000" dirty="0" err="1">
                    <a:latin typeface="Times New Roman"/>
                    <a:ea typeface="Times New Roman"/>
                    <a:cs typeface="Times New Roman"/>
                  </a:rPr>
                  <a:t>enc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(x) = encode(m)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SupPr>
                      <m:e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𝑚</m:t>
                        </m:r>
                      </m:e>
                      <m:sub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  <m:sup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𝑒𝑛𝑐</m:t>
                        </m:r>
                      </m:sup>
                    </m:sSubSup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=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𝑚</m:t>
                        </m:r>
                      </m:e>
                      <m:sub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</m:sSub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∗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𝑝</m:t>
                        </m:r>
                      </m:num>
                      <m:den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den>
                    </m:f>
                  </m:oMath>
                </a14:m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Эфемерный секрет: 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s′(x)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sz="3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∈</m:t>
                    </m:r>
                  </m:oMath>
                </a14:m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R,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SupPr>
                      <m:e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𝑠</m:t>
                        </m:r>
                      </m:e>
                      <m:sub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  <m:sup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∈{0,1}.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Вычисление: 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u(x) =  Round(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a(x) s′(x) mod (x</a:t>
                </a:r>
                <a:r>
                  <a:rPr lang="en-US" sz="3200" b="0" i="0" u="none" strike="noStrike" cap="none" spc="0" baseline="300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n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+1)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).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ru-RU" sz="3200" dirty="0">
                    <a:latin typeface="Times New Roman"/>
                    <a:ea typeface="Times New Roman"/>
                    <a:cs typeface="Times New Roman"/>
                  </a:rPr>
                  <a:t>Подсказка: 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		b′(x) = b(x) ⋅ s′(x)</a:t>
                </a:r>
                <a:r>
                  <a:rPr lang="ru-RU" sz="3200" dirty="0"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mod (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x</a:t>
                </a:r>
                <a:r>
                  <a:rPr lang="en-US" sz="3200" b="0" i="0" u="none" strike="noStrike" cap="none" spc="0" baseline="300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n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+1)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		h(x) = hint(b′(x))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		</a:t>
                </a:r>
                <a14:m>
                  <m:oMath xmlns:m="http://schemas.openxmlformats.org/officeDocument/2006/math">
                    <m:r>
                      <a:rPr sz="3200">
                        <a:latin typeface="Cambria Math"/>
                        <a:ea typeface="Cambria Math"/>
                        <a:cs typeface="Cambria Math"/>
                      </a:rPr>
                      <m:t>h</m:t>
                    </m:r>
                    <m:d>
                      <m:dPr>
                        <m:ctrlPr>
                          <a:rPr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</m:e>
                    </m:d>
                    <m:r>
                      <a:rPr sz="3200">
                        <a:latin typeface="Cambria Math"/>
                        <a:ea typeface="Cambria Math"/>
                        <a:cs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eqArrPr>
                          <m:e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1, если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𝑚𝑜𝑑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𝑑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 ≥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𝑡h𝑟𝑒𝑠h𝑜𝑙𝑑</m:t>
                            </m:r>
                          </m:e>
                          <m:e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0, иначе</m:t>
                            </m:r>
                          </m:e>
                        </m:eqArr>
                      </m:e>
                    </m:d>
                  </m:oMath>
                </a14:m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ru-RU" sz="3200" dirty="0" err="1">
                    <a:latin typeface="Times New Roman"/>
                    <a:ea typeface="Times New Roman"/>
                    <a:cs typeface="Times New Roman"/>
                  </a:rPr>
                  <a:t>Шифротекст</a:t>
                </a:r>
                <a:r>
                  <a:rPr lang="ru-RU" sz="3200" dirty="0">
                    <a:latin typeface="Times New Roman"/>
                    <a:ea typeface="Times New Roman"/>
                    <a:cs typeface="Times New Roman"/>
                  </a:rPr>
                  <a:t>: </a:t>
                </a:r>
              </a:p>
              <a:p>
                <a:pPr>
                  <a:defRPr/>
                </a:pPr>
                <a:r>
                  <a:rPr lang="ru-RU" sz="3200" dirty="0"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v(x) = Round(b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′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(x)) + 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lang="en-US" sz="3200" b="0" i="0" u="none" strike="noStrike" cap="none" spc="0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m</a:t>
                </a:r>
                <a:r>
                  <a:rPr lang="en-US" sz="3200" b="0" i="0" u="none" strike="noStrike" cap="none" spc="0" baseline="30000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enc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(x)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 mod p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en-US" sz="3200" dirty="0" err="1">
                    <a:latin typeface="Times New Roman"/>
                    <a:ea typeface="Times New Roman"/>
                    <a:cs typeface="Times New Roman"/>
                  </a:rPr>
                  <a:t>ct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 = (u(x), v(x), h(x))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Общий ключ: 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K = Hash(Serialize(m))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600" b="1" i="0" u="none" strike="noStrike" cap="none" spc="0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Декапсуляция</a:t>
                </a:r>
                <a:r>
                  <a:rPr lang="ru-RU" sz="3600" b="1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endParaRPr sz="3200" b="1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1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w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′(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x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)=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u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(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x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) 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s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(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x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)  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mod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 (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b="0" i="1" u="none" strike="noStrike" cap="none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32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 + 1)</a:t>
                </a:r>
                <a:endParaRPr sz="3200" dirty="0"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w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(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x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) = 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Round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(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w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′(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x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))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Коррекция: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SupPr>
                      <m:e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𝑤</m:t>
                        </m:r>
                      </m:e>
                      <m:sub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  <m:sup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′</m:t>
                        </m:r>
                      </m:sup>
                    </m:sSubSup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+1, 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если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=1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и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&lt;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𝑝</m:t>
                            </m:r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−1,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−1, 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если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=0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и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&gt;0,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, 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иначе.</m:t>
                            </m:r>
                          </m:e>
                        </m:eqArr>
                      </m:e>
                    </m:d>
                  </m:oMath>
                </a14:m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Восстановление: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SupPr>
                      <m:e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𝑚</m:t>
                        </m:r>
                      </m:e>
                      <m:sub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  <m:sup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𝑒𝑛𝑐</m:t>
                        </m:r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lang="en-US" sz="3200">
                            <a:latin typeface="Cambria Math"/>
                            <a:ea typeface="Cambria Math"/>
                            <a:cs typeface="Cambria Math"/>
                          </a:rPr>
                          <m:t>𝑟𝑒𝑐𝑜𝑣𝑒𝑟𝑒𝑑</m:t>
                        </m:r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 =  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v</a:t>
                </a:r>
                <a:r>
                  <a:rPr lang="en-US" sz="3200" baseline="-25000" dirty="0">
                    <a:latin typeface="Times New Roman"/>
                    <a:ea typeface="Times New Roman"/>
                    <a:cs typeface="Times New Roman"/>
                  </a:rPr>
                  <a:t>i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  −  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SupPr>
                      <m:e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𝑤</m:t>
                        </m:r>
                      </m:e>
                      <m:sub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  <m:sup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   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mod</a:t>
                </a:r>
                <a:r>
                  <a:rPr sz="3200" dirty="0">
                    <a:latin typeface="Times New Roman"/>
                    <a:ea typeface="Times New Roman"/>
                    <a:cs typeface="Times New Roman"/>
                  </a:rPr>
                  <a:t>   </a:t>
                </a:r>
                <a:r>
                  <a:rPr lang="en-US" sz="3200" dirty="0">
                    <a:latin typeface="Times New Roman"/>
                    <a:ea typeface="Times New Roman"/>
                    <a:cs typeface="Times New Roman"/>
                  </a:rPr>
                  <a:t>p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Декодирование: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sz="3200"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sub>
                    </m:sSub>
                    <m:r>
                      <a:rPr lang="en-US" sz="3200">
                        <a:latin typeface="Cambria Math"/>
                        <a:ea typeface="Cambria Math"/>
                        <a:cs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eqArrPr>
                          <m:e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1, е</m:t>
                            </m:r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сли </m:t>
                            </m:r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𝑒𝑛𝑐</m:t>
                                </m:r>
                                <m:r>
                                  <a:rPr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𝑟𝑒𝑐𝑜𝑣𝑒𝑟𝑒𝑑</m:t>
                                </m:r>
                                <m:r>
                                  <a:rPr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 ≥ 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32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</m:e>
                          <m:e>
                            <m:r>
                              <a:rPr sz="3200">
                                <a:latin typeface="Cambria Math"/>
                                <a:ea typeface="Cambria Math"/>
                                <a:cs typeface="Cambria Math"/>
                              </a:rPr>
                              <m:t>0, иначе.</m:t>
                            </m:r>
                          </m:e>
                        </m:eqArr>
                      </m:e>
                    </m:d>
                  </m:oMath>
                </a14:m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	Общий ключ: 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K</a:t>
                </a:r>
                <a:r>
                  <a:rPr lang="ru-RU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′</a:t>
                </a:r>
                <a:r>
                  <a:rPr lang="en-US" sz="32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= Hash(Serialize(m))</a:t>
                </a: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endParaRPr sz="32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ru-RU" sz="4800" b="1" i="0" u="none" strike="noStrike" cap="none" spc="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Тестирование</a:t>
                </a:r>
                <a:r>
                  <a:rPr lang="ru-RU" sz="4800" b="1" i="0" u="none" strike="noStrike" cap="none" spc="0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endParaRPr lang="ru-RU" sz="4800" b="1" i="0" u="none" strike="noStrike" cap="none" spc="0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Ключевые</a:t>
                </a:r>
                <a:r>
                  <a:rPr sz="3200" b="1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аспекты</a:t>
                </a:r>
                <a:r>
                  <a:rPr sz="3200" b="1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проверки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endParaRPr sz="3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438080" indent="-438080">
                  <a:buFont typeface="Arial"/>
                  <a:buChar char="•"/>
                  <a:defRPr/>
                </a:pP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Корректность</a:t>
                </a:r>
                <a:r>
                  <a:rPr sz="3200" b="1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восстановления</a:t>
                </a:r>
                <a:r>
                  <a:rPr sz="3200" b="1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ключа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r>
                  <a:rPr sz="32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/>
                </a:r>
                <a:br>
                  <a:rPr sz="32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При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базовых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настройках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успешность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составила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1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35%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.</a:t>
                </a:r>
                <a:b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После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изменения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коэффициентов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достигнута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успешность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1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67</a:t>
                </a:r>
                <a:r>
                  <a:rPr sz="3200" b="1" i="0" u="none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%</a:t>
                </a:r>
                <a:r>
                  <a:rPr sz="3200" b="0" i="0" u="none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.</a:t>
                </a:r>
                <a:r>
                  <a:rPr lang="ru-RU" sz="3200" dirty="0">
                    <a:latin typeface="Times New Roman"/>
                    <a:ea typeface="Times New Roman"/>
                    <a:cs typeface="Times New Roman"/>
                  </a:rPr>
                  <a:t/>
                </a:r>
                <a:br>
                  <a:rPr lang="ru-RU" sz="3200" dirty="0">
                    <a:latin typeface="Times New Roman"/>
                    <a:ea typeface="Times New Roman"/>
                    <a:cs typeface="Times New Roman"/>
                  </a:rPr>
                </a:br>
                <a:r>
                  <a:rPr lang="ru-RU" sz="3200" dirty="0" smtClean="0">
                    <a:latin typeface="Times New Roman"/>
                    <a:ea typeface="Times New Roman"/>
                    <a:cs typeface="Times New Roman"/>
                  </a:rPr>
                  <a:t>Можно добиться успешности в </a:t>
                </a:r>
                <a:r>
                  <a:rPr lang="en-US" sz="3200" b="1" dirty="0" smtClean="0">
                    <a:latin typeface="Times New Roman"/>
                    <a:ea typeface="Times New Roman"/>
                    <a:cs typeface="Times New Roman"/>
                  </a:rPr>
                  <a:t>99%</a:t>
                </a:r>
                <a:r>
                  <a:rPr lang="en-US" sz="3200" dirty="0" smtClean="0"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lang="ru-RU" sz="3200" dirty="0" smtClean="0">
                    <a:latin typeface="Times New Roman"/>
                    <a:ea typeface="Times New Roman"/>
                    <a:cs typeface="Times New Roman"/>
                  </a:rPr>
                  <a:t>за счёт снижения </a:t>
                </a:r>
                <a:r>
                  <a:rPr lang="ru-RU" sz="3200" dirty="0" err="1" smtClean="0">
                    <a:latin typeface="Times New Roman"/>
                    <a:ea typeface="Times New Roman"/>
                    <a:cs typeface="Times New Roman"/>
                  </a:rPr>
                  <a:t>криптостойкости</a:t>
                </a:r>
                <a:endParaRPr sz="3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438080" indent="-438080">
                  <a:buFont typeface="Arial"/>
                  <a:buChar char="•"/>
                  <a:defRPr/>
                </a:pP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Производительность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r>
                  <a:rPr sz="32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/>
                </a:r>
                <a:br>
                  <a:rPr sz="32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Время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генерации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ключей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 </a:t>
                </a:r>
                <a:r>
                  <a:rPr sz="3200" b="1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&lt;10 </a:t>
                </a: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мс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.</a:t>
                </a:r>
                <a:b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Скорость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инкапсуляции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/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декапсуляции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 </a:t>
                </a:r>
                <a:r>
                  <a:rPr sz="3200" b="1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&lt;50 </a:t>
                </a: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мс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.</a:t>
                </a:r>
                <a:endParaRPr sz="3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sz="32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Инфраструктура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r>
                  <a:rPr sz="32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/>
                </a:r>
                <a:br>
                  <a:rPr sz="32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Для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анализа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использовались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локальные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машины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и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облачные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среды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.</a:t>
                </a:r>
                <a:b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Данные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визуализированы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через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1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matplotlib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(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графики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зависимости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).</a:t>
                </a:r>
                <a:endParaRPr sz="3200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</a:endParaRPr>
              </a:p>
              <a:p>
                <a:pPr>
                  <a:defRPr/>
                </a:pPr>
                <a:endParaRPr sz="3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sz="4800" b="1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Выводы</a:t>
                </a:r>
                <a:r>
                  <a:rPr sz="48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/>
                </a:r>
                <a:b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Тестирование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подтвердило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,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что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протокол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endParaRPr sz="3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438080" indent="-438080">
                  <a:buFont typeface="Arial"/>
                  <a:buChar char="•"/>
                  <a:defRPr/>
                </a:pP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Корректно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функционирует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в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заданных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условиях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.</a:t>
                </a:r>
                <a:endParaRPr sz="3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438080" indent="-438080">
                  <a:buFont typeface="Arial"/>
                  <a:buChar char="•"/>
                  <a:defRPr/>
                </a:pP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Не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всегда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устойчив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к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ошибкам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округления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и </a:t>
                </a:r>
                <a:b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устойчив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к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сбоям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передачи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данных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.</a:t>
                </a:r>
                <a:endParaRPr sz="32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438080" indent="-438080">
                  <a:buFont typeface="Arial"/>
                  <a:buChar char="•"/>
                  <a:defRPr/>
                </a:pP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Для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промышленного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внедрения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требуется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:</a:t>
                </a:r>
                <a:b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Масштабирование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:r>
                  <a:rPr sz="3200" b="0" i="0" u="none" dirty="0" err="1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параметров</a:t>
                </a:r>
                <a:r>
                  <a:rPr sz="3200" b="0" i="0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 (</a:t>
                </a:r>
                <a:r>
                  <a:rPr sz="3200" b="0" i="1" u="non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n ≥ 512</a:t>
                </a:r>
                <a:r>
                  <a:rPr sz="3200" b="0" i="0" u="none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)</a:t>
                </a:r>
                <a:r>
                  <a:rPr lang="ru-RU" sz="3200" b="0" i="0" u="none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/>
                </a:r>
                <a:br>
                  <a:rPr lang="ru-RU" sz="3200" b="0" i="0" u="none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</a:br>
                <a:r>
                  <a:rPr lang="ru-RU" sz="3200" b="0" i="0" u="none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Доработка защиты от </a:t>
                </a:r>
                <a:r>
                  <a:rPr lang="en-US" sz="3200" b="0" i="0" u="none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side-channel </a:t>
                </a:r>
                <a:r>
                  <a:rPr lang="ru-RU" sz="3200" b="0" i="0" u="none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rPr>
                  <a:t>атак </a:t>
                </a:r>
              </a:p>
              <a:p>
                <a:pPr marL="438080" indent="-438080">
                  <a:buFont typeface="Arial"/>
                  <a:buChar char="•"/>
                  <a:defRPr/>
                </a:pPr>
                <a:endParaRPr lang="ru-RU" sz="3200" b="0" i="0" u="none" dirty="0" smtClean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</a:endParaRPr>
              </a:p>
              <a:p>
                <a:pPr marL="438080" indent="-438080">
                  <a:buFont typeface="Arial"/>
                  <a:buChar char="•"/>
                  <a:defRPr/>
                </a:pPr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573284083" name="TextBox 15732840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1196" y="6546809"/>
                <a:ext cx="13436751" cy="35206689"/>
              </a:xfrm>
              <a:prstGeom prst="rect">
                <a:avLst/>
              </a:prstGeom>
              <a:blipFill rotWithShape="0">
                <a:blip r:embed="rId5"/>
                <a:stretch>
                  <a:fillRect l="-1951" t="-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82561170" name="Image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3606849" y="5864929"/>
            <a:ext cx="4850519" cy="4739353"/>
          </a:xfrm>
          <a:prstGeom prst="rect">
            <a:avLst/>
          </a:prstGeom>
          <a:noFill/>
        </p:spPr>
      </p:pic>
      <p:sp>
        <p:nvSpPr>
          <p:cNvPr id="1993813329" name="TextBox 1993813328"/>
          <p:cNvSpPr txBox="1"/>
          <p:nvPr/>
        </p:nvSpPr>
        <p:spPr bwMode="auto">
          <a:xfrm>
            <a:off x="22901998" y="1895414"/>
            <a:ext cx="6355195" cy="15548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ИНФОРМАЦИОННАЯ </a:t>
            </a:r>
          </a:p>
          <a:p>
            <a:pPr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БЕЗОПАНОСТЬ</a:t>
            </a:r>
            <a:endParaRPr sz="4800" b="1">
              <a:latin typeface="Times New Roman"/>
              <a:cs typeface="Times New Roman"/>
            </a:endParaRPr>
          </a:p>
        </p:txBody>
      </p:sp>
      <p:graphicFrame>
        <p:nvGraphicFramePr>
          <p:cNvPr id="920403164" name="Таблица 920403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027400"/>
              </p:ext>
            </p:extLst>
          </p:nvPr>
        </p:nvGraphicFramePr>
        <p:xfrm>
          <a:off x="822029" y="24098537"/>
          <a:ext cx="13643698" cy="801249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547899"/>
                <a:gridCol w="5217244"/>
                <a:gridCol w="3878555"/>
              </a:tblGrid>
              <a:tr h="49430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 dirty="0" err="1">
                          <a:latin typeface="Times New Roman"/>
                          <a:ea typeface="Times New Roman"/>
                          <a:cs typeface="Times New Roman"/>
                        </a:rPr>
                        <a:t>Алгоритм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 dirty="0" err="1">
                          <a:latin typeface="Times New Roman"/>
                          <a:ea typeface="Times New Roman"/>
                          <a:cs typeface="Times New Roman"/>
                        </a:rPr>
                        <a:t>Основа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 dirty="0" err="1">
                          <a:latin typeface="Times New Roman"/>
                          <a:ea typeface="Times New Roman"/>
                          <a:cs typeface="Times New Roman"/>
                        </a:rPr>
                        <a:t>Статус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02111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National Institute of Standards and Technology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302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3200" dirty="0" err="1">
                          <a:latin typeface="Times New Roman"/>
                          <a:ea typeface="Times New Roman"/>
                          <a:cs typeface="Times New Roman"/>
                        </a:rPr>
                        <a:t>Kyber</a:t>
                      </a:r>
                      <a:r>
                        <a:rPr lang="en-US" sz="3200" dirty="0">
                          <a:latin typeface="Times New Roman"/>
                          <a:ea typeface="Times New Roman"/>
                          <a:cs typeface="Times New Roman"/>
                        </a:rPr>
                        <a:t> (FIPS 203)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LWE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Стандарт (2024)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5501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HQC (</a:t>
                      </a: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в разработке</a:t>
                      </a: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Коды исправляющие ошибки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Резервный (2025)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51454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Saber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LWR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В разработке</a:t>
                      </a:r>
                    </a:p>
                  </a:txBody>
                  <a:tcPr/>
                </a:tc>
              </a:tr>
              <a:tr h="659421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3200" b="0" i="0" u="none" strike="noStrike" cap="none" spc="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Технический комитет 26</a:t>
                      </a:r>
                      <a:endParaRPr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6845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Кодиум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Коды исправляющие ошибки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В разработке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20000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Российские разработки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63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???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Решётки</a:t>
                      </a:r>
                      <a:endParaRPr sz="3200" b="0" i="0" u="none" strike="noStrike" cap="none" spc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Ранняя разработка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926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???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97C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 изогениях</a:t>
                      </a:r>
                      <a:endParaRPr sz="3200" b="0" i="0" u="none" strike="noStrike" cap="none" spc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97C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Ранняя разработка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97CAB"/>
                    </a:solidFill>
                  </a:tcPr>
                </a:tc>
              </a:tr>
              <a:tr h="93731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???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Гибридные схемы</a:t>
                      </a:r>
                      <a:endParaRPr sz="3200" b="0" i="0" u="none" strike="noStrike" cap="none" spc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3200" b="0" i="0" u="none" strike="noStrike" cap="none" spc="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Ранняя разработка</a:t>
                      </a:r>
                      <a:endParaRPr sz="3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21280705" name="TextBox 1121280704"/>
          <p:cNvSpPr txBox="1"/>
          <p:nvPr/>
        </p:nvSpPr>
        <p:spPr bwMode="auto">
          <a:xfrm>
            <a:off x="822029" y="32795399"/>
            <a:ext cx="13929539" cy="9170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200" dirty="0" err="1">
                <a:latin typeface="Times New Roman"/>
                <a:ea typeface="Times New Roman"/>
                <a:cs typeface="Times New Roman"/>
              </a:rPr>
              <a:t>На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данный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момент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полностью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стандартизирован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ea typeface="Times New Roman"/>
                <a:cs typeface="Times New Roman"/>
              </a:rPr>
              <a:t>только</a:t>
            </a:r>
            <a:r>
              <a:rPr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</a:rPr>
              <a:t>Kyber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.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 Разработка и стандартизация заняли 8 лет (с 2016г).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dirty="0">
                <a:latin typeface="Times New Roman"/>
                <a:ea typeface="Times New Roman"/>
                <a:cs typeface="Times New Roman"/>
              </a:rPr>
              <a:t>Среди российских </a:t>
            </a:r>
            <a:r>
              <a:rPr lang="en-US" sz="3200" dirty="0">
                <a:latin typeface="Times New Roman"/>
                <a:ea typeface="Times New Roman"/>
                <a:cs typeface="Times New Roman"/>
              </a:rPr>
              <a:t>KEM 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относительно хорошие результаты показывает только </a:t>
            </a:r>
            <a:r>
              <a:rPr lang="ru-RU" sz="3200" dirty="0" err="1">
                <a:latin typeface="Times New Roman"/>
                <a:ea typeface="Times New Roman"/>
                <a:cs typeface="Times New Roman"/>
              </a:rPr>
              <a:t>Кодиум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. Но у него большие открытые ключи (несколько КБ) и большое время работы (почти в 3 раза дольше, чем у зарубежных протоколов).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dirty="0">
                <a:latin typeface="Times New Roman"/>
                <a:ea typeface="Times New Roman"/>
                <a:cs typeface="Times New Roman"/>
              </a:rPr>
              <a:t>Остальные алгоритмы находятся только в ранней стадии разработки и в основном закрыты из-за с их связи с </a:t>
            </a:r>
            <a:r>
              <a:rPr lang="ru-RU" sz="3200" dirty="0" err="1">
                <a:latin typeface="Times New Roman"/>
                <a:ea typeface="Times New Roman"/>
                <a:cs typeface="Times New Roman"/>
              </a:rPr>
              <a:t>гос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 структурами.</a:t>
            </a:r>
          </a:p>
          <a:p>
            <a:pPr>
              <a:defRPr/>
            </a:pPr>
            <a:endParaRPr lang="ru-RU" sz="3200" dirty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4800" b="1" dirty="0">
                <a:latin typeface="Times New Roman"/>
                <a:ea typeface="Times New Roman"/>
                <a:cs typeface="Times New Roman"/>
              </a:rPr>
              <a:t>Алгоритмы взлома:</a:t>
            </a:r>
          </a:p>
          <a:p>
            <a:pPr>
              <a:defRPr/>
            </a:pPr>
            <a:r>
              <a:rPr lang="ru-RU" sz="32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Алгоритм </a:t>
            </a:r>
            <a:r>
              <a:rPr lang="ru-RU" sz="3200" b="1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Шора</a:t>
            </a:r>
            <a:r>
              <a:rPr lang="ru-RU" sz="32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ru-RU" sz="32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Задача факторизации сводится к поиску периода функции</a:t>
            </a:r>
            <a:b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f(x) = </a:t>
            </a:r>
            <a:r>
              <a:rPr lang="ru-RU" sz="32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ru-RU" sz="3200" b="0" i="0" u="none" strike="noStrike" cap="none" spc="0" baseline="30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2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mod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N, где N — число для разложения, a — случайное число, 	взаимно простое с N.</a:t>
            </a:r>
            <a:endParaRPr lang="ru-RU" sz="32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Позволяет факторизовать число N за полиномиальное время (O(log</a:t>
            </a:r>
            <a:r>
              <a:rPr lang="ru-RU" sz="3200" b="0" i="0" u="none" strike="noStrike" cap="none" spc="0" baseline="-25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N)), 	используя O(</a:t>
            </a:r>
            <a:r>
              <a:rPr lang="ru-RU" sz="32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log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 N) </a:t>
            </a:r>
            <a:r>
              <a:rPr lang="ru-RU" sz="32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кубитов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32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 defTabSz="1218960">
              <a:lnSpc>
                <a:spcPct val="90000"/>
              </a:lnSpc>
              <a:spcBef>
                <a:spcPts val="1598"/>
              </a:spcBef>
              <a:defRPr/>
            </a:pPr>
            <a:r>
              <a:rPr lang="ru-RU" sz="32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Алгоритм </a:t>
            </a:r>
            <a:r>
              <a:rPr lang="ru-RU" sz="3200" b="1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Гровера</a:t>
            </a:r>
            <a:r>
              <a:rPr lang="ru-RU" sz="32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ru-RU" sz="32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Использует квантовую амплитудную интерференцию</a:t>
            </a:r>
            <a:b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Изменяет асимптотику перебора с</a:t>
            </a:r>
            <a:r>
              <a:rPr lang="en-US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O(2</a:t>
            </a:r>
            <a:r>
              <a:rPr lang="en-US" sz="3200" b="0" i="0" u="none" strike="noStrike" cap="none" spc="0" baseline="30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lang="en-US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O(2</a:t>
            </a:r>
            <a:r>
              <a:rPr lang="en-US" sz="3200" b="0" i="0" u="none" strike="noStrike" cap="none" spc="0" baseline="30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N/2</a:t>
            </a:r>
            <a:r>
              <a:rPr lang="en-US" sz="3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3200" b="0" u="none" strike="noStrike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692881"/>
            <a:ext cx="376555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170</Words>
  <Application>Microsoft Office PowerPoint</Application>
  <PresentationFormat>Произвольный</PresentationFormat>
  <Paragraphs>108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Учетная запись Майкрософт</cp:lastModifiedBy>
  <cp:revision>8</cp:revision>
  <dcterms:modified xsi:type="dcterms:W3CDTF">2025-04-15T09:18:39Z</dcterms:modified>
</cp:coreProperties>
</file>