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19.png" ContentType="image/png"/>
  <Override PartName="/ppt/media/image14.png" ContentType="image/png"/>
  <Override PartName="/ppt/media/image5.jpeg" ContentType="image/jpeg"/>
  <Override PartName="/ppt/media/image3.jpeg" ContentType="image/jpe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8.png" ContentType="image/png"/>
  <Override PartName="/ppt/media/image17.png" ContentType="image/png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notesMasterIdLst>
    <p:notesMasterId r:id="rId19"/>
  </p:notes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notesMaster" Target="notesMasters/notesMaster1.xml"/><Relationship Id="rId20" Type="http://schemas.openxmlformats.org/officeDocument/2006/relationships/slide" Target="slides/slide1.xml"/><Relationship Id="rId21" Type="http://schemas.openxmlformats.org/officeDocument/2006/relationships/slide" Target="slides/slide2.xml"/><Relationship Id="rId22" Type="http://schemas.openxmlformats.org/officeDocument/2006/relationships/slide" Target="slides/slide3.xml"/><Relationship Id="rId23" Type="http://schemas.openxmlformats.org/officeDocument/2006/relationships/slide" Target="slides/slide4.xml"/><Relationship Id="rId24" Type="http://schemas.openxmlformats.org/officeDocument/2006/relationships/slide" Target="slides/slide5.xml"/><Relationship Id="rId25" Type="http://schemas.openxmlformats.org/officeDocument/2006/relationships/slide" Target="slides/slide6.xml"/><Relationship Id="rId26" Type="http://schemas.openxmlformats.org/officeDocument/2006/relationships/slide" Target="slides/slide7.xml"/><Relationship Id="rId27" Type="http://schemas.openxmlformats.org/officeDocument/2006/relationships/slide" Target="slides/slide8.xml"/><Relationship Id="rId28" Type="http://schemas.openxmlformats.org/officeDocument/2006/relationships/slide" Target="slides/slide9.xml"/><Relationship Id="rId29" Type="http://schemas.openxmlformats.org/officeDocument/2006/relationships/slide" Target="slides/slide10.xml"/><Relationship Id="rId30" Type="http://schemas.openxmlformats.org/officeDocument/2006/relationships/slide" Target="slides/slide11.xml"/><Relationship Id="rId31" Type="http://schemas.openxmlformats.org/officeDocument/2006/relationships/slide" Target="slides/slide12.xml"/><Relationship Id="rId32" Type="http://schemas.openxmlformats.org/officeDocument/2006/relationships/slide" Target="slides/slide13.xml"/><Relationship Id="rId33" Type="http://schemas.openxmlformats.org/officeDocument/2006/relationships/slide" Target="slides/slide14.xml"/><Relationship Id="rId34" Type="http://schemas.openxmlformats.org/officeDocument/2006/relationships/slide" Target="slides/slide15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dt" idx="5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ftr" idx="5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sldNum" idx="5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48D37A4-40B5-4884-B3F8-7836E236D227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121896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1218960">
              <a:lnSpc>
                <a:spcPct val="100000"/>
              </a:lnSpc>
              <a:buNone/>
              <a:tabLst>
                <a:tab algn="l" pos="0"/>
              </a:tabLst>
            </a:pPr>
            <a:fld id="{2ADBFFF1-2CB8-4830-A56E-B846E25AC80D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1F463D-1839-425A-B572-103679C6C3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3F921A0-0F25-41DA-BC8C-57E389C4EE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A91E7A5-3DD6-4B5C-97F3-3B0A6E8012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1C22B02C-9533-4097-B401-551E8ABB60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0A66FE58-2A94-4A5E-A1A4-BD640B0CC6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FA0D8DB4-0CA5-4F4D-BCC5-7154CE352C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48527D64-35E0-4005-8A43-06B17892EA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21E337CA-F983-4FDA-B1E6-2AB4104C86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1EAB2B9B-0899-45E9-8C4C-D4C51E16DA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36C58068-A7FA-4698-A0BC-52A37DBB01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73395017-7F49-4798-B04E-FEC63A5ECE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B01689-E24B-410B-9E84-F96B258732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42B8571D-ABAB-4F73-A459-7F9B5E123C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7C454C9A-162A-4765-93DC-2C29A92E5C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D796D9EA-6618-4EB4-B47E-747FC04644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8927C768-2455-4BA2-849F-EC703DAB3E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B3D0E58-57BB-4BF0-9436-7BF9BF71F9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95D8E76-40D0-4788-8FEE-47E223D808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1A98F44-E5C7-4CA1-B857-56E3C94255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3F9F484-3605-4079-85B9-EE57C75686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0A7FBCA-E41C-482D-8390-CEA39E452C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8A73B14-747C-4347-A152-BDC891206E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8E9E17F-4C96-4C71-AB6E-42A399E752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2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3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grpSp>
        <p:nvGrpSpPr>
          <p:cNvPr id="4" name="диагонали"/>
          <p:cNvGrpSpPr/>
          <p:nvPr/>
        </p:nvGrpSpPr>
        <p:grpSpPr>
          <a:xfrm>
            <a:off x="7516440" y="4145040"/>
            <a:ext cx="4686480" cy="2731680"/>
            <a:chOff x="7516440" y="4145040"/>
            <a:chExt cx="4686480" cy="2731680"/>
          </a:xfrm>
        </p:grpSpPr>
        <p:cxnSp>
          <p:nvCxnSpPr>
            <p:cNvPr id="5" name="Прямая соединительная линия 13"/>
            <p:cNvCxnSpPr/>
            <p:nvPr/>
          </p:nvCxnSpPr>
          <p:spPr>
            <a:xfrm flipV="1">
              <a:off x="7516440" y="4145040"/>
              <a:ext cx="4686840" cy="2716920"/>
            </a:xfrm>
            <a:prstGeom prst="straightConnector1">
              <a:avLst/>
            </a:prstGeom>
            <a:ln w="38100">
              <a:solidFill>
                <a:srgbClr val="007373"/>
              </a:solidFill>
              <a:round/>
            </a:ln>
          </p:spPr>
        </p:cxnSp>
        <p:cxnSp>
          <p:nvCxnSpPr>
            <p:cNvPr id="6" name="Прямая соединительная линия 16"/>
            <p:cNvCxnSpPr/>
            <p:nvPr/>
          </p:nvCxnSpPr>
          <p:spPr>
            <a:xfrm flipV="1">
              <a:off x="8003880" y="4444920"/>
              <a:ext cx="4199400" cy="2432160"/>
            </a:xfrm>
            <a:prstGeom prst="straightConnector1">
              <a:avLst/>
            </a:prstGeom>
            <a:ln w="28575">
              <a:solidFill>
                <a:srgbClr val="007373"/>
              </a:solidFill>
              <a:round/>
            </a:ln>
          </p:spPr>
        </p:cxnSp>
        <p:cxnSp>
          <p:nvCxnSpPr>
            <p:cNvPr id="7" name="Прямая соединительная линия 18"/>
            <p:cNvCxnSpPr/>
            <p:nvPr/>
          </p:nvCxnSpPr>
          <p:spPr>
            <a:xfrm flipV="1">
              <a:off x="8515440" y="4732920"/>
              <a:ext cx="3687840" cy="2134440"/>
            </a:xfrm>
            <a:prstGeom prst="straightConnector1">
              <a:avLst/>
            </a:prstGeom>
            <a:ln w="0">
              <a:solidFill>
                <a:srgbClr val="004d4d"/>
              </a:solidFill>
            </a:ln>
          </p:spPr>
        </p:cxnSp>
      </p:grpSp>
      <p:grpSp>
        <p:nvGrpSpPr>
          <p:cNvPr id="8" name="линии снизу"/>
          <p:cNvGrpSpPr/>
          <p:nvPr/>
        </p:nvGrpSpPr>
        <p:grpSpPr>
          <a:xfrm>
            <a:off x="-9360" y="6057720"/>
            <a:ext cx="5498640" cy="819720"/>
            <a:chOff x="-9360" y="6057720"/>
            <a:chExt cx="5498640" cy="819720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2338200" y="3723120"/>
              <a:ext cx="816480" cy="5485320"/>
            </a:xfrm>
            <a:custGeom>
              <a:avLst/>
              <a:gdLst>
                <a:gd name="textAreaLeft" fmla="*/ 0 w 816480"/>
                <a:gd name="textAreaRight" fmla="*/ 817200 w 816480"/>
                <a:gd name="textAreaTop" fmla="*/ 0 h 5485320"/>
                <a:gd name="textAreaBottom" fmla="*/ 5486040 h 5485320"/>
              </a:gdLst>
              <a:ahLst/>
              <a:rect l="textAreaLeft" t="textAreaTop" r="textAreaRight" b="textAreaBottom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2138760" y="4190760"/>
              <a:ext cx="546840" cy="48265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826520"/>
                <a:gd name="textAreaBottom" fmla="*/ 4827240 h 4826520"/>
              </a:gdLst>
              <a:ahLst/>
              <a:rect l="textAreaLeft" t="textAreaTop" r="textAreaRight" b="textAreaBottom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948680" y="4591080"/>
              <a:ext cx="321480" cy="4237920"/>
            </a:xfrm>
            <a:custGeom>
              <a:avLst/>
              <a:gdLst>
                <a:gd name="textAreaLeft" fmla="*/ 0 w 321480"/>
                <a:gd name="textAreaRight" fmla="*/ 322200 w 321480"/>
                <a:gd name="textAreaTop" fmla="*/ 0 h 4237920"/>
                <a:gd name="textAreaBottom" fmla="*/ 4238640 h 4237920"/>
              </a:gdLst>
              <a:ahLst/>
              <a:rect l="textAreaLeft" t="textAreaTop" r="textAreaRight" b="textAreaBottom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1701720"/>
            <a:ext cx="4062240" cy="243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BFA78F8C-CC5A-43FD-9DF1-7EEAD1A2FAA5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3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95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96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97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98" name="PlaceHolder 1"/>
          <p:cNvSpPr>
            <a:spLocks noGrp="1"/>
          </p:cNvSpPr>
          <p:nvPr>
            <p:ph type="ftr" idx="28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29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7208C47F-532F-4442-A387-24C9BCB5A1D4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30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02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03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04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18960" y="1701720"/>
            <a:ext cx="4062240" cy="243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ftr" idx="31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32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8B475936-AF43-4C2E-88AA-6C6D0583F7B9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33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11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12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13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218960" y="1701720"/>
            <a:ext cx="4062240" cy="243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218960" y="4241880"/>
            <a:ext cx="1982160" cy="192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300840" y="4241880"/>
            <a:ext cx="1982160" cy="192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 idx="34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 idx="35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BDFEEFBC-F276-44D0-8D94-04DC73884D48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dt" idx="36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24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25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26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8960" y="1701720"/>
            <a:ext cx="4062240" cy="243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1218960" y="4241880"/>
            <a:ext cx="4062240" cy="192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ftr" idx="37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sldNum" idx="38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D4FF854E-072B-4B1E-9BDB-8A6076DF55BB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dt" idx="39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35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36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37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38" name="PlaceHolder 1"/>
          <p:cNvSpPr>
            <a:spLocks noGrp="1"/>
          </p:cNvSpPr>
          <p:nvPr>
            <p:ph type="ftr" idx="40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41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DE4B1742-641F-472D-B9A6-4253708313DA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42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42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43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44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45" name="PlaceHolder 1"/>
          <p:cNvSpPr>
            <a:spLocks noGrp="1"/>
          </p:cNvSpPr>
          <p:nvPr>
            <p:ph type="ftr" idx="43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Num" idx="44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169FF187-62C3-453C-851E-A93FBBF020C6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45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49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50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51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218960" y="1701720"/>
            <a:ext cx="4062240" cy="243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46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47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93A65CAC-3BA8-42C6-A45E-91AC2F95A687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48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159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60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161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162" name="PlaceHolder 1"/>
          <p:cNvSpPr>
            <a:spLocks noGrp="1"/>
          </p:cNvSpPr>
          <p:nvPr>
            <p:ph type="ftr" idx="49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Num" idx="50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5D445438-3F0B-4840-9A03-563740F2F65E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dt" idx="51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20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21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22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23" name="PlaceHolder 1"/>
          <p:cNvSpPr>
            <a:spLocks noGrp="1"/>
          </p:cNvSpPr>
          <p:nvPr>
            <p:ph type="ftr" idx="4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5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638F1686-5CC3-4C49-B1C8-A66DFEBA4D17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6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27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28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29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30" name="PlaceHolder 1"/>
          <p:cNvSpPr>
            <a:spLocks noGrp="1"/>
          </p:cNvSpPr>
          <p:nvPr>
            <p:ph type="ftr" idx="7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8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3725FA2F-B67D-4EB6-8A1E-18146C690F3D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9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34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35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36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218960" y="1701720"/>
            <a:ext cx="4062240" cy="243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218960" y="4241880"/>
            <a:ext cx="4062240" cy="192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ftr" idx="10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11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04260EC6-C2DD-418B-B42A-1B055CD60D2F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dt" idx="12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45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46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47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grpSp>
        <p:nvGrpSpPr>
          <p:cNvPr id="48" name="диагонали"/>
          <p:cNvGrpSpPr/>
          <p:nvPr/>
        </p:nvGrpSpPr>
        <p:grpSpPr>
          <a:xfrm>
            <a:off x="7516440" y="4145040"/>
            <a:ext cx="4686480" cy="2731680"/>
            <a:chOff x="7516440" y="4145040"/>
            <a:chExt cx="4686480" cy="2731680"/>
          </a:xfrm>
        </p:grpSpPr>
        <p:cxnSp>
          <p:nvCxnSpPr>
            <p:cNvPr id="49" name="Прямая соединительная линия 11"/>
            <p:cNvCxnSpPr/>
            <p:nvPr/>
          </p:nvCxnSpPr>
          <p:spPr>
            <a:xfrm flipV="1">
              <a:off x="7516440" y="4145040"/>
              <a:ext cx="4686840" cy="2716920"/>
            </a:xfrm>
            <a:prstGeom prst="straightConnector1">
              <a:avLst/>
            </a:prstGeom>
            <a:ln w="38100">
              <a:solidFill>
                <a:srgbClr val="007373"/>
              </a:solidFill>
              <a:round/>
            </a:ln>
          </p:spPr>
        </p:cxnSp>
        <p:cxnSp>
          <p:nvCxnSpPr>
            <p:cNvPr id="50" name="Прямая соединительная линия 12"/>
            <p:cNvCxnSpPr/>
            <p:nvPr/>
          </p:nvCxnSpPr>
          <p:spPr>
            <a:xfrm flipV="1">
              <a:off x="8003880" y="4444920"/>
              <a:ext cx="4199400" cy="2432160"/>
            </a:xfrm>
            <a:prstGeom prst="straightConnector1">
              <a:avLst/>
            </a:prstGeom>
            <a:ln w="28575">
              <a:solidFill>
                <a:srgbClr val="007373"/>
              </a:solidFill>
              <a:round/>
            </a:ln>
          </p:spPr>
        </p:cxnSp>
        <p:cxnSp>
          <p:nvCxnSpPr>
            <p:cNvPr id="51" name="Прямая соединительная линия 13"/>
            <p:cNvCxnSpPr/>
            <p:nvPr/>
          </p:nvCxnSpPr>
          <p:spPr>
            <a:xfrm flipV="1">
              <a:off x="8515440" y="4732920"/>
              <a:ext cx="3687840" cy="2134440"/>
            </a:xfrm>
            <a:prstGeom prst="straightConnector1">
              <a:avLst/>
            </a:prstGeom>
            <a:ln w="0">
              <a:solidFill>
                <a:srgbClr val="004d4d"/>
              </a:solidFill>
            </a:ln>
          </p:spPr>
        </p:cxnSp>
      </p:grpSp>
      <p:sp>
        <p:nvSpPr>
          <p:cNvPr id="52" name="PlaceHolder 1"/>
          <p:cNvSpPr>
            <a:spLocks noGrp="1"/>
          </p:cNvSpPr>
          <p:nvPr>
            <p:ph type="ftr" idx="13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14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43EA4B4C-3D89-4371-BE9B-39AE8D0FF0BF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15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56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57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58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1701720"/>
            <a:ext cx="4062240" cy="243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8960" y="4241880"/>
            <a:ext cx="1982160" cy="192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300840" y="4241880"/>
            <a:ext cx="1982160" cy="192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ftr" idx="16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sldNum" idx="17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4DF484BC-0174-4C0B-83EB-3F55FB8BBBCE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dt" idx="18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69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70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71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72" name="PlaceHolder 1"/>
          <p:cNvSpPr>
            <a:spLocks noGrp="1"/>
          </p:cNvSpPr>
          <p:nvPr>
            <p:ph type="ftr" idx="19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20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DD31B3CD-B96B-43F8-AE3E-94CFEEC5182B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21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78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79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80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1701720"/>
            <a:ext cx="4062240" cy="243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ftr" idx="22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23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A7840DB4-BB1E-475A-85BC-AE87FD5476DE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24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линии слева"/>
          <p:cNvGrpSpPr/>
          <p:nvPr/>
        </p:nvGrpSpPr>
        <p:grpSpPr>
          <a:xfrm>
            <a:off x="-15840" y="-3240"/>
            <a:ext cx="819360" cy="5228640"/>
            <a:chOff x="-15840" y="-3240"/>
            <a:chExt cx="819360" cy="5228640"/>
          </a:xfrm>
        </p:grpSpPr>
        <p:sp>
          <p:nvSpPr>
            <p:cNvPr id="88" name="Полилиния 9"/>
            <p:cNvSpPr/>
            <p:nvPr/>
          </p:nvSpPr>
          <p:spPr>
            <a:xfrm>
              <a:off x="-12600" y="0"/>
              <a:ext cx="816120" cy="5225400"/>
            </a:xfrm>
            <a:custGeom>
              <a:avLst/>
              <a:gdLst>
                <a:gd name="textAreaLeft" fmla="*/ 0 w 816120"/>
                <a:gd name="textAreaRight" fmla="*/ 816840 w 816120"/>
                <a:gd name="textAreaTop" fmla="*/ 0 h 5225400"/>
                <a:gd name="textAreaBottom" fmla="*/ 5226120 h 5225400"/>
              </a:gdLst>
              <a:ahLst/>
              <a:rect l="textAreaLeft" t="textAreaTop" r="textAreaRight" b="textAreaBottom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89" name="Полилиния 10"/>
            <p:cNvSpPr/>
            <p:nvPr/>
          </p:nvSpPr>
          <p:spPr>
            <a:xfrm>
              <a:off x="-15840" y="0"/>
              <a:ext cx="546840" cy="4561920"/>
            </a:xfrm>
            <a:custGeom>
              <a:avLst/>
              <a:gdLst>
                <a:gd name="textAreaLeft" fmla="*/ 0 w 546840"/>
                <a:gd name="textAreaRight" fmla="*/ 547560 w 546840"/>
                <a:gd name="textAreaTop" fmla="*/ 0 h 4561920"/>
                <a:gd name="textAreaBottom" fmla="*/ 4562640 h 4561920"/>
              </a:gdLst>
              <a:ahLst/>
              <a:rect l="textAreaLeft" t="textAreaTop" r="textAreaRight" b="textAreaBottom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  <p:sp>
          <p:nvSpPr>
            <p:cNvPr id="90" name="Полилиния 13"/>
            <p:cNvSpPr/>
            <p:nvPr/>
          </p:nvSpPr>
          <p:spPr>
            <a:xfrm>
              <a:off x="-9360" y="-3240"/>
              <a:ext cx="317880" cy="3967920"/>
            </a:xfrm>
            <a:custGeom>
              <a:avLst/>
              <a:gdLst>
                <a:gd name="textAreaLeft" fmla="*/ 0 w 317880"/>
                <a:gd name="textAreaRight" fmla="*/ 318600 w 317880"/>
                <a:gd name="textAreaTop" fmla="*/ 0 h 3967920"/>
                <a:gd name="textAreaBottom" fmla="*/ 3968640 h 3967920"/>
              </a:gdLst>
              <a:ahLst/>
              <a:rect l="textAreaLeft" t="textAreaTop" r="textAreaRight" b="textAreaBottom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1218960">
                <a:lnSpc>
                  <a:spcPct val="100000"/>
                </a:lnSpc>
              </a:pPr>
              <a:endParaRPr b="0" lang="ru-RU" sz="2400" strike="noStrike" u="none">
                <a:solidFill>
                  <a:schemeClr val="lt1"/>
                </a:solidFill>
                <a:uFillTx/>
                <a:latin typeface="Calibri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ftr" idx="25"/>
          </p:nvPr>
        </p:nvSpPr>
        <p:spPr>
          <a:xfrm>
            <a:off x="3453480" y="6356520"/>
            <a:ext cx="52812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26"/>
          </p:nvPr>
        </p:nvSpPr>
        <p:spPr>
          <a:xfrm>
            <a:off x="10563480" y="6356520"/>
            <a:ext cx="101484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algn="l" pos="0"/>
              </a:tabLst>
            </a:pPr>
            <a:fld id="{FCE6E1A6-27FA-4452-A184-A0B8751114FC}" type="slidenum">
              <a:rPr b="0" lang="ru-RU" sz="1200" strike="noStrike" u="none">
                <a:solidFill>
                  <a:schemeClr val="lt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27"/>
          </p:nvPr>
        </p:nvSpPr>
        <p:spPr>
          <a:xfrm>
            <a:off x="1218960" y="6356520"/>
            <a:ext cx="2233800" cy="364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3.png"/><Relationship Id="rId10" Type="http://schemas.openxmlformats.org/officeDocument/2006/relationships/image" Target="../media/image13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625040" y="584280"/>
            <a:ext cx="8734680" cy="1999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 fontScale="92500" lnSpcReduction="9999"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5400" strike="noStrike" u="none">
                <a:solidFill>
                  <a:schemeClr val="lt1"/>
                </a:solidFill>
                <a:uFillTx/>
                <a:latin typeface="Calibri"/>
              </a:rPr>
              <a:t>Постквантовая криптография </a:t>
            </a:r>
            <a:r>
              <a:rPr b="0" lang="en-US" sz="5400" strike="noStrike" u="none">
                <a:solidFill>
                  <a:schemeClr val="lt1"/>
                </a:solidFill>
                <a:uFillTx/>
                <a:latin typeface="Calibri"/>
              </a:rPr>
              <a:t>KEM </a:t>
            </a:r>
            <a:r>
              <a:rPr b="0" lang="ru-RU" sz="5400" strike="noStrike" u="none">
                <a:solidFill>
                  <a:schemeClr val="lt1"/>
                </a:solidFill>
                <a:uFillTx/>
                <a:latin typeface="Calibri"/>
              </a:rPr>
              <a:t>на решётках</a:t>
            </a:r>
            <a:endParaRPr b="0" lang="en-US" sz="5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1625040" y="2616120"/>
            <a:ext cx="9365040" cy="25401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2800" spc="201" strike="noStrike" u="none" cap="all">
                <a:solidFill>
                  <a:schemeClr val="accent1"/>
                </a:solidFill>
                <a:uFillTx/>
                <a:latin typeface="Calibri"/>
              </a:rPr>
              <a:t>Проект по технологии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2800" spc="201" strike="noStrike" u="none" cap="all">
                <a:solidFill>
                  <a:schemeClr val="accent1"/>
                </a:solidFill>
                <a:uFillTx/>
                <a:latin typeface="Calibri"/>
              </a:rPr>
              <a:t>Н</a:t>
            </a:r>
            <a:r>
              <a:rPr b="0" lang="ru" sz="2800" spc="201" strike="noStrike" u="none" cap="all">
                <a:solidFill>
                  <a:schemeClr val="accent1"/>
                </a:solidFill>
                <a:uFillTx/>
                <a:latin typeface="Calibri"/>
              </a:rPr>
              <a:t>аправление информационная безопасность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201" strike="noStrike" u="none" cap="all">
                <a:solidFill>
                  <a:schemeClr val="accent1"/>
                </a:solidFill>
                <a:uFillTx/>
                <a:latin typeface="Calibri"/>
              </a:rPr>
              <a:t>МБОУ Гимназия г.Новый Уренгой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201" strike="noStrike" u="none" cap="all">
                <a:solidFill>
                  <a:schemeClr val="accent1"/>
                </a:solidFill>
                <a:uFillTx/>
                <a:latin typeface="Calibri"/>
              </a:rPr>
              <a:t>В</a:t>
            </a:r>
            <a:r>
              <a:rPr b="0" lang="ru-RU" sz="1400" spc="201" strike="noStrike" u="none" cap="all">
                <a:solidFill>
                  <a:schemeClr val="accent1"/>
                </a:solidFill>
                <a:uFillTx/>
                <a:latin typeface="Calibri"/>
              </a:rPr>
              <a:t>ы</a:t>
            </a:r>
            <a:r>
              <a:rPr b="0" lang="ru" sz="1400" spc="201" strike="noStrike" u="none" cap="all">
                <a:solidFill>
                  <a:schemeClr val="accent1"/>
                </a:solidFill>
                <a:uFillTx/>
                <a:latin typeface="Calibri"/>
              </a:rPr>
              <a:t>полнил: Брылёв Альберт Витальевич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201" strike="noStrike" u="none" cap="all">
                <a:solidFill>
                  <a:schemeClr val="accent1"/>
                </a:solidFill>
                <a:uFillTx/>
                <a:latin typeface="Calibri"/>
              </a:rPr>
              <a:t>Руководитель: Оборин Дмитрий евгеньевич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1400" spc="201" strike="noStrike" u="none" cap="all">
                <a:solidFill>
                  <a:schemeClr val="accent1"/>
                </a:solidFill>
                <a:uFillTx/>
                <a:latin typeface="Calibri"/>
              </a:rPr>
              <a:t>2025 г.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Российские решения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39" name="Объект 3" descr=""/>
          <p:cNvPicPr/>
          <p:nvPr/>
        </p:nvPicPr>
        <p:blipFill>
          <a:blip r:embed="rId1"/>
          <a:stretch/>
        </p:blipFill>
        <p:spPr>
          <a:xfrm>
            <a:off x="1486080" y="1989000"/>
            <a:ext cx="4273560" cy="2221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0" name="TextBox 4"/>
          <p:cNvSpPr/>
          <p:nvPr/>
        </p:nvSpPr>
        <p:spPr>
          <a:xfrm>
            <a:off x="2007000" y="4437000"/>
            <a:ext cx="284904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Шиповник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Подпись на кодах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Криптонит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41" name="Рисунок 5" descr=""/>
          <p:cNvPicPr/>
          <p:nvPr/>
        </p:nvPicPr>
        <p:blipFill>
          <a:blip r:embed="rId2"/>
          <a:stretch/>
        </p:blipFill>
        <p:spPr>
          <a:xfrm>
            <a:off x="5791320" y="2357280"/>
            <a:ext cx="6180840" cy="1485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2" name="TextBox 6"/>
          <p:cNvSpPr/>
          <p:nvPr/>
        </p:nvSpPr>
        <p:spPr>
          <a:xfrm>
            <a:off x="7440120" y="4437000"/>
            <a:ext cx="288360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Гиперикум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Подпись на хэшах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QApp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Овал 6"/>
          <p:cNvSpPr/>
          <p:nvPr/>
        </p:nvSpPr>
        <p:spPr>
          <a:xfrm>
            <a:off x="1630080" y="1700640"/>
            <a:ext cx="3167640" cy="3167640"/>
          </a:xfrm>
          <a:prstGeom prst="ellipse">
            <a:avLst/>
          </a:prstGeom>
          <a:solidFill>
            <a:schemeClr val="tx1"/>
          </a:solidFill>
          <a:ln w="5715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Российские решения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45" name="Рисунок 5" descr=""/>
          <p:cNvPicPr/>
          <p:nvPr/>
        </p:nvPicPr>
        <p:blipFill>
          <a:blip r:embed="rId1"/>
          <a:stretch/>
        </p:blipFill>
        <p:spPr>
          <a:xfrm>
            <a:off x="1990080" y="2002680"/>
            <a:ext cx="2564280" cy="2564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6" name="Овал 7"/>
          <p:cNvSpPr/>
          <p:nvPr/>
        </p:nvSpPr>
        <p:spPr>
          <a:xfrm>
            <a:off x="7318440" y="1700640"/>
            <a:ext cx="3167640" cy="3167640"/>
          </a:xfrm>
          <a:prstGeom prst="ellipse">
            <a:avLst/>
          </a:prstGeom>
          <a:solidFill>
            <a:schemeClr val="tx1"/>
          </a:solidFill>
          <a:ln w="5715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r>
              <a:rPr b="0" lang="ru-RU" sz="15000" strike="noStrike" u="none">
                <a:solidFill>
                  <a:srgbClr val="002060"/>
                </a:solidFill>
                <a:uFillTx/>
                <a:latin typeface="Calibri"/>
              </a:rPr>
              <a:t>?</a:t>
            </a:r>
            <a:endParaRPr b="0" lang="en-US" sz="15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TextBox 8"/>
          <p:cNvSpPr/>
          <p:nvPr/>
        </p:nvSpPr>
        <p:spPr>
          <a:xfrm>
            <a:off x="1882080" y="5071320"/>
            <a:ext cx="27802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Кодиеум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KEM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на кодах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Криптонит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8" name="TextBox 9"/>
          <p:cNvSpPr/>
          <p:nvPr/>
        </p:nvSpPr>
        <p:spPr>
          <a:xfrm>
            <a:off x="7318440" y="5071320"/>
            <a:ext cx="297396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???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KEM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на решётках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Методы постквантовой криптографии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1218960" y="1701720"/>
            <a:ext cx="10359720" cy="44614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Решётки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Коды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Хэш-функции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Изогении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Многочлены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1" name="Скругленный прямоугольник 3"/>
          <p:cNvSpPr/>
          <p:nvPr/>
        </p:nvSpPr>
        <p:spPr>
          <a:xfrm>
            <a:off x="6574680" y="1700640"/>
            <a:ext cx="3671640" cy="36716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52" name="TextBox 4"/>
          <p:cNvSpPr/>
          <p:nvPr/>
        </p:nvSpPr>
        <p:spPr>
          <a:xfrm>
            <a:off x="6721560" y="3559320"/>
            <a:ext cx="3452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B – </a:t>
            </a:r>
            <a:r>
              <a:rPr b="0" lang="ru-RU" sz="1800" strike="noStrike" u="none">
                <a:solidFill>
                  <a:schemeClr val="lt1"/>
                </a:solidFill>
                <a:uFillTx/>
                <a:latin typeface="Calibri"/>
              </a:rPr>
              <a:t>«плохой» (открытый) базис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121896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R – </a:t>
            </a:r>
            <a:r>
              <a:rPr b="0" lang="ru-RU" sz="1800" strike="noStrike" u="none">
                <a:solidFill>
                  <a:schemeClr val="lt1"/>
                </a:solidFill>
                <a:uFillTx/>
                <a:latin typeface="Calibri"/>
              </a:rPr>
              <a:t>«хороший» (секретный) базис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3" name="TextBox 5"/>
          <p:cNvSpPr/>
          <p:nvPr/>
        </p:nvSpPr>
        <p:spPr>
          <a:xfrm>
            <a:off x="6900120" y="4279320"/>
            <a:ext cx="11512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en-US" sz="2000" strike="noStrike" u="none">
                <a:solidFill>
                  <a:schemeClr val="lt1"/>
                </a:solidFill>
                <a:uFillTx/>
                <a:latin typeface="Calibri"/>
              </a:rPr>
              <a:t>v = Bm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1218960">
              <a:lnSpc>
                <a:spcPct val="100000"/>
              </a:lnSpc>
            </a:pPr>
            <a:r>
              <a:rPr b="0" lang="en-US" sz="2000" strike="noStrike" u="none">
                <a:solidFill>
                  <a:schemeClr val="lt1"/>
                </a:solidFill>
                <a:uFillTx/>
                <a:latin typeface="Calibri"/>
              </a:rPr>
              <a:t>c = v + e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4" name="TextBox 6"/>
          <p:cNvSpPr/>
          <p:nvPr/>
        </p:nvSpPr>
        <p:spPr>
          <a:xfrm>
            <a:off x="8052120" y="4426560"/>
            <a:ext cx="1955160" cy="3927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218960">
              <a:lnSpc>
                <a:spcPct val="100000"/>
              </a:lnSpc>
            </a:pPr>
            <a:r>
              <a:rPr b="0" lang="ru-RU" sz="2400" strike="noStrike" u="none">
                <a:solidFill>
                  <a:srgbClr val="ffffff">
                    <a:alpha val="1000"/>
                  </a:srgbClr>
                </a:solidFill>
                <a:uFillTx/>
                <a:latin typeface="Calibri"/>
              </a:rPr>
              <a:t> 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Овал 7"/>
          <p:cNvSpPr/>
          <p:nvPr/>
        </p:nvSpPr>
        <p:spPr>
          <a:xfrm>
            <a:off x="7116120" y="2262960"/>
            <a:ext cx="45000" cy="450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56" name="Овал 9"/>
          <p:cNvSpPr/>
          <p:nvPr/>
        </p:nvSpPr>
        <p:spPr>
          <a:xfrm>
            <a:off x="7332120" y="2622960"/>
            <a:ext cx="45000" cy="450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57" name="Овал 10"/>
          <p:cNvSpPr/>
          <p:nvPr/>
        </p:nvSpPr>
        <p:spPr>
          <a:xfrm>
            <a:off x="7572600" y="2982960"/>
            <a:ext cx="46800" cy="450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58" name="Овал 11"/>
          <p:cNvSpPr/>
          <p:nvPr/>
        </p:nvSpPr>
        <p:spPr>
          <a:xfrm>
            <a:off x="8124120" y="2262960"/>
            <a:ext cx="45000" cy="450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59" name="Овал 12"/>
          <p:cNvSpPr/>
          <p:nvPr/>
        </p:nvSpPr>
        <p:spPr>
          <a:xfrm>
            <a:off x="8340120" y="2622960"/>
            <a:ext cx="45000" cy="45000"/>
          </a:xfrm>
          <a:prstGeom prst="ellipse">
            <a:avLst/>
          </a:prstGeom>
          <a:solidFill>
            <a:schemeClr val="accent5"/>
          </a:solidFill>
          <a:ln>
            <a:solidFill>
              <a:srgbClr val="e55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rgbClr val="00b050"/>
              </a:solidFill>
              <a:uFillTx/>
              <a:latin typeface="Calibri"/>
            </a:endParaRPr>
          </a:p>
        </p:txBody>
      </p:sp>
      <p:sp>
        <p:nvSpPr>
          <p:cNvPr id="260" name="Овал 13"/>
          <p:cNvSpPr/>
          <p:nvPr/>
        </p:nvSpPr>
        <p:spPr>
          <a:xfrm>
            <a:off x="8580600" y="2982960"/>
            <a:ext cx="46800" cy="450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61" name="Овал 14"/>
          <p:cNvSpPr/>
          <p:nvPr/>
        </p:nvSpPr>
        <p:spPr>
          <a:xfrm>
            <a:off x="9132480" y="2262960"/>
            <a:ext cx="45000" cy="450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62" name="Овал 15"/>
          <p:cNvSpPr/>
          <p:nvPr/>
        </p:nvSpPr>
        <p:spPr>
          <a:xfrm>
            <a:off x="9348480" y="2622960"/>
            <a:ext cx="45000" cy="450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63" name="Овал 16"/>
          <p:cNvSpPr/>
          <p:nvPr/>
        </p:nvSpPr>
        <p:spPr>
          <a:xfrm>
            <a:off x="9588960" y="2982960"/>
            <a:ext cx="46800" cy="450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64" name="Овал 17"/>
          <p:cNvSpPr/>
          <p:nvPr/>
        </p:nvSpPr>
        <p:spPr>
          <a:xfrm>
            <a:off x="8582400" y="2406960"/>
            <a:ext cx="45000" cy="45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12600" bIns="-126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rgbClr val="00b050"/>
              </a:solidFill>
              <a:uFillTx/>
              <a:latin typeface="Calibri"/>
            </a:endParaRPr>
          </a:p>
        </p:txBody>
      </p:sp>
      <p:sp>
        <p:nvSpPr>
          <p:cNvPr id="265" name="TextBox 18"/>
          <p:cNvSpPr/>
          <p:nvPr/>
        </p:nvSpPr>
        <p:spPr>
          <a:xfrm>
            <a:off x="8126280" y="2603520"/>
            <a:ext cx="2613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en-US" sz="1400" strike="noStrike" u="none">
                <a:solidFill>
                  <a:schemeClr val="lt1"/>
                </a:solidFill>
                <a:uFillTx/>
                <a:latin typeface="Calibri"/>
              </a:rPr>
              <a:t>v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6" name="TextBox 20"/>
          <p:cNvSpPr/>
          <p:nvPr/>
        </p:nvSpPr>
        <p:spPr>
          <a:xfrm>
            <a:off x="8629560" y="2118960"/>
            <a:ext cx="25596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en-US" sz="1400" strike="noStrike" u="none">
                <a:solidFill>
                  <a:schemeClr val="lt1"/>
                </a:solidFill>
                <a:uFillTx/>
                <a:latin typeface="Calibri"/>
              </a:rPr>
              <a:t>c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7" name="TextBox 21"/>
          <p:cNvSpPr/>
          <p:nvPr/>
        </p:nvSpPr>
        <p:spPr>
          <a:xfrm>
            <a:off x="6980040" y="4849920"/>
            <a:ext cx="29246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Шифрование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GGH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8" name="TextBox 22"/>
          <p:cNvSpPr/>
          <p:nvPr/>
        </p:nvSpPr>
        <p:spPr>
          <a:xfrm>
            <a:off x="6276960" y="5445360"/>
            <a:ext cx="42562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Криптография на решётках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Алгоритмы взлома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1218960" y="1701720"/>
            <a:ext cx="10359720" cy="44614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Алгоритм Шора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09480" indent="-231480" defTabSz="121896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Calibri"/>
              </a:rPr>
              <a:t>Задача факторизации сводится к поиску периода функции f(x) = a</a:t>
            </a:r>
            <a:r>
              <a:rPr b="0" lang="ru-RU" sz="2400" strike="noStrike" u="none" baseline="30000">
                <a:solidFill>
                  <a:schemeClr val="lt1"/>
                </a:solidFill>
                <a:uFillTx/>
                <a:latin typeface="Calibri"/>
              </a:rPr>
              <a:t>x</a:t>
            </a:r>
            <a:r>
              <a:rPr b="0" lang="ru-RU" sz="2400" strike="noStrike" u="none">
                <a:solidFill>
                  <a:schemeClr val="lt1"/>
                </a:solidFill>
                <a:uFillTx/>
                <a:latin typeface="Calibri"/>
              </a:rPr>
              <a:t> mod N, где N — число для разложения, a — случайное число, взаимно простое с N.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09480" indent="-231480" defTabSz="121896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Calibri"/>
              </a:rPr>
              <a:t>Позволяет факторизовать число N за полиномиальное время (O(log</a:t>
            </a:r>
            <a:r>
              <a:rPr b="0" lang="ru-RU" sz="2400" strike="noStrike" u="none" baseline="-25000">
                <a:solidFill>
                  <a:schemeClr val="lt1"/>
                </a:solidFill>
                <a:uFillTx/>
                <a:latin typeface="Calibri"/>
              </a:rPr>
              <a:t>3</a:t>
            </a:r>
            <a:r>
              <a:rPr b="0" lang="ru-RU" sz="2400" strike="noStrike" u="none">
                <a:solidFill>
                  <a:schemeClr val="lt1"/>
                </a:solidFill>
                <a:uFillTx/>
                <a:latin typeface="Calibri"/>
              </a:rPr>
              <a:t> N)), используя O(log N) кубитов.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Алгоритм Гровера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09480" indent="-231480" defTabSz="121896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Calibri"/>
              </a:rPr>
              <a:t>Использует </a:t>
            </a:r>
            <a:r>
              <a:rPr b="1" lang="ru-RU" sz="2400" strike="noStrike" u="none">
                <a:solidFill>
                  <a:schemeClr val="lt1"/>
                </a:solidFill>
                <a:uFillTx/>
                <a:latin typeface="Calibri"/>
              </a:rPr>
              <a:t>квантовую амплитудную интерференцию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09480" indent="-231480" defTabSz="121896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</a:pPr>
            <a:r>
              <a:rPr b="0" lang="ru-RU" sz="2400" strike="noStrike" u="none">
                <a:solidFill>
                  <a:schemeClr val="lt1"/>
                </a:solidFill>
                <a:uFillTx/>
                <a:latin typeface="Calibri"/>
              </a:rPr>
              <a:t>Ускоряет перебор в 2 раза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Создание алгоритма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1218960" y="1701720"/>
            <a:ext cx="10359720" cy="44614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Скругленный прямоугольник 7"/>
          <p:cNvSpPr/>
          <p:nvPr/>
        </p:nvSpPr>
        <p:spPr>
          <a:xfrm>
            <a:off x="8357400" y="370080"/>
            <a:ext cx="3167640" cy="3212280"/>
          </a:xfrm>
          <a:prstGeom prst="roundRect">
            <a:avLst>
              <a:gd name="adj" fmla="val 16667"/>
            </a:avLst>
          </a:prstGeom>
          <a:solidFill>
            <a:srgbClr val="6974d9">
              <a:alpha val="87000"/>
            </a:srgbClr>
          </a:solidFill>
          <a:ln>
            <a:noFill/>
          </a:ln>
          <a:effectLst>
            <a:outerShdw algn="ctr" blurRad="190440" dir="2700000" dist="228593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702080" y="548640"/>
            <a:ext cx="4968000" cy="1871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201" strike="noStrike" u="none" cap="all">
                <a:solidFill>
                  <a:schemeClr val="accent1"/>
                </a:solidFill>
                <a:uFillTx/>
                <a:latin typeface="Calibri"/>
              </a:rPr>
              <a:t>Спасибо за внимание!</a:t>
            </a:r>
            <a:endParaRPr b="0" lang="en-US" sz="6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702080" y="3861000"/>
            <a:ext cx="6819120" cy="2636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indent="0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i="1" lang="ru-RU" sz="3600" strike="noStrike" u="none">
                <a:solidFill>
                  <a:schemeClr val="lt1"/>
                </a:solidFill>
                <a:uFillTx/>
                <a:latin typeface="Alexandra Zeferino Two"/>
              </a:rPr>
              <a:t>«Постквантовая криптография — </a:t>
            </a:r>
            <a:r>
              <a:rPr b="0" i="1" lang="ru-RU" sz="3600" strike="noStrike" u="none">
                <a:solidFill>
                  <a:schemeClr val="lt1"/>
                </a:solidFill>
                <a:uFillTx/>
                <a:latin typeface="Alexandra Zeferino Two"/>
              </a:rPr>
              <a:t>это не будущее, а необходимость уже </a:t>
            </a:r>
            <a:r>
              <a:rPr b="0" i="1" lang="ru-RU" sz="3600" strike="noStrike" u="none">
                <a:solidFill>
                  <a:schemeClr val="lt1"/>
                </a:solidFill>
                <a:uFillTx/>
                <a:latin typeface="Alexandra Zeferino Two"/>
              </a:rPr>
              <a:t>сегодня. Начните подготовку сейчас, </a:t>
            </a:r>
            <a:r>
              <a:rPr b="0" i="1" lang="ru-RU" sz="3600" strike="noStrike" u="none">
                <a:solidFill>
                  <a:schemeClr val="lt1"/>
                </a:solidFill>
                <a:uFillTx/>
                <a:latin typeface="Alexandra Zeferino Two"/>
              </a:rPr>
              <a:t>чтобы (перевести деньги на безопасный </a:t>
            </a:r>
            <a:r>
              <a:rPr b="0" i="1" lang="ru-RU" sz="3600" strike="noStrike" u="none">
                <a:solidFill>
                  <a:schemeClr val="lt1"/>
                </a:solidFill>
                <a:uFillTx/>
                <a:latin typeface="Alexandra Zeferino Two"/>
              </a:rPr>
              <a:t>счёт) оставаться защищёнными </a:t>
            </a:r>
            <a:r>
              <a:rPr b="0" i="1" lang="ru-RU" sz="3600" strike="noStrike" u="none">
                <a:solidFill>
                  <a:schemeClr val="lt1"/>
                </a:solidFill>
                <a:uFillTx/>
                <a:latin typeface="Alexandra Zeferino Two"/>
              </a:rPr>
              <a:t>завтра.”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i="1" lang="ru-RU" sz="3600" strike="noStrike" u="none">
                <a:solidFill>
                  <a:schemeClr val="lt1"/>
                </a:solidFill>
                <a:uFillTx/>
                <a:latin typeface="Alexandra Zeferino Two"/>
              </a:rPr>
              <a:t>	</a:t>
            </a:r>
            <a:r>
              <a:rPr b="0" i="1" lang="ru-RU" sz="3600" strike="noStrike" u="none">
                <a:solidFill>
                  <a:schemeClr val="lt1"/>
                </a:solidFill>
                <a:uFillTx/>
                <a:latin typeface="Alexandra Zeferino Two"/>
              </a:rPr>
              <a:t>       </a:t>
            </a:r>
            <a:r>
              <a:rPr b="0" i="1" lang="en-US" sz="3600" strike="noStrike" u="none">
                <a:solidFill>
                  <a:schemeClr val="lt1"/>
                </a:solidFill>
                <a:uFillTx/>
                <a:latin typeface="Alexandra Zeferino Two"/>
              </a:rPr>
              <a:t>	</a:t>
            </a:r>
            <a:r>
              <a:rPr b="0" i="1" lang="en-US" sz="3600" strike="noStrike" u="none">
                <a:solidFill>
                  <a:schemeClr val="lt1"/>
                </a:solidFill>
                <a:uFillTx/>
                <a:latin typeface="Alexandra Zeferino Two"/>
              </a:rPr>
              <a:t>	</a:t>
            </a:r>
            <a:r>
              <a:rPr b="0" i="1" lang="ru-RU" sz="3600" strike="noStrike" u="none">
                <a:solidFill>
                  <a:schemeClr val="lt1"/>
                </a:solidFill>
                <a:uFillTx/>
                <a:latin typeface="Alexandra Zeferino Two"/>
              </a:rPr>
              <a:t> </a:t>
            </a:r>
            <a:r>
              <a:rPr b="0" i="1" lang="en-US" sz="3600" strike="noStrike" u="none">
                <a:solidFill>
                  <a:schemeClr val="lt1"/>
                </a:solidFill>
                <a:uFillTx/>
                <a:latin typeface="Alexandra Zeferino Two"/>
              </a:rPr>
              <a:t>@</a:t>
            </a:r>
            <a:r>
              <a:rPr b="0" i="1" lang="ru-RU" sz="3600" strike="noStrike" u="none">
                <a:solidFill>
                  <a:schemeClr val="lt1"/>
                </a:solidFill>
                <a:uFillTx/>
                <a:latin typeface="Alexandra Zeferino Two"/>
              </a:rPr>
              <a:t>Брылёв  Альберт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6" name="Рисунок 6" descr=""/>
          <p:cNvPicPr/>
          <p:nvPr/>
        </p:nvPicPr>
        <p:blipFill>
          <a:blip r:embed="rId1"/>
          <a:stretch/>
        </p:blipFill>
        <p:spPr>
          <a:xfrm>
            <a:off x="8470800" y="548640"/>
            <a:ext cx="2911680" cy="2911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7" name="" descr=""/>
          <p:cNvPicPr/>
          <p:nvPr/>
        </p:nvPicPr>
        <p:blipFill>
          <a:blip r:embed="rId2"/>
          <a:stretch/>
        </p:blipFill>
        <p:spPr>
          <a:xfrm>
            <a:off x="8610840" y="3822120"/>
            <a:ext cx="2818800" cy="2578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Скругленный прямоугольник 6"/>
          <p:cNvSpPr/>
          <p:nvPr/>
        </p:nvSpPr>
        <p:spPr>
          <a:xfrm>
            <a:off x="5014440" y="2493000"/>
            <a:ext cx="3455640" cy="179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fdff6"/>
              </a:gs>
              <a:gs pos="40000">
                <a:srgbClr val="8d8df7"/>
              </a:gs>
              <a:gs pos="100000">
                <a:srgbClr val="6262c8"/>
              </a:gs>
            </a:gsLst>
            <a:lin ang="5040000"/>
          </a:gradFill>
          <a:ln>
            <a:solidFill>
              <a:srgbClr val="6868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3600" strike="noStrike" u="none">
                <a:solidFill>
                  <a:schemeClr val="lt1"/>
                </a:solidFill>
                <a:uFillTx/>
                <a:latin typeface="Calibri"/>
              </a:rPr>
              <a:t>Актуальность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85" name="Объект 2" descr=""/>
          <p:cNvPicPr/>
          <p:nvPr/>
        </p:nvPicPr>
        <p:blipFill>
          <a:blip r:embed="rId1"/>
          <a:stretch/>
        </p:blipFill>
        <p:spPr>
          <a:xfrm>
            <a:off x="477720" y="1628640"/>
            <a:ext cx="4452840" cy="446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" name="TextBox 5"/>
          <p:cNvSpPr/>
          <p:nvPr/>
        </p:nvSpPr>
        <p:spPr>
          <a:xfrm>
            <a:off x="5662440" y="2916000"/>
            <a:ext cx="21596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Совершенно секретно!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187" name="Прямая соединительная линия 8"/>
          <p:cNvCxnSpPr>
            <a:stCxn id="186" idx="0"/>
          </p:cNvCxnSpPr>
          <p:nvPr/>
        </p:nvCxnSpPr>
        <p:spPr>
          <a:xfrm flipH="1" flipV="1">
            <a:off x="5158080" y="2564640"/>
            <a:ext cx="1584360" cy="35172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cxnSp>
        <p:nvCxnSpPr>
          <p:cNvPr id="188" name="Прямая соединительная линия 10"/>
          <p:cNvCxnSpPr>
            <a:stCxn id="186" idx="0"/>
          </p:cNvCxnSpPr>
          <p:nvPr/>
        </p:nvCxnSpPr>
        <p:spPr>
          <a:xfrm flipV="1">
            <a:off x="6742080" y="2568600"/>
            <a:ext cx="1521360" cy="34776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sp>
        <p:nvSpPr>
          <p:cNvPr id="189" name="TextBox 17"/>
          <p:cNvSpPr/>
          <p:nvPr/>
        </p:nvSpPr>
        <p:spPr>
          <a:xfrm>
            <a:off x="5871960" y="4627080"/>
            <a:ext cx="16106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RSA + AES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Актуальность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1" name="Рисунок 5" descr=""/>
          <p:cNvPicPr/>
          <p:nvPr/>
        </p:nvPicPr>
        <p:blipFill>
          <a:blip r:embed="rId1"/>
          <a:stretch/>
        </p:blipFill>
        <p:spPr>
          <a:xfrm>
            <a:off x="537840" y="1514160"/>
            <a:ext cx="4292280" cy="4292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" name="Скругленный прямоугольник 10"/>
          <p:cNvSpPr/>
          <p:nvPr/>
        </p:nvSpPr>
        <p:spPr>
          <a:xfrm>
            <a:off x="5158440" y="2349000"/>
            <a:ext cx="3455640" cy="179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fdff6"/>
              </a:gs>
              <a:gs pos="40000">
                <a:srgbClr val="8d8df7"/>
              </a:gs>
              <a:gs pos="100000">
                <a:srgbClr val="6262c8"/>
              </a:gs>
            </a:gsLst>
            <a:lin ang="5040000"/>
          </a:gradFill>
          <a:ln>
            <a:solidFill>
              <a:srgbClr val="6868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3" name="TextBox 11"/>
          <p:cNvSpPr/>
          <p:nvPr/>
        </p:nvSpPr>
        <p:spPr>
          <a:xfrm>
            <a:off x="5806440" y="2772000"/>
            <a:ext cx="21596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Совершенно секретно!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194" name="Прямая соединительная линия 12"/>
          <p:cNvCxnSpPr>
            <a:stCxn id="193" idx="0"/>
          </p:cNvCxnSpPr>
          <p:nvPr/>
        </p:nvCxnSpPr>
        <p:spPr>
          <a:xfrm flipH="1" flipV="1">
            <a:off x="5302080" y="2420640"/>
            <a:ext cx="1584360" cy="35172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cxnSp>
        <p:nvCxnSpPr>
          <p:cNvPr id="195" name="Прямая соединительная линия 13"/>
          <p:cNvCxnSpPr>
            <a:stCxn id="193" idx="0"/>
          </p:cNvCxnSpPr>
          <p:nvPr/>
        </p:nvCxnSpPr>
        <p:spPr>
          <a:xfrm flipV="1">
            <a:off x="6886080" y="2424600"/>
            <a:ext cx="1521360" cy="34776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sp>
        <p:nvSpPr>
          <p:cNvPr id="196" name="TextBox 14"/>
          <p:cNvSpPr/>
          <p:nvPr/>
        </p:nvSpPr>
        <p:spPr>
          <a:xfrm>
            <a:off x="6015960" y="4483080"/>
            <a:ext cx="16106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RSA + AES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7" name="Овальная выноска 15"/>
          <p:cNvSpPr/>
          <p:nvPr/>
        </p:nvSpPr>
        <p:spPr>
          <a:xfrm>
            <a:off x="4564800" y="444600"/>
            <a:ext cx="3545280" cy="1223280"/>
          </a:xfrm>
          <a:prstGeom prst="wedgeEllipseCallout">
            <a:avLst>
              <a:gd name="adj1" fmla="val -63258"/>
              <a:gd name="adj2" fmla="val 82193"/>
            </a:avLst>
          </a:prstGeom>
          <a:solidFill>
            <a:schemeClr val="tx1"/>
          </a:solidFill>
          <a:ln>
            <a:solidFill>
              <a:srgbClr val="00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Я всё взломаю!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Актуальность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9" name="TextBox 7"/>
          <p:cNvSpPr/>
          <p:nvPr/>
        </p:nvSpPr>
        <p:spPr>
          <a:xfrm>
            <a:off x="1255680" y="1845000"/>
            <a:ext cx="24292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Спустя 10 лет…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0" name="Рисунок 8" descr=""/>
          <p:cNvPicPr/>
          <p:nvPr/>
        </p:nvPicPr>
        <p:blipFill>
          <a:blip r:embed="rId1"/>
          <a:stretch/>
        </p:blipFill>
        <p:spPr>
          <a:xfrm>
            <a:off x="693720" y="2277000"/>
            <a:ext cx="4292280" cy="4292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1" name="Скругленный прямоугольник 9"/>
          <p:cNvSpPr/>
          <p:nvPr/>
        </p:nvSpPr>
        <p:spPr>
          <a:xfrm>
            <a:off x="5086440" y="2493000"/>
            <a:ext cx="3455640" cy="17996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fdff6"/>
              </a:gs>
              <a:gs pos="40000">
                <a:srgbClr val="8d8df7"/>
              </a:gs>
              <a:gs pos="100000">
                <a:srgbClr val="6262c8"/>
              </a:gs>
            </a:gsLst>
            <a:lin ang="5040000"/>
          </a:gradFill>
          <a:ln>
            <a:solidFill>
              <a:srgbClr val="6868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2" name="TextBox 10"/>
          <p:cNvSpPr/>
          <p:nvPr/>
        </p:nvSpPr>
        <p:spPr>
          <a:xfrm>
            <a:off x="5086440" y="2916000"/>
            <a:ext cx="345564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Рецепт фондю: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2 кг сыра, 1 чесночный зубчик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203" name="Прямая соединительная линия 11"/>
          <p:cNvCxnSpPr>
            <a:stCxn id="202" idx="0"/>
          </p:cNvCxnSpPr>
          <p:nvPr/>
        </p:nvCxnSpPr>
        <p:spPr>
          <a:xfrm flipH="1" flipV="1">
            <a:off x="5230080" y="2564640"/>
            <a:ext cx="1584360" cy="35172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cxnSp>
        <p:nvCxnSpPr>
          <p:cNvPr id="204" name="Прямая соединительная линия 12"/>
          <p:cNvCxnSpPr>
            <a:stCxn id="202" idx="0"/>
          </p:cNvCxnSpPr>
          <p:nvPr/>
        </p:nvCxnSpPr>
        <p:spPr>
          <a:xfrm flipV="1">
            <a:off x="6814080" y="2568600"/>
            <a:ext cx="1521360" cy="34776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sp>
        <p:nvSpPr>
          <p:cNvPr id="205" name="TextBox 13"/>
          <p:cNvSpPr/>
          <p:nvPr/>
        </p:nvSpPr>
        <p:spPr>
          <a:xfrm>
            <a:off x="5943960" y="4627080"/>
            <a:ext cx="16106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RSA + AES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6" name="Овальная выноска 20"/>
          <p:cNvSpPr/>
          <p:nvPr/>
        </p:nvSpPr>
        <p:spPr>
          <a:xfrm>
            <a:off x="4222080" y="548640"/>
            <a:ext cx="3344040" cy="1511280"/>
          </a:xfrm>
          <a:prstGeom prst="wedgeEllipseCallout">
            <a:avLst>
              <a:gd name="adj1" fmla="val -58113"/>
              <a:gd name="adj2" fmla="val 70196"/>
            </a:avLst>
          </a:prstGeom>
          <a:solidFill>
            <a:schemeClr val="tx1"/>
          </a:solidFill>
          <a:ln>
            <a:solidFill>
              <a:srgbClr val="00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</a:rPr>
              <a:t>Столько лет… и ради чего?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TextBox 21"/>
          <p:cNvSpPr/>
          <p:nvPr/>
        </p:nvSpPr>
        <p:spPr>
          <a:xfrm>
            <a:off x="6094440" y="6165360"/>
            <a:ext cx="60937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PS: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ресторан обанкротился в 2025г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Актуальность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218960" y="1706760"/>
            <a:ext cx="6243120" cy="4464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1" lang="en-US" sz="2800" strike="noStrike" u="none">
                <a:solidFill>
                  <a:schemeClr val="lt1"/>
                </a:solidFill>
                <a:uFillTx/>
                <a:latin typeface="Calibri"/>
              </a:rPr>
              <a:t>RSA-2048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или </a:t>
            </a:r>
            <a:r>
              <a:rPr b="1" lang="ru-RU" sz="2800" strike="noStrike" u="none">
                <a:solidFill>
                  <a:schemeClr val="lt1"/>
                </a:solidFill>
                <a:uFillTx/>
                <a:latin typeface="Calibri"/>
              </a:rPr>
              <a:t>ГОСТ Р 34.10-2012</a:t>
            </a:r>
            <a:r>
              <a:rPr b="1" lang="en-US" sz="2800" strike="noStrike" u="none">
                <a:solidFill>
                  <a:schemeClr val="lt1"/>
                </a:solidFill>
                <a:uFillTx/>
                <a:latin typeface="Calibri"/>
              </a:rPr>
              <a:t>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ломается квантовым компьютером с 4000 кубитов за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~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1 секунду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Взлом </a:t>
            </a:r>
            <a:r>
              <a:rPr b="1" lang="en-US" sz="2800" strike="noStrike" u="none">
                <a:solidFill>
                  <a:schemeClr val="lt1"/>
                </a:solidFill>
                <a:uFillTx/>
                <a:latin typeface="Calibri"/>
              </a:rPr>
              <a:t>AES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или </a:t>
            </a:r>
            <a:r>
              <a:rPr b="1" lang="ru-RU" sz="2800" strike="noStrike" u="none">
                <a:solidFill>
                  <a:schemeClr val="lt1"/>
                </a:solidFill>
                <a:uFillTx/>
                <a:latin typeface="Calibri"/>
              </a:rPr>
              <a:t>«Кузнечика»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ускоряется в 2 и 3 раза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0" name="Объект 2" descr=""/>
          <p:cNvPicPr/>
          <p:nvPr/>
        </p:nvPicPr>
        <p:blipFill>
          <a:blip r:embed="rId1"/>
          <a:stretch/>
        </p:blipFill>
        <p:spPr>
          <a:xfrm>
            <a:off x="7462440" y="1918080"/>
            <a:ext cx="4452840" cy="4461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1" name="Овальная выноска 1"/>
          <p:cNvSpPr/>
          <p:nvPr/>
        </p:nvSpPr>
        <p:spPr>
          <a:xfrm>
            <a:off x="3214080" y="4948200"/>
            <a:ext cx="4823640" cy="1223280"/>
          </a:xfrm>
          <a:prstGeom prst="wedgeEllipseCallout">
            <a:avLst>
              <a:gd name="adj1" fmla="val 49466"/>
              <a:gd name="adj2" fmla="val -88932"/>
            </a:avLst>
          </a:prstGeom>
          <a:solidFill>
            <a:schemeClr val="tx1"/>
          </a:solidFill>
          <a:ln>
            <a:solidFill>
              <a:srgbClr val="00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Что бы такого не повторилось – буду использовать </a:t>
            </a:r>
            <a:r>
              <a:rPr b="1" lang="ru-RU" sz="2000" strike="noStrike" u="none">
                <a:solidFill>
                  <a:schemeClr val="dk1"/>
                </a:solidFill>
                <a:uFillTx/>
                <a:latin typeface="Calibri"/>
              </a:rPr>
              <a:t>постквантовую криптографию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3600" strike="noStrike" u="none">
                <a:solidFill>
                  <a:schemeClr val="lt1"/>
                </a:solidFill>
                <a:uFillTx/>
                <a:latin typeface="Calibri"/>
              </a:rPr>
              <a:t>Технологический прогресс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414080" y="1878840"/>
            <a:ext cx="4646880" cy="559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algn="ctr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201" strike="noStrike" u="none" cap="all">
                <a:solidFill>
                  <a:schemeClr val="accent1"/>
                </a:solidFill>
                <a:uFillTx/>
                <a:latin typeface="Calibri"/>
              </a:rPr>
              <a:t>IBM 1000 </a:t>
            </a:r>
            <a:r>
              <a:rPr b="0" lang="ru-RU" sz="2800" spc="201" strike="noStrike" u="none" cap="all">
                <a:solidFill>
                  <a:schemeClr val="accent1"/>
                </a:solidFill>
                <a:uFillTx/>
                <a:latin typeface="Calibri"/>
              </a:rPr>
              <a:t>кубит. 2023г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642360" y="1917360"/>
            <a:ext cx="5082120" cy="4827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 lnSpcReduction="9999"/>
          </a:bodyPr>
          <a:p>
            <a:pPr indent="0" algn="ctr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00" spc="201" strike="noStrike" u="none" cap="all">
                <a:solidFill>
                  <a:schemeClr val="accent1"/>
                </a:solidFill>
                <a:uFillTx/>
                <a:latin typeface="Calibri"/>
              </a:rPr>
              <a:t>Google willow 105 </a:t>
            </a:r>
            <a:r>
              <a:rPr b="0" lang="ru-RU" sz="2800" spc="201" strike="noStrike" u="none" cap="all">
                <a:solidFill>
                  <a:schemeClr val="accent1"/>
                </a:solidFill>
                <a:uFillTx/>
                <a:latin typeface="Calibri"/>
              </a:rPr>
              <a:t>кубит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5" name="Picture 2" descr="Picture background"/>
          <p:cNvPicPr/>
          <p:nvPr/>
        </p:nvPicPr>
        <p:blipFill>
          <a:blip r:embed="rId1"/>
          <a:stretch/>
        </p:blipFill>
        <p:spPr>
          <a:xfrm>
            <a:off x="1455480" y="2717640"/>
            <a:ext cx="4605120" cy="345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6" name="Объект 12" descr=""/>
          <p:cNvPicPr/>
          <p:nvPr/>
        </p:nvPicPr>
        <p:blipFill>
          <a:blip r:embed="rId2"/>
          <a:stretch/>
        </p:blipFill>
        <p:spPr>
          <a:xfrm>
            <a:off x="7174440" y="2717640"/>
            <a:ext cx="4017960" cy="3453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" sz="3600" strike="noStrike" u="none">
                <a:solidFill>
                  <a:schemeClr val="lt1"/>
                </a:solidFill>
                <a:uFillTx/>
                <a:latin typeface="Calibri"/>
              </a:rPr>
              <a:t>Консультация с </a:t>
            </a:r>
            <a:r>
              <a:rPr b="0" lang="en-US" sz="3600" strike="noStrike" u="none">
                <a:solidFill>
                  <a:schemeClr val="lt1"/>
                </a:solidFill>
                <a:uFillTx/>
                <a:latin typeface="Calibri"/>
              </a:rPr>
              <a:t>QApp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8" name="Picture 4" descr="Picture background"/>
          <p:cNvPicPr/>
          <p:nvPr/>
        </p:nvPicPr>
        <p:blipFill>
          <a:blip r:embed="rId1"/>
          <a:stretch/>
        </p:blipFill>
        <p:spPr>
          <a:xfrm>
            <a:off x="7246440" y="2421000"/>
            <a:ext cx="3671640" cy="367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9" name="TextBox 4"/>
          <p:cNvSpPr/>
          <p:nvPr/>
        </p:nvSpPr>
        <p:spPr>
          <a:xfrm>
            <a:off x="7207200" y="1354680"/>
            <a:ext cx="375012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121896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Антон Гугля</a:t>
            </a:r>
            <a:br>
              <a:rPr sz="2800"/>
            </a:b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Генеральный директор 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0" name="Рисунок 5" descr=""/>
          <p:cNvPicPr/>
          <p:nvPr/>
        </p:nvPicPr>
        <p:blipFill>
          <a:blip r:embed="rId2"/>
          <a:stretch/>
        </p:blipFill>
        <p:spPr>
          <a:xfrm>
            <a:off x="981720" y="2421000"/>
            <a:ext cx="5879160" cy="2571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Цели и задачи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218960" y="1701720"/>
            <a:ext cx="10359720" cy="44614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marL="514440" indent="-51444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Анализ существующих протоколов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514440" indent="-51444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Изучение математических основ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514440" indent="-51444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Исследование алгоритмов атак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514440" indent="-51444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Разработка механизма инкапсуляции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514440" indent="-51444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Практическая реализация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218960" y="274680"/>
            <a:ext cx="10359720" cy="12232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600" strike="noStrike" u="none">
                <a:solidFill>
                  <a:schemeClr val="lt1"/>
                </a:solidFill>
                <a:uFillTx/>
                <a:latin typeface="Calibri"/>
              </a:rPr>
              <a:t>Стандарты </a:t>
            </a:r>
            <a:r>
              <a:rPr b="0" lang="en-US" sz="3600" strike="noStrike" u="none">
                <a:solidFill>
                  <a:schemeClr val="lt1"/>
                </a:solidFill>
                <a:uFillTx/>
                <a:latin typeface="Calibri"/>
              </a:rPr>
              <a:t>NIST</a:t>
            </a:r>
            <a:endParaRPr b="0" lang="en-US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1218960" y="1628640"/>
            <a:ext cx="10359720" cy="44614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Финалисты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 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KEM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 Альтернативы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Kyber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решётки)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sngStrike" u="none">
                <a:solidFill>
                  <a:schemeClr val="lt1"/>
                </a:solidFill>
                <a:uFillTx/>
                <a:latin typeface="Calibri"/>
              </a:rPr>
              <a:t>FrodoKEM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решётки) 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US" sz="2800" strike="sngStrike" u="none">
                <a:solidFill>
                  <a:schemeClr val="lt1"/>
                </a:solidFill>
                <a:uFillTx/>
                <a:latin typeface="Calibri"/>
              </a:rPr>
              <a:t>NTRU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решётки)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BIKE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коды)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US" sz="2800" strike="sngStrike" u="none">
                <a:solidFill>
                  <a:schemeClr val="lt1"/>
                </a:solidFill>
                <a:uFillTx/>
                <a:latin typeface="Calibri"/>
              </a:rPr>
              <a:t>Saber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решётки)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HQC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коды)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Classic McEliece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коды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)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           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</a:t>
            </a:r>
            <a:r>
              <a:rPr b="0" lang="en-US" sz="2800" strike="sngStrike" u="none">
                <a:solidFill>
                  <a:schemeClr val="lt1"/>
                </a:solidFill>
                <a:uFillTx/>
                <a:latin typeface="Calibri"/>
              </a:rPr>
              <a:t>NTRUPrime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решётки) 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	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          </a:t>
            </a:r>
            <a:r>
              <a:rPr b="0" lang="en-US" sz="2800" strike="sngStrike" u="none">
                <a:solidFill>
                  <a:schemeClr val="lt1"/>
                </a:solidFill>
                <a:uFillTx/>
                <a:latin typeface="Calibri"/>
              </a:rPr>
              <a:t>SIKE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(</a:t>
            </a:r>
            <a:r>
              <a:rPr b="0" lang="ru-RU" sz="2800" strike="noStrike" u="none">
                <a:solidFill>
                  <a:schemeClr val="lt1"/>
                </a:solidFill>
                <a:uFillTx/>
                <a:latin typeface="Calibri"/>
              </a:rPr>
              <a:t>изогении)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5" name="5-конечная звезда 3"/>
          <p:cNvSpPr/>
          <p:nvPr/>
        </p:nvSpPr>
        <p:spPr>
          <a:xfrm>
            <a:off x="1413720" y="2853000"/>
            <a:ext cx="287280" cy="2872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noFill/>
          <a:ln w="28575">
            <a:solidFill>
              <a:srgbClr val="3dffb0"/>
            </a:solidFill>
          </a:ln>
          <a:effectLst>
            <a:outerShdw algn="ctr" blurRad="190440" dir="2700000" dist="228593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1218960">
              <a:lnSpc>
                <a:spcPct val="100000"/>
              </a:lnSpc>
            </a:pPr>
            <a:endParaRPr b="0" lang="ru-RU" sz="2800" strike="noStrike" u="none">
              <a:solidFill>
                <a:schemeClr val="lt1"/>
              </a:solidFill>
              <a:uFillTx/>
              <a:latin typeface="Calibri"/>
            </a:endParaRPr>
          </a:p>
        </p:txBody>
      </p:sp>
      <p:pic>
        <p:nvPicPr>
          <p:cNvPr id="226" name="Рисунок 7" descr=""/>
          <p:cNvPicPr/>
          <p:nvPr/>
        </p:nvPicPr>
        <p:blipFill>
          <a:blip r:embed="rId1"/>
          <a:stretch/>
        </p:blipFill>
        <p:spPr>
          <a:xfrm>
            <a:off x="1341720" y="4581000"/>
            <a:ext cx="358200" cy="358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7" name="Рисунок 9" descr=""/>
          <p:cNvPicPr/>
          <p:nvPr/>
        </p:nvPicPr>
        <p:blipFill>
          <a:blip r:embed="rId2"/>
          <a:stretch/>
        </p:blipFill>
        <p:spPr>
          <a:xfrm>
            <a:off x="8830800" y="3416760"/>
            <a:ext cx="389880" cy="389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8" name="Рисунок 11" descr=""/>
          <p:cNvPicPr/>
          <p:nvPr/>
        </p:nvPicPr>
        <p:blipFill>
          <a:blip r:embed="rId3"/>
          <a:stretch/>
        </p:blipFill>
        <p:spPr>
          <a:xfrm>
            <a:off x="8182800" y="5157360"/>
            <a:ext cx="389880" cy="389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9" name="Рисунок 12" descr=""/>
          <p:cNvPicPr/>
          <p:nvPr/>
        </p:nvPicPr>
        <p:blipFill>
          <a:blip r:embed="rId4"/>
          <a:stretch/>
        </p:blipFill>
        <p:spPr>
          <a:xfrm>
            <a:off x="8398800" y="5229360"/>
            <a:ext cx="215280" cy="71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0" name="Рисунок 13" descr=""/>
          <p:cNvPicPr/>
          <p:nvPr/>
        </p:nvPicPr>
        <p:blipFill>
          <a:blip r:embed="rId5"/>
          <a:stretch/>
        </p:blipFill>
        <p:spPr>
          <a:xfrm>
            <a:off x="8836200" y="3937680"/>
            <a:ext cx="405720" cy="405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1" name="Рисунок 15" descr=""/>
          <p:cNvPicPr/>
          <p:nvPr/>
        </p:nvPicPr>
        <p:blipFill>
          <a:blip r:embed="rId6"/>
          <a:stretch/>
        </p:blipFill>
        <p:spPr>
          <a:xfrm>
            <a:off x="1341720" y="4006080"/>
            <a:ext cx="358200" cy="358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2" name="Рисунок 20" descr=""/>
          <p:cNvPicPr/>
          <p:nvPr/>
        </p:nvPicPr>
        <p:blipFill>
          <a:blip r:embed="rId7"/>
          <a:stretch/>
        </p:blipFill>
        <p:spPr>
          <a:xfrm>
            <a:off x="8293320" y="3879360"/>
            <a:ext cx="559080" cy="55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3" name="Рисунок 21" descr=""/>
          <p:cNvPicPr/>
          <p:nvPr/>
        </p:nvPicPr>
        <p:blipFill>
          <a:blip r:embed="rId8"/>
          <a:stretch/>
        </p:blipFill>
        <p:spPr>
          <a:xfrm>
            <a:off x="7318440" y="2713680"/>
            <a:ext cx="565560" cy="56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4" name="Рисунок 22" descr=""/>
          <p:cNvPicPr/>
          <p:nvPr/>
        </p:nvPicPr>
        <p:blipFill>
          <a:blip r:embed="rId9"/>
          <a:stretch/>
        </p:blipFill>
        <p:spPr>
          <a:xfrm>
            <a:off x="1238400" y="3335760"/>
            <a:ext cx="565560" cy="56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5" name="Рисунок 23" descr=""/>
          <p:cNvPicPr/>
          <p:nvPr/>
        </p:nvPicPr>
        <p:blipFill>
          <a:blip r:embed="rId10"/>
          <a:stretch/>
        </p:blipFill>
        <p:spPr>
          <a:xfrm>
            <a:off x="775800" y="4495320"/>
            <a:ext cx="565560" cy="56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6" name="Рисунок 24" descr=""/>
          <p:cNvPicPr/>
          <p:nvPr/>
        </p:nvPicPr>
        <p:blipFill>
          <a:blip r:embed="rId11"/>
          <a:stretch/>
        </p:blipFill>
        <p:spPr>
          <a:xfrm>
            <a:off x="7174440" y="4495320"/>
            <a:ext cx="565560" cy="56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7" name="Рисунок 25" descr=""/>
          <p:cNvPicPr/>
          <p:nvPr/>
        </p:nvPicPr>
        <p:blipFill>
          <a:blip r:embed="rId12"/>
          <a:stretch/>
        </p:blipFill>
        <p:spPr>
          <a:xfrm>
            <a:off x="8293320" y="3331080"/>
            <a:ext cx="561240" cy="561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  <a:tileRect l="0" t="0" r="0" b="0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  <a:tileRect l="0" t="0" r="0" b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1162</TotalTime>
  <Application>LibreOffice/24.8.4.2$Linux_X86_64 LibreOffice_project/480$Build-2</Application>
  <AppVersion>15.0000</AppVersion>
  <Words>288</Words>
  <Paragraphs>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2025-02-11T23:17:32Z</dcterms:created>
  <dc:creator>NameIm FamilFam</dc:creator>
  <dc:description/>
  <dc:language>en-US</dc:language>
  <cp:lastModifiedBy/>
  <dcterms:modified xsi:type="dcterms:W3CDTF">2025-02-13T16:52:57Z</dcterms:modified>
  <cp:revision>33</cp:revision>
  <dc:subject/>
  <dc:title>Постквантовая криптография KEM на решётках.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Notes">
    <vt:i4>1</vt:i4>
  </property>
  <property fmtid="{D5CDD505-2E9C-101B-9397-08002B2CF9AE}" pid="8" name="PresentationFormat">
    <vt:lpwstr>Произвольный</vt:lpwstr>
  </property>
  <property fmtid="{D5CDD505-2E9C-101B-9397-08002B2CF9AE}" pid="9" name="ScenarioTags">
    <vt:lpwstr/>
  </property>
  <property fmtid="{D5CDD505-2E9C-101B-9397-08002B2CF9AE}" pid="10" name="Slides">
    <vt:i4>15</vt:i4>
  </property>
</Properties>
</file>