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dafdbd00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dafdbd00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dafdbd00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dafdbd00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dafdbd00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dafdbd00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0e707492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0e707492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0dafdbd00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0dafdbd00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dafdbd00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dafdbd00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0f63cd8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0f63cd8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dafdbd00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dafdbd00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dafdbd00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dafdbd00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dafdbd00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dafdbd00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dafdbd00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dafdbd00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dafdbd0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dafdbd0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pic>
        <p:nvPicPr>
          <p:cNvPr id="9" name="Google Shape;9;p1"/>
          <p:cNvPicPr preferRelativeResize="0"/>
          <p:nvPr/>
        </p:nvPicPr>
        <p:blipFill>
          <a:blip r:embed="rId1">
            <a:alphaModFix/>
          </a:blip>
          <a:stretch>
            <a:fillRect/>
          </a:stretch>
        </p:blipFill>
        <p:spPr>
          <a:xfrm>
            <a:off x="-12" y="0"/>
            <a:ext cx="9092175"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www.cancer.gov/research/progress/discovery/her2" TargetMode="External"/></Relationships>
</file>

<file path=ppt/slides/_rels/slide12.xml.rels><?xml version="1.0" encoding="UTF-8" standalone="yes"?><Relationships xmlns="http://schemas.openxmlformats.org/package/2006/relationships"><Relationship Id="rId10" Type="http://schemas.openxmlformats.org/officeDocument/2006/relationships/hyperlink" Target="https://thebiogrid.org/"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maayanlab.cloud/Harmonizome/" TargetMode="External"/><Relationship Id="rId4" Type="http://schemas.openxmlformats.org/officeDocument/2006/relationships/hyperlink" Target="https://www.disgenet.org" TargetMode="External"/><Relationship Id="rId9" Type="http://schemas.openxmlformats.org/officeDocument/2006/relationships/hyperlink" Target="https://www.biorxiv.org" TargetMode="External"/><Relationship Id="rId5" Type="http://schemas.openxmlformats.org/officeDocument/2006/relationships/hyperlink" Target="https://www.cancer.gov" TargetMode="External"/><Relationship Id="rId6" Type="http://schemas.openxmlformats.org/officeDocument/2006/relationships/hyperlink" Target="https://www.cancerresearchuk.org/" TargetMode="External"/><Relationship Id="rId7" Type="http://schemas.openxmlformats.org/officeDocument/2006/relationships/hyperlink" Target="https://www.medicalnewstoday.com" TargetMode="External"/><Relationship Id="rId8" Type="http://schemas.openxmlformats.org/officeDocument/2006/relationships/hyperlink" Target="https://www.facingourrisk.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13490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sz="4000">
                <a:solidFill>
                  <a:srgbClr val="BF9000"/>
                </a:solidFill>
              </a:rPr>
              <a:t>Prediction of Breast Cancer-Related Genes/Proteins Using Machine Lea</a:t>
            </a:r>
            <a:r>
              <a:rPr lang="pt-BR" sz="4000">
                <a:solidFill>
                  <a:srgbClr val="BF9000"/>
                </a:solidFill>
              </a:rPr>
              <a:t>rni</a:t>
            </a:r>
            <a:r>
              <a:rPr lang="pt-BR" sz="4000">
                <a:solidFill>
                  <a:srgbClr val="BF9000"/>
                </a:solidFill>
              </a:rPr>
              <a:t>ng</a:t>
            </a:r>
            <a:endParaRPr sz="4000">
              <a:solidFill>
                <a:srgbClr val="BF9000"/>
              </a:solidFill>
            </a:endParaRPr>
          </a:p>
        </p:txBody>
      </p:sp>
      <p:sp>
        <p:nvSpPr>
          <p:cNvPr id="56" name="Google Shape;56;p13"/>
          <p:cNvSpPr txBox="1"/>
          <p:nvPr>
            <p:ph idx="1" type="subTitle"/>
          </p:nvPr>
        </p:nvSpPr>
        <p:spPr>
          <a:xfrm>
            <a:off x="516250" y="4007000"/>
            <a:ext cx="4580700" cy="90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800">
                <a:solidFill>
                  <a:srgbClr val="BF9000"/>
                </a:solidFill>
              </a:rPr>
              <a:t>Tereza Rosier</a:t>
            </a:r>
            <a:endParaRPr sz="1800">
              <a:solidFill>
                <a:srgbClr val="BF9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64975" y="69500"/>
            <a:ext cx="842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4000">
                <a:solidFill>
                  <a:srgbClr val="BF9000"/>
                </a:solidFill>
              </a:rPr>
              <a:t>Final Considerations</a:t>
            </a:r>
            <a:endParaRPr sz="4000">
              <a:solidFill>
                <a:srgbClr val="BF9000"/>
              </a:solidFill>
            </a:endParaRPr>
          </a:p>
        </p:txBody>
      </p:sp>
      <p:sp>
        <p:nvSpPr>
          <p:cNvPr id="140" name="Google Shape;140;p22"/>
          <p:cNvSpPr txBox="1"/>
          <p:nvPr>
            <p:ph idx="1" type="body"/>
          </p:nvPr>
        </p:nvSpPr>
        <p:spPr>
          <a:xfrm>
            <a:off x="2803525" y="970400"/>
            <a:ext cx="6086100" cy="38580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00000"/>
              </a:lnSpc>
              <a:spcBef>
                <a:spcPts val="0"/>
              </a:spcBef>
              <a:spcAft>
                <a:spcPts val="0"/>
              </a:spcAft>
              <a:buNone/>
            </a:pPr>
            <a:r>
              <a:rPr lang="pt-BR" sz="6550">
                <a:solidFill>
                  <a:srgbClr val="BF9000"/>
                </a:solidFill>
              </a:rPr>
              <a:t>The machine learning model demonstrates strong performance in predicting breast cancer-related genes/proteins. The overall accuracy of the model is 95%, indicating that the model correctly predicts the gene/protein in 95% of the cases.</a:t>
            </a:r>
            <a:br>
              <a:rPr lang="pt-BR" sz="6550">
                <a:solidFill>
                  <a:srgbClr val="BF9000"/>
                </a:solidFill>
              </a:rPr>
            </a:br>
            <a:endParaRPr sz="6550">
              <a:solidFill>
                <a:srgbClr val="BF9000"/>
              </a:solidFill>
            </a:endParaRPr>
          </a:p>
          <a:p>
            <a:pPr indent="-332581" lvl="0" marL="457200" rtl="0" algn="just">
              <a:lnSpc>
                <a:spcPct val="100000"/>
              </a:lnSpc>
              <a:spcBef>
                <a:spcPts val="0"/>
              </a:spcBef>
              <a:spcAft>
                <a:spcPts val="0"/>
              </a:spcAft>
              <a:buClr>
                <a:srgbClr val="BF9000"/>
              </a:buClr>
              <a:buSzPct val="100000"/>
              <a:buChar char="●"/>
            </a:pPr>
            <a:r>
              <a:rPr lang="pt-BR" sz="6550">
                <a:solidFill>
                  <a:srgbClr val="BF9000"/>
                </a:solidFill>
              </a:rPr>
              <a:t>Classes 4 and 5 represent genes whose mutations are not very impactful. This likely means that the characteristics of these mutations are more homogeneous and less complex, making it easier for the model to classify them correctly. As a result, the model exhibits high precision, recall, and F1-score for these classes, demonstrating its efficiency in handling less impactful mutations.</a:t>
            </a:r>
            <a:endParaRPr sz="6550">
              <a:solidFill>
                <a:srgbClr val="BF9000"/>
              </a:solidFill>
            </a:endParaRPr>
          </a:p>
          <a:p>
            <a:pPr indent="0" lvl="0" marL="0" rtl="0" algn="just">
              <a:lnSpc>
                <a:spcPct val="100000"/>
              </a:lnSpc>
              <a:spcBef>
                <a:spcPts val="0"/>
              </a:spcBef>
              <a:spcAft>
                <a:spcPts val="0"/>
              </a:spcAft>
              <a:buNone/>
            </a:pPr>
            <a:r>
              <a:t/>
            </a:r>
            <a:endParaRPr sz="5600">
              <a:solidFill>
                <a:srgbClr val="BF9000"/>
              </a:solidFill>
            </a:endParaRPr>
          </a:p>
          <a:p>
            <a:pPr indent="0" lvl="0" marL="0" rtl="0" algn="l">
              <a:lnSpc>
                <a:spcPct val="100000"/>
              </a:lnSpc>
              <a:spcBef>
                <a:spcPts val="0"/>
              </a:spcBef>
              <a:spcAft>
                <a:spcPts val="0"/>
              </a:spcAft>
              <a:buNone/>
            </a:pPr>
            <a:r>
              <a:t/>
            </a:r>
            <a:endParaRPr sz="5600">
              <a:solidFill>
                <a:srgbClr val="BF9000"/>
              </a:solidFill>
            </a:endParaRPr>
          </a:p>
          <a:p>
            <a:pPr indent="0" lvl="0" marL="0" rtl="0" algn="l">
              <a:lnSpc>
                <a:spcPct val="100000"/>
              </a:lnSpc>
              <a:spcBef>
                <a:spcPts val="0"/>
              </a:spcBef>
              <a:spcAft>
                <a:spcPts val="0"/>
              </a:spcAft>
              <a:buNone/>
            </a:pPr>
            <a:r>
              <a:t/>
            </a:r>
            <a:endParaRPr sz="5600">
              <a:solidFill>
                <a:srgbClr val="BF9000"/>
              </a:solidFill>
            </a:endParaRPr>
          </a:p>
          <a:p>
            <a:pPr indent="0" lvl="0" marL="0" rtl="0" algn="l">
              <a:lnSpc>
                <a:spcPct val="100000"/>
              </a:lnSpc>
              <a:spcBef>
                <a:spcPts val="0"/>
              </a:spcBef>
              <a:spcAft>
                <a:spcPts val="0"/>
              </a:spcAft>
              <a:buNone/>
            </a:pPr>
            <a:r>
              <a:t/>
            </a:r>
            <a:endParaRPr sz="5600">
              <a:solidFill>
                <a:srgbClr val="BF9000"/>
              </a:solidFill>
            </a:endParaRPr>
          </a:p>
          <a:p>
            <a:pPr indent="0" lvl="0" marL="0" rtl="0" algn="l">
              <a:lnSpc>
                <a:spcPct val="100000"/>
              </a:lnSpc>
              <a:spcBef>
                <a:spcPts val="0"/>
              </a:spcBef>
              <a:spcAft>
                <a:spcPts val="0"/>
              </a:spcAft>
              <a:buNone/>
            </a:pPr>
            <a:r>
              <a:rPr lang="pt-BR" sz="5600">
                <a:solidFill>
                  <a:srgbClr val="BF9000"/>
                </a:solidFill>
              </a:rPr>
              <a:t>Benchmark: over 90%</a:t>
            </a:r>
            <a:endParaRPr sz="5600">
              <a:solidFill>
                <a:srgbClr val="BF9000"/>
              </a:solidFill>
            </a:endParaRPr>
          </a:p>
          <a:p>
            <a:pPr indent="0" lvl="0" marL="0" rtl="0" algn="l">
              <a:lnSpc>
                <a:spcPct val="100000"/>
              </a:lnSpc>
              <a:spcBef>
                <a:spcPts val="0"/>
              </a:spcBef>
              <a:spcAft>
                <a:spcPts val="0"/>
              </a:spcAft>
              <a:buNone/>
            </a:pPr>
            <a:r>
              <a:rPr lang="pt-BR" sz="5600">
                <a:solidFill>
                  <a:srgbClr val="BF9000"/>
                </a:solidFill>
              </a:rPr>
              <a:t>source: </a:t>
            </a:r>
            <a:r>
              <a:rPr i="1" lang="pt-BR" sz="5600">
                <a:solidFill>
                  <a:srgbClr val="BF9000"/>
                </a:solidFill>
              </a:rPr>
              <a:t>Benchmarking 50 classification algorithms on 50 gene-expression datasets</a:t>
            </a:r>
            <a:endParaRPr i="1" sz="5600">
              <a:solidFill>
                <a:srgbClr val="BF9000"/>
              </a:solidFill>
            </a:endParaRPr>
          </a:p>
          <a:p>
            <a:pPr indent="0" lvl="0" marL="0" rtl="0" algn="l">
              <a:lnSpc>
                <a:spcPct val="100000"/>
              </a:lnSpc>
              <a:spcBef>
                <a:spcPts val="0"/>
              </a:spcBef>
              <a:spcAft>
                <a:spcPts val="0"/>
              </a:spcAft>
              <a:buNone/>
            </a:pPr>
            <a:r>
              <a:rPr lang="pt-BR" sz="2523">
                <a:solidFill>
                  <a:srgbClr val="BF9000"/>
                </a:solidFill>
              </a:rPr>
              <a:t>https://www.biorxiv.org/content/10.1101/2021.05.07.442940v1.full</a:t>
            </a:r>
            <a:endParaRPr sz="2523">
              <a:solidFill>
                <a:srgbClr val="BF9000"/>
              </a:solidFill>
            </a:endParaRPr>
          </a:p>
          <a:p>
            <a:pPr indent="0" lvl="0" marL="0" rtl="0" algn="l">
              <a:lnSpc>
                <a:spcPct val="100000"/>
              </a:lnSpc>
              <a:spcBef>
                <a:spcPts val="0"/>
              </a:spcBef>
              <a:spcAft>
                <a:spcPts val="0"/>
              </a:spcAft>
              <a:buNone/>
            </a:pPr>
            <a:r>
              <a:t/>
            </a:r>
            <a:endParaRPr sz="5600">
              <a:solidFill>
                <a:srgbClr val="BF9000"/>
              </a:solidFill>
            </a:endParaRPr>
          </a:p>
        </p:txBody>
      </p:sp>
      <p:pic>
        <p:nvPicPr>
          <p:cNvPr id="141" name="Google Shape;141;p22"/>
          <p:cNvPicPr preferRelativeResize="0"/>
          <p:nvPr/>
        </p:nvPicPr>
        <p:blipFill>
          <a:blip r:embed="rId3">
            <a:alphaModFix/>
          </a:blip>
          <a:stretch>
            <a:fillRect/>
          </a:stretch>
        </p:blipFill>
        <p:spPr>
          <a:xfrm>
            <a:off x="227850" y="1173300"/>
            <a:ext cx="2517301" cy="3146626"/>
          </a:xfrm>
          <a:prstGeom prst="rect">
            <a:avLst/>
          </a:prstGeom>
          <a:noFill/>
          <a:ln cap="flat" cmpd="sng" w="9525">
            <a:solidFill>
              <a:srgbClr val="00FF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idx="1" type="subTitle"/>
          </p:nvPr>
        </p:nvSpPr>
        <p:spPr>
          <a:xfrm>
            <a:off x="311700" y="1613825"/>
            <a:ext cx="8520600" cy="294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sz="2000">
                <a:solidFill>
                  <a:srgbClr val="BF9000"/>
                </a:solidFill>
              </a:rPr>
              <a:t>“</a:t>
            </a:r>
            <a:r>
              <a:rPr i="1" lang="pt-BR" sz="2000">
                <a:solidFill>
                  <a:srgbClr val="BF9000"/>
                </a:solidFill>
              </a:rPr>
              <a:t>When researchers discovered that the HER2 gene had links to breast cancer growth, it </a:t>
            </a:r>
            <a:r>
              <a:rPr i="1" lang="pt-BR" sz="2000">
                <a:solidFill>
                  <a:srgbClr val="BF9000"/>
                </a:solidFill>
                <a:uFill>
                  <a:noFill/>
                </a:uFill>
                <a:hlinkClick r:id="rId3">
                  <a:extLst>
                    <a:ext uri="{A12FA001-AC4F-418D-AE19-62706E023703}">
                      <ahyp:hlinkClr val="tx"/>
                    </a:ext>
                  </a:extLst>
                </a:hlinkClick>
              </a:rPr>
              <a:t>led </a:t>
            </a:r>
            <a:r>
              <a:rPr i="1" lang="pt-BR" sz="2000">
                <a:solidFill>
                  <a:srgbClr val="BF9000"/>
                </a:solidFill>
              </a:rPr>
              <a:t> to the development of treatments that have significantly improved the survival rates for people with HER2-positive breast cancer</a:t>
            </a:r>
            <a:r>
              <a:rPr lang="pt-BR" sz="2000">
                <a:solidFill>
                  <a:srgbClr val="BF9000"/>
                </a:solidFill>
              </a:rPr>
              <a:t>”</a:t>
            </a:r>
            <a:endParaRPr sz="2000">
              <a:solidFill>
                <a:srgbClr val="BF9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solidFill>
                  <a:srgbClr val="BF9000"/>
                </a:solidFill>
              </a:rPr>
              <a:t>Source</a:t>
            </a:r>
            <a:endParaRPr>
              <a:solidFill>
                <a:srgbClr val="BF9000"/>
              </a:solidFill>
            </a:endParaRPr>
          </a:p>
        </p:txBody>
      </p:sp>
      <p:sp>
        <p:nvSpPr>
          <p:cNvPr id="152" name="Google Shape;152;p24"/>
          <p:cNvSpPr txBox="1"/>
          <p:nvPr>
            <p:ph idx="1" type="body"/>
          </p:nvPr>
        </p:nvSpPr>
        <p:spPr>
          <a:xfrm>
            <a:off x="311700" y="1338575"/>
            <a:ext cx="8520600" cy="32304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lang="pt-BR" sz="1500" u="sng">
                <a:solidFill>
                  <a:srgbClr val="BF9000"/>
                </a:solidFill>
                <a:hlinkClick r:id="rId3">
                  <a:extLst>
                    <a:ext uri="{A12FA001-AC4F-418D-AE19-62706E023703}">
                      <ahyp:hlinkClr val="tx"/>
                    </a:ext>
                  </a:extLst>
                </a:hlinkClick>
              </a:rPr>
              <a:t>https://maayanlab.cloud/Harmonizome/</a:t>
            </a:r>
            <a:endParaRPr sz="1500" u="sng">
              <a:solidFill>
                <a:srgbClr val="BF9000"/>
              </a:solidFill>
            </a:endParaRPr>
          </a:p>
          <a:p>
            <a:pPr indent="0" lvl="0" marL="0" marR="0" rtl="0" algn="l">
              <a:lnSpc>
                <a:spcPct val="115000"/>
              </a:lnSpc>
              <a:spcBef>
                <a:spcPts val="1200"/>
              </a:spcBef>
              <a:spcAft>
                <a:spcPts val="0"/>
              </a:spcAft>
              <a:buNone/>
            </a:pPr>
            <a:r>
              <a:rPr lang="pt-BR" sz="1500" u="sng">
                <a:solidFill>
                  <a:srgbClr val="BF9000"/>
                </a:solidFill>
                <a:hlinkClick r:id="rId4">
                  <a:extLst>
                    <a:ext uri="{A12FA001-AC4F-418D-AE19-62706E023703}">
                      <ahyp:hlinkClr val="tx"/>
                    </a:ext>
                  </a:extLst>
                </a:hlinkClick>
              </a:rPr>
              <a:t>https://www.disgenet.org</a:t>
            </a:r>
            <a:endParaRPr sz="1500" u="sng">
              <a:solidFill>
                <a:srgbClr val="BF9000"/>
              </a:solidFill>
            </a:endParaRPr>
          </a:p>
          <a:p>
            <a:pPr indent="0" lvl="0" marL="0" marR="0" rtl="0" algn="l">
              <a:lnSpc>
                <a:spcPct val="115000"/>
              </a:lnSpc>
              <a:spcBef>
                <a:spcPts val="1200"/>
              </a:spcBef>
              <a:spcAft>
                <a:spcPts val="0"/>
              </a:spcAft>
              <a:buNone/>
            </a:pPr>
            <a:r>
              <a:rPr lang="pt-BR" sz="1500" u="sng">
                <a:solidFill>
                  <a:srgbClr val="BF9000"/>
                </a:solidFill>
                <a:hlinkClick r:id="rId5">
                  <a:extLst>
                    <a:ext uri="{A12FA001-AC4F-418D-AE19-62706E023703}">
                      <ahyp:hlinkClr val="tx"/>
                    </a:ext>
                  </a:extLst>
                </a:hlinkClick>
              </a:rPr>
              <a:t>https://www.cancer.gov</a:t>
            </a:r>
            <a:endParaRPr sz="1500" u="sng">
              <a:solidFill>
                <a:srgbClr val="BF9000"/>
              </a:solidFill>
            </a:endParaRPr>
          </a:p>
          <a:p>
            <a:pPr indent="0" lvl="0" marL="0" marR="0" rtl="0" algn="l">
              <a:lnSpc>
                <a:spcPct val="115000"/>
              </a:lnSpc>
              <a:spcBef>
                <a:spcPts val="1200"/>
              </a:spcBef>
              <a:spcAft>
                <a:spcPts val="0"/>
              </a:spcAft>
              <a:buNone/>
            </a:pPr>
            <a:r>
              <a:rPr lang="pt-BR" sz="1500" u="sng">
                <a:solidFill>
                  <a:srgbClr val="BF9000"/>
                </a:solidFill>
                <a:hlinkClick r:id="rId6">
                  <a:extLst>
                    <a:ext uri="{A12FA001-AC4F-418D-AE19-62706E023703}">
                      <ahyp:hlinkClr val="tx"/>
                    </a:ext>
                  </a:extLst>
                </a:hlinkClick>
              </a:rPr>
              <a:t>https://www.cancerresearchuk.org</a:t>
            </a:r>
            <a:endParaRPr sz="1500" u="sng">
              <a:solidFill>
                <a:srgbClr val="BF9000"/>
              </a:solidFill>
            </a:endParaRPr>
          </a:p>
          <a:p>
            <a:pPr indent="0" lvl="0" marL="0" marR="0" rtl="0" algn="l">
              <a:lnSpc>
                <a:spcPct val="115000"/>
              </a:lnSpc>
              <a:spcBef>
                <a:spcPts val="1200"/>
              </a:spcBef>
              <a:spcAft>
                <a:spcPts val="0"/>
              </a:spcAft>
              <a:buNone/>
            </a:pPr>
            <a:r>
              <a:rPr lang="pt-BR" sz="1500" u="sng">
                <a:solidFill>
                  <a:srgbClr val="BF9000"/>
                </a:solidFill>
                <a:hlinkClick r:id="rId7">
                  <a:extLst>
                    <a:ext uri="{A12FA001-AC4F-418D-AE19-62706E023703}">
                      <ahyp:hlinkClr val="tx"/>
                    </a:ext>
                  </a:extLst>
                </a:hlinkClick>
              </a:rPr>
              <a:t>https://www.medicalnewstoday.com</a:t>
            </a:r>
            <a:endParaRPr sz="1500" u="sng">
              <a:solidFill>
                <a:srgbClr val="BF9000"/>
              </a:solidFill>
            </a:endParaRPr>
          </a:p>
          <a:p>
            <a:pPr indent="0" lvl="0" marL="0" marR="0" rtl="0" algn="l">
              <a:lnSpc>
                <a:spcPct val="115000"/>
              </a:lnSpc>
              <a:spcBef>
                <a:spcPts val="1200"/>
              </a:spcBef>
              <a:spcAft>
                <a:spcPts val="0"/>
              </a:spcAft>
              <a:buNone/>
            </a:pPr>
            <a:r>
              <a:rPr lang="pt-BR" sz="1500" u="sng">
                <a:solidFill>
                  <a:srgbClr val="BF9000"/>
                </a:solidFill>
                <a:hlinkClick r:id="rId8">
                  <a:extLst>
                    <a:ext uri="{A12FA001-AC4F-418D-AE19-62706E023703}">
                      <ahyp:hlinkClr val="tx"/>
                    </a:ext>
                  </a:extLst>
                </a:hlinkClick>
              </a:rPr>
              <a:t>https://www.facingourrisk.org</a:t>
            </a:r>
            <a:endParaRPr sz="1500" u="sng">
              <a:solidFill>
                <a:srgbClr val="BF9000"/>
              </a:solidFill>
            </a:endParaRPr>
          </a:p>
          <a:p>
            <a:pPr indent="0" lvl="0" marL="0" marR="0" rtl="0" algn="l">
              <a:lnSpc>
                <a:spcPct val="115000"/>
              </a:lnSpc>
              <a:spcBef>
                <a:spcPts val="1200"/>
              </a:spcBef>
              <a:spcAft>
                <a:spcPts val="0"/>
              </a:spcAft>
              <a:buNone/>
            </a:pPr>
            <a:r>
              <a:rPr lang="pt-BR" sz="1500" u="sng">
                <a:solidFill>
                  <a:srgbClr val="BF9000"/>
                </a:solidFill>
                <a:hlinkClick r:id="rId9">
                  <a:extLst>
                    <a:ext uri="{A12FA001-AC4F-418D-AE19-62706E023703}">
                      <ahyp:hlinkClr val="tx"/>
                    </a:ext>
                  </a:extLst>
                </a:hlinkClick>
              </a:rPr>
              <a:t>https://www.biorxiv.org</a:t>
            </a:r>
            <a:endParaRPr sz="1500" u="sng">
              <a:solidFill>
                <a:srgbClr val="BF9000"/>
              </a:solidFill>
            </a:endParaRPr>
          </a:p>
          <a:p>
            <a:pPr indent="0" lvl="0" marL="0" marR="0" rtl="0" algn="l">
              <a:lnSpc>
                <a:spcPct val="115000"/>
              </a:lnSpc>
              <a:spcBef>
                <a:spcPts val="1200"/>
              </a:spcBef>
              <a:spcAft>
                <a:spcPts val="1200"/>
              </a:spcAft>
              <a:buNone/>
            </a:pPr>
            <a:r>
              <a:rPr lang="pt-BR" sz="1500" u="sng">
                <a:solidFill>
                  <a:srgbClr val="BF9000"/>
                </a:solidFill>
                <a:hlinkClick r:id="rId10">
                  <a:extLst>
                    <a:ext uri="{A12FA001-AC4F-418D-AE19-62706E023703}">
                      <ahyp:hlinkClr val="tx"/>
                    </a:ext>
                  </a:extLst>
                </a:hlinkClick>
              </a:rPr>
              <a:t>https://thebiogrid.org/</a:t>
            </a:r>
            <a:endParaRPr sz="2523">
              <a:solidFill>
                <a:srgbClr val="BF9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idx="1" type="body"/>
          </p:nvPr>
        </p:nvSpPr>
        <p:spPr>
          <a:xfrm>
            <a:off x="311700" y="1595100"/>
            <a:ext cx="8520600" cy="2973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sz="3100">
                <a:solidFill>
                  <a:srgbClr val="BF9000"/>
                </a:solidFill>
              </a:rPr>
              <a:t>Streamlit repo:</a:t>
            </a:r>
            <a:endParaRPr sz="3100">
              <a:solidFill>
                <a:srgbClr val="BF9000"/>
              </a:solidFill>
            </a:endParaRPr>
          </a:p>
          <a:p>
            <a:pPr indent="0" lvl="0" marL="0" rtl="0" algn="ctr">
              <a:spcBef>
                <a:spcPts val="1200"/>
              </a:spcBef>
              <a:spcAft>
                <a:spcPts val="0"/>
              </a:spcAft>
              <a:buNone/>
            </a:pPr>
            <a:r>
              <a:t/>
            </a:r>
            <a:endParaRPr sz="3100">
              <a:solidFill>
                <a:srgbClr val="BF9000"/>
              </a:solidFill>
            </a:endParaRPr>
          </a:p>
          <a:p>
            <a:pPr indent="0" lvl="0" marL="0" rtl="0" algn="ctr">
              <a:spcBef>
                <a:spcPts val="1200"/>
              </a:spcBef>
              <a:spcAft>
                <a:spcPts val="1200"/>
              </a:spcAft>
              <a:buNone/>
            </a:pPr>
            <a:r>
              <a:rPr lang="pt-BR" sz="2700">
                <a:solidFill>
                  <a:srgbClr val="BF9000"/>
                </a:solidFill>
              </a:rPr>
              <a:t>https://gene-prediction-breast-cancer.streamlit.app/</a:t>
            </a:r>
            <a:endParaRPr sz="2700">
              <a:solidFill>
                <a:srgbClr val="BF9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170700"/>
            <a:ext cx="8520600" cy="64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pt-BR" sz="4000">
                <a:solidFill>
                  <a:srgbClr val="BF9000"/>
                </a:solidFill>
              </a:rPr>
              <a:t>Introduction</a:t>
            </a:r>
            <a:endParaRPr sz="4000">
              <a:solidFill>
                <a:srgbClr val="BF9000"/>
              </a:solidFill>
            </a:endParaRPr>
          </a:p>
        </p:txBody>
      </p:sp>
      <p:sp>
        <p:nvSpPr>
          <p:cNvPr id="62" name="Google Shape;62;p14"/>
          <p:cNvSpPr txBox="1"/>
          <p:nvPr>
            <p:ph idx="1" type="subTitle"/>
          </p:nvPr>
        </p:nvSpPr>
        <p:spPr>
          <a:xfrm>
            <a:off x="311700" y="820500"/>
            <a:ext cx="8520600" cy="4099200"/>
          </a:xfrm>
          <a:prstGeom prst="rect">
            <a:avLst/>
          </a:prstGeom>
        </p:spPr>
        <p:txBody>
          <a:bodyPr anchorCtr="0" anchor="t" bIns="91425" lIns="91425" spcFirstLastPara="1" rIns="91425" wrap="square" tIns="91425">
            <a:normAutofit lnSpcReduction="20000"/>
          </a:bodyPr>
          <a:lstStyle/>
          <a:p>
            <a:pPr indent="-374650" lvl="0" marL="457200" rtl="0" algn="l">
              <a:spcBef>
                <a:spcPts val="0"/>
              </a:spcBef>
              <a:spcAft>
                <a:spcPts val="0"/>
              </a:spcAft>
              <a:buClr>
                <a:srgbClr val="BF9000"/>
              </a:buClr>
              <a:buSzPts val="2300"/>
              <a:buChar char="●"/>
            </a:pPr>
            <a:r>
              <a:rPr lang="pt-BR" sz="2300">
                <a:solidFill>
                  <a:srgbClr val="BF9000"/>
                </a:solidFill>
              </a:rPr>
              <a:t>Binary System x </a:t>
            </a:r>
            <a:r>
              <a:rPr lang="pt-BR" sz="2300">
                <a:solidFill>
                  <a:srgbClr val="BF9000"/>
                </a:solidFill>
              </a:rPr>
              <a:t>Genes        Protein</a:t>
            </a:r>
            <a:endParaRPr sz="2300">
              <a:solidFill>
                <a:srgbClr val="BF9000"/>
              </a:solidFill>
            </a:endParaRPr>
          </a:p>
          <a:p>
            <a:pPr indent="0" lvl="0" marL="457200" rtl="0" algn="l">
              <a:spcBef>
                <a:spcPts val="0"/>
              </a:spcBef>
              <a:spcAft>
                <a:spcPts val="0"/>
              </a:spcAft>
              <a:buNone/>
            </a:pPr>
            <a:r>
              <a:t/>
            </a:r>
            <a:endParaRPr sz="1250">
              <a:solidFill>
                <a:srgbClr val="BF9000"/>
              </a:solidFill>
            </a:endParaRPr>
          </a:p>
          <a:p>
            <a:pPr indent="-374650" lvl="0" marL="457200" rtl="0" algn="l">
              <a:spcBef>
                <a:spcPts val="0"/>
              </a:spcBef>
              <a:spcAft>
                <a:spcPts val="0"/>
              </a:spcAft>
              <a:buClr>
                <a:srgbClr val="BF9000"/>
              </a:buClr>
              <a:buSzPts val="2300"/>
              <a:buChar char="●"/>
            </a:pPr>
            <a:r>
              <a:rPr lang="pt-BR" sz="2300">
                <a:solidFill>
                  <a:srgbClr val="BF9000"/>
                </a:solidFill>
              </a:rPr>
              <a:t>Gene Mutation        Protein Malfunction</a:t>
            </a:r>
            <a:endParaRPr sz="2300">
              <a:solidFill>
                <a:srgbClr val="BF9000"/>
              </a:solidFill>
            </a:endParaRPr>
          </a:p>
          <a:p>
            <a:pPr indent="0" lvl="0" marL="0" rtl="0" algn="l">
              <a:spcBef>
                <a:spcPts val="0"/>
              </a:spcBef>
              <a:spcAft>
                <a:spcPts val="0"/>
              </a:spcAft>
              <a:buNone/>
            </a:pPr>
            <a:r>
              <a:t/>
            </a:r>
            <a:endParaRPr sz="2300">
              <a:solidFill>
                <a:srgbClr val="BF9000"/>
              </a:solidFill>
            </a:endParaRPr>
          </a:p>
          <a:p>
            <a:pPr indent="-374650" lvl="0" marL="457200" rtl="0" algn="l">
              <a:spcBef>
                <a:spcPts val="0"/>
              </a:spcBef>
              <a:spcAft>
                <a:spcPts val="0"/>
              </a:spcAft>
              <a:buClr>
                <a:srgbClr val="BF9000"/>
              </a:buClr>
              <a:buSzPts val="2300"/>
              <a:buChar char="●"/>
            </a:pPr>
            <a:r>
              <a:rPr lang="pt-BR" sz="2300">
                <a:solidFill>
                  <a:srgbClr val="BF9000"/>
                </a:solidFill>
              </a:rPr>
              <a:t>Breast </a:t>
            </a:r>
            <a:r>
              <a:rPr lang="pt-BR" sz="2300">
                <a:solidFill>
                  <a:srgbClr val="BF9000"/>
                </a:solidFill>
              </a:rPr>
              <a:t>cancer</a:t>
            </a:r>
            <a:r>
              <a:rPr lang="pt-BR" sz="2300">
                <a:solidFill>
                  <a:srgbClr val="BF9000"/>
                </a:solidFill>
              </a:rPr>
              <a:t> genes </a:t>
            </a:r>
            <a:endParaRPr sz="2300">
              <a:solidFill>
                <a:srgbClr val="BF9000"/>
              </a:solidFill>
            </a:endParaRPr>
          </a:p>
          <a:p>
            <a:pPr indent="-301833" lvl="1" marL="914400" rtl="0" algn="l">
              <a:spcBef>
                <a:spcPts val="0"/>
              </a:spcBef>
              <a:spcAft>
                <a:spcPts val="0"/>
              </a:spcAft>
              <a:buClr>
                <a:srgbClr val="BF9000"/>
              </a:buClr>
              <a:buSzPts val="1153"/>
              <a:buChar char="○"/>
            </a:pPr>
            <a:r>
              <a:rPr b="1" lang="pt-BR" sz="1153">
                <a:solidFill>
                  <a:srgbClr val="BF9000"/>
                </a:solidFill>
              </a:rPr>
              <a:t>BRCA2</a:t>
            </a:r>
            <a:endParaRPr b="1" sz="1153">
              <a:solidFill>
                <a:srgbClr val="BF9000"/>
              </a:solidFill>
            </a:endParaRPr>
          </a:p>
          <a:p>
            <a:pPr indent="-301833" lvl="1" marL="914400" rtl="0" algn="l">
              <a:spcBef>
                <a:spcPts val="0"/>
              </a:spcBef>
              <a:spcAft>
                <a:spcPts val="0"/>
              </a:spcAft>
              <a:buClr>
                <a:srgbClr val="BF9000"/>
              </a:buClr>
              <a:buSzPts val="1153"/>
              <a:buChar char="○"/>
            </a:pPr>
            <a:r>
              <a:rPr b="1" lang="pt-BR" sz="1153">
                <a:solidFill>
                  <a:srgbClr val="BF9000"/>
                </a:solidFill>
              </a:rPr>
              <a:t>BRCA1</a:t>
            </a:r>
            <a:endParaRPr b="1" sz="1153">
              <a:solidFill>
                <a:srgbClr val="BF9000"/>
              </a:solidFill>
            </a:endParaRPr>
          </a:p>
          <a:p>
            <a:pPr indent="-301833" lvl="1" marL="914400" rtl="0" algn="l">
              <a:spcBef>
                <a:spcPts val="0"/>
              </a:spcBef>
              <a:spcAft>
                <a:spcPts val="0"/>
              </a:spcAft>
              <a:buClr>
                <a:srgbClr val="BF9000"/>
              </a:buClr>
              <a:buSzPts val="1153"/>
              <a:buChar char="○"/>
            </a:pPr>
            <a:r>
              <a:rPr b="1" lang="pt-BR" sz="1153">
                <a:solidFill>
                  <a:srgbClr val="BF9000"/>
                </a:solidFill>
              </a:rPr>
              <a:t>TP53</a:t>
            </a:r>
            <a:endParaRPr b="1" sz="1153">
              <a:solidFill>
                <a:srgbClr val="BF9000"/>
              </a:solidFill>
            </a:endParaRPr>
          </a:p>
          <a:p>
            <a:pPr indent="-301833" lvl="1" marL="914400" rtl="0" algn="l">
              <a:spcBef>
                <a:spcPts val="0"/>
              </a:spcBef>
              <a:spcAft>
                <a:spcPts val="0"/>
              </a:spcAft>
              <a:buClr>
                <a:srgbClr val="E06666"/>
              </a:buClr>
              <a:buSzPts val="1153"/>
              <a:buChar char="○"/>
            </a:pPr>
            <a:r>
              <a:rPr b="1" lang="pt-BR" sz="1153">
                <a:solidFill>
                  <a:srgbClr val="E06666"/>
                </a:solidFill>
              </a:rPr>
              <a:t>HER2</a:t>
            </a:r>
            <a:endParaRPr b="1" sz="1153">
              <a:solidFill>
                <a:srgbClr val="E06666"/>
              </a:solidFill>
            </a:endParaRPr>
          </a:p>
          <a:p>
            <a:pPr indent="-301833" lvl="1" marL="914400" marR="0" rtl="0" algn="l">
              <a:lnSpc>
                <a:spcPct val="100000"/>
              </a:lnSpc>
              <a:spcBef>
                <a:spcPts val="0"/>
              </a:spcBef>
              <a:spcAft>
                <a:spcPts val="0"/>
              </a:spcAft>
              <a:buClr>
                <a:srgbClr val="BF9000"/>
              </a:buClr>
              <a:buSzPts val="1153"/>
              <a:buChar char="○"/>
            </a:pPr>
            <a:r>
              <a:rPr lang="pt-BR" sz="1153">
                <a:solidFill>
                  <a:srgbClr val="BF9000"/>
                </a:solidFill>
              </a:rPr>
              <a:t>ATM</a:t>
            </a:r>
            <a:endParaRPr sz="1153">
              <a:solidFill>
                <a:srgbClr val="BF9000"/>
              </a:solidFill>
            </a:endParaRPr>
          </a:p>
          <a:p>
            <a:pPr indent="-301833" lvl="1" marL="914400" marR="0" rtl="0" algn="l">
              <a:lnSpc>
                <a:spcPct val="100000"/>
              </a:lnSpc>
              <a:spcBef>
                <a:spcPts val="0"/>
              </a:spcBef>
              <a:spcAft>
                <a:spcPts val="0"/>
              </a:spcAft>
              <a:buClr>
                <a:srgbClr val="BF9000"/>
              </a:buClr>
              <a:buSzPts val="1153"/>
              <a:buChar char="○"/>
            </a:pPr>
            <a:r>
              <a:rPr lang="pt-BR" sz="1153">
                <a:solidFill>
                  <a:srgbClr val="BF9000"/>
                </a:solidFill>
              </a:rPr>
              <a:t>C</a:t>
            </a:r>
            <a:r>
              <a:rPr lang="pt-BR" sz="1153">
                <a:solidFill>
                  <a:srgbClr val="BF9000"/>
                </a:solidFill>
              </a:rPr>
              <a:t>HEK2</a:t>
            </a:r>
            <a:endParaRPr sz="1153">
              <a:solidFill>
                <a:srgbClr val="BF9000"/>
              </a:solidFill>
            </a:endParaRPr>
          </a:p>
          <a:p>
            <a:pPr indent="-301833" lvl="1" marL="914400" marR="0" rtl="0" algn="l">
              <a:lnSpc>
                <a:spcPct val="100000"/>
              </a:lnSpc>
              <a:spcBef>
                <a:spcPts val="0"/>
              </a:spcBef>
              <a:spcAft>
                <a:spcPts val="0"/>
              </a:spcAft>
              <a:buClr>
                <a:srgbClr val="BF9000"/>
              </a:buClr>
              <a:buSzPts val="1153"/>
              <a:buChar char="○"/>
            </a:pPr>
            <a:r>
              <a:rPr lang="pt-BR" sz="1153">
                <a:solidFill>
                  <a:srgbClr val="BF9000"/>
                </a:solidFill>
              </a:rPr>
              <a:t>PIK3CA</a:t>
            </a:r>
            <a:endParaRPr sz="1153">
              <a:solidFill>
                <a:srgbClr val="BF9000"/>
              </a:solidFill>
            </a:endParaRPr>
          </a:p>
          <a:p>
            <a:pPr indent="-301833" lvl="1" marL="914400" marR="0" rtl="0" algn="l">
              <a:lnSpc>
                <a:spcPct val="100000"/>
              </a:lnSpc>
              <a:spcBef>
                <a:spcPts val="0"/>
              </a:spcBef>
              <a:spcAft>
                <a:spcPts val="0"/>
              </a:spcAft>
              <a:buClr>
                <a:srgbClr val="E06666"/>
              </a:buClr>
              <a:buSzPts val="1153"/>
              <a:buChar char="○"/>
            </a:pPr>
            <a:r>
              <a:rPr lang="pt-BR" sz="1153">
                <a:solidFill>
                  <a:srgbClr val="E06666"/>
                </a:solidFill>
              </a:rPr>
              <a:t>PTEN</a:t>
            </a:r>
            <a:endParaRPr sz="1153">
              <a:solidFill>
                <a:srgbClr val="E06666"/>
              </a:solidFill>
            </a:endParaRPr>
          </a:p>
          <a:p>
            <a:pPr indent="-301833" lvl="1" marL="914400" marR="0" rtl="0" algn="l">
              <a:lnSpc>
                <a:spcPct val="100000"/>
              </a:lnSpc>
              <a:spcBef>
                <a:spcPts val="0"/>
              </a:spcBef>
              <a:spcAft>
                <a:spcPts val="0"/>
              </a:spcAft>
              <a:buClr>
                <a:srgbClr val="E06666"/>
              </a:buClr>
              <a:buSzPts val="1153"/>
              <a:buChar char="○"/>
            </a:pPr>
            <a:r>
              <a:rPr lang="pt-BR" sz="1153">
                <a:solidFill>
                  <a:srgbClr val="E06666"/>
                </a:solidFill>
              </a:rPr>
              <a:t>CDH1</a:t>
            </a:r>
            <a:endParaRPr sz="1153">
              <a:solidFill>
                <a:srgbClr val="E06666"/>
              </a:solidFill>
            </a:endParaRPr>
          </a:p>
          <a:p>
            <a:pPr indent="-301833" lvl="1" marL="914400" marR="0" rtl="0" algn="l">
              <a:lnSpc>
                <a:spcPct val="100000"/>
              </a:lnSpc>
              <a:spcBef>
                <a:spcPts val="0"/>
              </a:spcBef>
              <a:spcAft>
                <a:spcPts val="0"/>
              </a:spcAft>
              <a:buClr>
                <a:srgbClr val="E06666"/>
              </a:buClr>
              <a:buSzPts val="1153"/>
              <a:buChar char="○"/>
            </a:pPr>
            <a:r>
              <a:rPr lang="pt-BR" sz="1153">
                <a:solidFill>
                  <a:srgbClr val="E06666"/>
                </a:solidFill>
              </a:rPr>
              <a:t>PALB2</a:t>
            </a:r>
            <a:endParaRPr sz="1153">
              <a:solidFill>
                <a:srgbClr val="E06666"/>
              </a:solidFill>
            </a:endParaRPr>
          </a:p>
          <a:p>
            <a:pPr indent="0" lvl="0" marL="0" rtl="0" algn="ctr">
              <a:spcBef>
                <a:spcPts val="0"/>
              </a:spcBef>
              <a:spcAft>
                <a:spcPts val="0"/>
              </a:spcAft>
              <a:buNone/>
            </a:pPr>
            <a:r>
              <a:t/>
            </a:r>
            <a:endParaRPr sz="2300">
              <a:solidFill>
                <a:srgbClr val="F1C232"/>
              </a:solidFill>
            </a:endParaRPr>
          </a:p>
          <a:p>
            <a:pPr indent="0" lvl="0" marL="0" rtl="0" algn="ctr">
              <a:spcBef>
                <a:spcPts val="0"/>
              </a:spcBef>
              <a:spcAft>
                <a:spcPts val="0"/>
              </a:spcAft>
              <a:buNone/>
            </a:pPr>
            <a:r>
              <a:t/>
            </a:r>
            <a:endParaRPr sz="2300">
              <a:solidFill>
                <a:srgbClr val="F1C232"/>
              </a:solidFill>
            </a:endParaRPr>
          </a:p>
          <a:p>
            <a:pPr indent="-374650" lvl="0" marL="457200" rtl="0" algn="l">
              <a:spcBef>
                <a:spcPts val="0"/>
              </a:spcBef>
              <a:spcAft>
                <a:spcPts val="0"/>
              </a:spcAft>
              <a:buClr>
                <a:srgbClr val="F1C232"/>
              </a:buClr>
              <a:buSzPts val="2300"/>
              <a:buChar char="●"/>
            </a:pPr>
            <a:r>
              <a:rPr lang="pt-BR" sz="2100">
                <a:solidFill>
                  <a:srgbClr val="BF9000"/>
                </a:solidFill>
              </a:rPr>
              <a:t>Genetic Testing: decision-making in the doctor-patient relationship</a:t>
            </a:r>
            <a:endParaRPr sz="2100">
              <a:solidFill>
                <a:srgbClr val="BF9000"/>
              </a:solidFill>
            </a:endParaRPr>
          </a:p>
          <a:p>
            <a:pPr indent="0" lvl="0" marL="0" rtl="0" algn="l">
              <a:spcBef>
                <a:spcPts val="0"/>
              </a:spcBef>
              <a:spcAft>
                <a:spcPts val="0"/>
              </a:spcAft>
              <a:buNone/>
            </a:pPr>
            <a:r>
              <a:t/>
            </a:r>
            <a:endParaRPr sz="2300">
              <a:solidFill>
                <a:srgbClr val="F1C232"/>
              </a:solidFill>
            </a:endParaRPr>
          </a:p>
        </p:txBody>
      </p:sp>
      <p:sp>
        <p:nvSpPr>
          <p:cNvPr id="63" name="Google Shape;63;p14"/>
          <p:cNvSpPr/>
          <p:nvPr/>
        </p:nvSpPr>
        <p:spPr>
          <a:xfrm>
            <a:off x="2965275" y="1418825"/>
            <a:ext cx="342900" cy="202500"/>
          </a:xfrm>
          <a:prstGeom prst="rightArrow">
            <a:avLst>
              <a:gd fmla="val 50000" name="adj1"/>
              <a:gd fmla="val 50000" name="adj2"/>
            </a:avLst>
          </a:prstGeom>
          <a:solidFill>
            <a:srgbClr val="F1C23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4"/>
          <p:cNvSpPr/>
          <p:nvPr/>
        </p:nvSpPr>
        <p:spPr>
          <a:xfrm>
            <a:off x="4087200" y="944075"/>
            <a:ext cx="342900" cy="202500"/>
          </a:xfrm>
          <a:prstGeom prst="rightArrow">
            <a:avLst>
              <a:gd fmla="val 50000" name="adj1"/>
              <a:gd fmla="val 50000" name="adj2"/>
            </a:avLst>
          </a:prstGeom>
          <a:solidFill>
            <a:srgbClr val="F1C23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p:nvPr/>
        </p:nvSpPr>
        <p:spPr>
          <a:xfrm>
            <a:off x="6055925" y="944075"/>
            <a:ext cx="3004800" cy="1152000"/>
          </a:xfrm>
          <a:prstGeom prst="bracePair">
            <a:avLst/>
          </a:prstGeom>
          <a:noFill/>
          <a:ln cap="flat" cmpd="sng" w="9525">
            <a:solidFill>
              <a:schemeClr val="dk2"/>
            </a:solidFill>
            <a:prstDash val="solid"/>
            <a:round/>
            <a:headEnd len="sm" w="sm" type="none"/>
            <a:tailEnd len="sm" w="sm" type="none"/>
          </a:ln>
        </p:spPr>
        <p:txBody>
          <a:bodyPr anchorCtr="0" anchor="ctr" bIns="91425" lIns="180000" spcFirstLastPara="1" rIns="91425" wrap="square" tIns="91425">
            <a:noAutofit/>
          </a:bodyPr>
          <a:lstStyle/>
          <a:p>
            <a:pPr indent="-128099" lvl="0" marL="0" marR="0" rtl="0" algn="l">
              <a:lnSpc>
                <a:spcPct val="100000"/>
              </a:lnSpc>
              <a:spcBef>
                <a:spcPts val="0"/>
              </a:spcBef>
              <a:spcAft>
                <a:spcPts val="0"/>
              </a:spcAft>
              <a:buClr>
                <a:srgbClr val="BF9000"/>
              </a:buClr>
              <a:buSzPts val="600"/>
              <a:buChar char="❏"/>
            </a:pPr>
            <a:r>
              <a:rPr lang="pt-BR" sz="1500">
                <a:solidFill>
                  <a:srgbClr val="BF9000"/>
                </a:solidFill>
              </a:rPr>
              <a:t>Cell Growth Regulation</a:t>
            </a:r>
            <a:endParaRPr sz="1500">
              <a:solidFill>
                <a:srgbClr val="BF9000"/>
              </a:solidFill>
            </a:endParaRPr>
          </a:p>
          <a:p>
            <a:pPr indent="-128099" lvl="0" marL="0" marR="0" rtl="0" algn="l">
              <a:lnSpc>
                <a:spcPct val="100000"/>
              </a:lnSpc>
              <a:spcBef>
                <a:spcPts val="0"/>
              </a:spcBef>
              <a:spcAft>
                <a:spcPts val="0"/>
              </a:spcAft>
              <a:buClr>
                <a:srgbClr val="BF9000"/>
              </a:buClr>
              <a:buSzPts val="600"/>
              <a:buChar char="❏"/>
            </a:pPr>
            <a:r>
              <a:rPr lang="pt-BR" sz="1500">
                <a:solidFill>
                  <a:srgbClr val="BF9000"/>
                </a:solidFill>
              </a:rPr>
              <a:t>DNA Repair</a:t>
            </a:r>
            <a:endParaRPr sz="1500">
              <a:solidFill>
                <a:srgbClr val="BF9000"/>
              </a:solidFill>
            </a:endParaRPr>
          </a:p>
          <a:p>
            <a:pPr indent="-128099" lvl="0" marL="0" marR="0" rtl="0" algn="l">
              <a:lnSpc>
                <a:spcPct val="100000"/>
              </a:lnSpc>
              <a:spcBef>
                <a:spcPts val="0"/>
              </a:spcBef>
              <a:spcAft>
                <a:spcPts val="0"/>
              </a:spcAft>
              <a:buClr>
                <a:srgbClr val="BF9000"/>
              </a:buClr>
              <a:buSzPts val="600"/>
              <a:buChar char="❏"/>
            </a:pPr>
            <a:r>
              <a:rPr lang="pt-BR" sz="1500">
                <a:solidFill>
                  <a:srgbClr val="BF9000"/>
                </a:solidFill>
              </a:rPr>
              <a:t>Apoptosis (programmed cell death)</a:t>
            </a:r>
            <a:endParaRPr sz="1500">
              <a:solidFill>
                <a:srgbClr val="BF9000"/>
              </a:solidFill>
            </a:endParaRPr>
          </a:p>
        </p:txBody>
      </p:sp>
      <p:sp>
        <p:nvSpPr>
          <p:cNvPr id="66" name="Google Shape;66;p14"/>
          <p:cNvSpPr txBox="1"/>
          <p:nvPr/>
        </p:nvSpPr>
        <p:spPr>
          <a:xfrm>
            <a:off x="7248500" y="2219638"/>
            <a:ext cx="1218300" cy="4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rgbClr val="BF9000"/>
                </a:solidFill>
              </a:rPr>
              <a:t>Cancer</a:t>
            </a:r>
            <a:endParaRPr sz="1900">
              <a:solidFill>
                <a:schemeClr val="dk2"/>
              </a:solidFill>
            </a:endParaRPr>
          </a:p>
        </p:txBody>
      </p:sp>
      <p:sp>
        <p:nvSpPr>
          <p:cNvPr id="67" name="Google Shape;67;p14"/>
          <p:cNvSpPr/>
          <p:nvPr/>
        </p:nvSpPr>
        <p:spPr>
          <a:xfrm rot="5400000">
            <a:off x="7676625" y="2118225"/>
            <a:ext cx="248700" cy="144000"/>
          </a:xfrm>
          <a:prstGeom prst="rightArrow">
            <a:avLst>
              <a:gd fmla="val 50000" name="adj1"/>
              <a:gd fmla="val 50000" name="adj2"/>
            </a:avLst>
          </a:prstGeom>
          <a:solidFill>
            <a:srgbClr val="F1C23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4"/>
          <p:cNvSpPr txBox="1"/>
          <p:nvPr/>
        </p:nvSpPr>
        <p:spPr>
          <a:xfrm>
            <a:off x="7324525" y="4059175"/>
            <a:ext cx="183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69" name="Google Shape;69;p14"/>
          <p:cNvPicPr preferRelativeResize="0"/>
          <p:nvPr/>
        </p:nvPicPr>
        <p:blipFill>
          <a:blip r:embed="rId3">
            <a:alphaModFix/>
          </a:blip>
          <a:stretch>
            <a:fillRect/>
          </a:stretch>
        </p:blipFill>
        <p:spPr>
          <a:xfrm>
            <a:off x="2105425" y="2412850"/>
            <a:ext cx="4933150" cy="1577125"/>
          </a:xfrm>
          <a:prstGeom prst="rect">
            <a:avLst/>
          </a:prstGeom>
          <a:noFill/>
          <a:ln>
            <a:noFill/>
          </a:ln>
        </p:spPr>
      </p:pic>
      <p:sp>
        <p:nvSpPr>
          <p:cNvPr id="70" name="Google Shape;70;p14"/>
          <p:cNvSpPr/>
          <p:nvPr/>
        </p:nvSpPr>
        <p:spPr>
          <a:xfrm flipH="1" rot="10800000">
            <a:off x="6429700" y="4520875"/>
            <a:ext cx="531300" cy="357300"/>
          </a:xfrm>
          <a:prstGeom prst="bentArrow">
            <a:avLst>
              <a:gd fmla="val 25000" name="adj1"/>
              <a:gd fmla="val 25000" name="adj2"/>
              <a:gd fmla="val 25000" name="adj3"/>
              <a:gd fmla="val 43750" name="adj4"/>
            </a:avLst>
          </a:prstGeom>
          <a:solidFill>
            <a:srgbClr val="FCE5CD"/>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4"/>
          <p:cNvSpPr/>
          <p:nvPr/>
        </p:nvSpPr>
        <p:spPr>
          <a:xfrm>
            <a:off x="7019400" y="4557525"/>
            <a:ext cx="1056600" cy="476400"/>
          </a:xfrm>
          <a:prstGeom prst="roundRect">
            <a:avLst>
              <a:gd fmla="val 16667" name="adj"/>
            </a:avLst>
          </a:prstGeom>
          <a:no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BF9000"/>
                </a:solidFill>
              </a:rPr>
              <a:t>Angelina Jolie</a:t>
            </a:r>
            <a:endParaRPr>
              <a:solidFill>
                <a:srgbClr val="BF9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311700" y="627775"/>
            <a:ext cx="8520600" cy="4338000"/>
          </a:xfrm>
          <a:prstGeom prst="rect">
            <a:avLst/>
          </a:prstGeom>
        </p:spPr>
        <p:txBody>
          <a:bodyPr anchorCtr="0" anchor="t" bIns="91425" lIns="91425" spcFirstLastPara="1" rIns="91425" wrap="square" tIns="91425">
            <a:normAutofit fontScale="90000"/>
          </a:bodyPr>
          <a:lstStyle/>
          <a:p>
            <a:pPr indent="-348615" lvl="0" marL="457200" rtl="0" algn="l">
              <a:spcBef>
                <a:spcPts val="0"/>
              </a:spcBef>
              <a:spcAft>
                <a:spcPts val="0"/>
              </a:spcAft>
              <a:buClr>
                <a:srgbClr val="BF9000"/>
              </a:buClr>
              <a:buSzPct val="100000"/>
              <a:buChar char="●"/>
            </a:pPr>
            <a:r>
              <a:rPr lang="pt-BR" sz="2100">
                <a:solidFill>
                  <a:srgbClr val="BF9000"/>
                </a:solidFill>
              </a:rPr>
              <a:t>Dataset:</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DisGeNet</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Harmonizome 3.0</a:t>
            </a:r>
            <a:endParaRPr sz="2100">
              <a:solidFill>
                <a:srgbClr val="BF9000"/>
              </a:solidFill>
            </a:endParaRPr>
          </a:p>
          <a:p>
            <a:pPr indent="0" lvl="0" marL="914400" rtl="0" algn="l">
              <a:spcBef>
                <a:spcPts val="0"/>
              </a:spcBef>
              <a:spcAft>
                <a:spcPts val="0"/>
              </a:spcAft>
              <a:buNone/>
            </a:pPr>
            <a:r>
              <a:t/>
            </a:r>
            <a:endParaRPr sz="2100">
              <a:solidFill>
                <a:srgbClr val="BF9000"/>
              </a:solidFill>
            </a:endParaRPr>
          </a:p>
          <a:p>
            <a:pPr indent="-348615" lvl="0" marL="457200" rtl="0" algn="l">
              <a:spcBef>
                <a:spcPts val="0"/>
              </a:spcBef>
              <a:spcAft>
                <a:spcPts val="0"/>
              </a:spcAft>
              <a:buClr>
                <a:srgbClr val="BF9000"/>
              </a:buClr>
              <a:buSzPct val="100000"/>
              <a:buChar char="●"/>
            </a:pPr>
            <a:r>
              <a:rPr lang="pt-BR" sz="2100">
                <a:solidFill>
                  <a:srgbClr val="BF9000"/>
                </a:solidFill>
              </a:rPr>
              <a:t>Pre-processing:</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Merge 4 datasets</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Rename the synomym GeneIDs as per official names</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Dropped </a:t>
            </a:r>
            <a:r>
              <a:rPr lang="pt-BR" sz="2100">
                <a:solidFill>
                  <a:srgbClr val="BF9000"/>
                </a:solidFill>
              </a:rPr>
              <a:t>GeneIDs != genes chosen</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Function (def preprocess_data(df, frac=1))</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Normalization (StandardScaler): numerical features</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One-Hot Encoding: categorical features</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Label encoder: dependent variable</a:t>
            </a:r>
            <a:endParaRPr sz="2100">
              <a:solidFill>
                <a:srgbClr val="BF9000"/>
              </a:solidFill>
            </a:endParaRPr>
          </a:p>
          <a:p>
            <a:pPr indent="0" lvl="0" marL="0" rtl="0" algn="l">
              <a:spcBef>
                <a:spcPts val="0"/>
              </a:spcBef>
              <a:spcAft>
                <a:spcPts val="0"/>
              </a:spcAft>
              <a:buNone/>
            </a:pPr>
            <a:r>
              <a:t/>
            </a:r>
            <a:endParaRPr sz="2100">
              <a:solidFill>
                <a:srgbClr val="BF9000"/>
              </a:solidFill>
            </a:endParaRPr>
          </a:p>
          <a:p>
            <a:pPr indent="-348615" lvl="0" marL="457200" rtl="0" algn="l">
              <a:spcBef>
                <a:spcPts val="0"/>
              </a:spcBef>
              <a:spcAft>
                <a:spcPts val="0"/>
              </a:spcAft>
              <a:buClr>
                <a:srgbClr val="BF9000"/>
              </a:buClr>
              <a:buSzPct val="100000"/>
              <a:buChar char="●"/>
            </a:pPr>
            <a:r>
              <a:rPr lang="pt-BR" sz="2100">
                <a:solidFill>
                  <a:srgbClr val="BF9000"/>
                </a:solidFill>
              </a:rPr>
              <a:t>Classification method: Logistic Regression and Random Forest</a:t>
            </a:r>
            <a:endParaRPr sz="2100">
              <a:solidFill>
                <a:srgbClr val="BF9000"/>
              </a:solidFill>
            </a:endParaRPr>
          </a:p>
          <a:p>
            <a:pPr indent="-348615" lvl="1" marL="914400" rtl="0" algn="l">
              <a:spcBef>
                <a:spcPts val="0"/>
              </a:spcBef>
              <a:spcAft>
                <a:spcPts val="0"/>
              </a:spcAft>
              <a:buClr>
                <a:srgbClr val="BF9000"/>
              </a:buClr>
              <a:buSzPct val="100000"/>
              <a:buChar char="○"/>
            </a:pPr>
            <a:r>
              <a:rPr lang="pt-BR" sz="2100">
                <a:solidFill>
                  <a:srgbClr val="BF9000"/>
                </a:solidFill>
              </a:rPr>
              <a:t>Train/Test</a:t>
            </a:r>
            <a:endParaRPr sz="2100">
              <a:solidFill>
                <a:srgbClr val="BF9000"/>
              </a:solidFill>
            </a:endParaRPr>
          </a:p>
        </p:txBody>
      </p:sp>
      <p:sp>
        <p:nvSpPr>
          <p:cNvPr id="77" name="Google Shape;77;p15"/>
          <p:cNvSpPr txBox="1"/>
          <p:nvPr>
            <p:ph type="ctrTitle"/>
          </p:nvPr>
        </p:nvSpPr>
        <p:spPr>
          <a:xfrm>
            <a:off x="311700" y="170700"/>
            <a:ext cx="8520600" cy="64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pt-BR" sz="4000">
                <a:solidFill>
                  <a:srgbClr val="BF9000"/>
                </a:solidFill>
              </a:rPr>
              <a:t>Project</a:t>
            </a:r>
            <a:endParaRPr sz="4000">
              <a:solidFill>
                <a:srgbClr val="BF9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86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solidFill>
                  <a:srgbClr val="BF9000"/>
                </a:solidFill>
              </a:rPr>
              <a:t>Features</a:t>
            </a:r>
            <a:endParaRPr>
              <a:solidFill>
                <a:srgbClr val="BF9000"/>
              </a:solidFill>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6"/>
          <p:cNvPicPr preferRelativeResize="0"/>
          <p:nvPr/>
        </p:nvPicPr>
        <p:blipFill>
          <a:blip r:embed="rId3">
            <a:alphaModFix/>
          </a:blip>
          <a:stretch>
            <a:fillRect/>
          </a:stretch>
        </p:blipFill>
        <p:spPr>
          <a:xfrm>
            <a:off x="139600" y="1152464"/>
            <a:ext cx="8520599" cy="35921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698500" y="654300"/>
            <a:ext cx="7556100" cy="28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pt-BR" sz="1620">
                <a:solidFill>
                  <a:srgbClr val="BF9000"/>
                </a:solidFill>
              </a:rPr>
              <a:t>Basic</a:t>
            </a:r>
            <a:endParaRPr sz="1620">
              <a:solidFill>
                <a:srgbClr val="BF9000"/>
              </a:solidFill>
            </a:endParaRPr>
          </a:p>
        </p:txBody>
      </p:sp>
      <p:sp>
        <p:nvSpPr>
          <p:cNvPr id="90" name="Google Shape;90;p17"/>
          <p:cNvSpPr txBox="1"/>
          <p:nvPr>
            <p:ph type="title"/>
          </p:nvPr>
        </p:nvSpPr>
        <p:spPr>
          <a:xfrm>
            <a:off x="542925" y="81600"/>
            <a:ext cx="796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solidFill>
                  <a:srgbClr val="BF9000"/>
                </a:solidFill>
              </a:rPr>
              <a:t>Logistic Regression          X        </a:t>
            </a:r>
            <a:r>
              <a:rPr lang="pt-BR">
                <a:solidFill>
                  <a:srgbClr val="BF9000"/>
                </a:solidFill>
              </a:rPr>
              <a:t> </a:t>
            </a:r>
            <a:r>
              <a:rPr lang="pt-BR">
                <a:solidFill>
                  <a:srgbClr val="BF9000"/>
                </a:solidFill>
              </a:rPr>
              <a:t>Random Forest</a:t>
            </a:r>
            <a:endParaRPr>
              <a:solidFill>
                <a:srgbClr val="BF9000"/>
              </a:solidFill>
            </a:endParaRPr>
          </a:p>
        </p:txBody>
      </p:sp>
      <p:pic>
        <p:nvPicPr>
          <p:cNvPr id="91" name="Google Shape;91;p17"/>
          <p:cNvPicPr preferRelativeResize="0"/>
          <p:nvPr/>
        </p:nvPicPr>
        <p:blipFill>
          <a:blip r:embed="rId3">
            <a:alphaModFix/>
          </a:blip>
          <a:stretch>
            <a:fillRect/>
          </a:stretch>
        </p:blipFill>
        <p:spPr>
          <a:xfrm>
            <a:off x="5230294" y="808050"/>
            <a:ext cx="3279756" cy="4029250"/>
          </a:xfrm>
          <a:prstGeom prst="rect">
            <a:avLst/>
          </a:prstGeom>
          <a:noFill/>
          <a:ln>
            <a:noFill/>
          </a:ln>
        </p:spPr>
      </p:pic>
      <p:sp>
        <p:nvSpPr>
          <p:cNvPr id="92" name="Google Shape;92;p17"/>
          <p:cNvSpPr txBox="1"/>
          <p:nvPr/>
        </p:nvSpPr>
        <p:spPr>
          <a:xfrm>
            <a:off x="5429925" y="1077100"/>
            <a:ext cx="2306400" cy="11151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0000"/>
              </a:solidFill>
            </a:endParaRPr>
          </a:p>
        </p:txBody>
      </p:sp>
      <p:pic>
        <p:nvPicPr>
          <p:cNvPr id="93" name="Google Shape;93;p17"/>
          <p:cNvPicPr preferRelativeResize="0"/>
          <p:nvPr/>
        </p:nvPicPr>
        <p:blipFill>
          <a:blip r:embed="rId4">
            <a:alphaModFix/>
          </a:blip>
          <a:stretch>
            <a:fillRect/>
          </a:stretch>
        </p:blipFill>
        <p:spPr>
          <a:xfrm>
            <a:off x="542925" y="820402"/>
            <a:ext cx="3226265" cy="4029249"/>
          </a:xfrm>
          <a:prstGeom prst="rect">
            <a:avLst/>
          </a:prstGeom>
          <a:noFill/>
          <a:ln>
            <a:noFill/>
          </a:ln>
        </p:spPr>
      </p:pic>
      <p:sp>
        <p:nvSpPr>
          <p:cNvPr id="94" name="Google Shape;94;p17"/>
          <p:cNvSpPr txBox="1"/>
          <p:nvPr/>
        </p:nvSpPr>
        <p:spPr>
          <a:xfrm flipH="1" rot="10800000">
            <a:off x="997400" y="1375238"/>
            <a:ext cx="1919700" cy="1191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0" name="Google Shape;100;p18"/>
          <p:cNvSpPr txBox="1"/>
          <p:nvPr>
            <p:ph type="title"/>
          </p:nvPr>
        </p:nvSpPr>
        <p:spPr>
          <a:xfrm>
            <a:off x="200925" y="437450"/>
            <a:ext cx="3969900" cy="41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20">
                <a:solidFill>
                  <a:srgbClr val="BF9000"/>
                </a:solidFill>
              </a:rPr>
              <a:t>Unbalanced</a:t>
            </a:r>
            <a:r>
              <a:rPr lang="pt-BR" sz="2420">
                <a:solidFill>
                  <a:srgbClr val="BF9000"/>
                </a:solidFill>
              </a:rPr>
              <a:t> data</a:t>
            </a:r>
            <a:endParaRPr sz="2420">
              <a:solidFill>
                <a:srgbClr val="BF9000"/>
              </a:solidFill>
            </a:endParaRPr>
          </a:p>
          <a:p>
            <a:pPr indent="0" lvl="0" marL="0" rtl="0" algn="l">
              <a:spcBef>
                <a:spcPts val="0"/>
              </a:spcBef>
              <a:spcAft>
                <a:spcPts val="0"/>
              </a:spcAft>
              <a:buSzPts val="990"/>
              <a:buNone/>
            </a:pPr>
            <a:r>
              <a:t/>
            </a:r>
            <a:endParaRPr sz="1220">
              <a:solidFill>
                <a:srgbClr val="BF9000"/>
              </a:solidFill>
            </a:endParaRPr>
          </a:p>
          <a:p>
            <a:pPr indent="0" lvl="0" marL="0" rtl="0" algn="l">
              <a:spcBef>
                <a:spcPts val="0"/>
              </a:spcBef>
              <a:spcAft>
                <a:spcPts val="0"/>
              </a:spcAft>
              <a:buSzPts val="990"/>
              <a:buNone/>
            </a:pPr>
            <a:r>
              <a:rPr lang="pt-BR" sz="2020">
                <a:solidFill>
                  <a:srgbClr val="BF9000"/>
                </a:solidFill>
              </a:rPr>
              <a:t>Value_counts():</a:t>
            </a:r>
            <a:endParaRPr sz="2020">
              <a:solidFill>
                <a:srgbClr val="BF9000"/>
              </a:solidFill>
            </a:endParaRPr>
          </a:p>
        </p:txBody>
      </p:sp>
      <p:pic>
        <p:nvPicPr>
          <p:cNvPr id="101" name="Google Shape;101;p18"/>
          <p:cNvPicPr preferRelativeResize="0"/>
          <p:nvPr/>
        </p:nvPicPr>
        <p:blipFill>
          <a:blip r:embed="rId3">
            <a:alphaModFix/>
          </a:blip>
          <a:stretch>
            <a:fillRect/>
          </a:stretch>
        </p:blipFill>
        <p:spPr>
          <a:xfrm>
            <a:off x="255600" y="1614349"/>
            <a:ext cx="2563100" cy="1914800"/>
          </a:xfrm>
          <a:prstGeom prst="rect">
            <a:avLst/>
          </a:prstGeom>
          <a:noFill/>
          <a:ln>
            <a:noFill/>
          </a:ln>
        </p:spPr>
      </p:pic>
      <p:sp>
        <p:nvSpPr>
          <p:cNvPr id="102" name="Google Shape;102;p18"/>
          <p:cNvSpPr/>
          <p:nvPr/>
        </p:nvSpPr>
        <p:spPr>
          <a:xfrm>
            <a:off x="3031025" y="1959800"/>
            <a:ext cx="492000" cy="476700"/>
          </a:xfrm>
          <a:prstGeom prst="rightArrow">
            <a:avLst>
              <a:gd fmla="val 50000" name="adj1"/>
              <a:gd fmla="val 50000" name="adj2"/>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8"/>
          <p:cNvSpPr txBox="1"/>
          <p:nvPr>
            <p:ph type="title"/>
          </p:nvPr>
        </p:nvSpPr>
        <p:spPr>
          <a:xfrm>
            <a:off x="3675429" y="437450"/>
            <a:ext cx="5088900" cy="43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20">
                <a:solidFill>
                  <a:srgbClr val="BF9000"/>
                </a:solidFill>
              </a:rPr>
              <a:t>Balancing data:</a:t>
            </a:r>
            <a:endParaRPr sz="2420">
              <a:solidFill>
                <a:srgbClr val="BF9000"/>
              </a:solidFill>
            </a:endParaRPr>
          </a:p>
          <a:p>
            <a:pPr indent="0" lvl="0" marL="0" rtl="0" algn="l">
              <a:spcBef>
                <a:spcPts val="0"/>
              </a:spcBef>
              <a:spcAft>
                <a:spcPts val="0"/>
              </a:spcAft>
              <a:buSzPts val="990"/>
              <a:buNone/>
            </a:pPr>
            <a:r>
              <a:t/>
            </a:r>
            <a:endParaRPr sz="1200">
              <a:solidFill>
                <a:srgbClr val="BF9000"/>
              </a:solidFill>
            </a:endParaRPr>
          </a:p>
          <a:p>
            <a:pPr indent="0" lvl="0" marL="0" rtl="0" algn="l">
              <a:spcBef>
                <a:spcPts val="0"/>
              </a:spcBef>
              <a:spcAft>
                <a:spcPts val="0"/>
              </a:spcAft>
              <a:buSzPts val="990"/>
              <a:buNone/>
            </a:pPr>
            <a:r>
              <a:rPr lang="pt-BR" sz="2420">
                <a:solidFill>
                  <a:srgbClr val="BF9000"/>
                </a:solidFill>
              </a:rPr>
              <a:t>Logistic Regression:</a:t>
            </a:r>
            <a:endParaRPr sz="2420">
              <a:solidFill>
                <a:srgbClr val="BF9000"/>
              </a:solidFill>
            </a:endParaRPr>
          </a:p>
          <a:p>
            <a:pPr indent="0" lvl="0" marL="0" rtl="0" algn="l">
              <a:spcBef>
                <a:spcPts val="0"/>
              </a:spcBef>
              <a:spcAft>
                <a:spcPts val="0"/>
              </a:spcAft>
              <a:buSzPts val="990"/>
              <a:buNone/>
            </a:pPr>
            <a:r>
              <a:rPr lang="pt-BR" sz="1520">
                <a:solidFill>
                  <a:srgbClr val="BF9000"/>
                </a:solidFill>
              </a:rPr>
              <a:t>model = LogisticRegression(solver='</a:t>
            </a:r>
            <a:r>
              <a:rPr lang="pt-BR" sz="1520">
                <a:solidFill>
                  <a:srgbClr val="E06666"/>
                </a:solidFill>
              </a:rPr>
              <a:t>liblinear</a:t>
            </a:r>
            <a:r>
              <a:rPr lang="pt-BR" sz="1520">
                <a:solidFill>
                  <a:srgbClr val="BF9000"/>
                </a:solidFill>
              </a:rPr>
              <a:t>', penalty='</a:t>
            </a:r>
            <a:r>
              <a:rPr lang="pt-BR" sz="1520">
                <a:solidFill>
                  <a:srgbClr val="E06666"/>
                </a:solidFill>
              </a:rPr>
              <a:t>l1</a:t>
            </a:r>
            <a:r>
              <a:rPr lang="pt-BR" sz="1520">
                <a:solidFill>
                  <a:srgbClr val="BF9000"/>
                </a:solidFill>
              </a:rPr>
              <a:t>', </a:t>
            </a:r>
            <a:r>
              <a:rPr lang="pt-BR" sz="1520">
                <a:solidFill>
                  <a:srgbClr val="E06666"/>
                </a:solidFill>
              </a:rPr>
              <a:t>C=1</a:t>
            </a:r>
            <a:r>
              <a:rPr lang="pt-BR" sz="1520">
                <a:solidFill>
                  <a:srgbClr val="BF9000"/>
                </a:solidFill>
              </a:rPr>
              <a:t>, max_iter=1000, </a:t>
            </a:r>
            <a:r>
              <a:rPr lang="pt-BR" sz="1620">
                <a:solidFill>
                  <a:srgbClr val="FFF2CC"/>
                </a:solidFill>
              </a:rPr>
              <a:t>class_weight="balanced"</a:t>
            </a:r>
            <a:r>
              <a:rPr lang="pt-BR" sz="1520">
                <a:solidFill>
                  <a:srgbClr val="BF9000"/>
                </a:solidFill>
              </a:rPr>
              <a:t>)</a:t>
            </a:r>
            <a:endParaRPr sz="1520">
              <a:solidFill>
                <a:srgbClr val="BF9000"/>
              </a:solidFill>
            </a:endParaRPr>
          </a:p>
          <a:p>
            <a:pPr indent="0" lvl="0" marL="0" rtl="0" algn="l">
              <a:spcBef>
                <a:spcPts val="0"/>
              </a:spcBef>
              <a:spcAft>
                <a:spcPts val="0"/>
              </a:spcAft>
              <a:buSzPts val="990"/>
              <a:buNone/>
            </a:pPr>
            <a:r>
              <a:t/>
            </a:r>
            <a:endParaRPr sz="2020">
              <a:solidFill>
                <a:srgbClr val="BF9000"/>
              </a:solidFill>
            </a:endParaRPr>
          </a:p>
          <a:p>
            <a:pPr indent="0" lvl="0" marL="0" rtl="0" algn="l">
              <a:spcBef>
                <a:spcPts val="0"/>
              </a:spcBef>
              <a:spcAft>
                <a:spcPts val="0"/>
              </a:spcAft>
              <a:buSzPts val="990"/>
              <a:buNone/>
            </a:pPr>
            <a:r>
              <a:rPr lang="pt-BR" sz="2420">
                <a:solidFill>
                  <a:srgbClr val="BF9000"/>
                </a:solidFill>
              </a:rPr>
              <a:t>Random Forest:</a:t>
            </a:r>
            <a:endParaRPr sz="2420">
              <a:solidFill>
                <a:srgbClr val="BF9000"/>
              </a:solidFill>
            </a:endParaRPr>
          </a:p>
          <a:p>
            <a:pPr indent="0" lvl="0" marL="0" rtl="0" algn="l">
              <a:spcBef>
                <a:spcPts val="0"/>
              </a:spcBef>
              <a:spcAft>
                <a:spcPts val="0"/>
              </a:spcAft>
              <a:buClr>
                <a:schemeClr val="dk1"/>
              </a:buClr>
              <a:buSzPts val="1100"/>
              <a:buFont typeface="Arial"/>
              <a:buNone/>
            </a:pPr>
            <a:r>
              <a:rPr lang="pt-BR" sz="1500">
                <a:solidFill>
                  <a:srgbClr val="BF9000"/>
                </a:solidFill>
              </a:rPr>
              <a:t>rf_model = RandomForestClassifier(</a:t>
            </a:r>
            <a:endParaRPr sz="1500">
              <a:solidFill>
                <a:srgbClr val="BF9000"/>
              </a:solidFill>
            </a:endParaRPr>
          </a:p>
          <a:p>
            <a:pPr indent="0" lvl="0" marL="0" rtl="0" algn="l">
              <a:spcBef>
                <a:spcPts val="0"/>
              </a:spcBef>
              <a:spcAft>
                <a:spcPts val="0"/>
              </a:spcAft>
              <a:buClr>
                <a:schemeClr val="dk1"/>
              </a:buClr>
              <a:buSzPts val="1100"/>
              <a:buFont typeface="Arial"/>
              <a:buNone/>
            </a:pPr>
            <a:r>
              <a:rPr lang="pt-BR" sz="1500">
                <a:solidFill>
                  <a:srgbClr val="BF9000"/>
                </a:solidFill>
              </a:rPr>
              <a:t>    n_estimators=</a:t>
            </a:r>
            <a:r>
              <a:rPr lang="pt-BR" sz="1500">
                <a:solidFill>
                  <a:srgbClr val="E06666"/>
                </a:solidFill>
              </a:rPr>
              <a:t>100</a:t>
            </a:r>
            <a:r>
              <a:rPr lang="pt-BR" sz="1500">
                <a:solidFill>
                  <a:srgbClr val="BF9000"/>
                </a:solidFill>
              </a:rPr>
              <a:t>,</a:t>
            </a:r>
            <a:endParaRPr sz="1500">
              <a:solidFill>
                <a:srgbClr val="BF9000"/>
              </a:solidFill>
            </a:endParaRPr>
          </a:p>
          <a:p>
            <a:pPr indent="0" lvl="0" marL="0" rtl="0" algn="l">
              <a:spcBef>
                <a:spcPts val="0"/>
              </a:spcBef>
              <a:spcAft>
                <a:spcPts val="0"/>
              </a:spcAft>
              <a:buClr>
                <a:schemeClr val="dk1"/>
              </a:buClr>
              <a:buSzPts val="1100"/>
              <a:buFont typeface="Arial"/>
              <a:buNone/>
            </a:pPr>
            <a:r>
              <a:rPr lang="pt-BR" sz="1500">
                <a:solidFill>
                  <a:srgbClr val="BF9000"/>
                </a:solidFill>
              </a:rPr>
              <a:t>    max_depth=</a:t>
            </a:r>
            <a:r>
              <a:rPr lang="pt-BR" sz="1500">
                <a:solidFill>
                  <a:srgbClr val="E06666"/>
                </a:solidFill>
              </a:rPr>
              <a:t>4</a:t>
            </a:r>
            <a:r>
              <a:rPr lang="pt-BR" sz="1500">
                <a:solidFill>
                  <a:srgbClr val="BF9000"/>
                </a:solidFill>
              </a:rPr>
              <a:t>,</a:t>
            </a:r>
            <a:endParaRPr sz="1500">
              <a:solidFill>
                <a:srgbClr val="BF9000"/>
              </a:solidFill>
            </a:endParaRPr>
          </a:p>
          <a:p>
            <a:pPr indent="0" lvl="0" marL="0" rtl="0" algn="l">
              <a:spcBef>
                <a:spcPts val="0"/>
              </a:spcBef>
              <a:spcAft>
                <a:spcPts val="0"/>
              </a:spcAft>
              <a:buClr>
                <a:schemeClr val="dk1"/>
              </a:buClr>
              <a:buSzPts val="1100"/>
              <a:buFont typeface="Arial"/>
              <a:buNone/>
            </a:pPr>
            <a:r>
              <a:rPr lang="pt-BR" sz="1500">
                <a:solidFill>
                  <a:srgbClr val="BF9000"/>
                </a:solidFill>
              </a:rPr>
              <a:t>    min_samples_split=</a:t>
            </a:r>
            <a:r>
              <a:rPr lang="pt-BR" sz="1500">
                <a:solidFill>
                  <a:srgbClr val="E06666"/>
                </a:solidFill>
              </a:rPr>
              <a:t>2</a:t>
            </a:r>
            <a:endParaRPr sz="1500">
              <a:solidFill>
                <a:srgbClr val="E06666"/>
              </a:solidFill>
            </a:endParaRPr>
          </a:p>
          <a:p>
            <a:pPr indent="0" lvl="0" marL="0" rtl="0" algn="l">
              <a:spcBef>
                <a:spcPts val="0"/>
              </a:spcBef>
              <a:spcAft>
                <a:spcPts val="0"/>
              </a:spcAft>
              <a:buClr>
                <a:schemeClr val="dk1"/>
              </a:buClr>
              <a:buSzPts val="1100"/>
              <a:buFont typeface="Arial"/>
              <a:buNone/>
            </a:pPr>
            <a:r>
              <a:rPr lang="pt-BR" sz="1500">
                <a:solidFill>
                  <a:srgbClr val="BF9000"/>
                </a:solidFill>
              </a:rPr>
              <a:t>    min_samples_leaf=</a:t>
            </a:r>
            <a:r>
              <a:rPr lang="pt-BR" sz="1500">
                <a:solidFill>
                  <a:srgbClr val="E06666"/>
                </a:solidFill>
              </a:rPr>
              <a:t>1</a:t>
            </a:r>
            <a:r>
              <a:rPr lang="pt-BR" sz="1500">
                <a:solidFill>
                  <a:srgbClr val="BF9000"/>
                </a:solidFill>
              </a:rPr>
              <a:t>,</a:t>
            </a:r>
            <a:endParaRPr sz="1500">
              <a:solidFill>
                <a:srgbClr val="BF9000"/>
              </a:solidFill>
            </a:endParaRPr>
          </a:p>
          <a:p>
            <a:pPr indent="0" lvl="0" marL="0" rtl="0" algn="l">
              <a:spcBef>
                <a:spcPts val="0"/>
              </a:spcBef>
              <a:spcAft>
                <a:spcPts val="0"/>
              </a:spcAft>
              <a:buClr>
                <a:schemeClr val="dk1"/>
              </a:buClr>
              <a:buSzPts val="1100"/>
              <a:buFont typeface="Arial"/>
              <a:buNone/>
            </a:pPr>
            <a:r>
              <a:rPr lang="pt-BR" sz="1500">
                <a:solidFill>
                  <a:srgbClr val="BF9000"/>
                </a:solidFill>
              </a:rPr>
              <a:t>    random_state=42,</a:t>
            </a:r>
            <a:endParaRPr sz="1500">
              <a:solidFill>
                <a:srgbClr val="BF9000"/>
              </a:solidFill>
            </a:endParaRPr>
          </a:p>
          <a:p>
            <a:pPr indent="0" lvl="0" marL="0" rtl="0" algn="l">
              <a:spcBef>
                <a:spcPts val="0"/>
              </a:spcBef>
              <a:spcAft>
                <a:spcPts val="0"/>
              </a:spcAft>
              <a:buClr>
                <a:schemeClr val="dk1"/>
              </a:buClr>
              <a:buSzPts val="1100"/>
              <a:buFont typeface="Arial"/>
              <a:buNone/>
            </a:pPr>
            <a:r>
              <a:rPr lang="pt-BR" sz="1500">
                <a:solidFill>
                  <a:srgbClr val="BF9000"/>
                </a:solidFill>
              </a:rPr>
              <a:t>    </a:t>
            </a:r>
            <a:r>
              <a:rPr lang="pt-BR" sz="1600">
                <a:solidFill>
                  <a:srgbClr val="FFF2CC"/>
                </a:solidFill>
              </a:rPr>
              <a:t>class_weight="balanced"</a:t>
            </a:r>
            <a:r>
              <a:rPr lang="pt-BR" sz="1500">
                <a:solidFill>
                  <a:srgbClr val="BF9000"/>
                </a:solidFill>
              </a:rPr>
              <a:t>)</a:t>
            </a:r>
            <a:endParaRPr sz="1500">
              <a:solidFill>
                <a:srgbClr val="BF9000"/>
              </a:solidFill>
            </a:endParaRPr>
          </a:p>
          <a:p>
            <a:pPr indent="0" lvl="0" marL="0" rtl="0" algn="l">
              <a:spcBef>
                <a:spcPts val="0"/>
              </a:spcBef>
              <a:spcAft>
                <a:spcPts val="0"/>
              </a:spcAft>
              <a:buSzPts val="990"/>
              <a:buNone/>
            </a:pPr>
            <a:r>
              <a:t/>
            </a:r>
            <a:endParaRPr sz="2020">
              <a:solidFill>
                <a:srgbClr val="BF9000"/>
              </a:solidFill>
            </a:endParaRPr>
          </a:p>
        </p:txBody>
      </p:sp>
      <p:sp>
        <p:nvSpPr>
          <p:cNvPr id="104" name="Google Shape;104;p18"/>
          <p:cNvSpPr txBox="1"/>
          <p:nvPr/>
        </p:nvSpPr>
        <p:spPr>
          <a:xfrm>
            <a:off x="6912125" y="2154500"/>
            <a:ext cx="2109900" cy="9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600">
                <a:solidFill>
                  <a:srgbClr val="E06666"/>
                </a:solidFill>
              </a:rPr>
              <a:t>hyperparameters from GridSearch</a:t>
            </a:r>
            <a:endParaRPr b="1" sz="1600">
              <a:solidFill>
                <a:srgbClr val="E0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187550" y="515575"/>
            <a:ext cx="8520600" cy="377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sz="1600">
                <a:solidFill>
                  <a:srgbClr val="BF9000"/>
                </a:solidFill>
              </a:rPr>
              <a:t>Balancing the data: “class_weight=balanced”</a:t>
            </a:r>
            <a:endParaRPr sz="1600">
              <a:solidFill>
                <a:srgbClr val="BF9000"/>
              </a:solidFill>
            </a:endParaRPr>
          </a:p>
        </p:txBody>
      </p:sp>
      <p:sp>
        <p:nvSpPr>
          <p:cNvPr id="110" name="Google Shape;110;p19"/>
          <p:cNvSpPr txBox="1"/>
          <p:nvPr>
            <p:ph type="title"/>
          </p:nvPr>
        </p:nvSpPr>
        <p:spPr>
          <a:xfrm>
            <a:off x="542925" y="81600"/>
            <a:ext cx="796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solidFill>
                  <a:srgbClr val="BF9000"/>
                </a:solidFill>
              </a:rPr>
              <a:t>Logistic Regression          X         Random Forest</a:t>
            </a:r>
            <a:endParaRPr>
              <a:solidFill>
                <a:srgbClr val="BF9000"/>
              </a:solidFill>
            </a:endParaRPr>
          </a:p>
        </p:txBody>
      </p:sp>
      <p:pic>
        <p:nvPicPr>
          <p:cNvPr id="111" name="Google Shape;111;p19"/>
          <p:cNvPicPr preferRelativeResize="0"/>
          <p:nvPr/>
        </p:nvPicPr>
        <p:blipFill>
          <a:blip r:embed="rId3">
            <a:alphaModFix/>
          </a:blip>
          <a:stretch>
            <a:fillRect/>
          </a:stretch>
        </p:blipFill>
        <p:spPr>
          <a:xfrm>
            <a:off x="463400" y="1007250"/>
            <a:ext cx="3007150" cy="3814733"/>
          </a:xfrm>
          <a:prstGeom prst="rect">
            <a:avLst/>
          </a:prstGeom>
          <a:noFill/>
          <a:ln>
            <a:noFill/>
          </a:ln>
        </p:spPr>
      </p:pic>
      <p:sp>
        <p:nvSpPr>
          <p:cNvPr id="112" name="Google Shape;112;p19"/>
          <p:cNvSpPr/>
          <p:nvPr/>
        </p:nvSpPr>
        <p:spPr>
          <a:xfrm>
            <a:off x="857150" y="1570888"/>
            <a:ext cx="1976700" cy="165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3" name="Google Shape;113;p19"/>
          <p:cNvPicPr preferRelativeResize="0"/>
          <p:nvPr/>
        </p:nvPicPr>
        <p:blipFill>
          <a:blip r:embed="rId4">
            <a:alphaModFix/>
          </a:blip>
          <a:stretch>
            <a:fillRect/>
          </a:stretch>
        </p:blipFill>
        <p:spPr>
          <a:xfrm>
            <a:off x="5086450" y="1007250"/>
            <a:ext cx="3007150" cy="3752357"/>
          </a:xfrm>
          <a:prstGeom prst="rect">
            <a:avLst/>
          </a:prstGeom>
          <a:noFill/>
          <a:ln cap="flat" cmpd="sng" w="9525">
            <a:solidFill>
              <a:srgbClr val="00FF00"/>
            </a:solidFill>
            <a:prstDash val="solid"/>
            <a:round/>
            <a:headEnd len="sm" w="sm" type="none"/>
            <a:tailEnd len="sm" w="sm" type="none"/>
          </a:ln>
        </p:spPr>
      </p:pic>
      <p:sp>
        <p:nvSpPr>
          <p:cNvPr id="114" name="Google Shape;114;p19"/>
          <p:cNvSpPr/>
          <p:nvPr/>
        </p:nvSpPr>
        <p:spPr>
          <a:xfrm>
            <a:off x="5152275" y="1210625"/>
            <a:ext cx="2253600" cy="10983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0" name="Google Shape;120;p20"/>
          <p:cNvSpPr txBox="1"/>
          <p:nvPr>
            <p:ph type="title"/>
          </p:nvPr>
        </p:nvSpPr>
        <p:spPr>
          <a:xfrm>
            <a:off x="311700" y="353050"/>
            <a:ext cx="3146700" cy="42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20">
                <a:solidFill>
                  <a:srgbClr val="BF9000"/>
                </a:solidFill>
              </a:rPr>
              <a:t>Impact on class 4:</a:t>
            </a:r>
            <a:endParaRPr sz="1220">
              <a:solidFill>
                <a:srgbClr val="BF9000"/>
              </a:solidFill>
            </a:endParaRPr>
          </a:p>
          <a:p>
            <a:pPr indent="0" lvl="0" marL="0" rtl="0" algn="l">
              <a:spcBef>
                <a:spcPts val="0"/>
              </a:spcBef>
              <a:spcAft>
                <a:spcPts val="0"/>
              </a:spcAft>
              <a:buSzPts val="990"/>
              <a:buNone/>
            </a:pPr>
            <a:r>
              <a:t/>
            </a:r>
            <a:endParaRPr sz="2020">
              <a:solidFill>
                <a:srgbClr val="BF9000"/>
              </a:solidFill>
            </a:endParaRPr>
          </a:p>
        </p:txBody>
      </p:sp>
      <p:sp>
        <p:nvSpPr>
          <p:cNvPr id="121" name="Google Shape;121;p20"/>
          <p:cNvSpPr/>
          <p:nvPr/>
        </p:nvSpPr>
        <p:spPr>
          <a:xfrm>
            <a:off x="3175220" y="1803050"/>
            <a:ext cx="330900" cy="303900"/>
          </a:xfrm>
          <a:prstGeom prst="rightArrow">
            <a:avLst>
              <a:gd fmla="val 50000" name="adj1"/>
              <a:gd fmla="val 50000" name="adj2"/>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20"/>
          <p:cNvSpPr txBox="1"/>
          <p:nvPr>
            <p:ph type="title"/>
          </p:nvPr>
        </p:nvSpPr>
        <p:spPr>
          <a:xfrm>
            <a:off x="3597600" y="353050"/>
            <a:ext cx="5355900" cy="46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20">
                <a:solidFill>
                  <a:srgbClr val="BF9000"/>
                </a:solidFill>
              </a:rPr>
              <a:t>Upsampling and </a:t>
            </a:r>
            <a:r>
              <a:rPr lang="pt-BR" sz="2420">
                <a:solidFill>
                  <a:srgbClr val="BF9000"/>
                </a:solidFill>
              </a:rPr>
              <a:t>Balancing data:</a:t>
            </a:r>
            <a:endParaRPr sz="2420">
              <a:solidFill>
                <a:srgbClr val="BF9000"/>
              </a:solidFill>
            </a:endParaRPr>
          </a:p>
          <a:p>
            <a:pPr indent="0" lvl="0" marL="0" rtl="0" algn="l">
              <a:spcBef>
                <a:spcPts val="0"/>
              </a:spcBef>
              <a:spcAft>
                <a:spcPts val="0"/>
              </a:spcAft>
              <a:buSzPts val="990"/>
              <a:buNone/>
            </a:pPr>
            <a:r>
              <a:t/>
            </a:r>
            <a:endParaRPr sz="1200">
              <a:solidFill>
                <a:srgbClr val="BF9000"/>
              </a:solidFill>
            </a:endParaRPr>
          </a:p>
          <a:p>
            <a:pPr indent="0" lvl="0" marL="0" rtl="0" algn="l">
              <a:spcBef>
                <a:spcPts val="0"/>
              </a:spcBef>
              <a:spcAft>
                <a:spcPts val="0"/>
              </a:spcAft>
              <a:buSzPts val="990"/>
              <a:buNone/>
            </a:pPr>
            <a:r>
              <a:rPr lang="pt-BR" sz="2120">
                <a:solidFill>
                  <a:srgbClr val="BF9000"/>
                </a:solidFill>
              </a:rPr>
              <a:t>Logistic Regression:</a:t>
            </a:r>
            <a:endParaRPr sz="2120">
              <a:solidFill>
                <a:srgbClr val="BF9000"/>
              </a:solidFill>
            </a:endParaRPr>
          </a:p>
          <a:p>
            <a:pPr indent="0" lvl="0" marL="0" rtl="0" algn="l">
              <a:spcBef>
                <a:spcPts val="0"/>
              </a:spcBef>
              <a:spcAft>
                <a:spcPts val="0"/>
              </a:spcAft>
              <a:buSzPts val="990"/>
              <a:buNone/>
            </a:pPr>
            <a:r>
              <a:rPr lang="pt-BR" sz="1400">
                <a:solidFill>
                  <a:srgbClr val="BF9000"/>
                </a:solidFill>
              </a:rPr>
              <a:t>ros = RandomOverSampler(sampling_strategy={3: y.value_counts()[3] * </a:t>
            </a:r>
            <a:r>
              <a:rPr b="1" lang="pt-BR" sz="1400">
                <a:solidFill>
                  <a:srgbClr val="FCE5CD"/>
                </a:solidFill>
              </a:rPr>
              <a:t>7</a:t>
            </a:r>
            <a:r>
              <a:rPr lang="pt-BR" sz="1400">
                <a:solidFill>
                  <a:srgbClr val="BF9000"/>
                </a:solidFill>
              </a:rPr>
              <a:t>}, random_state=42)</a:t>
            </a:r>
            <a:endParaRPr sz="1400">
              <a:solidFill>
                <a:srgbClr val="BF9000"/>
              </a:solidFill>
            </a:endParaRPr>
          </a:p>
          <a:p>
            <a:pPr indent="0" lvl="0" marL="0" rtl="0" algn="l">
              <a:spcBef>
                <a:spcPts val="0"/>
              </a:spcBef>
              <a:spcAft>
                <a:spcPts val="0"/>
              </a:spcAft>
              <a:buSzPts val="990"/>
              <a:buNone/>
            </a:pPr>
            <a:r>
              <a:t/>
            </a:r>
            <a:endParaRPr sz="1400">
              <a:solidFill>
                <a:srgbClr val="BF9000"/>
              </a:solidFill>
            </a:endParaRPr>
          </a:p>
          <a:p>
            <a:pPr indent="0" lvl="0" marL="0" rtl="0" algn="l">
              <a:spcBef>
                <a:spcPts val="0"/>
              </a:spcBef>
              <a:spcAft>
                <a:spcPts val="0"/>
              </a:spcAft>
              <a:buClr>
                <a:schemeClr val="dk1"/>
              </a:buClr>
              <a:buSzPts val="990"/>
              <a:buFont typeface="Arial"/>
              <a:buNone/>
            </a:pPr>
            <a:r>
              <a:rPr lang="pt-BR" sz="1400">
                <a:solidFill>
                  <a:srgbClr val="BF9000"/>
                </a:solidFill>
              </a:rPr>
              <a:t>model = LogisticRegression(solver='</a:t>
            </a:r>
            <a:r>
              <a:rPr lang="pt-BR" sz="1400">
                <a:solidFill>
                  <a:srgbClr val="E06666"/>
                </a:solidFill>
              </a:rPr>
              <a:t>liblinear</a:t>
            </a:r>
            <a:r>
              <a:rPr lang="pt-BR" sz="1400">
                <a:solidFill>
                  <a:srgbClr val="BF9000"/>
                </a:solidFill>
              </a:rPr>
              <a:t>', penalty='</a:t>
            </a:r>
            <a:r>
              <a:rPr lang="pt-BR" sz="1400">
                <a:solidFill>
                  <a:srgbClr val="E06666"/>
                </a:solidFill>
              </a:rPr>
              <a:t>l1</a:t>
            </a:r>
            <a:r>
              <a:rPr lang="pt-BR" sz="1400">
                <a:solidFill>
                  <a:srgbClr val="BF9000"/>
                </a:solidFill>
              </a:rPr>
              <a:t>', </a:t>
            </a:r>
            <a:r>
              <a:rPr lang="pt-BR" sz="1400">
                <a:solidFill>
                  <a:srgbClr val="E06666"/>
                </a:solidFill>
              </a:rPr>
              <a:t>C=1</a:t>
            </a:r>
            <a:r>
              <a:rPr lang="pt-BR" sz="1400">
                <a:solidFill>
                  <a:srgbClr val="BF9000"/>
                </a:solidFill>
              </a:rPr>
              <a:t>, max_iter=1000, </a:t>
            </a:r>
            <a:r>
              <a:rPr b="1" lang="pt-BR" sz="1400">
                <a:solidFill>
                  <a:srgbClr val="BF9000"/>
                </a:solidFill>
              </a:rPr>
              <a:t>class_weight="balanced"</a:t>
            </a:r>
            <a:r>
              <a:rPr lang="pt-BR" sz="1400">
                <a:solidFill>
                  <a:srgbClr val="BF9000"/>
                </a:solidFill>
              </a:rPr>
              <a:t>)</a:t>
            </a:r>
            <a:endParaRPr sz="1400">
              <a:solidFill>
                <a:srgbClr val="BF9000"/>
              </a:solidFill>
            </a:endParaRPr>
          </a:p>
          <a:p>
            <a:pPr indent="0" lvl="0" marL="0" rtl="0" algn="l">
              <a:spcBef>
                <a:spcPts val="0"/>
              </a:spcBef>
              <a:spcAft>
                <a:spcPts val="0"/>
              </a:spcAft>
              <a:buSzPts val="990"/>
              <a:buNone/>
            </a:pPr>
            <a:r>
              <a:t/>
            </a:r>
            <a:endParaRPr sz="1400">
              <a:solidFill>
                <a:srgbClr val="BF9000"/>
              </a:solidFill>
            </a:endParaRPr>
          </a:p>
          <a:p>
            <a:pPr indent="0" lvl="0" marL="0" rtl="0" algn="l">
              <a:spcBef>
                <a:spcPts val="0"/>
              </a:spcBef>
              <a:spcAft>
                <a:spcPts val="0"/>
              </a:spcAft>
              <a:buSzPts val="990"/>
              <a:buNone/>
            </a:pPr>
            <a:r>
              <a:rPr lang="pt-BR" sz="2120">
                <a:solidFill>
                  <a:srgbClr val="BF9000"/>
                </a:solidFill>
              </a:rPr>
              <a:t>Random Forest:</a:t>
            </a:r>
            <a:endParaRPr sz="2120">
              <a:solidFill>
                <a:srgbClr val="BF9000"/>
              </a:solidFill>
            </a:endParaRPr>
          </a:p>
          <a:p>
            <a:pPr indent="0" lvl="0" marL="0" rtl="0" algn="l">
              <a:spcBef>
                <a:spcPts val="0"/>
              </a:spcBef>
              <a:spcAft>
                <a:spcPts val="0"/>
              </a:spcAft>
              <a:buSzPts val="990"/>
              <a:buNone/>
            </a:pPr>
            <a:r>
              <a:rPr lang="pt-BR" sz="1400">
                <a:solidFill>
                  <a:srgbClr val="BF9000"/>
                </a:solidFill>
              </a:rPr>
              <a:t>ros = RandomOverSampler(sampling_strategy={3: y.value_counts()[3] * </a:t>
            </a:r>
            <a:r>
              <a:rPr b="1" lang="pt-BR" sz="1400">
                <a:solidFill>
                  <a:srgbClr val="FCE5CD"/>
                </a:solidFill>
              </a:rPr>
              <a:t>7</a:t>
            </a:r>
            <a:r>
              <a:rPr lang="pt-BR" sz="1400">
                <a:solidFill>
                  <a:srgbClr val="BF9000"/>
                </a:solidFill>
              </a:rPr>
              <a:t>}, random_state=42)</a:t>
            </a:r>
            <a:endParaRPr sz="1400">
              <a:solidFill>
                <a:srgbClr val="BF9000"/>
              </a:solidFill>
            </a:endParaRPr>
          </a:p>
          <a:p>
            <a:pPr indent="0" lvl="0" marL="0" rtl="0" algn="l">
              <a:spcBef>
                <a:spcPts val="0"/>
              </a:spcBef>
              <a:spcAft>
                <a:spcPts val="0"/>
              </a:spcAft>
              <a:buSzPts val="990"/>
              <a:buNone/>
            </a:pPr>
            <a:r>
              <a:t/>
            </a:r>
            <a:endParaRPr sz="1400">
              <a:solidFill>
                <a:srgbClr val="BF9000"/>
              </a:solidFill>
            </a:endParaRPr>
          </a:p>
          <a:p>
            <a:pPr indent="0" lvl="0" marL="0" rtl="0" algn="l">
              <a:spcBef>
                <a:spcPts val="0"/>
              </a:spcBef>
              <a:spcAft>
                <a:spcPts val="0"/>
              </a:spcAft>
              <a:buSzPts val="1100"/>
              <a:buNone/>
            </a:pPr>
            <a:r>
              <a:rPr lang="pt-BR" sz="1400">
                <a:solidFill>
                  <a:srgbClr val="BF9000"/>
                </a:solidFill>
              </a:rPr>
              <a:t>rf_model = RandomForestClassifier(</a:t>
            </a:r>
            <a:endParaRPr sz="1400">
              <a:solidFill>
                <a:srgbClr val="BF9000"/>
              </a:solidFill>
            </a:endParaRPr>
          </a:p>
          <a:p>
            <a:pPr indent="0" lvl="0" marL="0" rtl="0" algn="l">
              <a:spcBef>
                <a:spcPts val="0"/>
              </a:spcBef>
              <a:spcAft>
                <a:spcPts val="0"/>
              </a:spcAft>
              <a:buSzPts val="1100"/>
              <a:buNone/>
            </a:pPr>
            <a:r>
              <a:rPr lang="pt-BR" sz="1400">
                <a:solidFill>
                  <a:srgbClr val="BF9000"/>
                </a:solidFill>
              </a:rPr>
              <a:t>    n_estimators=</a:t>
            </a:r>
            <a:r>
              <a:rPr lang="pt-BR" sz="1400">
                <a:solidFill>
                  <a:srgbClr val="E06666"/>
                </a:solidFill>
              </a:rPr>
              <a:t>100</a:t>
            </a:r>
            <a:r>
              <a:rPr lang="pt-BR" sz="1400">
                <a:solidFill>
                  <a:srgbClr val="BF9000"/>
                </a:solidFill>
              </a:rPr>
              <a:t>,</a:t>
            </a:r>
            <a:endParaRPr sz="1400">
              <a:solidFill>
                <a:srgbClr val="BF9000"/>
              </a:solidFill>
            </a:endParaRPr>
          </a:p>
          <a:p>
            <a:pPr indent="0" lvl="0" marL="0" rtl="0" algn="l">
              <a:spcBef>
                <a:spcPts val="0"/>
              </a:spcBef>
              <a:spcAft>
                <a:spcPts val="0"/>
              </a:spcAft>
              <a:buSzPts val="1100"/>
              <a:buNone/>
            </a:pPr>
            <a:r>
              <a:rPr lang="pt-BR" sz="1400">
                <a:solidFill>
                  <a:srgbClr val="BF9000"/>
                </a:solidFill>
              </a:rPr>
              <a:t>    max_depth=</a:t>
            </a:r>
            <a:r>
              <a:rPr lang="pt-BR" sz="1400">
                <a:solidFill>
                  <a:srgbClr val="E06666"/>
                </a:solidFill>
              </a:rPr>
              <a:t>4</a:t>
            </a:r>
            <a:r>
              <a:rPr lang="pt-BR" sz="1400">
                <a:solidFill>
                  <a:srgbClr val="BF9000"/>
                </a:solidFill>
              </a:rPr>
              <a:t>,</a:t>
            </a:r>
            <a:endParaRPr sz="1400">
              <a:solidFill>
                <a:srgbClr val="BF9000"/>
              </a:solidFill>
            </a:endParaRPr>
          </a:p>
          <a:p>
            <a:pPr indent="0" lvl="0" marL="0" rtl="0" algn="l">
              <a:spcBef>
                <a:spcPts val="0"/>
              </a:spcBef>
              <a:spcAft>
                <a:spcPts val="0"/>
              </a:spcAft>
              <a:buSzPts val="1100"/>
              <a:buNone/>
            </a:pPr>
            <a:r>
              <a:rPr lang="pt-BR" sz="1400">
                <a:solidFill>
                  <a:srgbClr val="BF9000"/>
                </a:solidFill>
              </a:rPr>
              <a:t>    min_samples_split=</a:t>
            </a:r>
            <a:r>
              <a:rPr lang="pt-BR" sz="1400">
                <a:solidFill>
                  <a:srgbClr val="E06666"/>
                </a:solidFill>
              </a:rPr>
              <a:t>2</a:t>
            </a:r>
            <a:endParaRPr sz="1400">
              <a:solidFill>
                <a:srgbClr val="E06666"/>
              </a:solidFill>
            </a:endParaRPr>
          </a:p>
          <a:p>
            <a:pPr indent="0" lvl="0" marL="0" rtl="0" algn="l">
              <a:spcBef>
                <a:spcPts val="0"/>
              </a:spcBef>
              <a:spcAft>
                <a:spcPts val="0"/>
              </a:spcAft>
              <a:buSzPts val="1100"/>
              <a:buNone/>
            </a:pPr>
            <a:r>
              <a:rPr lang="pt-BR" sz="1400">
                <a:solidFill>
                  <a:srgbClr val="BF9000"/>
                </a:solidFill>
              </a:rPr>
              <a:t>    min_samples_leaf=</a:t>
            </a:r>
            <a:r>
              <a:rPr lang="pt-BR" sz="1400">
                <a:solidFill>
                  <a:srgbClr val="E06666"/>
                </a:solidFill>
              </a:rPr>
              <a:t>1</a:t>
            </a:r>
            <a:r>
              <a:rPr lang="pt-BR" sz="1400">
                <a:solidFill>
                  <a:srgbClr val="BF9000"/>
                </a:solidFill>
              </a:rPr>
              <a:t>,</a:t>
            </a:r>
            <a:endParaRPr sz="1400">
              <a:solidFill>
                <a:srgbClr val="BF9000"/>
              </a:solidFill>
            </a:endParaRPr>
          </a:p>
          <a:p>
            <a:pPr indent="0" lvl="0" marL="0" rtl="0" algn="l">
              <a:spcBef>
                <a:spcPts val="0"/>
              </a:spcBef>
              <a:spcAft>
                <a:spcPts val="0"/>
              </a:spcAft>
              <a:buSzPts val="1100"/>
              <a:buNone/>
            </a:pPr>
            <a:r>
              <a:rPr lang="pt-BR" sz="1400">
                <a:solidFill>
                  <a:srgbClr val="BF9000"/>
                </a:solidFill>
              </a:rPr>
              <a:t>    random_state=42,</a:t>
            </a:r>
            <a:endParaRPr sz="1400">
              <a:solidFill>
                <a:srgbClr val="BF9000"/>
              </a:solidFill>
            </a:endParaRPr>
          </a:p>
          <a:p>
            <a:pPr indent="0" lvl="0" marL="0" rtl="0" algn="l">
              <a:spcBef>
                <a:spcPts val="0"/>
              </a:spcBef>
              <a:spcAft>
                <a:spcPts val="0"/>
              </a:spcAft>
              <a:buSzPts val="1100"/>
              <a:buNone/>
            </a:pPr>
            <a:r>
              <a:rPr lang="pt-BR" sz="1400">
                <a:solidFill>
                  <a:srgbClr val="BF9000"/>
                </a:solidFill>
              </a:rPr>
              <a:t>    </a:t>
            </a:r>
            <a:r>
              <a:rPr b="1" lang="pt-BR" sz="1400">
                <a:solidFill>
                  <a:srgbClr val="BF9000"/>
                </a:solidFill>
              </a:rPr>
              <a:t>class_weight="balanced"</a:t>
            </a:r>
            <a:r>
              <a:rPr lang="pt-BR" sz="1400">
                <a:solidFill>
                  <a:srgbClr val="BF9000"/>
                </a:solidFill>
              </a:rPr>
              <a:t>)</a:t>
            </a:r>
            <a:endParaRPr sz="1400">
              <a:solidFill>
                <a:srgbClr val="BF9000"/>
              </a:solidFill>
            </a:endParaRPr>
          </a:p>
          <a:p>
            <a:pPr indent="0" lvl="0" marL="0" rtl="0" algn="l">
              <a:spcBef>
                <a:spcPts val="0"/>
              </a:spcBef>
              <a:spcAft>
                <a:spcPts val="0"/>
              </a:spcAft>
              <a:buSzPts val="1100"/>
              <a:buNone/>
            </a:pPr>
            <a:r>
              <a:t/>
            </a:r>
            <a:endParaRPr sz="1400">
              <a:solidFill>
                <a:srgbClr val="BF9000"/>
              </a:solidFill>
            </a:endParaRPr>
          </a:p>
          <a:p>
            <a:pPr indent="0" lvl="0" marL="0" rtl="0" algn="l">
              <a:spcBef>
                <a:spcPts val="0"/>
              </a:spcBef>
              <a:spcAft>
                <a:spcPts val="0"/>
              </a:spcAft>
              <a:buSzPts val="990"/>
              <a:buNone/>
            </a:pPr>
            <a:r>
              <a:t/>
            </a:r>
            <a:endParaRPr sz="2020">
              <a:solidFill>
                <a:srgbClr val="BF9000"/>
              </a:solidFill>
            </a:endParaRPr>
          </a:p>
        </p:txBody>
      </p:sp>
      <p:sp>
        <p:nvSpPr>
          <p:cNvPr id="123" name="Google Shape;123;p20"/>
          <p:cNvSpPr txBox="1"/>
          <p:nvPr/>
        </p:nvSpPr>
        <p:spPr>
          <a:xfrm>
            <a:off x="7234125" y="2325950"/>
            <a:ext cx="18441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600">
                <a:solidFill>
                  <a:srgbClr val="E06666"/>
                </a:solidFill>
              </a:rPr>
              <a:t>hyperparameters from GridSearch</a:t>
            </a:r>
            <a:endParaRPr b="1" sz="1600">
              <a:solidFill>
                <a:srgbClr val="E06666"/>
              </a:solidFill>
            </a:endParaRPr>
          </a:p>
        </p:txBody>
      </p:sp>
      <p:pic>
        <p:nvPicPr>
          <p:cNvPr id="124" name="Google Shape;124;p20"/>
          <p:cNvPicPr preferRelativeResize="0"/>
          <p:nvPr/>
        </p:nvPicPr>
        <p:blipFill>
          <a:blip r:embed="rId3">
            <a:alphaModFix/>
          </a:blip>
          <a:stretch>
            <a:fillRect/>
          </a:stretch>
        </p:blipFill>
        <p:spPr>
          <a:xfrm>
            <a:off x="311700" y="1624025"/>
            <a:ext cx="2708675" cy="90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73250" y="667975"/>
            <a:ext cx="8520600" cy="377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sz="1600">
                <a:solidFill>
                  <a:srgbClr val="BF9000"/>
                </a:solidFill>
              </a:rPr>
              <a:t>Upsampling (7x/class 3) with RandomOverSampler + “class_weight=balanced”</a:t>
            </a:r>
            <a:endParaRPr sz="1600">
              <a:solidFill>
                <a:srgbClr val="BF9000"/>
              </a:solidFill>
            </a:endParaRPr>
          </a:p>
        </p:txBody>
      </p:sp>
      <p:sp>
        <p:nvSpPr>
          <p:cNvPr id="130" name="Google Shape;130;p21"/>
          <p:cNvSpPr txBox="1"/>
          <p:nvPr>
            <p:ph type="title"/>
          </p:nvPr>
        </p:nvSpPr>
        <p:spPr>
          <a:xfrm>
            <a:off x="542925" y="81600"/>
            <a:ext cx="796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solidFill>
                  <a:srgbClr val="BF9000"/>
                </a:solidFill>
              </a:rPr>
              <a:t>Logistic Regression          X         Random Forest</a:t>
            </a:r>
            <a:endParaRPr>
              <a:solidFill>
                <a:srgbClr val="BF9000"/>
              </a:solidFill>
            </a:endParaRPr>
          </a:p>
        </p:txBody>
      </p:sp>
      <p:pic>
        <p:nvPicPr>
          <p:cNvPr id="131" name="Google Shape;131;p21"/>
          <p:cNvPicPr preferRelativeResize="0"/>
          <p:nvPr/>
        </p:nvPicPr>
        <p:blipFill>
          <a:blip r:embed="rId3">
            <a:alphaModFix/>
          </a:blip>
          <a:stretch>
            <a:fillRect/>
          </a:stretch>
        </p:blipFill>
        <p:spPr>
          <a:xfrm>
            <a:off x="653500" y="1308000"/>
            <a:ext cx="2662275" cy="3322008"/>
          </a:xfrm>
          <a:prstGeom prst="rect">
            <a:avLst/>
          </a:prstGeom>
          <a:noFill/>
          <a:ln>
            <a:noFill/>
          </a:ln>
        </p:spPr>
      </p:pic>
      <p:sp>
        <p:nvSpPr>
          <p:cNvPr id="132" name="Google Shape;132;p21"/>
          <p:cNvSpPr/>
          <p:nvPr/>
        </p:nvSpPr>
        <p:spPr>
          <a:xfrm>
            <a:off x="904563" y="1848525"/>
            <a:ext cx="2024100" cy="8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3" name="Google Shape;133;p21"/>
          <p:cNvPicPr preferRelativeResize="0"/>
          <p:nvPr/>
        </p:nvPicPr>
        <p:blipFill>
          <a:blip r:embed="rId4">
            <a:alphaModFix/>
          </a:blip>
          <a:stretch>
            <a:fillRect/>
          </a:stretch>
        </p:blipFill>
        <p:spPr>
          <a:xfrm>
            <a:off x="5436500" y="1308000"/>
            <a:ext cx="2662275" cy="3327830"/>
          </a:xfrm>
          <a:prstGeom prst="rect">
            <a:avLst/>
          </a:prstGeom>
          <a:noFill/>
          <a:ln cap="flat" cmpd="sng" w="9525">
            <a:solidFill>
              <a:srgbClr val="00FF00"/>
            </a:solidFill>
            <a:prstDash val="solid"/>
            <a:round/>
            <a:headEnd len="sm" w="sm" type="none"/>
            <a:tailEnd len="sm" w="sm" type="none"/>
          </a:ln>
        </p:spPr>
      </p:pic>
      <p:sp>
        <p:nvSpPr>
          <p:cNvPr id="134" name="Google Shape;134;p21"/>
          <p:cNvSpPr/>
          <p:nvPr/>
        </p:nvSpPr>
        <p:spPr>
          <a:xfrm>
            <a:off x="5462700" y="1493175"/>
            <a:ext cx="2248800" cy="9987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